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Roboto"/>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Roboto-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OpenSans-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86b1dfe6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86b1dfe6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86b1dfe6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86b1dfe6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75aa91f7a_4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75aa91f7a_4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75aa91f7a_4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75aa91f7a_4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75aa91f7a_4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75aa91f7a_4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75aa91f7a_4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75aa91f7a_4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75aa91f7a_4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75aa91f7a_4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75aa91f7a_4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75aa91f7a_4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7dd94de04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7dd94de04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75aa91f7a_4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75aa91f7a_4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75aa91f7a_4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75aa91f7a_4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75aa91f7a_4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75aa91f7a_4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75aa91f7a_4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75aa91f7a_4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3.pn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microsoft.com/en-us/sql/reporting-services/create-deploy-and-manage-mobile-and-paginated-reports?view=sql-server-ver15" TargetMode="External"/><Relationship Id="rId4" Type="http://schemas.openxmlformats.org/officeDocument/2006/relationships/hyperlink" Target="https://docs.microsoft.com/en-us/power-bi/fundamentals/power-bi-overview" TargetMode="External"/><Relationship Id="rId5" Type="http://schemas.openxmlformats.org/officeDocument/2006/relationships/hyperlink" Target="https://www.javatpoint.com/data-warehouse-architecture" TargetMode="External"/><Relationship Id="rId6" Type="http://schemas.openxmlformats.org/officeDocument/2006/relationships/hyperlink" Target="https://data.census.gov/cedsci/all?q=employmen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300" y="1514225"/>
            <a:ext cx="3565200" cy="1899900"/>
          </a:xfrm>
          <a:prstGeom prst="rect">
            <a:avLst/>
          </a:prstGeom>
        </p:spPr>
        <p:txBody>
          <a:bodyPr anchorCtr="0" anchor="b" bIns="91425" lIns="91425" spcFirstLastPara="1" rIns="91425" wrap="square" tIns="91425">
            <a:noAutofit/>
          </a:bodyPr>
          <a:lstStyle/>
          <a:p>
            <a:pPr indent="0" lvl="0" marL="0" rtl="0" algn="ctr">
              <a:lnSpc>
                <a:spcPct val="115000"/>
              </a:lnSpc>
              <a:spcBef>
                <a:spcPts val="1200"/>
              </a:spcBef>
              <a:spcAft>
                <a:spcPts val="1200"/>
              </a:spcAft>
              <a:buSzPts val="990"/>
              <a:buNone/>
            </a:pPr>
            <a:r>
              <a:rPr b="1" lang="en" sz="2560">
                <a:solidFill>
                  <a:schemeClr val="lt2"/>
                </a:solidFill>
                <a:latin typeface="Arial"/>
                <a:ea typeface="Arial"/>
                <a:cs typeface="Arial"/>
                <a:sym typeface="Arial"/>
              </a:rPr>
              <a:t>NEW YORK CENSUS EMPLOYMENT IN TECHNOLOGY TRENDS</a:t>
            </a:r>
            <a:endParaRPr b="1" sz="1840">
              <a:solidFill>
                <a:schemeClr val="lt2"/>
              </a:solidFill>
            </a:endParaRPr>
          </a:p>
        </p:txBody>
      </p:sp>
      <p:sp>
        <p:nvSpPr>
          <p:cNvPr id="63" name="Google Shape;63;p13"/>
          <p:cNvSpPr txBox="1"/>
          <p:nvPr>
            <p:ph idx="1" type="subTitle"/>
          </p:nvPr>
        </p:nvSpPr>
        <p:spPr>
          <a:xfrm>
            <a:off x="232575" y="4118025"/>
            <a:ext cx="3196500" cy="701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1" lang="en" sz="2200">
                <a:highlight>
                  <a:srgbClr val="EFEFEF"/>
                </a:highlight>
              </a:rPr>
              <a:t>Zoya Raja, Gabriel Molina, Jefferson Rosa, Christina Gomes</a:t>
            </a:r>
            <a:endParaRPr b="1" sz="2200">
              <a:highlight>
                <a:srgbClr val="EFEFEF"/>
              </a:highlight>
            </a:endParaRPr>
          </a:p>
        </p:txBody>
      </p:sp>
      <p:sp>
        <p:nvSpPr>
          <p:cNvPr id="64" name="Google Shape;64;p13"/>
          <p:cNvSpPr txBox="1"/>
          <p:nvPr/>
        </p:nvSpPr>
        <p:spPr>
          <a:xfrm>
            <a:off x="7332100" y="4635600"/>
            <a:ext cx="17562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100">
                <a:solidFill>
                  <a:schemeClr val="dk1"/>
                </a:solidFill>
                <a:highlight>
                  <a:srgbClr val="D9D9D9"/>
                </a:highlight>
                <a:latin typeface="Economica"/>
                <a:ea typeface="Economica"/>
                <a:cs typeface="Economica"/>
                <a:sym typeface="Economica"/>
              </a:rPr>
              <a:t> CST 4704 OL54</a:t>
            </a:r>
            <a:endParaRPr>
              <a:highlight>
                <a:srgbClr val="D9D9D9"/>
              </a:highlight>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20570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More Reports…</a:t>
            </a:r>
            <a:endParaRPr/>
          </a:p>
        </p:txBody>
      </p:sp>
      <p:cxnSp>
        <p:nvCxnSpPr>
          <p:cNvPr id="145" name="Google Shape;145;p22"/>
          <p:cNvCxnSpPr>
            <a:stCxn id="146" idx="2"/>
            <a:endCxn id="147" idx="1"/>
          </p:cNvCxnSpPr>
          <p:nvPr/>
        </p:nvCxnSpPr>
        <p:spPr>
          <a:xfrm flipH="1" rot="-5400000">
            <a:off x="1661050" y="1776600"/>
            <a:ext cx="161700" cy="1226100"/>
          </a:xfrm>
          <a:prstGeom prst="curvedConnector2">
            <a:avLst/>
          </a:prstGeom>
          <a:noFill/>
          <a:ln cap="flat" cmpd="sng" w="76200">
            <a:solidFill>
              <a:schemeClr val="dk1"/>
            </a:solidFill>
            <a:prstDash val="solid"/>
            <a:round/>
            <a:headEnd len="med" w="med" type="none"/>
            <a:tailEnd len="med" w="med" type="none"/>
          </a:ln>
        </p:spPr>
      </p:cxnSp>
      <p:pic>
        <p:nvPicPr>
          <p:cNvPr id="148" name="Google Shape;148;p22"/>
          <p:cNvPicPr preferRelativeResize="0"/>
          <p:nvPr/>
        </p:nvPicPr>
        <p:blipFill>
          <a:blip r:embed="rId3">
            <a:alphaModFix/>
          </a:blip>
          <a:stretch>
            <a:fillRect/>
          </a:stretch>
        </p:blipFill>
        <p:spPr>
          <a:xfrm>
            <a:off x="4438325" y="3178875"/>
            <a:ext cx="4578325" cy="1635950"/>
          </a:xfrm>
          <a:prstGeom prst="rect">
            <a:avLst/>
          </a:prstGeom>
          <a:noFill/>
          <a:ln>
            <a:noFill/>
          </a:ln>
        </p:spPr>
      </p:pic>
      <p:pic>
        <p:nvPicPr>
          <p:cNvPr id="149" name="Google Shape;149;p22"/>
          <p:cNvPicPr preferRelativeResize="0"/>
          <p:nvPr/>
        </p:nvPicPr>
        <p:blipFill>
          <a:blip r:embed="rId4">
            <a:alphaModFix/>
          </a:blip>
          <a:stretch>
            <a:fillRect/>
          </a:stretch>
        </p:blipFill>
        <p:spPr>
          <a:xfrm>
            <a:off x="4367275" y="178250"/>
            <a:ext cx="4578325" cy="2850350"/>
          </a:xfrm>
          <a:prstGeom prst="rect">
            <a:avLst/>
          </a:prstGeom>
          <a:noFill/>
          <a:ln>
            <a:noFill/>
          </a:ln>
        </p:spPr>
      </p:pic>
      <p:pic>
        <p:nvPicPr>
          <p:cNvPr id="150" name="Google Shape;150;p22"/>
          <p:cNvPicPr preferRelativeResize="0"/>
          <p:nvPr/>
        </p:nvPicPr>
        <p:blipFill>
          <a:blip r:embed="rId5">
            <a:alphaModFix/>
          </a:blip>
          <a:stretch>
            <a:fillRect/>
          </a:stretch>
        </p:blipFill>
        <p:spPr>
          <a:xfrm>
            <a:off x="205700" y="2783099"/>
            <a:ext cx="4033049" cy="2126401"/>
          </a:xfrm>
          <a:prstGeom prst="rect">
            <a:avLst/>
          </a:prstGeom>
          <a:noFill/>
          <a:ln>
            <a:noFill/>
          </a:ln>
        </p:spPr>
      </p:pic>
      <p:pic>
        <p:nvPicPr>
          <p:cNvPr id="147" name="Google Shape;147;p22"/>
          <p:cNvPicPr preferRelativeResize="0"/>
          <p:nvPr/>
        </p:nvPicPr>
        <p:blipFill>
          <a:blip r:embed="rId6">
            <a:alphaModFix/>
          </a:blip>
          <a:stretch>
            <a:fillRect/>
          </a:stretch>
        </p:blipFill>
        <p:spPr>
          <a:xfrm>
            <a:off x="2355098" y="1359150"/>
            <a:ext cx="2982675" cy="2222674"/>
          </a:xfrm>
          <a:prstGeom prst="rect">
            <a:avLst/>
          </a:prstGeom>
          <a:noFill/>
          <a:ln>
            <a:noFill/>
          </a:ln>
        </p:spPr>
      </p:pic>
      <p:sp>
        <p:nvSpPr>
          <p:cNvPr id="146" name="Google Shape;146;p22"/>
          <p:cNvSpPr txBox="1"/>
          <p:nvPr/>
        </p:nvSpPr>
        <p:spPr>
          <a:xfrm>
            <a:off x="45700" y="831300"/>
            <a:ext cx="2166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Creating the Script</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Better performance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Friendly user</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Advance Options</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25775" y="156025"/>
            <a:ext cx="33837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b="1" lang="en"/>
              <a:t>Power BI Reporting</a:t>
            </a:r>
            <a:endParaRPr/>
          </a:p>
        </p:txBody>
      </p:sp>
      <p:pic>
        <p:nvPicPr>
          <p:cNvPr id="156" name="Google Shape;156;p23"/>
          <p:cNvPicPr preferRelativeResize="0"/>
          <p:nvPr/>
        </p:nvPicPr>
        <p:blipFill>
          <a:blip r:embed="rId3">
            <a:alphaModFix/>
          </a:blip>
          <a:stretch>
            <a:fillRect/>
          </a:stretch>
        </p:blipFill>
        <p:spPr>
          <a:xfrm>
            <a:off x="125775" y="2700550"/>
            <a:ext cx="4083826" cy="2120450"/>
          </a:xfrm>
          <a:prstGeom prst="rect">
            <a:avLst/>
          </a:prstGeom>
          <a:noFill/>
          <a:ln>
            <a:noFill/>
          </a:ln>
        </p:spPr>
      </p:pic>
      <p:sp>
        <p:nvSpPr>
          <p:cNvPr id="157" name="Google Shape;157;p23"/>
          <p:cNvSpPr txBox="1"/>
          <p:nvPr/>
        </p:nvSpPr>
        <p:spPr>
          <a:xfrm>
            <a:off x="267275" y="2171550"/>
            <a:ext cx="23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Connecting SQL Database</a:t>
            </a:r>
            <a:endParaRPr>
              <a:latin typeface="Open Sans"/>
              <a:ea typeface="Open Sans"/>
              <a:cs typeface="Open Sans"/>
              <a:sym typeface="Open Sans"/>
            </a:endParaRPr>
          </a:p>
        </p:txBody>
      </p:sp>
      <p:pic>
        <p:nvPicPr>
          <p:cNvPr id="158" name="Google Shape;158;p23"/>
          <p:cNvPicPr preferRelativeResize="0"/>
          <p:nvPr/>
        </p:nvPicPr>
        <p:blipFill>
          <a:blip r:embed="rId4">
            <a:alphaModFix/>
          </a:blip>
          <a:stretch>
            <a:fillRect/>
          </a:stretch>
        </p:blipFill>
        <p:spPr>
          <a:xfrm>
            <a:off x="3650975" y="322525"/>
            <a:ext cx="5072551" cy="2853300"/>
          </a:xfrm>
          <a:prstGeom prst="rect">
            <a:avLst/>
          </a:prstGeom>
          <a:noFill/>
          <a:ln>
            <a:noFill/>
          </a:ln>
        </p:spPr>
      </p:pic>
      <p:sp>
        <p:nvSpPr>
          <p:cNvPr id="159" name="Google Shape;159;p23"/>
          <p:cNvSpPr txBox="1"/>
          <p:nvPr/>
        </p:nvSpPr>
        <p:spPr>
          <a:xfrm>
            <a:off x="5188150" y="40525"/>
            <a:ext cx="23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Building the Relations</a:t>
            </a:r>
            <a:endParaRPr>
              <a:latin typeface="Open Sans"/>
              <a:ea typeface="Open Sans"/>
              <a:cs typeface="Open Sans"/>
              <a:sym typeface="Open Sans"/>
            </a:endParaRPr>
          </a:p>
        </p:txBody>
      </p:sp>
      <p:pic>
        <p:nvPicPr>
          <p:cNvPr id="160" name="Google Shape;160;p23"/>
          <p:cNvPicPr preferRelativeResize="0"/>
          <p:nvPr/>
        </p:nvPicPr>
        <p:blipFill>
          <a:blip r:embed="rId5">
            <a:alphaModFix/>
          </a:blip>
          <a:stretch>
            <a:fillRect/>
          </a:stretch>
        </p:blipFill>
        <p:spPr>
          <a:xfrm>
            <a:off x="4388650" y="2380750"/>
            <a:ext cx="4640626" cy="2610350"/>
          </a:xfrm>
          <a:prstGeom prst="rect">
            <a:avLst/>
          </a:prstGeom>
          <a:noFill/>
          <a:ln>
            <a:noFill/>
          </a:ln>
        </p:spPr>
      </p:pic>
      <p:sp>
        <p:nvSpPr>
          <p:cNvPr id="161" name="Google Shape;161;p23"/>
          <p:cNvSpPr txBox="1"/>
          <p:nvPr/>
        </p:nvSpPr>
        <p:spPr>
          <a:xfrm>
            <a:off x="223100" y="1124850"/>
            <a:ext cx="3331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Friendly Software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Low Cost</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AI visualization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New feature every month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167" name="Google Shape;167;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conclusion, this project has projected the future employment trends with the past census data in employment in the areas of technology. </a:t>
            </a:r>
            <a:endParaRPr/>
          </a:p>
          <a:p>
            <a:pPr indent="-342900" lvl="0" marL="457200" rtl="0" algn="l">
              <a:spcBef>
                <a:spcPts val="0"/>
              </a:spcBef>
              <a:spcAft>
                <a:spcPts val="0"/>
              </a:spcAft>
              <a:buSzPts val="1800"/>
              <a:buChar char="●"/>
            </a:pPr>
            <a:r>
              <a:rPr lang="en"/>
              <a:t>This project had helped cross reference and analyze the census data through ETL, </a:t>
            </a:r>
            <a:r>
              <a:rPr lang="en"/>
              <a:t>SSIS,</a:t>
            </a:r>
            <a:r>
              <a:rPr lang="en"/>
              <a:t> SSAS, and SSRS Reports. </a:t>
            </a:r>
            <a:endParaRPr/>
          </a:p>
          <a:p>
            <a:pPr indent="-342900" lvl="0" marL="457200" rtl="0" algn="l">
              <a:spcBef>
                <a:spcPts val="0"/>
              </a:spcBef>
              <a:spcAft>
                <a:spcPts val="0"/>
              </a:spcAft>
              <a:buSzPts val="1800"/>
              <a:buChar char="●"/>
            </a:pPr>
            <a:r>
              <a:rPr lang="en"/>
              <a:t>Using the technical  analysis made in this project it can help the future employment seekers in technology in New York from the </a:t>
            </a:r>
            <a:r>
              <a:rPr lang="en"/>
              <a:t>minority</a:t>
            </a:r>
            <a:r>
              <a:rPr lang="en"/>
              <a:t> in age, ethnicity, and gender.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References: </a:t>
            </a:r>
            <a:endParaRPr b="1"/>
          </a:p>
        </p:txBody>
      </p:sp>
      <p:sp>
        <p:nvSpPr>
          <p:cNvPr id="173" name="Google Shape;173;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ct val="40857"/>
              <a:buFont typeface="Arial"/>
              <a:buNone/>
            </a:pPr>
            <a:r>
              <a:t/>
            </a:r>
            <a:endParaRPr b="1" sz="2692" u="sng">
              <a:latin typeface="Economica"/>
              <a:ea typeface="Economica"/>
              <a:cs typeface="Economica"/>
              <a:sym typeface="Economica"/>
            </a:endParaRPr>
          </a:p>
          <a:p>
            <a:pPr indent="-76200" lvl="0" marL="514350" rtl="0" algn="l">
              <a:lnSpc>
                <a:spcPct val="200000"/>
              </a:lnSpc>
              <a:spcBef>
                <a:spcPts val="1200"/>
              </a:spcBef>
              <a:spcAft>
                <a:spcPts val="0"/>
              </a:spcAft>
              <a:buSzPct val="100000"/>
              <a:buFont typeface="Economica"/>
              <a:buChar char="●"/>
            </a:pPr>
            <a:r>
              <a:rPr lang="en" sz="4800">
                <a:latin typeface="Economica"/>
                <a:ea typeface="Economica"/>
                <a:cs typeface="Economica"/>
                <a:sym typeface="Economica"/>
              </a:rPr>
              <a:t>Microsoft (Ed.). (n.d.). </a:t>
            </a:r>
            <a:r>
              <a:rPr i="1" lang="en" sz="4800">
                <a:latin typeface="Economica"/>
                <a:ea typeface="Economica"/>
                <a:cs typeface="Economica"/>
                <a:sym typeface="Economica"/>
              </a:rPr>
              <a:t>What is SQL Server Reporting Services - SQL Server Reporting Services (SSRS)</a:t>
            </a:r>
            <a:r>
              <a:rPr lang="en" sz="4800">
                <a:latin typeface="Economica"/>
                <a:ea typeface="Economica"/>
                <a:cs typeface="Economica"/>
                <a:sym typeface="Economica"/>
              </a:rPr>
              <a:t>. What is SQL Server Reporting Services - SQL Server Reporting Services (SSRS) | Microsoft Docs. Retrieved December 14, 2021, from </a:t>
            </a:r>
            <a:r>
              <a:rPr lang="en" sz="4800" u="sng">
                <a:solidFill>
                  <a:srgbClr val="1155CC"/>
                </a:solidFill>
                <a:latin typeface="Economica"/>
                <a:ea typeface="Economica"/>
                <a:cs typeface="Economica"/>
                <a:sym typeface="Economica"/>
                <a:hlinkClick r:id="rId3">
                  <a:extLst>
                    <a:ext uri="{A12FA001-AC4F-418D-AE19-62706E023703}">
                      <ahyp:hlinkClr val="tx"/>
                    </a:ext>
                  </a:extLst>
                </a:hlinkClick>
              </a:rPr>
              <a:t>https://docs.microsoft.com/en-us/sql/reporting-services/create-deploy-and-manage-mobile-and-paginated-reports?view=sql-server-ver15</a:t>
            </a:r>
            <a:r>
              <a:rPr lang="en" sz="4800">
                <a:latin typeface="Economica"/>
                <a:ea typeface="Economica"/>
                <a:cs typeface="Economica"/>
                <a:sym typeface="Economica"/>
              </a:rPr>
              <a:t>.</a:t>
            </a:r>
            <a:endParaRPr sz="4800">
              <a:latin typeface="Economica"/>
              <a:ea typeface="Economica"/>
              <a:cs typeface="Economica"/>
              <a:sym typeface="Economica"/>
            </a:endParaRPr>
          </a:p>
          <a:p>
            <a:pPr indent="-76200" lvl="0" marL="514350" rtl="0" algn="l">
              <a:lnSpc>
                <a:spcPct val="200000"/>
              </a:lnSpc>
              <a:spcBef>
                <a:spcPts val="0"/>
              </a:spcBef>
              <a:spcAft>
                <a:spcPts val="0"/>
              </a:spcAft>
              <a:buSzPct val="100000"/>
              <a:buFont typeface="Economica"/>
              <a:buChar char="●"/>
            </a:pPr>
            <a:r>
              <a:rPr lang="en" sz="4800">
                <a:latin typeface="Economica"/>
                <a:ea typeface="Economica"/>
                <a:cs typeface="Economica"/>
                <a:sym typeface="Economica"/>
              </a:rPr>
              <a:t>Mihart. (n.d.). </a:t>
            </a:r>
            <a:r>
              <a:rPr i="1" lang="en" sz="4800">
                <a:latin typeface="Economica"/>
                <a:ea typeface="Economica"/>
                <a:cs typeface="Economica"/>
                <a:sym typeface="Economica"/>
              </a:rPr>
              <a:t>What is Power Bi? - power bi</a:t>
            </a:r>
            <a:r>
              <a:rPr lang="en" sz="4800">
                <a:latin typeface="Economica"/>
                <a:ea typeface="Economica"/>
                <a:cs typeface="Economica"/>
                <a:sym typeface="Economica"/>
              </a:rPr>
              <a:t>. Power BI | Microsoft Docs. Retrieved December 14, 2021, from </a:t>
            </a:r>
            <a:r>
              <a:rPr lang="en" sz="4800" u="sng">
                <a:solidFill>
                  <a:srgbClr val="1155CC"/>
                </a:solidFill>
                <a:latin typeface="Economica"/>
                <a:ea typeface="Economica"/>
                <a:cs typeface="Economica"/>
                <a:sym typeface="Economica"/>
                <a:hlinkClick r:id="rId4">
                  <a:extLst>
                    <a:ext uri="{A12FA001-AC4F-418D-AE19-62706E023703}">
                      <ahyp:hlinkClr val="tx"/>
                    </a:ext>
                  </a:extLst>
                </a:hlinkClick>
              </a:rPr>
              <a:t>https://docs.microsoft.com/en-us/power-bi/fundamentals/power-bi-overview</a:t>
            </a:r>
            <a:r>
              <a:rPr lang="en" sz="4800">
                <a:latin typeface="Economica"/>
                <a:ea typeface="Economica"/>
                <a:cs typeface="Economica"/>
                <a:sym typeface="Economica"/>
              </a:rPr>
              <a:t>  </a:t>
            </a:r>
            <a:endParaRPr sz="4800">
              <a:latin typeface="Economica"/>
              <a:ea typeface="Economica"/>
              <a:cs typeface="Economica"/>
              <a:sym typeface="Economica"/>
            </a:endParaRPr>
          </a:p>
          <a:p>
            <a:pPr indent="-76200" lvl="0" marL="514350" rtl="0" algn="l">
              <a:lnSpc>
                <a:spcPct val="200000"/>
              </a:lnSpc>
              <a:spcBef>
                <a:spcPts val="0"/>
              </a:spcBef>
              <a:spcAft>
                <a:spcPts val="0"/>
              </a:spcAft>
              <a:buSzPct val="100000"/>
              <a:buFont typeface="Economica"/>
              <a:buChar char="●"/>
            </a:pPr>
            <a:r>
              <a:rPr lang="en" sz="4800">
                <a:latin typeface="Economica"/>
                <a:ea typeface="Economica"/>
                <a:cs typeface="Economica"/>
                <a:sym typeface="Economica"/>
              </a:rPr>
              <a:t>Jaiswal, Sonoo. </a:t>
            </a:r>
            <a:r>
              <a:rPr i="1" lang="en" sz="4800">
                <a:latin typeface="Economica"/>
                <a:ea typeface="Economica"/>
                <a:cs typeface="Economica"/>
                <a:sym typeface="Economica"/>
              </a:rPr>
              <a:t>Data Warehouse Architecture</a:t>
            </a:r>
            <a:r>
              <a:rPr lang="en" sz="4800">
                <a:latin typeface="Economica"/>
                <a:ea typeface="Economica"/>
                <a:cs typeface="Economica"/>
                <a:sym typeface="Economica"/>
              </a:rPr>
              <a:t>. JavaPoint, from </a:t>
            </a:r>
            <a:r>
              <a:rPr lang="en" sz="4800" u="sng">
                <a:solidFill>
                  <a:srgbClr val="1155CC"/>
                </a:solidFill>
                <a:latin typeface="Economica"/>
                <a:ea typeface="Economica"/>
                <a:cs typeface="Economica"/>
                <a:sym typeface="Economica"/>
                <a:hlinkClick r:id="rId5">
                  <a:extLst>
                    <a:ext uri="{A12FA001-AC4F-418D-AE19-62706E023703}">
                      <ahyp:hlinkClr val="tx"/>
                    </a:ext>
                  </a:extLst>
                </a:hlinkClick>
              </a:rPr>
              <a:t>https://www.javatpoint.com/data-warehouse-architecture</a:t>
            </a:r>
            <a:endParaRPr sz="4800">
              <a:latin typeface="Economica"/>
              <a:ea typeface="Economica"/>
              <a:cs typeface="Economica"/>
              <a:sym typeface="Economica"/>
            </a:endParaRPr>
          </a:p>
          <a:p>
            <a:pPr indent="-76200" lvl="0" marL="514350" rtl="0" algn="l">
              <a:lnSpc>
                <a:spcPct val="200000"/>
              </a:lnSpc>
              <a:spcBef>
                <a:spcPts val="0"/>
              </a:spcBef>
              <a:spcAft>
                <a:spcPts val="0"/>
              </a:spcAft>
              <a:buSzPct val="100000"/>
              <a:buFont typeface="Economica"/>
              <a:buChar char="●"/>
            </a:pPr>
            <a:r>
              <a:rPr i="1" lang="en" sz="4800">
                <a:latin typeface="Economica"/>
                <a:ea typeface="Economica"/>
                <a:cs typeface="Economica"/>
                <a:sym typeface="Economica"/>
              </a:rPr>
              <a:t>Employment Census Data </a:t>
            </a:r>
            <a:r>
              <a:rPr lang="en" sz="4800">
                <a:latin typeface="Economica"/>
                <a:ea typeface="Economica"/>
                <a:cs typeface="Economica"/>
                <a:sym typeface="Economica"/>
              </a:rPr>
              <a:t>. Explore census data. (n.d.). Retrieved December 17, 2021, from </a:t>
            </a:r>
            <a:r>
              <a:rPr lang="en" sz="4800" u="sng">
                <a:solidFill>
                  <a:srgbClr val="1155CC"/>
                </a:solidFill>
                <a:latin typeface="Economica"/>
                <a:ea typeface="Economica"/>
                <a:cs typeface="Economica"/>
                <a:sym typeface="Economica"/>
                <a:hlinkClick r:id="rId6">
                  <a:extLst>
                    <a:ext uri="{A12FA001-AC4F-418D-AE19-62706E023703}">
                      <ahyp:hlinkClr val="tx"/>
                    </a:ext>
                  </a:extLst>
                </a:hlinkClick>
              </a:rPr>
              <a:t>https://data.census.gov/cedsci/all?q=employment</a:t>
            </a:r>
            <a:r>
              <a:rPr lang="en" sz="4800">
                <a:solidFill>
                  <a:srgbClr val="1155CC"/>
                </a:solidFill>
                <a:latin typeface="Economica"/>
                <a:ea typeface="Economica"/>
                <a:cs typeface="Economica"/>
                <a:sym typeface="Economica"/>
              </a:rPr>
              <a:t> </a:t>
            </a:r>
            <a:endParaRPr sz="4800">
              <a:solidFill>
                <a:srgbClr val="1155CC"/>
              </a:solidFill>
              <a:latin typeface="Economica"/>
              <a:ea typeface="Economica"/>
              <a:cs typeface="Economica"/>
              <a:sym typeface="Economica"/>
            </a:endParaRPr>
          </a:p>
          <a:p>
            <a:pPr indent="0" lvl="0" marL="1371600" rtl="0" algn="l">
              <a:lnSpc>
                <a:spcPct val="200000"/>
              </a:lnSpc>
              <a:spcBef>
                <a:spcPts val="1200"/>
              </a:spcBef>
              <a:spcAft>
                <a:spcPts val="0"/>
              </a:spcAft>
              <a:buNone/>
            </a:pPr>
            <a:r>
              <a:t/>
            </a:r>
            <a:endParaRPr sz="2692">
              <a:latin typeface="Economica"/>
              <a:ea typeface="Economica"/>
              <a:cs typeface="Economica"/>
              <a:sym typeface="Economica"/>
            </a:endParaRPr>
          </a:p>
          <a:p>
            <a:pPr indent="0" lvl="0" marL="457200" rtl="0" algn="l">
              <a:spcBef>
                <a:spcPts val="1200"/>
              </a:spcBef>
              <a:spcAft>
                <a:spcPts val="0"/>
              </a:spcAft>
              <a:buNone/>
            </a:pPr>
            <a:r>
              <a:t/>
            </a:r>
            <a:endParaRPr sz="4192">
              <a:latin typeface="Economica"/>
              <a:ea typeface="Economica"/>
              <a:cs typeface="Economica"/>
              <a:sym typeface="Economica"/>
            </a:endParaRPr>
          </a:p>
          <a:p>
            <a:pPr indent="0" lvl="0" marL="1371600" rtl="0" algn="l">
              <a:lnSpc>
                <a:spcPct val="200000"/>
              </a:lnSpc>
              <a:spcBef>
                <a:spcPts val="1200"/>
              </a:spcBef>
              <a:spcAft>
                <a:spcPts val="0"/>
              </a:spcAft>
              <a:buNone/>
            </a:pPr>
            <a:r>
              <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t>Thank you</a:t>
            </a:r>
            <a:endParaRPr b="1"/>
          </a:p>
        </p:txBody>
      </p:sp>
      <p:sp>
        <p:nvSpPr>
          <p:cNvPr id="179" name="Google Shape;179;p26"/>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This project has an objective to cross references the past census employment in </a:t>
            </a:r>
            <a:r>
              <a:rPr lang="en"/>
              <a:t>technology, in New York. </a:t>
            </a:r>
            <a:endParaRPr/>
          </a:p>
          <a:p>
            <a:pPr indent="-342900" lvl="0" marL="457200" rtl="0" algn="l">
              <a:spcBef>
                <a:spcPts val="0"/>
              </a:spcBef>
              <a:spcAft>
                <a:spcPts val="0"/>
              </a:spcAft>
              <a:buSzPts val="1800"/>
              <a:buChar char="●"/>
            </a:pPr>
            <a:r>
              <a:rPr lang="en"/>
              <a:t>This data analysis modeled the future trends of employment in technology in New York. </a:t>
            </a:r>
            <a:endParaRPr/>
          </a:p>
          <a:p>
            <a:pPr indent="-342900" lvl="0" marL="457200" rtl="0" algn="l">
              <a:spcBef>
                <a:spcPts val="0"/>
              </a:spcBef>
              <a:spcAft>
                <a:spcPts val="0"/>
              </a:spcAft>
              <a:buSzPts val="1800"/>
              <a:buChar char="●"/>
            </a:pPr>
            <a:r>
              <a:rPr lang="en"/>
              <a:t>The data of the past census in employment in the areas of technology in New York are age, ethnicity, and gender. These databases were cross referenced to predict future trends in employment. </a:t>
            </a:r>
            <a:endParaRPr/>
          </a:p>
          <a:p>
            <a:pPr indent="-342900" lvl="0" marL="457200" rtl="0" algn="l">
              <a:spcBef>
                <a:spcPts val="0"/>
              </a:spcBef>
              <a:spcAft>
                <a:spcPts val="0"/>
              </a:spcAft>
              <a:buSzPts val="1800"/>
              <a:buChar char="●"/>
            </a:pPr>
            <a:r>
              <a:rPr lang="en"/>
              <a:t>This was objective and analysis was executed through ETL, SSIS, SSAS, and SSRS Reports.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Data Warehouse Architecture:</a:t>
            </a:r>
            <a:endParaRPr/>
          </a:p>
        </p:txBody>
      </p:sp>
      <p:sp>
        <p:nvSpPr>
          <p:cNvPr id="76" name="Google Shape;76;p15"/>
          <p:cNvSpPr txBox="1"/>
          <p:nvPr>
            <p:ph idx="1" type="body"/>
          </p:nvPr>
        </p:nvSpPr>
        <p:spPr>
          <a:xfrm>
            <a:off x="4720450" y="1322625"/>
            <a:ext cx="4145100" cy="315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600">
                <a:latin typeface="Economica"/>
                <a:ea typeface="Economica"/>
                <a:cs typeface="Economica"/>
                <a:sym typeface="Economica"/>
              </a:rPr>
              <a:t>Data Warehouse with a </a:t>
            </a:r>
            <a:endParaRPr sz="2600">
              <a:latin typeface="Economica"/>
              <a:ea typeface="Economica"/>
              <a:cs typeface="Economica"/>
              <a:sym typeface="Economica"/>
            </a:endParaRPr>
          </a:p>
          <a:p>
            <a:pPr indent="0" lvl="0" marL="0" rtl="0" algn="l">
              <a:lnSpc>
                <a:spcPct val="100000"/>
              </a:lnSpc>
              <a:spcBef>
                <a:spcPts val="0"/>
              </a:spcBef>
              <a:spcAft>
                <a:spcPts val="0"/>
              </a:spcAft>
              <a:buClr>
                <a:schemeClr val="dk1"/>
              </a:buClr>
              <a:buSzPts val="1100"/>
              <a:buFont typeface="Arial"/>
              <a:buNone/>
            </a:pPr>
            <a:r>
              <a:rPr lang="en" sz="2600">
                <a:latin typeface="Economica"/>
                <a:ea typeface="Economica"/>
                <a:cs typeface="Economica"/>
                <a:sym typeface="Economica"/>
              </a:rPr>
              <a:t>Staging Area and Data Marts</a:t>
            </a:r>
            <a:endParaRPr sz="2600"/>
          </a:p>
        </p:txBody>
      </p:sp>
      <p:pic>
        <p:nvPicPr>
          <p:cNvPr id="77" name="Google Shape;77;p15"/>
          <p:cNvPicPr preferRelativeResize="0"/>
          <p:nvPr/>
        </p:nvPicPr>
        <p:blipFill>
          <a:blip r:embed="rId3">
            <a:alphaModFix/>
          </a:blip>
          <a:stretch>
            <a:fillRect/>
          </a:stretch>
        </p:blipFill>
        <p:spPr>
          <a:xfrm>
            <a:off x="560175" y="1713225"/>
            <a:ext cx="3884300" cy="25697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4465025" y="174050"/>
            <a:ext cx="4032300" cy="4795402"/>
          </a:xfrm>
          <a:prstGeom prst="rect">
            <a:avLst/>
          </a:prstGeom>
          <a:noFill/>
          <a:ln>
            <a:noFill/>
          </a:ln>
        </p:spPr>
      </p:pic>
      <p:sp>
        <p:nvSpPr>
          <p:cNvPr id="83" name="Google Shape;83;p16"/>
          <p:cNvSpPr txBox="1"/>
          <p:nvPr>
            <p:ph type="title"/>
          </p:nvPr>
        </p:nvSpPr>
        <p:spPr>
          <a:xfrm>
            <a:off x="255625" y="19262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Database Warehouse:</a:t>
            </a:r>
            <a:endParaRPr b="1"/>
          </a:p>
        </p:txBody>
      </p:sp>
      <p:sp>
        <p:nvSpPr>
          <p:cNvPr id="84" name="Google Shape;84;p16"/>
          <p:cNvSpPr txBox="1"/>
          <p:nvPr>
            <p:ph idx="1" type="body"/>
          </p:nvPr>
        </p:nvSpPr>
        <p:spPr>
          <a:xfrm>
            <a:off x="1121625" y="3028425"/>
            <a:ext cx="2323500" cy="200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rotWithShape="1">
          <a:blip r:embed="rId3">
            <a:alphaModFix/>
          </a:blip>
          <a:srcRect b="18167" l="8417" r="12916" t="29003"/>
          <a:stretch/>
        </p:blipFill>
        <p:spPr>
          <a:xfrm>
            <a:off x="48075" y="2774387"/>
            <a:ext cx="3821575" cy="1257850"/>
          </a:xfrm>
          <a:prstGeom prst="rect">
            <a:avLst/>
          </a:prstGeom>
          <a:noFill/>
          <a:ln>
            <a:noFill/>
          </a:ln>
        </p:spPr>
      </p:pic>
      <p:pic>
        <p:nvPicPr>
          <p:cNvPr id="90" name="Google Shape;90;p17"/>
          <p:cNvPicPr preferRelativeResize="0"/>
          <p:nvPr/>
        </p:nvPicPr>
        <p:blipFill rotWithShape="1">
          <a:blip r:embed="rId4">
            <a:alphaModFix/>
          </a:blip>
          <a:srcRect b="25140" l="12701" r="11241" t="24799"/>
          <a:stretch/>
        </p:blipFill>
        <p:spPr>
          <a:xfrm>
            <a:off x="1610362" y="3500175"/>
            <a:ext cx="3565201" cy="1643325"/>
          </a:xfrm>
          <a:prstGeom prst="rect">
            <a:avLst/>
          </a:prstGeom>
          <a:noFill/>
          <a:ln>
            <a:noFill/>
          </a:ln>
        </p:spPr>
      </p:pic>
      <p:pic>
        <p:nvPicPr>
          <p:cNvPr id="91" name="Google Shape;91;p17"/>
          <p:cNvPicPr preferRelativeResize="0"/>
          <p:nvPr/>
        </p:nvPicPr>
        <p:blipFill rotWithShape="1">
          <a:blip r:embed="rId5">
            <a:alphaModFix/>
          </a:blip>
          <a:srcRect b="19444" l="9239" r="5129" t="6928"/>
          <a:stretch/>
        </p:blipFill>
        <p:spPr>
          <a:xfrm>
            <a:off x="0" y="-12"/>
            <a:ext cx="3917725" cy="2380975"/>
          </a:xfrm>
          <a:prstGeom prst="rect">
            <a:avLst/>
          </a:prstGeom>
          <a:noFill/>
          <a:ln>
            <a:noFill/>
          </a:ln>
        </p:spPr>
      </p:pic>
      <p:pic>
        <p:nvPicPr>
          <p:cNvPr id="92" name="Google Shape;92;p17"/>
          <p:cNvPicPr preferRelativeResize="0"/>
          <p:nvPr/>
        </p:nvPicPr>
        <p:blipFill rotWithShape="1">
          <a:blip r:embed="rId6">
            <a:alphaModFix/>
          </a:blip>
          <a:srcRect b="0" l="2133" r="0" t="0"/>
          <a:stretch/>
        </p:blipFill>
        <p:spPr>
          <a:xfrm>
            <a:off x="5103450" y="0"/>
            <a:ext cx="4040551" cy="2662250"/>
          </a:xfrm>
          <a:prstGeom prst="rect">
            <a:avLst/>
          </a:prstGeom>
          <a:noFill/>
          <a:ln>
            <a:noFill/>
          </a:ln>
        </p:spPr>
      </p:pic>
      <p:pic>
        <p:nvPicPr>
          <p:cNvPr id="93" name="Google Shape;93;p17"/>
          <p:cNvPicPr preferRelativeResize="0"/>
          <p:nvPr/>
        </p:nvPicPr>
        <p:blipFill rotWithShape="1">
          <a:blip r:embed="rId7">
            <a:alphaModFix/>
          </a:blip>
          <a:srcRect b="16297" l="11658" r="3430" t="4588"/>
          <a:stretch/>
        </p:blipFill>
        <p:spPr>
          <a:xfrm>
            <a:off x="5132825" y="2235275"/>
            <a:ext cx="3981800" cy="2836125"/>
          </a:xfrm>
          <a:prstGeom prst="rect">
            <a:avLst/>
          </a:prstGeom>
          <a:noFill/>
          <a:ln>
            <a:noFill/>
          </a:ln>
        </p:spPr>
      </p:pic>
      <p:sp>
        <p:nvSpPr>
          <p:cNvPr id="94" name="Google Shape;94;p17"/>
          <p:cNvSpPr txBox="1"/>
          <p:nvPr>
            <p:ph idx="4294967295" type="title"/>
          </p:nvPr>
        </p:nvSpPr>
        <p:spPr>
          <a:xfrm>
            <a:off x="2838550" y="1984667"/>
            <a:ext cx="3340800" cy="5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b="1" lang="en"/>
              <a:t>Database Diagram:</a:t>
            </a:r>
            <a:endParaRPr/>
          </a:p>
        </p:txBody>
      </p:sp>
      <p:sp>
        <p:nvSpPr>
          <p:cNvPr id="95" name="Google Shape;95;p17"/>
          <p:cNvSpPr txBox="1"/>
          <p:nvPr/>
        </p:nvSpPr>
        <p:spPr>
          <a:xfrm>
            <a:off x="2163025" y="753100"/>
            <a:ext cx="17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9CB9C"/>
                </a:highlight>
                <a:latin typeface="Roboto"/>
                <a:ea typeface="Roboto"/>
                <a:cs typeface="Roboto"/>
                <a:sym typeface="Roboto"/>
              </a:rPr>
              <a:t>StageAreaDiversity</a:t>
            </a:r>
            <a:endParaRPr>
              <a:highlight>
                <a:srgbClr val="F9CB9C"/>
              </a:highlight>
              <a:latin typeface="Roboto"/>
              <a:ea typeface="Roboto"/>
              <a:cs typeface="Roboto"/>
              <a:sym typeface="Roboto"/>
            </a:endParaRPr>
          </a:p>
        </p:txBody>
      </p:sp>
      <p:sp>
        <p:nvSpPr>
          <p:cNvPr id="96" name="Google Shape;96;p17"/>
          <p:cNvSpPr txBox="1"/>
          <p:nvPr/>
        </p:nvSpPr>
        <p:spPr>
          <a:xfrm>
            <a:off x="280275" y="2491800"/>
            <a:ext cx="17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A4C2F4"/>
                </a:highlight>
                <a:latin typeface="Roboto"/>
                <a:ea typeface="Roboto"/>
                <a:cs typeface="Roboto"/>
                <a:sym typeface="Roboto"/>
              </a:rPr>
              <a:t>StageAreaCounty</a:t>
            </a:r>
            <a:endParaRPr>
              <a:highlight>
                <a:srgbClr val="A4C2F4"/>
              </a:highlight>
              <a:latin typeface="Roboto"/>
              <a:ea typeface="Roboto"/>
              <a:cs typeface="Roboto"/>
              <a:sym typeface="Roboto"/>
            </a:endParaRPr>
          </a:p>
        </p:txBody>
      </p:sp>
      <p:sp>
        <p:nvSpPr>
          <p:cNvPr id="97" name="Google Shape;97;p17"/>
          <p:cNvSpPr txBox="1"/>
          <p:nvPr/>
        </p:nvSpPr>
        <p:spPr>
          <a:xfrm>
            <a:off x="4374750" y="80475"/>
            <a:ext cx="20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EA9999"/>
                </a:highlight>
                <a:latin typeface="Roboto"/>
                <a:ea typeface="Roboto"/>
                <a:cs typeface="Roboto"/>
                <a:sym typeface="Roboto"/>
              </a:rPr>
              <a:t>StageAreaOccupation</a:t>
            </a:r>
            <a:endParaRPr>
              <a:highlight>
                <a:srgbClr val="EA9999"/>
              </a:highlight>
              <a:latin typeface="Roboto"/>
              <a:ea typeface="Roboto"/>
              <a:cs typeface="Roboto"/>
              <a:sym typeface="Roboto"/>
            </a:endParaRPr>
          </a:p>
        </p:txBody>
      </p:sp>
      <p:sp>
        <p:nvSpPr>
          <p:cNvPr id="98" name="Google Shape;98;p17"/>
          <p:cNvSpPr txBox="1"/>
          <p:nvPr/>
        </p:nvSpPr>
        <p:spPr>
          <a:xfrm>
            <a:off x="1322450" y="4551175"/>
            <a:ext cx="20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B4A7D6"/>
                </a:highlight>
                <a:latin typeface="Roboto"/>
                <a:ea typeface="Roboto"/>
                <a:cs typeface="Roboto"/>
                <a:sym typeface="Roboto"/>
              </a:rPr>
              <a:t>StageAreaOccuStatus</a:t>
            </a:r>
            <a:endParaRPr>
              <a:highlight>
                <a:srgbClr val="B4A7D6"/>
              </a:highlight>
              <a:latin typeface="Roboto"/>
              <a:ea typeface="Roboto"/>
              <a:cs typeface="Roboto"/>
              <a:sym typeface="Roboto"/>
            </a:endParaRPr>
          </a:p>
        </p:txBody>
      </p:sp>
      <p:sp>
        <p:nvSpPr>
          <p:cNvPr id="99" name="Google Shape;99;p17"/>
          <p:cNvSpPr txBox="1"/>
          <p:nvPr/>
        </p:nvSpPr>
        <p:spPr>
          <a:xfrm>
            <a:off x="7163175" y="4551175"/>
            <a:ext cx="17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93C47D"/>
                </a:highlight>
                <a:latin typeface="Roboto"/>
                <a:ea typeface="Roboto"/>
                <a:cs typeface="Roboto"/>
                <a:sym typeface="Roboto"/>
              </a:rPr>
              <a:t>StageAreaTech</a:t>
            </a:r>
            <a:endParaRPr>
              <a:highlight>
                <a:srgbClr val="93C47D"/>
              </a:highlight>
              <a:latin typeface="Roboto"/>
              <a:ea typeface="Roboto"/>
              <a:cs typeface="Roboto"/>
              <a:sym typeface="Roboto"/>
            </a:endParaRPr>
          </a:p>
        </p:txBody>
      </p:sp>
      <p:cxnSp>
        <p:nvCxnSpPr>
          <p:cNvPr id="100" name="Google Shape;100;p17"/>
          <p:cNvCxnSpPr>
            <a:stCxn id="97" idx="2"/>
          </p:cNvCxnSpPr>
          <p:nvPr/>
        </p:nvCxnSpPr>
        <p:spPr>
          <a:xfrm>
            <a:off x="5384100" y="480675"/>
            <a:ext cx="424500" cy="2004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7"/>
          <p:cNvCxnSpPr/>
          <p:nvPr/>
        </p:nvCxnSpPr>
        <p:spPr>
          <a:xfrm flipH="1">
            <a:off x="2002975" y="1241800"/>
            <a:ext cx="376500" cy="1842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7"/>
          <p:cNvCxnSpPr/>
          <p:nvPr/>
        </p:nvCxnSpPr>
        <p:spPr>
          <a:xfrm>
            <a:off x="1666425" y="2884200"/>
            <a:ext cx="104100" cy="1842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7"/>
          <p:cNvCxnSpPr/>
          <p:nvPr/>
        </p:nvCxnSpPr>
        <p:spPr>
          <a:xfrm flipH="1" rot="10800000">
            <a:off x="2940275" y="4302175"/>
            <a:ext cx="312600" cy="2004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7"/>
          <p:cNvCxnSpPr/>
          <p:nvPr/>
        </p:nvCxnSpPr>
        <p:spPr>
          <a:xfrm rot="10800000">
            <a:off x="7290550" y="4462375"/>
            <a:ext cx="416700" cy="12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SSIS Design</a:t>
            </a:r>
            <a:r>
              <a:rPr b="1" lang="en"/>
              <a:t>:</a:t>
            </a:r>
            <a:endParaRPr/>
          </a:p>
        </p:txBody>
      </p:sp>
      <p:pic>
        <p:nvPicPr>
          <p:cNvPr id="110" name="Google Shape;110;p18"/>
          <p:cNvPicPr preferRelativeResize="0"/>
          <p:nvPr/>
        </p:nvPicPr>
        <p:blipFill>
          <a:blip r:embed="rId3">
            <a:alphaModFix/>
          </a:blip>
          <a:stretch>
            <a:fillRect/>
          </a:stretch>
        </p:blipFill>
        <p:spPr>
          <a:xfrm>
            <a:off x="1744993" y="1147225"/>
            <a:ext cx="6149007" cy="3557350"/>
          </a:xfrm>
          <a:prstGeom prst="rect">
            <a:avLst/>
          </a:prstGeom>
          <a:noFill/>
          <a:ln>
            <a:noFill/>
          </a:ln>
        </p:spPr>
      </p:pic>
      <p:sp>
        <p:nvSpPr>
          <p:cNvPr id="111" name="Google Shape;111;p18"/>
          <p:cNvSpPr txBox="1"/>
          <p:nvPr>
            <p:ph idx="1" type="body"/>
          </p:nvPr>
        </p:nvSpPr>
        <p:spPr>
          <a:xfrm>
            <a:off x="311700" y="1225225"/>
            <a:ext cx="3460200" cy="34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3223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SSAS Design</a:t>
            </a:r>
            <a:r>
              <a:rPr b="1" lang="en"/>
              <a:t>:</a:t>
            </a:r>
            <a:endParaRPr/>
          </a:p>
        </p:txBody>
      </p:sp>
      <p:pic>
        <p:nvPicPr>
          <p:cNvPr id="117" name="Google Shape;117;p19"/>
          <p:cNvPicPr preferRelativeResize="0"/>
          <p:nvPr/>
        </p:nvPicPr>
        <p:blipFill>
          <a:blip r:embed="rId3">
            <a:alphaModFix/>
          </a:blip>
          <a:stretch>
            <a:fillRect/>
          </a:stretch>
        </p:blipFill>
        <p:spPr>
          <a:xfrm>
            <a:off x="2691925" y="1153600"/>
            <a:ext cx="6287326" cy="3717975"/>
          </a:xfrm>
          <a:prstGeom prst="rect">
            <a:avLst/>
          </a:prstGeom>
          <a:noFill/>
          <a:ln>
            <a:noFill/>
          </a:ln>
        </p:spPr>
      </p:pic>
      <p:sp>
        <p:nvSpPr>
          <p:cNvPr id="118" name="Google Shape;118;p19"/>
          <p:cNvSpPr txBox="1"/>
          <p:nvPr>
            <p:ph idx="1" type="body"/>
          </p:nvPr>
        </p:nvSpPr>
        <p:spPr>
          <a:xfrm>
            <a:off x="141475" y="1247425"/>
            <a:ext cx="3453900" cy="334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Cub</a:t>
            </a:r>
            <a:r>
              <a:rPr b="1" lang="en"/>
              <a:t>e:</a:t>
            </a:r>
            <a:endParaRPr/>
          </a:p>
        </p:txBody>
      </p:sp>
      <p:sp>
        <p:nvSpPr>
          <p:cNvPr id="124" name="Google Shape;124;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2187"/>
              <a:t>Ethnicity</a:t>
            </a:r>
            <a:r>
              <a:rPr lang="en" sz="2187"/>
              <a:t>, Race, Demography Cubes</a:t>
            </a:r>
            <a:r>
              <a:rPr lang="en"/>
              <a:t> </a:t>
            </a:r>
            <a:endParaRPr/>
          </a:p>
        </p:txBody>
      </p:sp>
      <p:pic>
        <p:nvPicPr>
          <p:cNvPr id="125" name="Google Shape;125;p20"/>
          <p:cNvPicPr preferRelativeResize="0"/>
          <p:nvPr/>
        </p:nvPicPr>
        <p:blipFill>
          <a:blip r:embed="rId3">
            <a:alphaModFix/>
          </a:blip>
          <a:stretch>
            <a:fillRect/>
          </a:stretch>
        </p:blipFill>
        <p:spPr>
          <a:xfrm>
            <a:off x="4095487" y="2288900"/>
            <a:ext cx="4797264" cy="2221800"/>
          </a:xfrm>
          <a:prstGeom prst="rect">
            <a:avLst/>
          </a:prstGeom>
          <a:noFill/>
          <a:ln>
            <a:noFill/>
          </a:ln>
        </p:spPr>
      </p:pic>
      <p:pic>
        <p:nvPicPr>
          <p:cNvPr id="126" name="Google Shape;126;p20"/>
          <p:cNvPicPr preferRelativeResize="0"/>
          <p:nvPr/>
        </p:nvPicPr>
        <p:blipFill>
          <a:blip r:embed="rId4">
            <a:alphaModFix/>
          </a:blip>
          <a:stretch>
            <a:fillRect/>
          </a:stretch>
        </p:blipFill>
        <p:spPr>
          <a:xfrm>
            <a:off x="4608900" y="175725"/>
            <a:ext cx="4223400" cy="1942493"/>
          </a:xfrm>
          <a:prstGeom prst="rect">
            <a:avLst/>
          </a:prstGeom>
          <a:noFill/>
          <a:ln>
            <a:noFill/>
          </a:ln>
        </p:spPr>
      </p:pic>
      <p:pic>
        <p:nvPicPr>
          <p:cNvPr id="127" name="Google Shape;127;p20"/>
          <p:cNvPicPr preferRelativeResize="0"/>
          <p:nvPr/>
        </p:nvPicPr>
        <p:blipFill>
          <a:blip r:embed="rId5">
            <a:alphaModFix/>
          </a:blip>
          <a:stretch>
            <a:fillRect/>
          </a:stretch>
        </p:blipFill>
        <p:spPr>
          <a:xfrm>
            <a:off x="398225" y="1307600"/>
            <a:ext cx="3558900" cy="2275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267275" y="1116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SQL Server Reporting Services SSRS</a:t>
            </a:r>
            <a:endParaRPr/>
          </a:p>
        </p:txBody>
      </p:sp>
      <p:sp>
        <p:nvSpPr>
          <p:cNvPr id="133" name="Google Shape;133;p21"/>
          <p:cNvSpPr txBox="1"/>
          <p:nvPr/>
        </p:nvSpPr>
        <p:spPr>
          <a:xfrm>
            <a:off x="4521525" y="1314750"/>
            <a:ext cx="4449300" cy="3247800"/>
          </a:xfrm>
          <a:prstGeom prst="rect">
            <a:avLst/>
          </a:prstGeom>
          <a:solidFill>
            <a:srgbClr val="93C47D"/>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chemeClr val="dk1"/>
                </a:solidFill>
                <a:latin typeface="Courier New"/>
                <a:ea typeface="Courier New"/>
                <a:cs typeface="Courier New"/>
                <a:sym typeface="Courier New"/>
              </a:rPr>
              <a:t>SELECT factethnicity.male,</a:t>
            </a:r>
            <a:endParaRPr b="1" sz="900">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en" sz="900">
                <a:solidFill>
                  <a:schemeClr val="dk1"/>
                </a:solidFill>
                <a:latin typeface="Courier New"/>
                <a:ea typeface="Courier New"/>
                <a:cs typeface="Courier New"/>
                <a:sym typeface="Courier New"/>
              </a:rPr>
              <a:t>       factethnicity.female,</a:t>
            </a:r>
            <a:endParaRPr b="1" sz="900">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en" sz="900">
                <a:solidFill>
                  <a:schemeClr val="dk1"/>
                </a:solidFill>
                <a:latin typeface="Courier New"/>
                <a:ea typeface="Courier New"/>
                <a:cs typeface="Courier New"/>
                <a:sym typeface="Courier New"/>
              </a:rPr>
              <a:t>       factethnicity.asian,</a:t>
            </a:r>
            <a:endParaRPr b="1" sz="900">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en" sz="900">
                <a:solidFill>
                  <a:schemeClr val="dk1"/>
                </a:solidFill>
                <a:latin typeface="Courier New"/>
                <a:ea typeface="Courier New"/>
                <a:cs typeface="Courier New"/>
                <a:sym typeface="Courier New"/>
              </a:rPr>
              <a:t>       factethnicity.latino,</a:t>
            </a:r>
            <a:endParaRPr b="1" sz="900">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en" sz="900">
                <a:solidFill>
                  <a:schemeClr val="dk1"/>
                </a:solidFill>
                <a:latin typeface="Courier New"/>
                <a:ea typeface="Courier New"/>
                <a:cs typeface="Courier New"/>
                <a:sym typeface="Courier New"/>
              </a:rPr>
              <a:t>       factethnicity.black,</a:t>
            </a:r>
            <a:endParaRPr b="1" sz="900">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en" sz="900">
                <a:solidFill>
                  <a:schemeClr val="dk1"/>
                </a:solidFill>
                <a:latin typeface="Courier New"/>
                <a:ea typeface="Courier New"/>
                <a:cs typeface="Courier New"/>
                <a:sym typeface="Courier New"/>
              </a:rPr>
              <a:t>       dimcompany.company</a:t>
            </a:r>
            <a:endParaRPr b="1" sz="900">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en" sz="900">
                <a:solidFill>
                  <a:schemeClr val="dk1"/>
                </a:solidFill>
                <a:latin typeface="Courier New"/>
                <a:ea typeface="Courier New"/>
                <a:cs typeface="Courier New"/>
                <a:sym typeface="Courier New"/>
              </a:rPr>
              <a:t>FROM   dimcompany</a:t>
            </a:r>
            <a:endParaRPr b="1" sz="900">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en" sz="900">
                <a:solidFill>
                  <a:schemeClr val="dk1"/>
                </a:solidFill>
                <a:latin typeface="Courier New"/>
                <a:ea typeface="Courier New"/>
                <a:cs typeface="Courier New"/>
                <a:sym typeface="Courier New"/>
              </a:rPr>
              <a:t>       INNER JOIN factethnicity</a:t>
            </a:r>
            <a:endParaRPr b="1" sz="900">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en" sz="900">
                <a:solidFill>
                  <a:schemeClr val="dk1"/>
                </a:solidFill>
                <a:latin typeface="Courier New"/>
                <a:ea typeface="Courier New"/>
                <a:cs typeface="Courier New"/>
                <a:sym typeface="Courier New"/>
              </a:rPr>
              <a:t>               ON dimcompany.compkey = factethnicity.compkey</a:t>
            </a:r>
            <a:endParaRPr b="1" sz="900">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None/>
            </a:pPr>
            <a:r>
              <a:rPr b="1" lang="en" sz="900">
                <a:solidFill>
                  <a:schemeClr val="dk1"/>
                </a:solidFill>
                <a:latin typeface="Courier New"/>
                <a:ea typeface="Courier New"/>
                <a:cs typeface="Courier New"/>
                <a:sym typeface="Courier New"/>
              </a:rPr>
              <a:t>WHERE  ( dimcompany.company = N'AirBnB' )</a:t>
            </a:r>
            <a:endParaRPr b="1" sz="900">
              <a:solidFill>
                <a:schemeClr val="dk1"/>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b="1" lang="en" sz="900">
                <a:solidFill>
                  <a:schemeClr val="dk1"/>
                </a:solidFill>
                <a:latin typeface="Courier New"/>
                <a:ea typeface="Courier New"/>
                <a:cs typeface="Courier New"/>
                <a:sym typeface="Courier New"/>
              </a:rPr>
              <a:t>ORDER  BY dimcompany.company </a:t>
            </a:r>
            <a:endParaRPr b="1" sz="900">
              <a:solidFill>
                <a:schemeClr val="dk1"/>
              </a:solidFill>
              <a:latin typeface="Times New Roman"/>
              <a:ea typeface="Times New Roman"/>
              <a:cs typeface="Times New Roman"/>
              <a:sym typeface="Times New Roman"/>
            </a:endParaRPr>
          </a:p>
        </p:txBody>
      </p:sp>
      <p:sp>
        <p:nvSpPr>
          <p:cNvPr id="134" name="Google Shape;134;p21"/>
          <p:cNvSpPr txBox="1"/>
          <p:nvPr/>
        </p:nvSpPr>
        <p:spPr>
          <a:xfrm>
            <a:off x="-97725" y="1133975"/>
            <a:ext cx="2807100" cy="4155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1200"/>
              </a:spcBef>
              <a:spcAft>
                <a:spcPts val="1200"/>
              </a:spcAft>
              <a:buNone/>
            </a:pPr>
            <a:r>
              <a:rPr b="1" lang="en" sz="1500">
                <a:solidFill>
                  <a:schemeClr val="dk1"/>
                </a:solidFill>
                <a:latin typeface="Times New Roman"/>
                <a:ea typeface="Times New Roman"/>
                <a:cs typeface="Times New Roman"/>
                <a:sym typeface="Times New Roman"/>
              </a:rPr>
              <a:t>Ethnicity SSRS Report</a:t>
            </a:r>
            <a:endParaRPr b="1" sz="1500">
              <a:solidFill>
                <a:schemeClr val="dk1"/>
              </a:solidFill>
              <a:latin typeface="Times New Roman"/>
              <a:ea typeface="Times New Roman"/>
              <a:cs typeface="Times New Roman"/>
              <a:sym typeface="Times New Roman"/>
            </a:endParaRPr>
          </a:p>
        </p:txBody>
      </p:sp>
      <p:pic>
        <p:nvPicPr>
          <p:cNvPr id="135" name="Google Shape;135;p21"/>
          <p:cNvPicPr preferRelativeResize="0"/>
          <p:nvPr/>
        </p:nvPicPr>
        <p:blipFill>
          <a:blip r:embed="rId3">
            <a:alphaModFix/>
          </a:blip>
          <a:stretch>
            <a:fillRect/>
          </a:stretch>
        </p:blipFill>
        <p:spPr>
          <a:xfrm>
            <a:off x="205700" y="2522900"/>
            <a:ext cx="4085000" cy="2407400"/>
          </a:xfrm>
          <a:prstGeom prst="rect">
            <a:avLst/>
          </a:prstGeom>
          <a:noFill/>
          <a:ln>
            <a:noFill/>
          </a:ln>
        </p:spPr>
      </p:pic>
      <p:sp>
        <p:nvSpPr>
          <p:cNvPr id="136" name="Google Shape;136;p21"/>
          <p:cNvSpPr txBox="1"/>
          <p:nvPr/>
        </p:nvSpPr>
        <p:spPr>
          <a:xfrm>
            <a:off x="2380750" y="1473875"/>
            <a:ext cx="11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Script </a:t>
            </a:r>
            <a:endParaRPr>
              <a:latin typeface="Open Sans"/>
              <a:ea typeface="Open Sans"/>
              <a:cs typeface="Open Sans"/>
              <a:sym typeface="Open Sans"/>
            </a:endParaRPr>
          </a:p>
        </p:txBody>
      </p:sp>
      <p:sp>
        <p:nvSpPr>
          <p:cNvPr id="137" name="Google Shape;137;p21"/>
          <p:cNvSpPr txBox="1"/>
          <p:nvPr/>
        </p:nvSpPr>
        <p:spPr>
          <a:xfrm>
            <a:off x="205700" y="1740550"/>
            <a:ext cx="18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Building</a:t>
            </a:r>
            <a:r>
              <a:rPr lang="en">
                <a:latin typeface="Open Sans"/>
                <a:ea typeface="Open Sans"/>
                <a:cs typeface="Open Sans"/>
                <a:sym typeface="Open Sans"/>
              </a:rPr>
              <a:t> the report</a:t>
            </a:r>
            <a:endParaRPr>
              <a:latin typeface="Open Sans"/>
              <a:ea typeface="Open Sans"/>
              <a:cs typeface="Open Sans"/>
              <a:sym typeface="Open Sans"/>
            </a:endParaRPr>
          </a:p>
        </p:txBody>
      </p:sp>
      <p:cxnSp>
        <p:nvCxnSpPr>
          <p:cNvPr id="138" name="Google Shape;138;p21"/>
          <p:cNvCxnSpPr/>
          <p:nvPr/>
        </p:nvCxnSpPr>
        <p:spPr>
          <a:xfrm>
            <a:off x="3047025" y="1678975"/>
            <a:ext cx="1474500" cy="781800"/>
          </a:xfrm>
          <a:prstGeom prst="curvedConnector3">
            <a:avLst>
              <a:gd fmla="val 50000" name="adj1"/>
            </a:avLst>
          </a:prstGeom>
          <a:noFill/>
          <a:ln cap="flat" cmpd="sng" w="76200">
            <a:solidFill>
              <a:schemeClr val="dk1"/>
            </a:solidFill>
            <a:prstDash val="solid"/>
            <a:round/>
            <a:headEnd len="med" w="med" type="none"/>
            <a:tailEnd len="med" w="med" type="none"/>
          </a:ln>
        </p:spPr>
      </p:cxnSp>
      <p:cxnSp>
        <p:nvCxnSpPr>
          <p:cNvPr id="139" name="Google Shape;139;p21"/>
          <p:cNvCxnSpPr>
            <a:stCxn id="137" idx="2"/>
            <a:endCxn id="135" idx="0"/>
          </p:cNvCxnSpPr>
          <p:nvPr/>
        </p:nvCxnSpPr>
        <p:spPr>
          <a:xfrm flipH="1" rot="-5400000">
            <a:off x="1497800" y="1772500"/>
            <a:ext cx="382200" cy="1118700"/>
          </a:xfrm>
          <a:prstGeom prst="curvedConnector3">
            <a:avLst>
              <a:gd fmla="val 49993" name="adj1"/>
            </a:avLst>
          </a:prstGeom>
          <a:noFill/>
          <a:ln cap="flat" cmpd="sng" w="76200">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