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7"/>
  </p:notesMasterIdLst>
  <p:sldIdLst>
    <p:sldId id="256" r:id="rId3"/>
    <p:sldId id="258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3842907C-D0AA-4C58-9F94-58B40AD65B29}" type="datetimeFigureOut">
              <a:pPr/>
              <a:t>16/06/2015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1D76769E-C829-4283-B80E-CB90D995C291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4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4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28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pt-B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pt-B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pPr/>
              <a:t>quarta-feira, 16 de junho de 2015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pt-B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quarta-feira, 16 de junho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quarta-feira, 16 de junho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pPr/>
              <a:t>quarta-feira, 16 de junho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pt-B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pt-BR" sz="23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pPr/>
              <a:t>quarta-feira, 16 de junho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pPr/>
              <a:t>quarta-feira, 16 de junho de 2015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pt-BR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pPr/>
              <a:t>quarta-feira, 16 de junho de 2015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pPr/>
              <a:t>quarta-feira, 16 de junho de 2015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pPr/>
              <a:t>quarta-feira, 16 de junho de 2015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pt-B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pt-BR" sz="16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pPr/>
              <a:t>quarta-feira, 16 de junho de 2015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pt-BR" sz="14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pt-BR" sz="3200"/>
            </a:lvl1pPr>
            <a:extLst/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pPr/>
              <a:t>quarta-feira, 16 de junho de 2015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pPr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pt-B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pPr algn="ctr"/>
              <a:t>quarta-feira, 16 de junho de 2015</a:t>
            </a:fld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pt-B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Mapeamento dos Processos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Jefferson Alves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738531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Propor o uso de uma ferramenta padrão (</a:t>
            </a:r>
            <a:r>
              <a:rPr lang="pt-BR" sz="2400" dirty="0" err="1" smtClean="0"/>
              <a:t>Bizagi</a:t>
            </a:r>
            <a:r>
              <a:rPr lang="pt-BR" sz="2400" dirty="0" smtClean="0"/>
              <a:t>) e notação (BPM) </a:t>
            </a:r>
            <a:r>
              <a:rPr lang="pt-BR" sz="2400" dirty="0"/>
              <a:t>para representação das </a:t>
            </a:r>
            <a:r>
              <a:rPr lang="pt-BR" sz="2400" dirty="0" smtClean="0"/>
              <a:t>informações</a:t>
            </a:r>
          </a:p>
          <a:p>
            <a:endParaRPr lang="pt-BR" sz="2400" dirty="0"/>
          </a:p>
          <a:p>
            <a:r>
              <a:rPr lang="pt-BR" sz="2400" dirty="0" smtClean="0"/>
              <a:t>Mapear as atividades realizadas atualmente na área de Manutenção–AI, representando-as num diagrama de processos </a:t>
            </a:r>
            <a:r>
              <a:rPr lang="pt-BR" sz="2400" dirty="0"/>
              <a:t>de negócio </a:t>
            </a:r>
            <a:r>
              <a:rPr lang="pt-BR" sz="2400" dirty="0" smtClean="0"/>
              <a:t>( As </a:t>
            </a:r>
            <a:r>
              <a:rPr lang="pt-BR" sz="2400" dirty="0" err="1" smtClean="0"/>
              <a:t>Is</a:t>
            </a:r>
            <a:r>
              <a:rPr lang="pt-BR" sz="2400" dirty="0" smtClean="0"/>
              <a:t> )</a:t>
            </a:r>
          </a:p>
          <a:p>
            <a:endParaRPr lang="pt-BR" sz="2400" dirty="0" smtClean="0"/>
          </a:p>
          <a:p>
            <a:r>
              <a:rPr lang="pt-BR" sz="2400" dirty="0" smtClean="0"/>
              <a:t>Melhorar a comunicação e sinergia entre as áreas e, consequentemente a eficiência nos processos</a:t>
            </a:r>
          </a:p>
          <a:p>
            <a:endParaRPr lang="pt-BR" sz="2400" dirty="0" smtClean="0"/>
          </a:p>
          <a:p>
            <a:r>
              <a:rPr lang="pt-BR" sz="2400" dirty="0" smtClean="0"/>
              <a:t>Gerar mudanças a partir dos diagramas e discussões entre as partes, resultando em processos aprimorados ( </a:t>
            </a:r>
            <a:r>
              <a:rPr lang="pt-BR" sz="2400" dirty="0" err="1" smtClean="0"/>
              <a:t>To</a:t>
            </a:r>
            <a:r>
              <a:rPr lang="pt-BR" sz="2400" dirty="0" smtClean="0"/>
              <a:t> Be )</a:t>
            </a:r>
            <a:endParaRPr lang="pt-BR" sz="2400" dirty="0"/>
          </a:p>
          <a:p>
            <a:endParaRPr lang="pt-B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482941"/>
            <a:ext cx="2432532" cy="1877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26" y="1650777"/>
            <a:ext cx="1433513" cy="18502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771" y="4533478"/>
            <a:ext cx="1433513" cy="18478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6"/>
          <a:stretch/>
        </p:blipFill>
        <p:spPr>
          <a:xfrm>
            <a:off x="3780184" y="475978"/>
            <a:ext cx="2448000" cy="8647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CaixaDeTexto 12"/>
          <p:cNvSpPr txBox="1"/>
          <p:nvPr/>
        </p:nvSpPr>
        <p:spPr>
          <a:xfrm>
            <a:off x="251520" y="188640"/>
            <a:ext cx="121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Agenda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80184" y="175426"/>
            <a:ext cx="121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Entrevistas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092280" y="1344799"/>
            <a:ext cx="121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Atas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14577" y="4349458"/>
            <a:ext cx="216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Diagramas de Negócio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51785" y="4231724"/>
            <a:ext cx="172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Status do Projeto</a:t>
            </a:r>
            <a:endParaRPr lang="pt-BR" sz="1400" dirty="0">
              <a:solidFill>
                <a:schemeClr val="accent4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640" y="4670256"/>
            <a:ext cx="3291840" cy="1783080"/>
          </a:xfrm>
          <a:prstGeom prst="rect">
            <a:avLst/>
          </a:prstGeom>
        </p:spPr>
      </p:pic>
      <p:sp>
        <p:nvSpPr>
          <p:cNvPr id="20" name="Seta para baixo 19"/>
          <p:cNvSpPr/>
          <p:nvPr/>
        </p:nvSpPr>
        <p:spPr>
          <a:xfrm>
            <a:off x="7956376" y="3767501"/>
            <a:ext cx="45719" cy="52559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5400000">
            <a:off x="4981324" y="5321858"/>
            <a:ext cx="45719" cy="52559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 rot="16200000" flipH="1">
            <a:off x="3265149" y="622716"/>
            <a:ext cx="45719" cy="52559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eta para baixo 22"/>
          <p:cNvSpPr/>
          <p:nvPr/>
        </p:nvSpPr>
        <p:spPr>
          <a:xfrm rot="18240000" flipH="1">
            <a:off x="6838769" y="749025"/>
            <a:ext cx="45719" cy="52559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08" y="3008741"/>
            <a:ext cx="1447800" cy="2043113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47989" y="2700964"/>
            <a:ext cx="172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Termo de Aceite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28" name="Seta para baixo 27"/>
          <p:cNvSpPr/>
          <p:nvPr/>
        </p:nvSpPr>
        <p:spPr>
          <a:xfrm rot="7260000">
            <a:off x="2420155" y="4987371"/>
            <a:ext cx="45719" cy="52937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15000000" flipH="1">
            <a:off x="2545922" y="2907194"/>
            <a:ext cx="45719" cy="52559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67951" y="1910301"/>
            <a:ext cx="172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Resultado Final</a:t>
            </a:r>
            <a:endParaRPr lang="pt-BR" sz="1400" dirty="0">
              <a:solidFill>
                <a:schemeClr val="accent4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7951" y="2189218"/>
            <a:ext cx="3108960" cy="1684020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3059832" y="600943"/>
            <a:ext cx="36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1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767714" y="731624"/>
            <a:ext cx="36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2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988350" y="3810082"/>
            <a:ext cx="36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3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88166" y="5301208"/>
            <a:ext cx="36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4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01344" y="4993431"/>
            <a:ext cx="36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5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13605" y="2868380"/>
            <a:ext cx="36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4"/>
                </a:solidFill>
              </a:rPr>
              <a:t>6</a:t>
            </a:r>
            <a:endParaRPr lang="pt-B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1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83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2DFE8B-39D3-4F7B-8F62-180F887A1D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debates</Template>
  <TotalTime>0</TotalTime>
  <Words>103</Words>
  <Application>Microsoft Office PowerPoint</Application>
  <PresentationFormat>Apresentação na tela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Calibri</vt:lpstr>
      <vt:lpstr>Lucida Sans Unicode</vt:lpstr>
      <vt:lpstr>Verdana</vt:lpstr>
      <vt:lpstr>Wingdings 2</vt:lpstr>
      <vt:lpstr>Wingdings 3</vt:lpstr>
      <vt:lpstr>Concurso</vt:lpstr>
      <vt:lpstr>Mapeamento dos Processos</vt:lpstr>
      <vt:lpstr>Objetivos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2015-06-10T19:37:46Z</dcterms:created>
  <dcterms:modified xsi:type="dcterms:W3CDTF">2015-06-16T19:01:54Z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