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21"/>
  </p:notesMasterIdLst>
  <p:sldIdLst>
    <p:sldId id="269" r:id="rId3"/>
    <p:sldId id="272" r:id="rId4"/>
    <p:sldId id="277" r:id="rId5"/>
    <p:sldId id="279" r:id="rId6"/>
    <p:sldId id="278" r:id="rId7"/>
    <p:sldId id="280" r:id="rId8"/>
    <p:sldId id="285" r:id="rId9"/>
    <p:sldId id="284" r:id="rId10"/>
    <p:sldId id="283" r:id="rId11"/>
    <p:sldId id="287" r:id="rId12"/>
    <p:sldId id="286" r:id="rId13"/>
    <p:sldId id="281" r:id="rId14"/>
    <p:sldId id="282" r:id="rId15"/>
    <p:sldId id="289" r:id="rId16"/>
    <p:sldId id="290" r:id="rId17"/>
    <p:sldId id="291" r:id="rId18"/>
    <p:sldId id="292" r:id="rId19"/>
    <p:sldId id="288" r:id="rId20"/>
  </p:sldIdLst>
  <p:sldSz cx="9144000" cy="6858000" type="screen4x3"/>
  <p:notesSz cx="68199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BE0D1"/>
    <a:srgbClr val="DEF5FA"/>
    <a:srgbClr val="CCEC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7" d="100"/>
          <a:sy n="97" d="100"/>
        </p:scale>
        <p:origin x="1027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9817EE-2A6E-470F-8810-F41CAC905A6D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6C60E9AF-EF36-43AA-96E8-4A2D5C421E2D}">
      <dgm:prSet phldrT="[Texto]"/>
      <dgm:spPr/>
      <dgm:t>
        <a:bodyPr/>
        <a:lstStyle/>
        <a:p>
          <a:r>
            <a:rPr lang="pt-BR" b="0" dirty="0">
              <a:effectLst/>
            </a:rPr>
            <a:t>Solicitação</a:t>
          </a:r>
        </a:p>
      </dgm:t>
    </dgm:pt>
    <dgm:pt modelId="{8C8CE67F-8860-46FB-B25E-D63A9E6624F3}" type="parTrans" cxnId="{60DB1D13-7CAE-437A-8749-DF74E9FA3867}">
      <dgm:prSet/>
      <dgm:spPr/>
      <dgm:t>
        <a:bodyPr/>
        <a:lstStyle/>
        <a:p>
          <a:endParaRPr lang="pt-BR" b="0">
            <a:effectLst/>
          </a:endParaRPr>
        </a:p>
      </dgm:t>
    </dgm:pt>
    <dgm:pt modelId="{B9712110-B763-4D05-B3B6-9D4A96FBA1C6}" type="sibTrans" cxnId="{60DB1D13-7CAE-437A-8749-DF74E9FA3867}">
      <dgm:prSet/>
      <dgm:spPr/>
      <dgm:t>
        <a:bodyPr/>
        <a:lstStyle/>
        <a:p>
          <a:endParaRPr lang="pt-BR" b="0">
            <a:effectLst/>
          </a:endParaRPr>
        </a:p>
      </dgm:t>
    </dgm:pt>
    <dgm:pt modelId="{69E3B818-01A5-4DD5-AD6D-5D34420761DA}">
      <dgm:prSet phldrT="[Texto]"/>
      <dgm:spPr/>
      <dgm:t>
        <a:bodyPr/>
        <a:lstStyle/>
        <a:p>
          <a:r>
            <a:rPr lang="pt-BR" b="0" dirty="0">
              <a:effectLst/>
            </a:rPr>
            <a:t>Análise de Viabilidade</a:t>
          </a:r>
        </a:p>
      </dgm:t>
    </dgm:pt>
    <dgm:pt modelId="{5CF4D06D-B3FB-4B39-93C2-27B7E992EB89}" type="parTrans" cxnId="{C47DF6FE-8D6B-4936-9DB3-1E0E47CE5F0E}">
      <dgm:prSet/>
      <dgm:spPr/>
      <dgm:t>
        <a:bodyPr/>
        <a:lstStyle/>
        <a:p>
          <a:endParaRPr lang="pt-BR" b="0">
            <a:effectLst/>
          </a:endParaRPr>
        </a:p>
      </dgm:t>
    </dgm:pt>
    <dgm:pt modelId="{47A5E478-06B4-4359-8810-8EA41EF97CDF}" type="sibTrans" cxnId="{C47DF6FE-8D6B-4936-9DB3-1E0E47CE5F0E}">
      <dgm:prSet/>
      <dgm:spPr/>
      <dgm:t>
        <a:bodyPr/>
        <a:lstStyle/>
        <a:p>
          <a:endParaRPr lang="pt-BR" b="0">
            <a:effectLst/>
          </a:endParaRPr>
        </a:p>
      </dgm:t>
    </dgm:pt>
    <dgm:pt modelId="{4F49C843-E8B2-4425-95B1-6B5C1822548A}">
      <dgm:prSet phldrT="[Texto]"/>
      <dgm:spPr/>
      <dgm:t>
        <a:bodyPr/>
        <a:lstStyle/>
        <a:p>
          <a:r>
            <a:rPr lang="pt-BR" b="0" dirty="0">
              <a:effectLst/>
            </a:rPr>
            <a:t>Planejamento</a:t>
          </a:r>
        </a:p>
      </dgm:t>
    </dgm:pt>
    <dgm:pt modelId="{42C0EB05-5AD6-4478-BC26-1B368C0AC3E2}" type="parTrans" cxnId="{396FC8DB-9A13-43E5-ADA4-38B4241B9A3E}">
      <dgm:prSet/>
      <dgm:spPr/>
      <dgm:t>
        <a:bodyPr/>
        <a:lstStyle/>
        <a:p>
          <a:endParaRPr lang="pt-BR" b="0">
            <a:effectLst/>
          </a:endParaRPr>
        </a:p>
      </dgm:t>
    </dgm:pt>
    <dgm:pt modelId="{9FCF9FBB-FD85-4E60-BAF8-B6DB2BD9772C}" type="sibTrans" cxnId="{396FC8DB-9A13-43E5-ADA4-38B4241B9A3E}">
      <dgm:prSet/>
      <dgm:spPr/>
      <dgm:t>
        <a:bodyPr/>
        <a:lstStyle/>
        <a:p>
          <a:endParaRPr lang="pt-BR" b="0">
            <a:effectLst/>
          </a:endParaRPr>
        </a:p>
      </dgm:t>
    </dgm:pt>
    <dgm:pt modelId="{F0F7505F-1BAD-4BB6-BEAD-5C6AD4C6F46E}">
      <dgm:prSet phldrT="[Texto]"/>
      <dgm:spPr/>
      <dgm:t>
        <a:bodyPr/>
        <a:lstStyle/>
        <a:p>
          <a:r>
            <a:rPr lang="pt-BR" b="0" dirty="0">
              <a:effectLst/>
            </a:rPr>
            <a:t>Execução e Controle</a:t>
          </a:r>
        </a:p>
      </dgm:t>
    </dgm:pt>
    <dgm:pt modelId="{2CF00AC0-6FA6-4A82-ACA5-C53063C46F07}" type="parTrans" cxnId="{3E7DFC0B-76B5-4F5D-95B4-CBEAC325E62C}">
      <dgm:prSet/>
      <dgm:spPr/>
      <dgm:t>
        <a:bodyPr/>
        <a:lstStyle/>
        <a:p>
          <a:endParaRPr lang="pt-BR" b="0">
            <a:effectLst/>
          </a:endParaRPr>
        </a:p>
      </dgm:t>
    </dgm:pt>
    <dgm:pt modelId="{6AD7FD56-AE39-49A6-AF21-E9FB112D0997}" type="sibTrans" cxnId="{3E7DFC0B-76B5-4F5D-95B4-CBEAC325E62C}">
      <dgm:prSet/>
      <dgm:spPr/>
      <dgm:t>
        <a:bodyPr/>
        <a:lstStyle/>
        <a:p>
          <a:endParaRPr lang="pt-BR" b="0">
            <a:effectLst/>
          </a:endParaRPr>
        </a:p>
      </dgm:t>
    </dgm:pt>
    <dgm:pt modelId="{3EA6E9E7-149B-42FF-AD50-35EEA62AEB14}">
      <dgm:prSet phldrT="[Texto]"/>
      <dgm:spPr/>
      <dgm:t>
        <a:bodyPr/>
        <a:lstStyle/>
        <a:p>
          <a:r>
            <a:rPr lang="pt-BR" b="0" dirty="0">
              <a:effectLst/>
            </a:rPr>
            <a:t>Homologação</a:t>
          </a:r>
        </a:p>
      </dgm:t>
    </dgm:pt>
    <dgm:pt modelId="{207EEA28-7AC1-4D47-92E6-8A06CF4CC95A}" type="parTrans" cxnId="{F4034756-458B-405E-AE6F-05A66A4C75FB}">
      <dgm:prSet/>
      <dgm:spPr/>
      <dgm:t>
        <a:bodyPr/>
        <a:lstStyle/>
        <a:p>
          <a:endParaRPr lang="pt-BR" b="0">
            <a:effectLst/>
          </a:endParaRPr>
        </a:p>
      </dgm:t>
    </dgm:pt>
    <dgm:pt modelId="{548E32F9-D817-407F-B1A9-7E4ECD31A18B}" type="sibTrans" cxnId="{F4034756-458B-405E-AE6F-05A66A4C75FB}">
      <dgm:prSet/>
      <dgm:spPr/>
      <dgm:t>
        <a:bodyPr/>
        <a:lstStyle/>
        <a:p>
          <a:endParaRPr lang="pt-BR" b="0">
            <a:effectLst/>
          </a:endParaRPr>
        </a:p>
      </dgm:t>
    </dgm:pt>
    <dgm:pt modelId="{FB3A1FEC-4053-4952-8A2A-00DFC136A667}">
      <dgm:prSet phldrT="[Texto]"/>
      <dgm:spPr/>
      <dgm:t>
        <a:bodyPr/>
        <a:lstStyle/>
        <a:p>
          <a:r>
            <a:rPr lang="pt-BR" b="0" dirty="0">
              <a:effectLst/>
            </a:rPr>
            <a:t>Implantação</a:t>
          </a:r>
        </a:p>
      </dgm:t>
    </dgm:pt>
    <dgm:pt modelId="{09AFF542-106E-4679-AD04-67964DDBA2F3}" type="parTrans" cxnId="{21523DEB-84FB-4455-9753-88EDC72CC876}">
      <dgm:prSet/>
      <dgm:spPr/>
      <dgm:t>
        <a:bodyPr/>
        <a:lstStyle/>
        <a:p>
          <a:endParaRPr lang="pt-BR" b="0">
            <a:effectLst/>
          </a:endParaRPr>
        </a:p>
      </dgm:t>
    </dgm:pt>
    <dgm:pt modelId="{20485555-757C-4D68-BB6B-55E1BAAF9ECE}" type="sibTrans" cxnId="{21523DEB-84FB-4455-9753-88EDC72CC876}">
      <dgm:prSet/>
      <dgm:spPr/>
      <dgm:t>
        <a:bodyPr/>
        <a:lstStyle/>
        <a:p>
          <a:endParaRPr lang="pt-BR" b="0">
            <a:effectLst/>
          </a:endParaRPr>
        </a:p>
      </dgm:t>
    </dgm:pt>
    <dgm:pt modelId="{C9ABE454-6B7A-4DD9-9D96-48A5227F63F9}">
      <dgm:prSet phldrT="[Texto]"/>
      <dgm:spPr/>
      <dgm:t>
        <a:bodyPr/>
        <a:lstStyle/>
        <a:p>
          <a:r>
            <a:rPr lang="pt-BR" b="0" dirty="0">
              <a:effectLst/>
            </a:rPr>
            <a:t>Encerramento</a:t>
          </a:r>
        </a:p>
      </dgm:t>
    </dgm:pt>
    <dgm:pt modelId="{6BAD6222-FAE1-4810-AF7D-DC2295982954}" type="parTrans" cxnId="{A89B3973-2C86-4692-AC3E-7D9F35D6EB1F}">
      <dgm:prSet/>
      <dgm:spPr/>
      <dgm:t>
        <a:bodyPr/>
        <a:lstStyle/>
        <a:p>
          <a:endParaRPr lang="pt-BR" b="0">
            <a:effectLst/>
          </a:endParaRPr>
        </a:p>
      </dgm:t>
    </dgm:pt>
    <dgm:pt modelId="{2154E322-A37C-4421-AECB-4AB06F2FAE38}" type="sibTrans" cxnId="{A89B3973-2C86-4692-AC3E-7D9F35D6EB1F}">
      <dgm:prSet/>
      <dgm:spPr/>
      <dgm:t>
        <a:bodyPr/>
        <a:lstStyle/>
        <a:p>
          <a:endParaRPr lang="pt-BR" b="0">
            <a:effectLst/>
          </a:endParaRPr>
        </a:p>
      </dgm:t>
    </dgm:pt>
    <dgm:pt modelId="{04570C67-DF76-4CF4-87AB-DAF12B12ED41}" type="pres">
      <dgm:prSet presAssocID="{A29817EE-2A6E-470F-8810-F41CAC905A6D}" presName="Name0" presStyleCnt="0">
        <dgm:presLayoutVars>
          <dgm:dir/>
          <dgm:animLvl val="lvl"/>
          <dgm:resizeHandles val="exact"/>
        </dgm:presLayoutVars>
      </dgm:prSet>
      <dgm:spPr/>
    </dgm:pt>
    <dgm:pt modelId="{BCFA0E71-88C8-4F2E-900E-91EB5BEAC36F}" type="pres">
      <dgm:prSet presAssocID="{6C60E9AF-EF36-43AA-96E8-4A2D5C421E2D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71E070B8-6133-4392-A5BE-D8FCB3DEF04E}" type="pres">
      <dgm:prSet presAssocID="{B9712110-B763-4D05-B3B6-9D4A96FBA1C6}" presName="parTxOnlySpace" presStyleCnt="0"/>
      <dgm:spPr/>
    </dgm:pt>
    <dgm:pt modelId="{0F54A776-F6EF-47E5-864E-02CB1ABC08AA}" type="pres">
      <dgm:prSet presAssocID="{69E3B818-01A5-4DD5-AD6D-5D34420761DA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6BED4D6F-9863-44AB-82FF-64FFCC347A92}" type="pres">
      <dgm:prSet presAssocID="{47A5E478-06B4-4359-8810-8EA41EF97CDF}" presName="parTxOnlySpace" presStyleCnt="0"/>
      <dgm:spPr/>
    </dgm:pt>
    <dgm:pt modelId="{1F6A9AC4-2DEB-423E-9CAC-472E12B98E97}" type="pres">
      <dgm:prSet presAssocID="{4F49C843-E8B2-4425-95B1-6B5C1822548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275EAE61-F990-46DA-A58F-3E899DDB9D3A}" type="pres">
      <dgm:prSet presAssocID="{9FCF9FBB-FD85-4E60-BAF8-B6DB2BD9772C}" presName="parTxOnlySpace" presStyleCnt="0"/>
      <dgm:spPr/>
    </dgm:pt>
    <dgm:pt modelId="{2D4DDBBF-1C8D-488B-AC32-9592C97F5552}" type="pres">
      <dgm:prSet presAssocID="{F0F7505F-1BAD-4BB6-BEAD-5C6AD4C6F46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1FA79A1D-6E9D-40D8-8996-0BF2F679ED80}" type="pres">
      <dgm:prSet presAssocID="{6AD7FD56-AE39-49A6-AF21-E9FB112D0997}" presName="parTxOnlySpace" presStyleCnt="0"/>
      <dgm:spPr/>
    </dgm:pt>
    <dgm:pt modelId="{D26D4549-6CA4-4C12-8283-7A56BDA8EB13}" type="pres">
      <dgm:prSet presAssocID="{3EA6E9E7-149B-42FF-AD50-35EEA62AEB14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7E4F1BEF-288C-4481-829F-C9D55A2D905E}" type="pres">
      <dgm:prSet presAssocID="{548E32F9-D817-407F-B1A9-7E4ECD31A18B}" presName="parTxOnlySpace" presStyleCnt="0"/>
      <dgm:spPr/>
    </dgm:pt>
    <dgm:pt modelId="{1DB5159B-9842-42FC-BB08-646E953F8B75}" type="pres">
      <dgm:prSet presAssocID="{FB3A1FEC-4053-4952-8A2A-00DFC136A667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06BF715A-0516-4AD8-BBF3-3D2AACEDE691}" type="pres">
      <dgm:prSet presAssocID="{20485555-757C-4D68-BB6B-55E1BAAF9ECE}" presName="parTxOnlySpace" presStyleCnt="0"/>
      <dgm:spPr/>
    </dgm:pt>
    <dgm:pt modelId="{1CA45681-646F-4533-932E-04340067B7D8}" type="pres">
      <dgm:prSet presAssocID="{C9ABE454-6B7A-4DD9-9D96-48A5227F63F9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3E7DFC0B-76B5-4F5D-95B4-CBEAC325E62C}" srcId="{A29817EE-2A6E-470F-8810-F41CAC905A6D}" destId="{F0F7505F-1BAD-4BB6-BEAD-5C6AD4C6F46E}" srcOrd="3" destOrd="0" parTransId="{2CF00AC0-6FA6-4A82-ACA5-C53063C46F07}" sibTransId="{6AD7FD56-AE39-49A6-AF21-E9FB112D0997}"/>
    <dgm:cxn modelId="{60DB1D13-7CAE-437A-8749-DF74E9FA3867}" srcId="{A29817EE-2A6E-470F-8810-F41CAC905A6D}" destId="{6C60E9AF-EF36-43AA-96E8-4A2D5C421E2D}" srcOrd="0" destOrd="0" parTransId="{8C8CE67F-8860-46FB-B25E-D63A9E6624F3}" sibTransId="{B9712110-B763-4D05-B3B6-9D4A96FBA1C6}"/>
    <dgm:cxn modelId="{86038A34-1013-41D0-A149-BEBA83A804D4}" type="presOf" srcId="{69E3B818-01A5-4DD5-AD6D-5D34420761DA}" destId="{0F54A776-F6EF-47E5-864E-02CB1ABC08AA}" srcOrd="0" destOrd="0" presId="urn:microsoft.com/office/officeart/2005/8/layout/chevron1"/>
    <dgm:cxn modelId="{02E8A33E-E5B1-4E31-8648-C3521CCF1B94}" type="presOf" srcId="{6C60E9AF-EF36-43AA-96E8-4A2D5C421E2D}" destId="{BCFA0E71-88C8-4F2E-900E-91EB5BEAC36F}" srcOrd="0" destOrd="0" presId="urn:microsoft.com/office/officeart/2005/8/layout/chevron1"/>
    <dgm:cxn modelId="{CB18B86E-0F34-490B-B669-8E7E701DFF5A}" type="presOf" srcId="{FB3A1FEC-4053-4952-8A2A-00DFC136A667}" destId="{1DB5159B-9842-42FC-BB08-646E953F8B75}" srcOrd="0" destOrd="0" presId="urn:microsoft.com/office/officeart/2005/8/layout/chevron1"/>
    <dgm:cxn modelId="{A89B3973-2C86-4692-AC3E-7D9F35D6EB1F}" srcId="{A29817EE-2A6E-470F-8810-F41CAC905A6D}" destId="{C9ABE454-6B7A-4DD9-9D96-48A5227F63F9}" srcOrd="6" destOrd="0" parTransId="{6BAD6222-FAE1-4810-AF7D-DC2295982954}" sibTransId="{2154E322-A37C-4421-AECB-4AB06F2FAE38}"/>
    <dgm:cxn modelId="{F4034756-458B-405E-AE6F-05A66A4C75FB}" srcId="{A29817EE-2A6E-470F-8810-F41CAC905A6D}" destId="{3EA6E9E7-149B-42FF-AD50-35EEA62AEB14}" srcOrd="4" destOrd="0" parTransId="{207EEA28-7AC1-4D47-92E6-8A06CF4CC95A}" sibTransId="{548E32F9-D817-407F-B1A9-7E4ECD31A18B}"/>
    <dgm:cxn modelId="{00F4C859-1A22-4E12-B5F8-3A0A3596C113}" type="presOf" srcId="{3EA6E9E7-149B-42FF-AD50-35EEA62AEB14}" destId="{D26D4549-6CA4-4C12-8283-7A56BDA8EB13}" srcOrd="0" destOrd="0" presId="urn:microsoft.com/office/officeart/2005/8/layout/chevron1"/>
    <dgm:cxn modelId="{B567E59B-A342-4D96-8F87-D5A9F1832ED6}" type="presOf" srcId="{A29817EE-2A6E-470F-8810-F41CAC905A6D}" destId="{04570C67-DF76-4CF4-87AB-DAF12B12ED41}" srcOrd="0" destOrd="0" presId="urn:microsoft.com/office/officeart/2005/8/layout/chevron1"/>
    <dgm:cxn modelId="{66610B9D-65AC-4ABB-900E-F144BEF32B43}" type="presOf" srcId="{C9ABE454-6B7A-4DD9-9D96-48A5227F63F9}" destId="{1CA45681-646F-4533-932E-04340067B7D8}" srcOrd="0" destOrd="0" presId="urn:microsoft.com/office/officeart/2005/8/layout/chevron1"/>
    <dgm:cxn modelId="{AC3448B5-2967-4A1B-98AD-A9D515CEAAD4}" type="presOf" srcId="{4F49C843-E8B2-4425-95B1-6B5C1822548A}" destId="{1F6A9AC4-2DEB-423E-9CAC-472E12B98E97}" srcOrd="0" destOrd="0" presId="urn:microsoft.com/office/officeart/2005/8/layout/chevron1"/>
    <dgm:cxn modelId="{396FC8DB-9A13-43E5-ADA4-38B4241B9A3E}" srcId="{A29817EE-2A6E-470F-8810-F41CAC905A6D}" destId="{4F49C843-E8B2-4425-95B1-6B5C1822548A}" srcOrd="2" destOrd="0" parTransId="{42C0EB05-5AD6-4478-BC26-1B368C0AC3E2}" sibTransId="{9FCF9FBB-FD85-4E60-BAF8-B6DB2BD9772C}"/>
    <dgm:cxn modelId="{E7E12EE9-1FDE-4330-9C01-9C21CD32AE60}" type="presOf" srcId="{F0F7505F-1BAD-4BB6-BEAD-5C6AD4C6F46E}" destId="{2D4DDBBF-1C8D-488B-AC32-9592C97F5552}" srcOrd="0" destOrd="0" presId="urn:microsoft.com/office/officeart/2005/8/layout/chevron1"/>
    <dgm:cxn modelId="{21523DEB-84FB-4455-9753-88EDC72CC876}" srcId="{A29817EE-2A6E-470F-8810-F41CAC905A6D}" destId="{FB3A1FEC-4053-4952-8A2A-00DFC136A667}" srcOrd="5" destOrd="0" parTransId="{09AFF542-106E-4679-AD04-67964DDBA2F3}" sibTransId="{20485555-757C-4D68-BB6B-55E1BAAF9ECE}"/>
    <dgm:cxn modelId="{C47DF6FE-8D6B-4936-9DB3-1E0E47CE5F0E}" srcId="{A29817EE-2A6E-470F-8810-F41CAC905A6D}" destId="{69E3B818-01A5-4DD5-AD6D-5D34420761DA}" srcOrd="1" destOrd="0" parTransId="{5CF4D06D-B3FB-4B39-93C2-27B7E992EB89}" sibTransId="{47A5E478-06B4-4359-8810-8EA41EF97CDF}"/>
    <dgm:cxn modelId="{481DBE81-EF51-4D00-85AC-01F7AC3C0EAC}" type="presParOf" srcId="{04570C67-DF76-4CF4-87AB-DAF12B12ED41}" destId="{BCFA0E71-88C8-4F2E-900E-91EB5BEAC36F}" srcOrd="0" destOrd="0" presId="urn:microsoft.com/office/officeart/2005/8/layout/chevron1"/>
    <dgm:cxn modelId="{38E9AD23-6650-497D-9CE3-E3A09E9948D1}" type="presParOf" srcId="{04570C67-DF76-4CF4-87AB-DAF12B12ED41}" destId="{71E070B8-6133-4392-A5BE-D8FCB3DEF04E}" srcOrd="1" destOrd="0" presId="urn:microsoft.com/office/officeart/2005/8/layout/chevron1"/>
    <dgm:cxn modelId="{B1E71A7D-AE10-41E9-AD2A-704A07C343B5}" type="presParOf" srcId="{04570C67-DF76-4CF4-87AB-DAF12B12ED41}" destId="{0F54A776-F6EF-47E5-864E-02CB1ABC08AA}" srcOrd="2" destOrd="0" presId="urn:microsoft.com/office/officeart/2005/8/layout/chevron1"/>
    <dgm:cxn modelId="{BE50B07D-A04E-4FD0-A808-E4CDD52B6365}" type="presParOf" srcId="{04570C67-DF76-4CF4-87AB-DAF12B12ED41}" destId="{6BED4D6F-9863-44AB-82FF-64FFCC347A92}" srcOrd="3" destOrd="0" presId="urn:microsoft.com/office/officeart/2005/8/layout/chevron1"/>
    <dgm:cxn modelId="{8B7A9EBD-AF00-4FAB-A590-482DBB3988D7}" type="presParOf" srcId="{04570C67-DF76-4CF4-87AB-DAF12B12ED41}" destId="{1F6A9AC4-2DEB-423E-9CAC-472E12B98E97}" srcOrd="4" destOrd="0" presId="urn:microsoft.com/office/officeart/2005/8/layout/chevron1"/>
    <dgm:cxn modelId="{19ACD7DD-83AA-4FA5-B8EC-E657DDC1B802}" type="presParOf" srcId="{04570C67-DF76-4CF4-87AB-DAF12B12ED41}" destId="{275EAE61-F990-46DA-A58F-3E899DDB9D3A}" srcOrd="5" destOrd="0" presId="urn:microsoft.com/office/officeart/2005/8/layout/chevron1"/>
    <dgm:cxn modelId="{50BF7176-B690-44B6-89A8-96FFC1752E98}" type="presParOf" srcId="{04570C67-DF76-4CF4-87AB-DAF12B12ED41}" destId="{2D4DDBBF-1C8D-488B-AC32-9592C97F5552}" srcOrd="6" destOrd="0" presId="urn:microsoft.com/office/officeart/2005/8/layout/chevron1"/>
    <dgm:cxn modelId="{A9108C6E-37A4-4872-BFB1-A6B46FA8A1DE}" type="presParOf" srcId="{04570C67-DF76-4CF4-87AB-DAF12B12ED41}" destId="{1FA79A1D-6E9D-40D8-8996-0BF2F679ED80}" srcOrd="7" destOrd="0" presId="urn:microsoft.com/office/officeart/2005/8/layout/chevron1"/>
    <dgm:cxn modelId="{7E479788-6731-4B29-ABAE-EB9762A3E3B2}" type="presParOf" srcId="{04570C67-DF76-4CF4-87AB-DAF12B12ED41}" destId="{D26D4549-6CA4-4C12-8283-7A56BDA8EB13}" srcOrd="8" destOrd="0" presId="urn:microsoft.com/office/officeart/2005/8/layout/chevron1"/>
    <dgm:cxn modelId="{652355CD-A87B-4FEA-A9E3-36B471501FC9}" type="presParOf" srcId="{04570C67-DF76-4CF4-87AB-DAF12B12ED41}" destId="{7E4F1BEF-288C-4481-829F-C9D55A2D905E}" srcOrd="9" destOrd="0" presId="urn:microsoft.com/office/officeart/2005/8/layout/chevron1"/>
    <dgm:cxn modelId="{6F99CEEC-90B7-4F63-8E82-8182B5BC01B6}" type="presParOf" srcId="{04570C67-DF76-4CF4-87AB-DAF12B12ED41}" destId="{1DB5159B-9842-42FC-BB08-646E953F8B75}" srcOrd="10" destOrd="0" presId="urn:microsoft.com/office/officeart/2005/8/layout/chevron1"/>
    <dgm:cxn modelId="{978DADF9-433A-4C8C-8C13-8F610544948E}" type="presParOf" srcId="{04570C67-DF76-4CF4-87AB-DAF12B12ED41}" destId="{06BF715A-0516-4AD8-BBF3-3D2AACEDE691}" srcOrd="11" destOrd="0" presId="urn:microsoft.com/office/officeart/2005/8/layout/chevron1"/>
    <dgm:cxn modelId="{6C79BB60-860C-484D-A07A-19F67DF29E04}" type="presParOf" srcId="{04570C67-DF76-4CF4-87AB-DAF12B12ED41}" destId="{1CA45681-646F-4533-932E-04340067B7D8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A0E71-88C8-4F2E-900E-91EB5BEAC36F}">
      <dsp:nvSpPr>
        <dsp:cNvPr id="0" name=""/>
        <dsp:cNvSpPr/>
      </dsp:nvSpPr>
      <dsp:spPr>
        <a:xfrm>
          <a:off x="0" y="1917213"/>
          <a:ext cx="1395154" cy="55806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b="0" kern="1200" dirty="0">
              <a:effectLst/>
            </a:rPr>
            <a:t>Solicitação</a:t>
          </a:r>
        </a:p>
      </dsp:txBody>
      <dsp:txXfrm>
        <a:off x="279031" y="1917213"/>
        <a:ext cx="837093" cy="558061"/>
      </dsp:txXfrm>
    </dsp:sp>
    <dsp:sp modelId="{0F54A776-F6EF-47E5-864E-02CB1ABC08AA}">
      <dsp:nvSpPr>
        <dsp:cNvPr id="0" name=""/>
        <dsp:cNvSpPr/>
      </dsp:nvSpPr>
      <dsp:spPr>
        <a:xfrm>
          <a:off x="1255639" y="1917213"/>
          <a:ext cx="1395154" cy="55806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b="0" kern="1200" dirty="0">
              <a:effectLst/>
            </a:rPr>
            <a:t>Análise de Viabilidade</a:t>
          </a:r>
        </a:p>
      </dsp:txBody>
      <dsp:txXfrm>
        <a:off x="1534670" y="1917213"/>
        <a:ext cx="837093" cy="558061"/>
      </dsp:txXfrm>
    </dsp:sp>
    <dsp:sp modelId="{1F6A9AC4-2DEB-423E-9CAC-472E12B98E97}">
      <dsp:nvSpPr>
        <dsp:cNvPr id="0" name=""/>
        <dsp:cNvSpPr/>
      </dsp:nvSpPr>
      <dsp:spPr>
        <a:xfrm>
          <a:off x="2511279" y="1917213"/>
          <a:ext cx="1395154" cy="55806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b="0" kern="1200" dirty="0">
              <a:effectLst/>
            </a:rPr>
            <a:t>Planejamento</a:t>
          </a:r>
        </a:p>
      </dsp:txBody>
      <dsp:txXfrm>
        <a:off x="2790310" y="1917213"/>
        <a:ext cx="837093" cy="558061"/>
      </dsp:txXfrm>
    </dsp:sp>
    <dsp:sp modelId="{2D4DDBBF-1C8D-488B-AC32-9592C97F5552}">
      <dsp:nvSpPr>
        <dsp:cNvPr id="0" name=""/>
        <dsp:cNvSpPr/>
      </dsp:nvSpPr>
      <dsp:spPr>
        <a:xfrm>
          <a:off x="3766918" y="1917213"/>
          <a:ext cx="1395154" cy="55806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b="0" kern="1200" dirty="0">
              <a:effectLst/>
            </a:rPr>
            <a:t>Execução e Controle</a:t>
          </a:r>
        </a:p>
      </dsp:txBody>
      <dsp:txXfrm>
        <a:off x="4045949" y="1917213"/>
        <a:ext cx="837093" cy="558061"/>
      </dsp:txXfrm>
    </dsp:sp>
    <dsp:sp modelId="{D26D4549-6CA4-4C12-8283-7A56BDA8EB13}">
      <dsp:nvSpPr>
        <dsp:cNvPr id="0" name=""/>
        <dsp:cNvSpPr/>
      </dsp:nvSpPr>
      <dsp:spPr>
        <a:xfrm>
          <a:off x="5022557" y="1917213"/>
          <a:ext cx="1395154" cy="5580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b="0" kern="1200" dirty="0">
              <a:effectLst/>
            </a:rPr>
            <a:t>Homologação</a:t>
          </a:r>
        </a:p>
      </dsp:txBody>
      <dsp:txXfrm>
        <a:off x="5301588" y="1917213"/>
        <a:ext cx="837093" cy="558061"/>
      </dsp:txXfrm>
    </dsp:sp>
    <dsp:sp modelId="{1DB5159B-9842-42FC-BB08-646E953F8B75}">
      <dsp:nvSpPr>
        <dsp:cNvPr id="0" name=""/>
        <dsp:cNvSpPr/>
      </dsp:nvSpPr>
      <dsp:spPr>
        <a:xfrm>
          <a:off x="6278197" y="1917213"/>
          <a:ext cx="1395154" cy="55806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b="0" kern="1200" dirty="0">
              <a:effectLst/>
            </a:rPr>
            <a:t>Implantação</a:t>
          </a:r>
        </a:p>
      </dsp:txBody>
      <dsp:txXfrm>
        <a:off x="6557228" y="1917213"/>
        <a:ext cx="837093" cy="558061"/>
      </dsp:txXfrm>
    </dsp:sp>
    <dsp:sp modelId="{1CA45681-646F-4533-932E-04340067B7D8}">
      <dsp:nvSpPr>
        <dsp:cNvPr id="0" name=""/>
        <dsp:cNvSpPr/>
      </dsp:nvSpPr>
      <dsp:spPr>
        <a:xfrm>
          <a:off x="7533836" y="1917213"/>
          <a:ext cx="1395154" cy="55806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b="0" kern="1200" dirty="0">
              <a:effectLst/>
            </a:rPr>
            <a:t>Encerramento</a:t>
          </a:r>
        </a:p>
      </dsp:txBody>
      <dsp:txXfrm>
        <a:off x="7812867" y="1917213"/>
        <a:ext cx="837093" cy="558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290" cy="49657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63032" y="0"/>
            <a:ext cx="2955290" cy="49657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</a:lstStyle>
          <a:p>
            <a:fld id="{3842907C-D0AA-4C58-9F94-58B40AD65B29}" type="datetimeFigureOut">
              <a:pPr/>
              <a:t>21/02/2018</a:t>
            </a:fld>
            <a:endParaRPr lang="pt-BR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9271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1990" y="4717415"/>
            <a:ext cx="5455920" cy="446913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55290" cy="49657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63032" y="9433106"/>
            <a:ext cx="2955290" cy="49657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</a:lstStyle>
          <a:p>
            <a:fld id="{1D76769E-C829-4283-B80E-CB90D995C291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27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9" name="Shap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lang="pt-BR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7" name="Shap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lang="pt-BR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/>
              <a:t>Clique para editar o estilo do subtítulo mestre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pt-BR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pt-BR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hap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pt-BR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pPr/>
              <a:t>quarta-feira, 21 de fevereiro de 2018</a:t>
            </a:fld>
            <a:endParaRPr lang="pt-BR">
              <a:solidFill>
                <a:srgbClr val="FFFFFF"/>
              </a:solidFill>
            </a:endParaRPr>
          </a:p>
        </p:txBody>
      </p:sp>
      <p:sp>
        <p:nvSpPr>
          <p:cNvPr id="19" name="Shap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pt-BR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hap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pt-BR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pPr/>
              <a:t>‹nº›</a:t>
            </a:fld>
            <a:endParaRPr lang="pt-B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D10E14BF-C004-4398-9186-5EE680724D95}" type="datetime2">
              <a:pPr algn="ctr"/>
              <a:t>quarta-feira, 21 de fevereiro de 2018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pt-BR" sz="1400">
                <a:solidFill>
                  <a:schemeClr val="tx2">
                    <a:shade val="50000"/>
                  </a:schemeClr>
                </a:solidFill>
              </a:rPr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D10E14BF-C004-4398-9186-5EE680724D95}" type="datetime2">
              <a:pPr algn="ctr"/>
              <a:t>quarta-feira, 21 de fevereiro de 2018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pt-BR" sz="1400">
                <a:solidFill>
                  <a:schemeClr val="tx2">
                    <a:shade val="50000"/>
                  </a:schemeClr>
                </a:solidFill>
              </a:rPr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EF5B-F2CC-4EC5-8F1F-29A8BF9EFFA9}" type="datetime2">
              <a:pPr/>
              <a:t>quarta-feira, 21 de fevereiro de 2018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pPr/>
              <a:t>‹nº›</a:t>
            </a:fld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Clique para editar o título mestre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e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lang="pt-BR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lang="pt-BR" sz="2300">
                <a:solidFill>
                  <a:schemeClr val="tx1"/>
                </a:solidFill>
              </a:defRPr>
            </a:lvl1pPr>
            <a:lvl2pPr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09C1-563D-4D9C-B702-B64C84A5A174}" type="datetime2">
              <a:pPr/>
              <a:t>quarta-feira, 21 de fevereiro de 2018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pPr/>
              <a:t>‹nº›</a:t>
            </a:fld>
            <a:endParaRPr lang="pt-B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pt-BR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o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 latinLnBrk="0">
              <a:defRPr lang="pt-BR" sz="2800"/>
            </a:lvl1pPr>
            <a:lvl2pPr>
              <a:defRPr lang="pt-BR" sz="2400"/>
            </a:lvl2pPr>
            <a:lvl3pPr>
              <a:defRPr lang="pt-BR" sz="2000"/>
            </a:lvl3pPr>
            <a:lvl4pPr>
              <a:defRPr lang="pt-BR" sz="1800"/>
            </a:lvl4pPr>
            <a:lvl5pPr>
              <a:defRPr lang="pt-BR" sz="1800"/>
            </a:lvl5pPr>
            <a:extLst/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 latinLnBrk="0">
              <a:defRPr lang="pt-BR" sz="2800"/>
            </a:lvl1pPr>
            <a:lvl2pPr>
              <a:defRPr lang="pt-BR" sz="2400"/>
            </a:lvl2pPr>
            <a:lvl3pPr>
              <a:defRPr lang="pt-BR" sz="2000"/>
            </a:lvl3pPr>
            <a:lvl4pPr>
              <a:defRPr lang="pt-BR" sz="1800"/>
            </a:lvl4pPr>
            <a:lvl5pPr>
              <a:defRPr lang="pt-BR" sz="1800"/>
            </a:lvl5pPr>
            <a:extLst/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03D9-A6EB-41FB-BF22-3F49E470997E}" type="datetime2">
              <a:pPr/>
              <a:t>quarta-feira, 21 de fevereiro de 2018</a:t>
            </a:fld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pPr/>
              <a:t>‹nº›</a:t>
            </a:fld>
            <a:endParaRPr lang="pt-BR"/>
          </a:p>
        </p:txBody>
      </p:sp>
      <p:sp>
        <p:nvSpPr>
          <p:cNvPr id="8" name="Shap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Clique para editar o título mestre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lang="pt-BR"/>
            </a:lvl1pPr>
            <a:extLst/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pt-BR" sz="2400" b="0">
                <a:solidFill>
                  <a:schemeClr val="bg1"/>
                </a:solidFill>
              </a:defRPr>
            </a:lvl1pPr>
            <a:lvl2pPr>
              <a:buNone/>
              <a:defRPr lang="pt-BR" sz="2000" b="1"/>
            </a:lvl2pPr>
            <a:lvl3pPr>
              <a:buNone/>
              <a:defRPr lang="pt-BR" sz="1800" b="1"/>
            </a:lvl3pPr>
            <a:lvl4pPr>
              <a:buNone/>
              <a:defRPr lang="pt-BR" sz="1600" b="1"/>
            </a:lvl4pPr>
            <a:lvl5pPr>
              <a:buNone/>
              <a:defRPr lang="pt-BR" sz="1600" b="1"/>
            </a:lvl5pPr>
            <a:extLst/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pt-BR" sz="2400" b="0">
                <a:solidFill>
                  <a:schemeClr val="bg1"/>
                </a:solidFill>
              </a:defRPr>
            </a:lvl1pPr>
            <a:lvl2pPr>
              <a:buNone/>
              <a:defRPr lang="pt-BR" sz="2000" b="1"/>
            </a:lvl2pPr>
            <a:lvl3pPr>
              <a:buNone/>
              <a:defRPr lang="pt-BR" sz="1800" b="1"/>
            </a:lvl3pPr>
            <a:lvl4pPr>
              <a:buNone/>
              <a:defRPr lang="pt-BR" sz="1600" b="1"/>
            </a:lvl4pPr>
            <a:lvl5pPr>
              <a:buNone/>
              <a:defRPr lang="pt-BR" sz="1600" b="1"/>
            </a:lvl5pPr>
            <a:extLst/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Shape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lang="pt-BR" sz="2400"/>
            </a:lvl1pPr>
            <a:lvl2pPr>
              <a:defRPr lang="pt-BR" sz="2000"/>
            </a:lvl2pPr>
            <a:lvl3pPr>
              <a:defRPr lang="pt-BR" sz="1800"/>
            </a:lvl3pPr>
            <a:lvl4pPr>
              <a:defRPr lang="pt-BR" sz="1600"/>
            </a:lvl4pPr>
            <a:lvl5pPr>
              <a:defRPr lang="pt-BR" sz="1600"/>
            </a:lvl5pPr>
            <a:extLst/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lang="pt-BR" sz="2400"/>
            </a:lvl1pPr>
            <a:lvl2pPr>
              <a:defRPr lang="pt-BR" sz="2000"/>
            </a:lvl2pPr>
            <a:lvl3pPr>
              <a:defRPr lang="pt-BR" sz="1800"/>
            </a:lvl3pPr>
            <a:lvl4pPr>
              <a:defRPr lang="pt-BR" sz="1600"/>
            </a:lvl4pPr>
            <a:lvl5pPr>
              <a:defRPr lang="pt-BR" sz="1600"/>
            </a:lvl5pPr>
            <a:extLst/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0534-5698-4F62-9CFE-5DE61A073E78}" type="datetime2">
              <a:pPr/>
              <a:t>quarta-feira, 21 de fevereiro de 2018</a:t>
            </a:fld>
            <a:endParaRPr lang="pt-BR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penas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pPr/>
              <a:t>quarta-feira, 21 de fevereiro de 2018</a:t>
            </a:fld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pPr/>
              <a:t>‹nº›</a:t>
            </a:fld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Clique para editar o título mestre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142-29B2-49CC-BCC6-A3AD70B4960E}" type="datetime2">
              <a:pPr/>
              <a:t>quarta-feira, 21 de fevereiro de 2018</a:t>
            </a:fld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lang="pt-BR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lang="pt-BR" sz="1600"/>
            </a:lvl1pPr>
            <a:lvl2pPr>
              <a:buNone/>
              <a:defRPr lang="pt-BR" sz="1200"/>
            </a:lvl2pPr>
            <a:lvl3pPr>
              <a:buNone/>
              <a:defRPr lang="pt-BR" sz="1000"/>
            </a:lvl3pPr>
            <a:lvl4pPr>
              <a:buNone/>
              <a:defRPr lang="pt-BR" sz="900"/>
            </a:lvl4pPr>
            <a:lvl5pPr>
              <a:buNone/>
              <a:defRPr lang="pt-BR" sz="900"/>
            </a:lvl5pPr>
            <a:extLst/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extLst/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86C4691-4882-40A8-AF62-8CF6A18D40B2}" type="datetime2">
              <a:pPr/>
              <a:t>quarta-feira, 21 de fevereiro de 2018</a:t>
            </a:fld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lang="pt-BR" sz="1400"/>
            </a:lvl1pPr>
            <a:lvl2pPr>
              <a:defRPr lang="pt-BR" sz="1200"/>
            </a:lvl2pPr>
            <a:lvl3pPr>
              <a:defRPr lang="pt-BR" sz="1000"/>
            </a:lvl3pPr>
            <a:lvl4pPr>
              <a:defRPr lang="pt-BR" sz="900"/>
            </a:lvl4pPr>
            <a:lvl5pPr>
              <a:defRPr lang="pt-BR" sz="900"/>
            </a:lvl5pPr>
            <a:extLst/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lang="pt-BR" sz="3200"/>
            </a:lvl1pPr>
            <a:extLst/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pt-BR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pPr/>
              <a:t>quarta-feira, 21 de fevereiro de 2018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 latinLnBrk="0">
              <a:defRPr lang="pt-BR">
                <a:solidFill>
                  <a:schemeClr val="tx1"/>
                </a:solidFill>
              </a:defRPr>
            </a:lvl1pPr>
            <a:extLst/>
          </a:lstStyle>
          <a:p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pt-BR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pPr/>
              <a:t>‹nº›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lang="pt-BR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pt-BR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pt-BR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pt-BR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pt-BR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pt-BR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/>
              <a:t>Clique para editar estilo de títulos Mestre</a:t>
            </a:r>
          </a:p>
        </p:txBody>
      </p:sp>
      <p:sp>
        <p:nvSpPr>
          <p:cNvPr id="30" name="Rectangl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/>
              <a:t>Clique para 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  <a:p>
            <a:pPr lvl="5"/>
            <a:r>
              <a:rPr lang="pt-BR"/>
              <a:t>Sexto nível</a:t>
            </a:r>
          </a:p>
          <a:p>
            <a:pPr lvl="6"/>
            <a:r>
              <a:rPr lang="pt-BR"/>
              <a:t>Sétimo nível</a:t>
            </a:r>
          </a:p>
          <a:p>
            <a:pPr lvl="7"/>
            <a:r>
              <a:rPr lang="pt-BR"/>
              <a:t>Oitavo nível</a:t>
            </a:r>
          </a:p>
          <a:p>
            <a:pPr lvl="8"/>
            <a:r>
              <a:rPr lang="pt-BR"/>
              <a:t>Nono nível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lang="pt-BR" sz="1000">
                <a:solidFill>
                  <a:schemeClr val="tx1"/>
                </a:solidFill>
              </a:defRPr>
            </a:lvl1pPr>
            <a:extLst/>
          </a:lstStyle>
          <a:p>
            <a:pPr algn="ctr"/>
            <a:fld id="{D10E14BF-C004-4398-9186-5EE680724D95}" type="datetime2">
              <a:pPr algn="ctr"/>
              <a:t>quarta-feira, 21 de fevereiro de 2018</a:t>
            </a:fld>
            <a:endParaRPr lang="pt-BR" sz="10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pt-BR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lang="pt-BR" sz="10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pt-BR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lang="pt-BR" sz="1400">
                <a:solidFill>
                  <a:schemeClr val="tx2">
                    <a:shade val="50000"/>
                  </a:schemeClr>
                </a:solidFill>
              </a:rPr>
              <a:pPr/>
              <a:t>‹nº›</a:t>
            </a:fld>
            <a:endParaRPr lang="pt-BR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lang="pt-BR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lang="pt-BR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lang="pt-BR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lang="pt-BR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pt-BR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Assessoria de Informática - SME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Equipe de Desenvolvimento</a:t>
            </a:r>
          </a:p>
        </p:txBody>
      </p:sp>
      <p:sp>
        <p:nvSpPr>
          <p:cNvPr id="4" name="Título 2"/>
          <p:cNvSpPr txBox="1">
            <a:spLocks/>
          </p:cNvSpPr>
          <p:nvPr/>
        </p:nvSpPr>
        <p:spPr>
          <a:xfrm>
            <a:off x="457200" y="3942184"/>
            <a:ext cx="8229600" cy="1143000"/>
          </a:xfrm>
          <a:prstGeom prst="rect">
            <a:avLst/>
          </a:prstGeom>
        </p:spPr>
        <p:txBody>
          <a:bodyPr vert="horz" anchor="b">
            <a:normAutofit fontScale="92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lang="pt-BR" sz="4800" b="1" kern="1200" cap="none" baseline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/>
              <a:t>Proposta de Reestruturação</a:t>
            </a:r>
          </a:p>
        </p:txBody>
      </p:sp>
    </p:spTree>
    <p:extLst>
      <p:ext uri="{BB962C8B-B14F-4D97-AF65-F5344CB8AC3E}">
        <p14:creationId xmlns:p14="http://schemas.microsoft.com/office/powerpoint/2010/main" val="4057305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19450"/>
          <a:stretch/>
        </p:blipFill>
        <p:spPr>
          <a:xfrm>
            <a:off x="72995" y="980728"/>
            <a:ext cx="8963501" cy="3888432"/>
          </a:xfrm>
          <a:prstGeom prst="rect">
            <a:avLst/>
          </a:prstGeom>
        </p:spPr>
      </p:pic>
      <p:sp>
        <p:nvSpPr>
          <p:cNvPr id="5" name="Título 2"/>
          <p:cNvSpPr txBox="1">
            <a:spLocks/>
          </p:cNvSpPr>
          <p:nvPr/>
        </p:nvSpPr>
        <p:spPr>
          <a:xfrm>
            <a:off x="323527" y="116632"/>
            <a:ext cx="8363273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lang="pt-BR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/>
              <a:t>Cronograma</a:t>
            </a:r>
          </a:p>
        </p:txBody>
      </p:sp>
    </p:spTree>
    <p:extLst>
      <p:ext uri="{BB962C8B-B14F-4D97-AF65-F5344CB8AC3E}">
        <p14:creationId xmlns:p14="http://schemas.microsoft.com/office/powerpoint/2010/main" val="257718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/>
          <p:cNvCxnSpPr/>
          <p:nvPr/>
        </p:nvCxnSpPr>
        <p:spPr>
          <a:xfrm>
            <a:off x="1818145" y="3654270"/>
            <a:ext cx="1791577" cy="211637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3660875" y="5615732"/>
            <a:ext cx="2586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Disponível / Ocioso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1818145" y="3654270"/>
            <a:ext cx="2021715" cy="130339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3852630" y="4825035"/>
            <a:ext cx="217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Férias / Afastado</a:t>
            </a:r>
          </a:p>
        </p:txBody>
      </p:sp>
      <p:cxnSp>
        <p:nvCxnSpPr>
          <p:cNvPr id="9" name="Conector de seta reta 8"/>
          <p:cNvCxnSpPr>
            <a:endCxn id="10" idx="1"/>
          </p:cNvCxnSpPr>
          <p:nvPr/>
        </p:nvCxnSpPr>
        <p:spPr>
          <a:xfrm flipV="1">
            <a:off x="1818145" y="2882225"/>
            <a:ext cx="1465624" cy="77204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283769" y="2728336"/>
            <a:ext cx="217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Alocado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183952" y="1999580"/>
            <a:ext cx="217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Suporte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V="1">
            <a:off x="4139952" y="2156151"/>
            <a:ext cx="1044000" cy="718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V="1">
            <a:off x="6017648" y="1677452"/>
            <a:ext cx="817562" cy="51041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6017648" y="2150508"/>
            <a:ext cx="817562" cy="3735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6017648" y="2187859"/>
            <a:ext cx="817562" cy="43794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6808262" y="1556792"/>
            <a:ext cx="2233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Manutenção Corretiva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6835211" y="2015295"/>
            <a:ext cx="2233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Manutenção Preventiva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6835211" y="2505753"/>
            <a:ext cx="2233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Manutenção Adaptativa</a:t>
            </a: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4139952" y="2876799"/>
            <a:ext cx="1044000" cy="11861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5176347" y="3922557"/>
            <a:ext cx="217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Projeto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6949033" y="4427634"/>
            <a:ext cx="2119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Melhoria</a:t>
            </a:r>
          </a:p>
        </p:txBody>
      </p:sp>
      <p:cxnSp>
        <p:nvCxnSpPr>
          <p:cNvPr id="22" name="Conector de seta reta 21"/>
          <p:cNvCxnSpPr/>
          <p:nvPr/>
        </p:nvCxnSpPr>
        <p:spPr>
          <a:xfrm flipV="1">
            <a:off x="5940152" y="3881829"/>
            <a:ext cx="1008881" cy="18990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5940152" y="4078738"/>
            <a:ext cx="956627" cy="51202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6917189" y="3735012"/>
            <a:ext cx="2119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Solução Nova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184671" y="2723570"/>
            <a:ext cx="1414182" cy="1867194"/>
            <a:chOff x="184671" y="2723570"/>
            <a:chExt cx="1414182" cy="1867194"/>
          </a:xfrm>
        </p:grpSpPr>
        <p:pic>
          <p:nvPicPr>
            <p:cNvPr id="4" name="Picture 2" descr="Resultado de imagem para analista de sistema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671" y="2723570"/>
              <a:ext cx="1414182" cy="1525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CaixaDeTexto 31"/>
            <p:cNvSpPr txBox="1"/>
            <p:nvPr/>
          </p:nvSpPr>
          <p:spPr>
            <a:xfrm>
              <a:off x="455064" y="4282987"/>
              <a:ext cx="1062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Analista</a:t>
              </a:r>
            </a:p>
          </p:txBody>
        </p:sp>
      </p:grpSp>
      <p:sp>
        <p:nvSpPr>
          <p:cNvPr id="25" name="Título 2"/>
          <p:cNvSpPr txBox="1">
            <a:spLocks/>
          </p:cNvSpPr>
          <p:nvPr/>
        </p:nvSpPr>
        <p:spPr>
          <a:xfrm>
            <a:off x="323527" y="116632"/>
            <a:ext cx="8363273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lang="pt-BR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/>
              <a:t>Alocação do Tempo</a:t>
            </a:r>
          </a:p>
        </p:txBody>
      </p:sp>
    </p:spTree>
    <p:extLst>
      <p:ext uri="{BB962C8B-B14F-4D97-AF65-F5344CB8AC3E}">
        <p14:creationId xmlns:p14="http://schemas.microsoft.com/office/powerpoint/2010/main" val="403177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5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45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65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7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85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9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5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6" grpId="0"/>
      <p:bldP spid="17" grpId="0"/>
      <p:bldP spid="18" grpId="0"/>
      <p:bldP spid="20" grpId="0"/>
      <p:bldP spid="21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24744"/>
            <a:ext cx="8673941" cy="4265771"/>
          </a:xfrm>
          <a:prstGeom prst="rect">
            <a:avLst/>
          </a:prstGeom>
        </p:spPr>
      </p:pic>
      <p:sp>
        <p:nvSpPr>
          <p:cNvPr id="3" name="Título 2"/>
          <p:cNvSpPr txBox="1">
            <a:spLocks/>
          </p:cNvSpPr>
          <p:nvPr/>
        </p:nvSpPr>
        <p:spPr>
          <a:xfrm>
            <a:off x="323527" y="116632"/>
            <a:ext cx="8363273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lang="pt-BR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/>
              <a:t>Apontamento de Horas</a:t>
            </a:r>
          </a:p>
        </p:txBody>
      </p:sp>
    </p:spTree>
    <p:extLst>
      <p:ext uri="{BB962C8B-B14F-4D97-AF65-F5344CB8AC3E}">
        <p14:creationId xmlns:p14="http://schemas.microsoft.com/office/powerpoint/2010/main" val="401138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>
          <a:xfrm>
            <a:off x="323527" y="116632"/>
            <a:ext cx="8363273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lang="pt-BR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/>
              <a:t>Indicadores da Área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333405-CEAD-476B-8401-1EBA720F7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" y="979170"/>
            <a:ext cx="8366760" cy="489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57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323527" y="116632"/>
            <a:ext cx="8363273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lang="pt-BR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/>
              <a:t>Avaliação de Qualidade</a:t>
            </a:r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5026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Obter um feedback das partes envolvidas (Cliente, Área de TI e Fornecedores) sob vários aspectos é fundamental para uma real avaliação da qualidade tanto do produto desenvolvido e entregue quanto do trabalho realizado no decorrer do projeto para assegurar que os objetivos fossem atingidos de forma efetiva;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r="41717" b="35710"/>
          <a:stretch/>
        </p:blipFill>
        <p:spPr>
          <a:xfrm>
            <a:off x="2618598" y="3494009"/>
            <a:ext cx="4112484" cy="202322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l="56128" t="66384"/>
          <a:stretch/>
        </p:blipFill>
        <p:spPr>
          <a:xfrm>
            <a:off x="5946164" y="5661248"/>
            <a:ext cx="3095680" cy="105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6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323527" y="116632"/>
            <a:ext cx="8363273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lang="pt-BR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/>
              <a:t>Avaliação do Fornecedor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t="1936"/>
          <a:stretch/>
        </p:blipFill>
        <p:spPr>
          <a:xfrm>
            <a:off x="323525" y="1052736"/>
            <a:ext cx="8370094" cy="364702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508" y="5085184"/>
            <a:ext cx="3176111" cy="1529239"/>
          </a:xfrm>
          <a:prstGeom prst="rect">
            <a:avLst/>
          </a:prstGeom>
        </p:spPr>
      </p:pic>
      <p:sp>
        <p:nvSpPr>
          <p:cNvPr id="7" name="Seta em curva para baixo 6"/>
          <p:cNvSpPr/>
          <p:nvPr/>
        </p:nvSpPr>
        <p:spPr>
          <a:xfrm rot="3155115" flipV="1">
            <a:off x="4353189" y="5205895"/>
            <a:ext cx="1008000" cy="324000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84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83" y="750676"/>
            <a:ext cx="5217919" cy="4262500"/>
          </a:xfrm>
          <a:prstGeom prst="rect">
            <a:avLst/>
          </a:prstGeom>
        </p:spPr>
      </p:pic>
      <p:sp>
        <p:nvSpPr>
          <p:cNvPr id="4" name="Título 2"/>
          <p:cNvSpPr txBox="1">
            <a:spLocks/>
          </p:cNvSpPr>
          <p:nvPr/>
        </p:nvSpPr>
        <p:spPr>
          <a:xfrm>
            <a:off x="323527" y="116632"/>
            <a:ext cx="8363273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lang="pt-BR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/>
              <a:t>Avaliação do Cliente</a:t>
            </a:r>
          </a:p>
        </p:txBody>
      </p:sp>
      <p:sp>
        <p:nvSpPr>
          <p:cNvPr id="7" name="Seta em curva para baixo 6"/>
          <p:cNvSpPr/>
          <p:nvPr/>
        </p:nvSpPr>
        <p:spPr>
          <a:xfrm rot="3155115" flipV="1">
            <a:off x="4436053" y="5383439"/>
            <a:ext cx="1008000" cy="324000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070" y="4941170"/>
            <a:ext cx="3240405" cy="173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9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323527" y="116632"/>
            <a:ext cx="8363273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lang="pt-BR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/>
              <a:t>Avaliação da Área de Negócio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764704"/>
            <a:ext cx="4110751" cy="528960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4862257"/>
            <a:ext cx="3194209" cy="1836896"/>
          </a:xfrm>
          <a:prstGeom prst="rect">
            <a:avLst/>
          </a:prstGeom>
        </p:spPr>
      </p:pic>
      <p:sp>
        <p:nvSpPr>
          <p:cNvPr id="7" name="Seta em curva para baixo 6"/>
          <p:cNvSpPr/>
          <p:nvPr/>
        </p:nvSpPr>
        <p:spPr>
          <a:xfrm rot="1825836">
            <a:off x="5160686" y="4384211"/>
            <a:ext cx="1008000" cy="324000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68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323527" y="2852936"/>
            <a:ext cx="8363273" cy="72008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lang="pt-BR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dirty="0"/>
              <a:t>Obrigado !</a:t>
            </a:r>
          </a:p>
        </p:txBody>
      </p:sp>
    </p:spTree>
    <p:extLst>
      <p:ext uri="{BB962C8B-B14F-4D97-AF65-F5344CB8AC3E}">
        <p14:creationId xmlns:p14="http://schemas.microsoft.com/office/powerpoint/2010/main" val="308454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817157"/>
              </p:ext>
            </p:extLst>
          </p:nvPr>
        </p:nvGraphicFramePr>
        <p:xfrm>
          <a:off x="323529" y="836712"/>
          <a:ext cx="8363272" cy="5069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86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Aspectos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Impactos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686">
                <a:tc>
                  <a:txBody>
                    <a:bodyPr/>
                    <a:lstStyle/>
                    <a:p>
                      <a:pPr marL="171450" indent="-171450">
                        <a:lnSpc>
                          <a:spcPts val="22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pt-BR" sz="1100" dirty="0"/>
                        <a:t>Informalidade nos processos (atendimento, desenvolvimento etc.)</a:t>
                      </a:r>
                    </a:p>
                    <a:p>
                      <a:pPr marL="171450" indent="-171450">
                        <a:lnSpc>
                          <a:spcPts val="22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pt-BR" sz="1100" dirty="0"/>
                        <a:t>Ausência de documentação e padronização nos processos e ferramentas</a:t>
                      </a:r>
                      <a:r>
                        <a:rPr lang="pt-BR" sz="1100" baseline="0" dirty="0"/>
                        <a:t> utilizadas</a:t>
                      </a:r>
                      <a:endParaRPr lang="pt-BR" sz="1100" dirty="0"/>
                    </a:p>
                    <a:p>
                      <a:pPr marL="171450" indent="-171450">
                        <a:lnSpc>
                          <a:spcPts val="22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pt-BR" sz="1100" dirty="0"/>
                        <a:t>Informação descentralizada e redundante</a:t>
                      </a:r>
                    </a:p>
                    <a:p>
                      <a:pPr marL="171450" indent="-171450">
                        <a:lnSpc>
                          <a:spcPts val="22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pt-BR" sz="1100" dirty="0"/>
                        <a:t>Consistência e integridade deficientes nas bases de dados</a:t>
                      </a:r>
                    </a:p>
                    <a:p>
                      <a:pPr marL="171450" indent="-171450">
                        <a:lnSpc>
                          <a:spcPts val="22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pt-BR" sz="1100" dirty="0"/>
                        <a:t>Comunicação ineficiente com as escolas, comunidade e demais áreas</a:t>
                      </a:r>
                    </a:p>
                    <a:p>
                      <a:pPr marL="171450" indent="-171450">
                        <a:lnSpc>
                          <a:spcPts val="22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pt-BR" sz="1100" dirty="0"/>
                        <a:t>Plataforma tecnológica e infraestrutura deficientes para o desempenho das atividades (somente PROD)</a:t>
                      </a:r>
                    </a:p>
                    <a:p>
                      <a:pPr marL="171450" indent="-171450">
                        <a:lnSpc>
                          <a:spcPts val="22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pt-BR" sz="1100" dirty="0"/>
                        <a:t>Indefinição de papéis na realização das diversas atividades envolvidas no desenvolvimento das soluções</a:t>
                      </a:r>
                    </a:p>
                    <a:p>
                      <a:pPr marL="171450" indent="-171450">
                        <a:lnSpc>
                          <a:spcPts val="22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pt-BR" sz="1100" dirty="0"/>
                        <a:t>Ausência de </a:t>
                      </a:r>
                      <a:r>
                        <a:rPr lang="pt-BR" sz="1100" strike="noStrike" dirty="0">
                          <a:solidFill>
                            <a:schemeClr val="tx1"/>
                          </a:solidFill>
                        </a:rPr>
                        <a:t>gestão</a:t>
                      </a:r>
                      <a:r>
                        <a:rPr lang="pt-B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100" dirty="0"/>
                        <a:t>sobre as atividades</a:t>
                      </a:r>
                      <a:r>
                        <a:rPr lang="pt-BR" sz="1100" baseline="0" dirty="0"/>
                        <a:t> desempenhadas</a:t>
                      </a:r>
                    </a:p>
                    <a:p>
                      <a:pPr marL="171450" indent="-171450">
                        <a:lnSpc>
                          <a:spcPts val="22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pt-BR" sz="1100" baseline="0" dirty="0"/>
                        <a:t>Análise altamente subjetiva sobre a viabilidade do trabalho a ser realizado</a:t>
                      </a:r>
                      <a:endParaRPr lang="pt-BR" sz="1100" dirty="0"/>
                    </a:p>
                    <a:p>
                      <a:pPr marL="171450" indent="-171450">
                        <a:lnSpc>
                          <a:spcPts val="2200"/>
                        </a:lnSpc>
                        <a:buFont typeface="Wingdings" panose="05000000000000000000" pitchFamily="2" charset="2"/>
                        <a:buChar char="q"/>
                      </a:pPr>
                      <a:endParaRPr lang="pt-BR" sz="1200" dirty="0"/>
                    </a:p>
                  </a:txBody>
                  <a:tcPr>
                    <a:solidFill>
                      <a:srgbClr val="FBE0D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ts val="22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pt-BR" sz="1100" dirty="0"/>
                        <a:t>Baixo nível de padronização</a:t>
                      </a:r>
                    </a:p>
                    <a:p>
                      <a:pPr marL="171450" indent="-171450">
                        <a:lnSpc>
                          <a:spcPts val="22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pt-BR" sz="1100" dirty="0"/>
                        <a:t>Alto nível de retrabalho</a:t>
                      </a:r>
                    </a:p>
                    <a:p>
                      <a:pPr marL="171450" indent="-171450">
                        <a:lnSpc>
                          <a:spcPts val="22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pt-BR" sz="1100" dirty="0"/>
                        <a:t>Sobrecarga de trabalho</a:t>
                      </a:r>
                    </a:p>
                    <a:p>
                      <a:pPr marL="171450" indent="-171450">
                        <a:lnSpc>
                          <a:spcPts val="22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pt-BR" sz="1100" dirty="0"/>
                        <a:t>Baixo nível de confiabilidade da</a:t>
                      </a:r>
                      <a:r>
                        <a:rPr lang="pt-BR" sz="1100" baseline="0" dirty="0"/>
                        <a:t> informação</a:t>
                      </a:r>
                    </a:p>
                    <a:p>
                      <a:pPr marL="171450" indent="-171450">
                        <a:lnSpc>
                          <a:spcPts val="22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pt-BR" sz="1100" baseline="0" dirty="0"/>
                        <a:t>Baixa aderência as mudanças nos processos</a:t>
                      </a:r>
                    </a:p>
                    <a:p>
                      <a:pPr marL="171450" indent="-171450">
                        <a:lnSpc>
                          <a:spcPts val="22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pt-BR" sz="1100" baseline="0" dirty="0"/>
                        <a:t>Alto nível de dependência técnica dos profissionais da área de TI</a:t>
                      </a:r>
                    </a:p>
                    <a:p>
                      <a:pPr marL="171450" indent="-171450">
                        <a:lnSpc>
                          <a:spcPts val="22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pt-BR" sz="1100" baseline="0" dirty="0"/>
                        <a:t>Baixo nível de qualidade das soluções</a:t>
                      </a:r>
                      <a:endParaRPr lang="pt-BR" sz="1100" dirty="0"/>
                    </a:p>
                  </a:txBody>
                  <a:tcPr>
                    <a:solidFill>
                      <a:srgbClr val="FBE0D1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ítulo 2"/>
          <p:cNvSpPr txBox="1">
            <a:spLocks/>
          </p:cNvSpPr>
          <p:nvPr/>
        </p:nvSpPr>
        <p:spPr>
          <a:xfrm>
            <a:off x="323527" y="116632"/>
            <a:ext cx="8363273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lang="pt-BR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/>
              <a:t>Análise do Cenário Atual</a:t>
            </a:r>
          </a:p>
        </p:txBody>
      </p:sp>
    </p:spTree>
    <p:extLst>
      <p:ext uri="{BB962C8B-B14F-4D97-AF65-F5344CB8AC3E}">
        <p14:creationId xmlns:p14="http://schemas.microsoft.com/office/powerpoint/2010/main" val="249354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146711"/>
              </p:ext>
            </p:extLst>
          </p:nvPr>
        </p:nvGraphicFramePr>
        <p:xfrm>
          <a:off x="323529" y="836712"/>
          <a:ext cx="8363272" cy="4968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63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Aspectos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Benefícios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913">
                <a:tc>
                  <a:txBody>
                    <a:bodyPr/>
                    <a:lstStyle/>
                    <a:p>
                      <a:pPr marL="171450" indent="-171450">
                        <a:lnSpc>
                          <a:spcPts val="26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pt-BR" sz="1100" dirty="0"/>
                        <a:t>Papéis</a:t>
                      </a:r>
                      <a:r>
                        <a:rPr lang="pt-BR" sz="1100" baseline="0" dirty="0"/>
                        <a:t> bem definidos no desempenho das atividades</a:t>
                      </a:r>
                      <a:endParaRPr lang="pt-BR" sz="1100" dirty="0"/>
                    </a:p>
                    <a:p>
                      <a:pPr marL="171450" indent="-171450">
                        <a:lnSpc>
                          <a:spcPts val="26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pt-BR" sz="1100" dirty="0"/>
                        <a:t>Processo bem definido tanto internamente quanto entre as áreas</a:t>
                      </a:r>
                      <a:r>
                        <a:rPr lang="pt-BR" sz="1100" baseline="0" dirty="0"/>
                        <a:t> envolvidas</a:t>
                      </a:r>
                      <a:endParaRPr lang="pt-BR" sz="1100" dirty="0"/>
                    </a:p>
                    <a:p>
                      <a:pPr marL="171450" indent="-171450">
                        <a:lnSpc>
                          <a:spcPts val="26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pt-BR" sz="1100" dirty="0"/>
                        <a:t>Documentação e padronização das atividades e artefatos desenvolvidos bem como das ferramentas utilizadas</a:t>
                      </a:r>
                    </a:p>
                    <a:p>
                      <a:pPr marL="171450" indent="-171450">
                        <a:lnSpc>
                          <a:spcPts val="26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pt-BR" sz="1100" dirty="0"/>
                        <a:t>Base de dados centralizada, consistente e sem redundância</a:t>
                      </a:r>
                    </a:p>
                    <a:p>
                      <a:pPr marL="171450" indent="-171450">
                        <a:lnSpc>
                          <a:spcPts val="26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pt-BR" sz="1100" dirty="0"/>
                        <a:t>Comunicação revisada e formalizada com as áreas envolvidas (escolas, comunidade etc.)</a:t>
                      </a:r>
                    </a:p>
                    <a:p>
                      <a:pPr marL="171450" indent="-171450">
                        <a:lnSpc>
                          <a:spcPts val="26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pt-BR" sz="1100" dirty="0"/>
                        <a:t>Plataforma tecnológica e </a:t>
                      </a:r>
                      <a:r>
                        <a:rPr lang="pt-BR" sz="1100" dirty="0">
                          <a:solidFill>
                            <a:schemeClr val="tx1"/>
                          </a:solidFill>
                        </a:rPr>
                        <a:t>infraestrutura eficientes para o desempenho das atividades (PROD,DESENV e HOMOLOG</a:t>
                      </a:r>
                      <a:r>
                        <a:rPr lang="pt-BR" sz="1100" dirty="0"/>
                        <a:t>)</a:t>
                      </a:r>
                    </a:p>
                    <a:p>
                      <a:pPr marL="171450" indent="-171450">
                        <a:lnSpc>
                          <a:spcPts val="26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pt-BR" sz="1100" baseline="0" dirty="0"/>
                        <a:t>Processo de desenvolvimento das soluções totalmente gerenciado em todas as fases</a:t>
                      </a:r>
                    </a:p>
                  </a:txBody>
                  <a:tcPr>
                    <a:solidFill>
                      <a:srgbClr val="CCFF99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ts val="26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pt-BR" sz="1100" dirty="0"/>
                        <a:t>Maior eficiência</a:t>
                      </a:r>
                      <a:r>
                        <a:rPr lang="pt-BR" sz="1100" baseline="0" dirty="0"/>
                        <a:t> no atendimento as necessidades</a:t>
                      </a:r>
                    </a:p>
                    <a:p>
                      <a:pPr marL="171450" indent="-171450">
                        <a:lnSpc>
                          <a:spcPts val="26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pt-BR" sz="1100" baseline="0" dirty="0"/>
                        <a:t>Maior qualidade nas soluções desenvolvidas</a:t>
                      </a:r>
                    </a:p>
                    <a:p>
                      <a:pPr marL="171450" indent="-171450">
                        <a:lnSpc>
                          <a:spcPts val="26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pt-BR" sz="1100" baseline="0" dirty="0"/>
                        <a:t>Maior assertividade no planejamento das atividades</a:t>
                      </a:r>
                      <a:endParaRPr lang="pt-BR" sz="1100" dirty="0"/>
                    </a:p>
                    <a:p>
                      <a:pPr marL="171450" indent="-171450">
                        <a:lnSpc>
                          <a:spcPts val="26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pt-BR" sz="1100" dirty="0"/>
                        <a:t>Melhoria na capacitação</a:t>
                      </a:r>
                      <a:r>
                        <a:rPr lang="pt-BR" sz="1100" baseline="0" dirty="0"/>
                        <a:t> técnica dos analistas nas soluções</a:t>
                      </a:r>
                    </a:p>
                    <a:p>
                      <a:pPr marL="171450" indent="-171450">
                        <a:lnSpc>
                          <a:spcPts val="26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pt-BR" sz="1100" baseline="0" dirty="0"/>
                        <a:t>Maior velocidade de resposta e aderência as mudanças</a:t>
                      </a:r>
                      <a:endParaRPr lang="pt-BR" sz="1100" dirty="0"/>
                    </a:p>
                  </a:txBody>
                  <a:tcPr>
                    <a:solidFill>
                      <a:srgbClr val="CCFF99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ítulo 2"/>
          <p:cNvSpPr txBox="1">
            <a:spLocks/>
          </p:cNvSpPr>
          <p:nvPr/>
        </p:nvSpPr>
        <p:spPr>
          <a:xfrm>
            <a:off x="323527" y="116632"/>
            <a:ext cx="8363273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lang="pt-BR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/>
              <a:t>Cenário Desejado</a:t>
            </a:r>
          </a:p>
        </p:txBody>
      </p:sp>
    </p:spTree>
    <p:extLst>
      <p:ext uri="{BB962C8B-B14F-4D97-AF65-F5344CB8AC3E}">
        <p14:creationId xmlns:p14="http://schemas.microsoft.com/office/powerpoint/2010/main" val="267680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50265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Atuação em pelo menos 2 ambientes de trabalho: Produção e Homologação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Novos sistemas em tecnologia Java e Oracle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Uso do Bizagi na elaboração de diagramas e fluxos dos processos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Controle do Projeto via Apontamento das Atividades e ferramenta de cronograma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Uso da metodologia PMBOK ajustada a realidade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Elaboração de indicadores da área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Estimativa sistematizada do esforço/tempo das atividades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Processo de trabalho formalizado e comunicado a todos</a:t>
            </a:r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Título 2"/>
          <p:cNvSpPr txBox="1">
            <a:spLocks/>
          </p:cNvSpPr>
          <p:nvPr/>
        </p:nvSpPr>
        <p:spPr>
          <a:xfrm>
            <a:off x="323527" y="116632"/>
            <a:ext cx="8363273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lang="pt-BR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/>
              <a:t>Definições Importantes</a:t>
            </a:r>
          </a:p>
        </p:txBody>
      </p:sp>
    </p:spTree>
    <p:extLst>
      <p:ext uri="{BB962C8B-B14F-4D97-AF65-F5344CB8AC3E}">
        <p14:creationId xmlns:p14="http://schemas.microsoft.com/office/powerpoint/2010/main" val="164174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0" y="836712"/>
            <a:ext cx="9147059" cy="5666478"/>
            <a:chOff x="0" y="836712"/>
            <a:chExt cx="9147059" cy="5666478"/>
          </a:xfrm>
        </p:grpSpPr>
        <p:sp>
          <p:nvSpPr>
            <p:cNvPr id="123" name="Retângulo 122"/>
            <p:cNvSpPr/>
            <p:nvPr/>
          </p:nvSpPr>
          <p:spPr>
            <a:xfrm>
              <a:off x="3059" y="2740514"/>
              <a:ext cx="9144000" cy="594000"/>
            </a:xfrm>
            <a:prstGeom prst="rect">
              <a:avLst/>
            </a:prstGeom>
            <a:solidFill>
              <a:schemeClr val="bg1">
                <a:lumMod val="85000"/>
                <a:alpha val="50196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121"/>
            <p:cNvSpPr/>
            <p:nvPr/>
          </p:nvSpPr>
          <p:spPr>
            <a:xfrm>
              <a:off x="3059" y="3335190"/>
              <a:ext cx="9144000" cy="316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196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 120"/>
            <p:cNvSpPr/>
            <p:nvPr/>
          </p:nvSpPr>
          <p:spPr>
            <a:xfrm>
              <a:off x="0" y="836712"/>
              <a:ext cx="9144000" cy="1908000"/>
            </a:xfrm>
            <a:prstGeom prst="rect">
              <a:avLst/>
            </a:prstGeom>
            <a:solidFill>
              <a:srgbClr val="DEF5FA">
                <a:alpha val="50196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660861962"/>
              </p:ext>
            </p:extLst>
          </p:nvPr>
        </p:nvGraphicFramePr>
        <p:xfrm>
          <a:off x="107504" y="836712"/>
          <a:ext cx="8928992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3" name="Grupo 22"/>
          <p:cNvGrpSpPr/>
          <p:nvPr/>
        </p:nvGrpSpPr>
        <p:grpSpPr>
          <a:xfrm>
            <a:off x="2051720" y="2243301"/>
            <a:ext cx="1008112" cy="465619"/>
            <a:chOff x="2051720" y="2243301"/>
            <a:chExt cx="1008112" cy="465619"/>
          </a:xfrm>
        </p:grpSpPr>
        <p:sp>
          <p:nvSpPr>
            <p:cNvPr id="6" name="Seta em curva para baixo 5"/>
            <p:cNvSpPr/>
            <p:nvPr/>
          </p:nvSpPr>
          <p:spPr>
            <a:xfrm>
              <a:off x="2173434" y="2470498"/>
              <a:ext cx="828092" cy="238422"/>
            </a:xfrm>
            <a:prstGeom prst="curved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2051720" y="2243301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solidFill>
                    <a:schemeClr val="accent4"/>
                  </a:solidFill>
                </a:rPr>
                <a:t>Aprovado</a:t>
              </a: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3419872" y="3356992"/>
            <a:ext cx="1008112" cy="526454"/>
            <a:chOff x="3419872" y="3356992"/>
            <a:chExt cx="1008112" cy="526454"/>
          </a:xfrm>
        </p:grpSpPr>
        <p:sp>
          <p:nvSpPr>
            <p:cNvPr id="10" name="Seta em curva para baixo 9"/>
            <p:cNvSpPr/>
            <p:nvPr/>
          </p:nvSpPr>
          <p:spPr>
            <a:xfrm flipH="1" flipV="1">
              <a:off x="3541586" y="3356992"/>
              <a:ext cx="828092" cy="238422"/>
            </a:xfrm>
            <a:prstGeom prst="curved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3419872" y="360644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solidFill>
                    <a:schemeClr val="accent4"/>
                  </a:solidFill>
                </a:rPr>
                <a:t>Revisão</a:t>
              </a:r>
            </a:p>
          </p:txBody>
        </p:sp>
      </p:grpSp>
      <p:sp>
        <p:nvSpPr>
          <p:cNvPr id="12" name="CaixaDeTexto 11"/>
          <p:cNvSpPr txBox="1"/>
          <p:nvPr/>
        </p:nvSpPr>
        <p:spPr>
          <a:xfrm>
            <a:off x="194020" y="1033387"/>
            <a:ext cx="124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pt-BR" sz="800" dirty="0">
                <a:solidFill>
                  <a:schemeClr val="accent4"/>
                </a:solidFill>
              </a:rPr>
              <a:t>Reunião de Esclarecimento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509109" y="980728"/>
            <a:ext cx="1246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800" dirty="0">
                <a:solidFill>
                  <a:schemeClr val="accent4"/>
                </a:solidFill>
              </a:rPr>
              <a:t>Reunião de Detalhamento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800" dirty="0">
                <a:solidFill>
                  <a:schemeClr val="accent4"/>
                </a:solidFill>
              </a:rPr>
              <a:t>Estudo de Viabilidade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800" dirty="0">
                <a:solidFill>
                  <a:schemeClr val="accent4"/>
                </a:solidFill>
              </a:rPr>
              <a:t>Decisão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2727196" y="980728"/>
            <a:ext cx="12464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800" dirty="0">
                <a:solidFill>
                  <a:schemeClr val="accent4"/>
                </a:solidFill>
              </a:rPr>
              <a:t>Reunião de Detalhamento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800" dirty="0">
                <a:solidFill>
                  <a:schemeClr val="accent4"/>
                </a:solidFill>
              </a:rPr>
              <a:t>Reuniões internas de planejamento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800" dirty="0">
                <a:solidFill>
                  <a:schemeClr val="accent4"/>
                </a:solidFill>
              </a:rPr>
              <a:t>Apresentação e validação do planejamento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3968531" y="980728"/>
            <a:ext cx="126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lnSpc>
                <a:spcPct val="150000"/>
              </a:lnSpc>
              <a:buFont typeface="Wingdings" panose="05000000000000000000" pitchFamily="2" charset="2"/>
              <a:buChar char="ü"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pt-BR" dirty="0"/>
              <a:t>Reuniões de Acompanhamento</a:t>
            </a:r>
          </a:p>
          <a:p>
            <a:r>
              <a:rPr lang="pt-BR" dirty="0"/>
              <a:t>Apontamentos</a:t>
            </a:r>
          </a:p>
          <a:p>
            <a:r>
              <a:rPr lang="pt-BR" dirty="0"/>
              <a:t>Posicionamento aos stakeholders</a:t>
            </a:r>
          </a:p>
          <a:p>
            <a:r>
              <a:rPr lang="pt-BR" dirty="0"/>
              <a:t>Gestão de Mudanças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5264676" y="980728"/>
            <a:ext cx="1246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800" dirty="0">
                <a:solidFill>
                  <a:schemeClr val="accent4"/>
                </a:solidFill>
              </a:rPr>
              <a:t>Reunião de Planejamento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800" dirty="0">
                <a:solidFill>
                  <a:schemeClr val="accent4"/>
                </a:solidFill>
              </a:rPr>
              <a:t>Preparação do ambiente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800" dirty="0">
                <a:solidFill>
                  <a:schemeClr val="accent4"/>
                </a:solidFill>
              </a:rPr>
              <a:t>Realização dos testes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6491329" y="980728"/>
            <a:ext cx="1237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800" dirty="0">
                <a:solidFill>
                  <a:schemeClr val="accent4"/>
                </a:solidFill>
              </a:rPr>
              <a:t>Execução da Implantação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800" dirty="0">
                <a:solidFill>
                  <a:schemeClr val="accent4"/>
                </a:solidFill>
              </a:rPr>
              <a:t>Realização do Treinamento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800" dirty="0">
                <a:solidFill>
                  <a:schemeClr val="accent4"/>
                </a:solidFill>
              </a:rPr>
              <a:t>Aceite do cliente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800" dirty="0">
                <a:solidFill>
                  <a:schemeClr val="accent4"/>
                </a:solidFill>
              </a:rPr>
              <a:t>Estabilização do ambiente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798625" y="980728"/>
            <a:ext cx="1237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800" dirty="0">
                <a:solidFill>
                  <a:schemeClr val="accent4"/>
                </a:solidFill>
              </a:rPr>
              <a:t>Reunião de encerramento com o cliente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800" dirty="0">
                <a:solidFill>
                  <a:schemeClr val="accent4"/>
                </a:solidFill>
              </a:rPr>
              <a:t>Reunião de encerramento com a equipe</a:t>
            </a:r>
          </a:p>
        </p:txBody>
      </p:sp>
      <p:grpSp>
        <p:nvGrpSpPr>
          <p:cNvPr id="32" name="Grupo 31"/>
          <p:cNvGrpSpPr/>
          <p:nvPr/>
        </p:nvGrpSpPr>
        <p:grpSpPr>
          <a:xfrm>
            <a:off x="558386" y="3458200"/>
            <a:ext cx="485222" cy="611526"/>
            <a:chOff x="392069" y="3996974"/>
            <a:chExt cx="576000" cy="611526"/>
          </a:xfrm>
        </p:grpSpPr>
        <p:sp>
          <p:nvSpPr>
            <p:cNvPr id="30" name="Fluxograma: Vários documentos 29"/>
            <p:cNvSpPr/>
            <p:nvPr/>
          </p:nvSpPr>
          <p:spPr>
            <a:xfrm>
              <a:off x="532553" y="3996974"/>
              <a:ext cx="295032" cy="360040"/>
            </a:xfrm>
            <a:prstGeom prst="flowChartMultidocument">
              <a:avLst/>
            </a:prstGeom>
            <a:noFill/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800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392069" y="4393056"/>
              <a:ext cx="576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Ata</a:t>
              </a: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1509110" y="3453130"/>
            <a:ext cx="1132410" cy="1430586"/>
            <a:chOff x="1509110" y="3453130"/>
            <a:chExt cx="1132410" cy="1430586"/>
          </a:xfrm>
        </p:grpSpPr>
        <p:grpSp>
          <p:nvGrpSpPr>
            <p:cNvPr id="39" name="Grupo 38"/>
            <p:cNvGrpSpPr/>
            <p:nvPr/>
          </p:nvGrpSpPr>
          <p:grpSpPr>
            <a:xfrm>
              <a:off x="1854530" y="3453130"/>
              <a:ext cx="485222" cy="611526"/>
              <a:chOff x="392069" y="3996974"/>
              <a:chExt cx="576000" cy="611526"/>
            </a:xfrm>
          </p:grpSpPr>
          <p:sp>
            <p:nvSpPr>
              <p:cNvPr id="40" name="Fluxograma: Vários documentos 39"/>
              <p:cNvSpPr/>
              <p:nvPr/>
            </p:nvSpPr>
            <p:spPr>
              <a:xfrm>
                <a:off x="532553" y="3996974"/>
                <a:ext cx="295032" cy="360040"/>
              </a:xfrm>
              <a:prstGeom prst="flowChartMultidocument">
                <a:avLst/>
              </a:prstGeom>
              <a:noFill/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800" dirty="0"/>
              </a:p>
            </p:txBody>
          </p:sp>
          <p:sp>
            <p:nvSpPr>
              <p:cNvPr id="41" name="CaixaDeTexto 40"/>
              <p:cNvSpPr txBox="1"/>
              <p:nvPr/>
            </p:nvSpPr>
            <p:spPr>
              <a:xfrm>
                <a:off x="392069" y="4393056"/>
                <a:ext cx="576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/>
                  <a:t>Ata</a:t>
                </a:r>
              </a:p>
            </p:txBody>
          </p:sp>
        </p:grpSp>
        <p:grpSp>
          <p:nvGrpSpPr>
            <p:cNvPr id="48" name="Grupo 47"/>
            <p:cNvGrpSpPr/>
            <p:nvPr/>
          </p:nvGrpSpPr>
          <p:grpSpPr>
            <a:xfrm>
              <a:off x="1509110" y="4149080"/>
              <a:ext cx="1132410" cy="734636"/>
              <a:chOff x="-22091" y="3996974"/>
              <a:chExt cx="1344266" cy="734636"/>
            </a:xfrm>
          </p:grpSpPr>
          <p:sp>
            <p:nvSpPr>
              <p:cNvPr id="49" name="Fluxograma: Vários documentos 48"/>
              <p:cNvSpPr/>
              <p:nvPr/>
            </p:nvSpPr>
            <p:spPr>
              <a:xfrm>
                <a:off x="532553" y="3996974"/>
                <a:ext cx="295032" cy="360040"/>
              </a:xfrm>
              <a:prstGeom prst="flowChartMultidocument">
                <a:avLst/>
              </a:prstGeom>
              <a:noFill/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800" dirty="0"/>
              </a:p>
            </p:txBody>
          </p:sp>
          <p:sp>
            <p:nvSpPr>
              <p:cNvPr id="50" name="CaixaDeTexto 49"/>
              <p:cNvSpPr txBox="1"/>
              <p:nvPr/>
            </p:nvSpPr>
            <p:spPr>
              <a:xfrm>
                <a:off x="-22091" y="4393056"/>
                <a:ext cx="13442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/>
                  <a:t>Solicitação de Desenvolvimento</a:t>
                </a:r>
              </a:p>
            </p:txBody>
          </p:sp>
        </p:grpSp>
      </p:grpSp>
      <p:grpSp>
        <p:nvGrpSpPr>
          <p:cNvPr id="3" name="Grupo 2"/>
          <p:cNvGrpSpPr/>
          <p:nvPr/>
        </p:nvGrpSpPr>
        <p:grpSpPr>
          <a:xfrm>
            <a:off x="2699792" y="3448060"/>
            <a:ext cx="1368152" cy="2789252"/>
            <a:chOff x="2699792" y="3448060"/>
            <a:chExt cx="1368152" cy="2789252"/>
          </a:xfrm>
        </p:grpSpPr>
        <p:grpSp>
          <p:nvGrpSpPr>
            <p:cNvPr id="42" name="Grupo 41"/>
            <p:cNvGrpSpPr/>
            <p:nvPr/>
          </p:nvGrpSpPr>
          <p:grpSpPr>
            <a:xfrm>
              <a:off x="3059832" y="3448060"/>
              <a:ext cx="485222" cy="611526"/>
              <a:chOff x="392069" y="3996974"/>
              <a:chExt cx="576000" cy="611526"/>
            </a:xfrm>
          </p:grpSpPr>
          <p:sp>
            <p:nvSpPr>
              <p:cNvPr id="43" name="Fluxograma: Vários documentos 42"/>
              <p:cNvSpPr/>
              <p:nvPr/>
            </p:nvSpPr>
            <p:spPr>
              <a:xfrm>
                <a:off x="532553" y="3996974"/>
                <a:ext cx="295032" cy="360040"/>
              </a:xfrm>
              <a:prstGeom prst="flowChartMultidocument">
                <a:avLst/>
              </a:prstGeom>
              <a:noFill/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800" dirty="0"/>
              </a:p>
            </p:txBody>
          </p:sp>
          <p:sp>
            <p:nvSpPr>
              <p:cNvPr id="44" name="CaixaDeTexto 43"/>
              <p:cNvSpPr txBox="1"/>
              <p:nvPr/>
            </p:nvSpPr>
            <p:spPr>
              <a:xfrm>
                <a:off x="392069" y="4393056"/>
                <a:ext cx="576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/>
                  <a:t>Atas</a:t>
                </a:r>
              </a:p>
            </p:txBody>
          </p:sp>
        </p:grpSp>
        <p:grpSp>
          <p:nvGrpSpPr>
            <p:cNvPr id="51" name="Grupo 50"/>
            <p:cNvGrpSpPr/>
            <p:nvPr/>
          </p:nvGrpSpPr>
          <p:grpSpPr>
            <a:xfrm>
              <a:off x="2699792" y="4149080"/>
              <a:ext cx="620668" cy="734636"/>
              <a:chOff x="326972" y="3996974"/>
              <a:chExt cx="736786" cy="734636"/>
            </a:xfrm>
          </p:grpSpPr>
          <p:sp>
            <p:nvSpPr>
              <p:cNvPr id="52" name="Fluxograma: Vários documentos 51"/>
              <p:cNvSpPr/>
              <p:nvPr/>
            </p:nvSpPr>
            <p:spPr>
              <a:xfrm>
                <a:off x="532553" y="3996974"/>
                <a:ext cx="295032" cy="360040"/>
              </a:xfrm>
              <a:prstGeom prst="flowChartMultidocument">
                <a:avLst/>
              </a:prstGeom>
              <a:noFill/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800" dirty="0"/>
              </a:p>
            </p:txBody>
          </p:sp>
          <p:sp>
            <p:nvSpPr>
              <p:cNvPr id="53" name="CaixaDeTexto 52"/>
              <p:cNvSpPr txBox="1"/>
              <p:nvPr/>
            </p:nvSpPr>
            <p:spPr>
              <a:xfrm>
                <a:off x="326972" y="4393056"/>
                <a:ext cx="7367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/>
                  <a:t>Docto de Visão</a:t>
                </a:r>
              </a:p>
            </p:txBody>
          </p:sp>
        </p:grpSp>
        <p:grpSp>
          <p:nvGrpSpPr>
            <p:cNvPr id="54" name="Grupo 53"/>
            <p:cNvGrpSpPr/>
            <p:nvPr/>
          </p:nvGrpSpPr>
          <p:grpSpPr>
            <a:xfrm>
              <a:off x="3375268" y="4158835"/>
              <a:ext cx="620668" cy="734636"/>
              <a:chOff x="326972" y="3996974"/>
              <a:chExt cx="736786" cy="734636"/>
            </a:xfrm>
          </p:grpSpPr>
          <p:sp>
            <p:nvSpPr>
              <p:cNvPr id="55" name="Fluxograma: Vários documentos 54"/>
              <p:cNvSpPr/>
              <p:nvPr/>
            </p:nvSpPr>
            <p:spPr>
              <a:xfrm>
                <a:off x="532553" y="3996974"/>
                <a:ext cx="295032" cy="360040"/>
              </a:xfrm>
              <a:prstGeom prst="flowChartMultidocument">
                <a:avLst/>
              </a:prstGeom>
              <a:noFill/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800" dirty="0"/>
              </a:p>
            </p:txBody>
          </p:sp>
          <p:sp>
            <p:nvSpPr>
              <p:cNvPr id="56" name="CaixaDeTexto 55"/>
              <p:cNvSpPr txBox="1"/>
              <p:nvPr/>
            </p:nvSpPr>
            <p:spPr>
              <a:xfrm>
                <a:off x="326972" y="4393056"/>
                <a:ext cx="7367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/>
                  <a:t>Espec. Técnica</a:t>
                </a:r>
              </a:p>
            </p:txBody>
          </p:sp>
        </p:grpSp>
        <p:grpSp>
          <p:nvGrpSpPr>
            <p:cNvPr id="57" name="Grupo 56"/>
            <p:cNvGrpSpPr/>
            <p:nvPr/>
          </p:nvGrpSpPr>
          <p:grpSpPr>
            <a:xfrm>
              <a:off x="2699792" y="4929019"/>
              <a:ext cx="620668" cy="734636"/>
              <a:chOff x="326972" y="3996974"/>
              <a:chExt cx="736786" cy="734636"/>
            </a:xfrm>
          </p:grpSpPr>
          <p:sp>
            <p:nvSpPr>
              <p:cNvPr id="58" name="Fluxograma: Vários documentos 57"/>
              <p:cNvSpPr/>
              <p:nvPr/>
            </p:nvSpPr>
            <p:spPr>
              <a:xfrm>
                <a:off x="532553" y="3996974"/>
                <a:ext cx="295032" cy="360040"/>
              </a:xfrm>
              <a:prstGeom prst="flowChartMultidocument">
                <a:avLst/>
              </a:prstGeom>
              <a:noFill/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800" dirty="0"/>
              </a:p>
            </p:txBody>
          </p:sp>
          <p:sp>
            <p:nvSpPr>
              <p:cNvPr id="59" name="CaixaDeTexto 58"/>
              <p:cNvSpPr txBox="1"/>
              <p:nvPr/>
            </p:nvSpPr>
            <p:spPr>
              <a:xfrm>
                <a:off x="326972" y="4393056"/>
                <a:ext cx="7367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/>
                  <a:t>Plano de Teste</a:t>
                </a:r>
              </a:p>
            </p:txBody>
          </p:sp>
        </p:grpSp>
        <p:grpSp>
          <p:nvGrpSpPr>
            <p:cNvPr id="60" name="Grupo 59"/>
            <p:cNvGrpSpPr/>
            <p:nvPr/>
          </p:nvGrpSpPr>
          <p:grpSpPr>
            <a:xfrm>
              <a:off x="3226151" y="4938774"/>
              <a:ext cx="841793" cy="611526"/>
              <a:chOff x="149957" y="3996974"/>
              <a:chExt cx="999281" cy="611526"/>
            </a:xfrm>
          </p:grpSpPr>
          <p:sp>
            <p:nvSpPr>
              <p:cNvPr id="61" name="Fluxograma: Vários documentos 60"/>
              <p:cNvSpPr/>
              <p:nvPr/>
            </p:nvSpPr>
            <p:spPr>
              <a:xfrm>
                <a:off x="532553" y="3996974"/>
                <a:ext cx="295032" cy="360040"/>
              </a:xfrm>
              <a:prstGeom prst="flowChartMultidocument">
                <a:avLst/>
              </a:prstGeom>
              <a:noFill/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800" dirty="0"/>
              </a:p>
            </p:txBody>
          </p:sp>
          <p:sp>
            <p:nvSpPr>
              <p:cNvPr id="62" name="CaixaDeTexto 61"/>
              <p:cNvSpPr txBox="1"/>
              <p:nvPr/>
            </p:nvSpPr>
            <p:spPr>
              <a:xfrm>
                <a:off x="149957" y="4393056"/>
                <a:ext cx="99928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/>
                  <a:t>Cronograma</a:t>
                </a:r>
              </a:p>
            </p:txBody>
          </p:sp>
        </p:grpSp>
        <p:grpSp>
          <p:nvGrpSpPr>
            <p:cNvPr id="63" name="Grupo 62"/>
            <p:cNvGrpSpPr/>
            <p:nvPr/>
          </p:nvGrpSpPr>
          <p:grpSpPr>
            <a:xfrm>
              <a:off x="3059832" y="5625786"/>
              <a:ext cx="485222" cy="611526"/>
              <a:chOff x="392069" y="3996974"/>
              <a:chExt cx="576000" cy="611526"/>
            </a:xfrm>
          </p:grpSpPr>
          <p:sp>
            <p:nvSpPr>
              <p:cNvPr id="64" name="Fluxograma: Vários documentos 63"/>
              <p:cNvSpPr/>
              <p:nvPr/>
            </p:nvSpPr>
            <p:spPr>
              <a:xfrm>
                <a:off x="532553" y="3996974"/>
                <a:ext cx="295032" cy="360040"/>
              </a:xfrm>
              <a:prstGeom prst="flowChartMultidocument">
                <a:avLst/>
              </a:prstGeom>
              <a:noFill/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800" dirty="0"/>
              </a:p>
            </p:txBody>
          </p:sp>
          <p:sp>
            <p:nvSpPr>
              <p:cNvPr id="65" name="CaixaDeTexto 64"/>
              <p:cNvSpPr txBox="1"/>
              <p:nvPr/>
            </p:nvSpPr>
            <p:spPr>
              <a:xfrm>
                <a:off x="392069" y="4393056"/>
                <a:ext cx="576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/>
                  <a:t>TAP</a:t>
                </a:r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>
            <a:off x="4004503" y="3442990"/>
            <a:ext cx="1132410" cy="3024336"/>
            <a:chOff x="4004503" y="3442990"/>
            <a:chExt cx="1132410" cy="3024336"/>
          </a:xfrm>
        </p:grpSpPr>
        <p:grpSp>
          <p:nvGrpSpPr>
            <p:cNvPr id="45" name="Grupo 44"/>
            <p:cNvGrpSpPr/>
            <p:nvPr/>
          </p:nvGrpSpPr>
          <p:grpSpPr>
            <a:xfrm>
              <a:off x="4355976" y="3442990"/>
              <a:ext cx="485222" cy="611526"/>
              <a:chOff x="392069" y="3996974"/>
              <a:chExt cx="576000" cy="611526"/>
            </a:xfrm>
          </p:grpSpPr>
          <p:sp>
            <p:nvSpPr>
              <p:cNvPr id="46" name="Fluxograma: Vários documentos 45"/>
              <p:cNvSpPr/>
              <p:nvPr/>
            </p:nvSpPr>
            <p:spPr>
              <a:xfrm>
                <a:off x="532553" y="3996974"/>
                <a:ext cx="295032" cy="360040"/>
              </a:xfrm>
              <a:prstGeom prst="flowChartMultidocument">
                <a:avLst/>
              </a:prstGeom>
              <a:noFill/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800" dirty="0"/>
              </a:p>
            </p:txBody>
          </p:sp>
          <p:sp>
            <p:nvSpPr>
              <p:cNvPr id="47" name="CaixaDeTexto 46"/>
              <p:cNvSpPr txBox="1"/>
              <p:nvPr/>
            </p:nvSpPr>
            <p:spPr>
              <a:xfrm>
                <a:off x="392069" y="4393056"/>
                <a:ext cx="576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/>
                  <a:t>Atas</a:t>
                </a:r>
              </a:p>
            </p:txBody>
          </p:sp>
        </p:grpSp>
        <p:grpSp>
          <p:nvGrpSpPr>
            <p:cNvPr id="66" name="Grupo 65"/>
            <p:cNvGrpSpPr/>
            <p:nvPr/>
          </p:nvGrpSpPr>
          <p:grpSpPr>
            <a:xfrm>
              <a:off x="4355976" y="4199616"/>
              <a:ext cx="562362" cy="611526"/>
              <a:chOff x="392069" y="3996974"/>
              <a:chExt cx="667572" cy="611526"/>
            </a:xfrm>
          </p:grpSpPr>
          <p:sp>
            <p:nvSpPr>
              <p:cNvPr id="67" name="Fluxograma: Vários documentos 66"/>
              <p:cNvSpPr/>
              <p:nvPr/>
            </p:nvSpPr>
            <p:spPr>
              <a:xfrm>
                <a:off x="532553" y="3996974"/>
                <a:ext cx="295032" cy="360040"/>
              </a:xfrm>
              <a:prstGeom prst="flowChartMultidocument">
                <a:avLst/>
              </a:prstGeom>
              <a:noFill/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800" dirty="0"/>
              </a:p>
            </p:txBody>
          </p:sp>
          <p:sp>
            <p:nvSpPr>
              <p:cNvPr id="68" name="CaixaDeTexto 67"/>
              <p:cNvSpPr txBox="1"/>
              <p:nvPr/>
            </p:nvSpPr>
            <p:spPr>
              <a:xfrm>
                <a:off x="392069" y="4393056"/>
                <a:ext cx="66757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/>
                  <a:t>Scripts</a:t>
                </a:r>
              </a:p>
            </p:txBody>
          </p:sp>
        </p:grpSp>
        <p:grpSp>
          <p:nvGrpSpPr>
            <p:cNvPr id="69" name="Grupo 68"/>
            <p:cNvGrpSpPr/>
            <p:nvPr/>
          </p:nvGrpSpPr>
          <p:grpSpPr>
            <a:xfrm>
              <a:off x="4358527" y="4955158"/>
              <a:ext cx="562362" cy="734636"/>
              <a:chOff x="392069" y="3996974"/>
              <a:chExt cx="667572" cy="734636"/>
            </a:xfrm>
          </p:grpSpPr>
          <p:sp>
            <p:nvSpPr>
              <p:cNvPr id="70" name="Fluxograma: Vários documentos 69"/>
              <p:cNvSpPr/>
              <p:nvPr/>
            </p:nvSpPr>
            <p:spPr>
              <a:xfrm>
                <a:off x="532553" y="3996974"/>
                <a:ext cx="295032" cy="360040"/>
              </a:xfrm>
              <a:prstGeom prst="flowChartMultidocument">
                <a:avLst/>
              </a:prstGeom>
              <a:noFill/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800" dirty="0"/>
              </a:p>
            </p:txBody>
          </p:sp>
          <p:sp>
            <p:nvSpPr>
              <p:cNvPr id="71" name="CaixaDeTexto 70"/>
              <p:cNvSpPr txBox="1"/>
              <p:nvPr/>
            </p:nvSpPr>
            <p:spPr>
              <a:xfrm>
                <a:off x="392069" y="4393056"/>
                <a:ext cx="6675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/>
                  <a:t>Status Report</a:t>
                </a:r>
              </a:p>
            </p:txBody>
          </p:sp>
        </p:grpSp>
        <p:grpSp>
          <p:nvGrpSpPr>
            <p:cNvPr id="72" name="Grupo 71"/>
            <p:cNvGrpSpPr/>
            <p:nvPr/>
          </p:nvGrpSpPr>
          <p:grpSpPr>
            <a:xfrm>
              <a:off x="4004503" y="5732690"/>
              <a:ext cx="1132410" cy="734636"/>
              <a:chOff x="-22091" y="3996974"/>
              <a:chExt cx="1344266" cy="734636"/>
            </a:xfrm>
          </p:grpSpPr>
          <p:sp>
            <p:nvSpPr>
              <p:cNvPr id="73" name="Fluxograma: Vários documentos 72"/>
              <p:cNvSpPr/>
              <p:nvPr/>
            </p:nvSpPr>
            <p:spPr>
              <a:xfrm>
                <a:off x="532553" y="3996974"/>
                <a:ext cx="295032" cy="360040"/>
              </a:xfrm>
              <a:prstGeom prst="flowChartMultidocument">
                <a:avLst/>
              </a:prstGeom>
              <a:noFill/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800" dirty="0"/>
              </a:p>
            </p:txBody>
          </p:sp>
          <p:sp>
            <p:nvSpPr>
              <p:cNvPr id="74" name="CaixaDeTexto 73"/>
              <p:cNvSpPr txBox="1"/>
              <p:nvPr/>
            </p:nvSpPr>
            <p:spPr>
              <a:xfrm>
                <a:off x="-22091" y="4393056"/>
                <a:ext cx="13442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/>
                  <a:t>Solicitação </a:t>
                </a:r>
              </a:p>
              <a:p>
                <a:pPr algn="ctr"/>
                <a:r>
                  <a:rPr lang="pt-BR" sz="800" dirty="0"/>
                  <a:t>de Mudanças</a:t>
                </a:r>
              </a:p>
            </p:txBody>
          </p:sp>
        </p:grpSp>
      </p:grpSp>
      <p:grpSp>
        <p:nvGrpSpPr>
          <p:cNvPr id="8" name="Grupo 7"/>
          <p:cNvGrpSpPr/>
          <p:nvPr/>
        </p:nvGrpSpPr>
        <p:grpSpPr>
          <a:xfrm>
            <a:off x="5226117" y="3456980"/>
            <a:ext cx="1350956" cy="3010346"/>
            <a:chOff x="5226117" y="3456980"/>
            <a:chExt cx="1350956" cy="3010346"/>
          </a:xfrm>
        </p:grpSpPr>
        <p:grpSp>
          <p:nvGrpSpPr>
            <p:cNvPr id="76" name="Grupo 75"/>
            <p:cNvGrpSpPr/>
            <p:nvPr/>
          </p:nvGrpSpPr>
          <p:grpSpPr>
            <a:xfrm>
              <a:off x="5568961" y="3456980"/>
              <a:ext cx="485222" cy="611526"/>
              <a:chOff x="392069" y="3996974"/>
              <a:chExt cx="576000" cy="611526"/>
            </a:xfrm>
          </p:grpSpPr>
          <p:sp>
            <p:nvSpPr>
              <p:cNvPr id="77" name="Fluxograma: Vários documentos 76"/>
              <p:cNvSpPr/>
              <p:nvPr/>
            </p:nvSpPr>
            <p:spPr>
              <a:xfrm>
                <a:off x="532553" y="3996974"/>
                <a:ext cx="295032" cy="360040"/>
              </a:xfrm>
              <a:prstGeom prst="flowChartMultidocument">
                <a:avLst/>
              </a:prstGeom>
              <a:noFill/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800" dirty="0"/>
              </a:p>
            </p:txBody>
          </p:sp>
          <p:sp>
            <p:nvSpPr>
              <p:cNvPr id="78" name="CaixaDeTexto 77"/>
              <p:cNvSpPr txBox="1"/>
              <p:nvPr/>
            </p:nvSpPr>
            <p:spPr>
              <a:xfrm>
                <a:off x="392069" y="4393056"/>
                <a:ext cx="576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/>
                  <a:t>Atas</a:t>
                </a:r>
              </a:p>
            </p:txBody>
          </p:sp>
        </p:grpSp>
        <p:grpSp>
          <p:nvGrpSpPr>
            <p:cNvPr id="79" name="Grupo 78"/>
            <p:cNvGrpSpPr/>
            <p:nvPr/>
          </p:nvGrpSpPr>
          <p:grpSpPr>
            <a:xfrm>
              <a:off x="5226117" y="4158000"/>
              <a:ext cx="786043" cy="734636"/>
              <a:chOff x="256786" y="3996974"/>
              <a:chExt cx="933100" cy="734636"/>
            </a:xfrm>
          </p:grpSpPr>
          <p:sp>
            <p:nvSpPr>
              <p:cNvPr id="80" name="Fluxograma: Vários documentos 79"/>
              <p:cNvSpPr/>
              <p:nvPr/>
            </p:nvSpPr>
            <p:spPr>
              <a:xfrm>
                <a:off x="532553" y="3996974"/>
                <a:ext cx="295032" cy="360040"/>
              </a:xfrm>
              <a:prstGeom prst="flowChartMultidocument">
                <a:avLst/>
              </a:prstGeom>
              <a:noFill/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800" dirty="0"/>
              </a:p>
            </p:txBody>
          </p:sp>
          <p:sp>
            <p:nvSpPr>
              <p:cNvPr id="81" name="CaixaDeTexto 80"/>
              <p:cNvSpPr txBox="1"/>
              <p:nvPr/>
            </p:nvSpPr>
            <p:spPr>
              <a:xfrm>
                <a:off x="256786" y="4393056"/>
                <a:ext cx="933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/>
                  <a:t>Plano de Implantação</a:t>
                </a:r>
              </a:p>
            </p:txBody>
          </p:sp>
        </p:grpSp>
        <p:grpSp>
          <p:nvGrpSpPr>
            <p:cNvPr id="82" name="Grupo 81"/>
            <p:cNvGrpSpPr/>
            <p:nvPr/>
          </p:nvGrpSpPr>
          <p:grpSpPr>
            <a:xfrm>
              <a:off x="5884397" y="4167755"/>
              <a:ext cx="620668" cy="734636"/>
              <a:chOff x="326972" y="3996974"/>
              <a:chExt cx="736786" cy="734636"/>
            </a:xfrm>
          </p:grpSpPr>
          <p:sp>
            <p:nvSpPr>
              <p:cNvPr id="83" name="Fluxograma: Vários documentos 82"/>
              <p:cNvSpPr/>
              <p:nvPr/>
            </p:nvSpPr>
            <p:spPr>
              <a:xfrm>
                <a:off x="532553" y="3996974"/>
                <a:ext cx="295032" cy="360040"/>
              </a:xfrm>
              <a:prstGeom prst="flowChartMultidocument">
                <a:avLst/>
              </a:prstGeom>
              <a:noFill/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800" dirty="0"/>
              </a:p>
            </p:txBody>
          </p:sp>
          <p:sp>
            <p:nvSpPr>
              <p:cNvPr id="84" name="CaixaDeTexto 83"/>
              <p:cNvSpPr txBox="1"/>
              <p:nvPr/>
            </p:nvSpPr>
            <p:spPr>
              <a:xfrm>
                <a:off x="326972" y="4393056"/>
                <a:ext cx="7367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/>
                  <a:t>Plano de Teste</a:t>
                </a:r>
              </a:p>
            </p:txBody>
          </p:sp>
        </p:grpSp>
        <p:grpSp>
          <p:nvGrpSpPr>
            <p:cNvPr id="85" name="Grupo 84"/>
            <p:cNvGrpSpPr/>
            <p:nvPr/>
          </p:nvGrpSpPr>
          <p:grpSpPr>
            <a:xfrm>
              <a:off x="5285242" y="4937939"/>
              <a:ext cx="620668" cy="611526"/>
              <a:chOff x="326972" y="3996974"/>
              <a:chExt cx="736786" cy="611526"/>
            </a:xfrm>
          </p:grpSpPr>
          <p:sp>
            <p:nvSpPr>
              <p:cNvPr id="86" name="Fluxograma: Vários documentos 85"/>
              <p:cNvSpPr/>
              <p:nvPr/>
            </p:nvSpPr>
            <p:spPr>
              <a:xfrm>
                <a:off x="532553" y="3996974"/>
                <a:ext cx="295032" cy="360040"/>
              </a:xfrm>
              <a:prstGeom prst="flowChartMultidocument">
                <a:avLst/>
              </a:prstGeom>
              <a:noFill/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800" dirty="0"/>
              </a:p>
            </p:txBody>
          </p:sp>
          <p:sp>
            <p:nvSpPr>
              <p:cNvPr id="87" name="CaixaDeTexto 86"/>
              <p:cNvSpPr txBox="1"/>
              <p:nvPr/>
            </p:nvSpPr>
            <p:spPr>
              <a:xfrm>
                <a:off x="326972" y="4393056"/>
                <a:ext cx="7367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/>
                  <a:t>Scripts</a:t>
                </a:r>
              </a:p>
            </p:txBody>
          </p:sp>
        </p:grpSp>
        <p:grpSp>
          <p:nvGrpSpPr>
            <p:cNvPr id="88" name="Grupo 87"/>
            <p:cNvGrpSpPr/>
            <p:nvPr/>
          </p:nvGrpSpPr>
          <p:grpSpPr>
            <a:xfrm>
              <a:off x="5735280" y="4947694"/>
              <a:ext cx="841793" cy="734636"/>
              <a:chOff x="149957" y="3996974"/>
              <a:chExt cx="999281" cy="734636"/>
            </a:xfrm>
          </p:grpSpPr>
          <p:sp>
            <p:nvSpPr>
              <p:cNvPr id="89" name="Fluxograma: Vários documentos 88"/>
              <p:cNvSpPr/>
              <p:nvPr/>
            </p:nvSpPr>
            <p:spPr>
              <a:xfrm>
                <a:off x="532553" y="3996974"/>
                <a:ext cx="295032" cy="360040"/>
              </a:xfrm>
              <a:prstGeom prst="flowChartMultidocument">
                <a:avLst/>
              </a:prstGeom>
              <a:noFill/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800" dirty="0"/>
              </a:p>
            </p:txBody>
          </p:sp>
          <p:sp>
            <p:nvSpPr>
              <p:cNvPr id="90" name="CaixaDeTexto 89"/>
              <p:cNvSpPr txBox="1"/>
              <p:nvPr/>
            </p:nvSpPr>
            <p:spPr>
              <a:xfrm>
                <a:off x="149957" y="4393056"/>
                <a:ext cx="9992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/>
                  <a:t>Termo de Aceite</a:t>
                </a:r>
              </a:p>
            </p:txBody>
          </p:sp>
        </p:grpSp>
        <p:grpSp>
          <p:nvGrpSpPr>
            <p:cNvPr id="91" name="Grupo 90"/>
            <p:cNvGrpSpPr/>
            <p:nvPr/>
          </p:nvGrpSpPr>
          <p:grpSpPr>
            <a:xfrm>
              <a:off x="5458423" y="5732690"/>
              <a:ext cx="841769" cy="734636"/>
              <a:chOff x="190634" y="3996974"/>
              <a:chExt cx="999252" cy="734636"/>
            </a:xfrm>
          </p:grpSpPr>
          <p:sp>
            <p:nvSpPr>
              <p:cNvPr id="92" name="Fluxograma: Vários documentos 91"/>
              <p:cNvSpPr/>
              <p:nvPr/>
            </p:nvSpPr>
            <p:spPr>
              <a:xfrm>
                <a:off x="532553" y="3996974"/>
                <a:ext cx="295032" cy="360040"/>
              </a:xfrm>
              <a:prstGeom prst="flowChartMultidocument">
                <a:avLst/>
              </a:prstGeom>
              <a:noFill/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800" dirty="0"/>
              </a:p>
            </p:txBody>
          </p:sp>
          <p:sp>
            <p:nvSpPr>
              <p:cNvPr id="93" name="CaixaDeTexto 92"/>
              <p:cNvSpPr txBox="1"/>
              <p:nvPr/>
            </p:nvSpPr>
            <p:spPr>
              <a:xfrm>
                <a:off x="190634" y="4393056"/>
                <a:ext cx="9992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/>
                  <a:t>Plano de Treinamento</a:t>
                </a:r>
              </a:p>
            </p:txBody>
          </p:sp>
        </p:grpSp>
      </p:grpSp>
      <p:grpSp>
        <p:nvGrpSpPr>
          <p:cNvPr id="9" name="Grupo 8"/>
          <p:cNvGrpSpPr/>
          <p:nvPr/>
        </p:nvGrpSpPr>
        <p:grpSpPr>
          <a:xfrm>
            <a:off x="6738285" y="3456980"/>
            <a:ext cx="786043" cy="3010346"/>
            <a:chOff x="6738285" y="3456980"/>
            <a:chExt cx="786043" cy="3010346"/>
          </a:xfrm>
        </p:grpSpPr>
        <p:grpSp>
          <p:nvGrpSpPr>
            <p:cNvPr id="94" name="Grupo 93"/>
            <p:cNvGrpSpPr/>
            <p:nvPr/>
          </p:nvGrpSpPr>
          <p:grpSpPr>
            <a:xfrm>
              <a:off x="6836758" y="3456980"/>
              <a:ext cx="485222" cy="611526"/>
              <a:chOff x="392069" y="3996974"/>
              <a:chExt cx="576000" cy="611526"/>
            </a:xfrm>
          </p:grpSpPr>
          <p:sp>
            <p:nvSpPr>
              <p:cNvPr id="95" name="Fluxograma: Vários documentos 94"/>
              <p:cNvSpPr/>
              <p:nvPr/>
            </p:nvSpPr>
            <p:spPr>
              <a:xfrm>
                <a:off x="532553" y="3996974"/>
                <a:ext cx="295032" cy="360040"/>
              </a:xfrm>
              <a:prstGeom prst="flowChartMultidocument">
                <a:avLst/>
              </a:prstGeom>
              <a:noFill/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800" dirty="0"/>
              </a:p>
            </p:txBody>
          </p:sp>
          <p:sp>
            <p:nvSpPr>
              <p:cNvPr id="96" name="CaixaDeTexto 95"/>
              <p:cNvSpPr txBox="1"/>
              <p:nvPr/>
            </p:nvSpPr>
            <p:spPr>
              <a:xfrm>
                <a:off x="392069" y="4393056"/>
                <a:ext cx="576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/>
                  <a:t>Atas</a:t>
                </a:r>
              </a:p>
            </p:txBody>
          </p:sp>
        </p:grpSp>
        <p:grpSp>
          <p:nvGrpSpPr>
            <p:cNvPr id="97" name="Grupo 96"/>
            <p:cNvGrpSpPr/>
            <p:nvPr/>
          </p:nvGrpSpPr>
          <p:grpSpPr>
            <a:xfrm>
              <a:off x="6738285" y="4158000"/>
              <a:ext cx="786043" cy="734636"/>
              <a:chOff x="256786" y="3996974"/>
              <a:chExt cx="933100" cy="734636"/>
            </a:xfrm>
          </p:grpSpPr>
          <p:sp>
            <p:nvSpPr>
              <p:cNvPr id="98" name="Fluxograma: Vários documentos 97"/>
              <p:cNvSpPr/>
              <p:nvPr/>
            </p:nvSpPr>
            <p:spPr>
              <a:xfrm>
                <a:off x="532553" y="3996974"/>
                <a:ext cx="295032" cy="360040"/>
              </a:xfrm>
              <a:prstGeom prst="flowChartMultidocument">
                <a:avLst/>
              </a:prstGeom>
              <a:noFill/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800" dirty="0"/>
              </a:p>
            </p:txBody>
          </p:sp>
          <p:sp>
            <p:nvSpPr>
              <p:cNvPr id="99" name="CaixaDeTexto 98"/>
              <p:cNvSpPr txBox="1"/>
              <p:nvPr/>
            </p:nvSpPr>
            <p:spPr>
              <a:xfrm>
                <a:off x="256786" y="4393056"/>
                <a:ext cx="933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/>
                  <a:t>Plano de Implantação</a:t>
                </a:r>
              </a:p>
            </p:txBody>
          </p:sp>
        </p:grpSp>
        <p:grpSp>
          <p:nvGrpSpPr>
            <p:cNvPr id="100" name="Grupo 99"/>
            <p:cNvGrpSpPr/>
            <p:nvPr/>
          </p:nvGrpSpPr>
          <p:grpSpPr>
            <a:xfrm>
              <a:off x="6811764" y="5732690"/>
              <a:ext cx="640556" cy="734636"/>
              <a:chOff x="326972" y="3996974"/>
              <a:chExt cx="760395" cy="734636"/>
            </a:xfrm>
          </p:grpSpPr>
          <p:sp>
            <p:nvSpPr>
              <p:cNvPr id="101" name="Fluxograma: Vários documentos 100"/>
              <p:cNvSpPr/>
              <p:nvPr/>
            </p:nvSpPr>
            <p:spPr>
              <a:xfrm>
                <a:off x="532553" y="3996974"/>
                <a:ext cx="295032" cy="360040"/>
              </a:xfrm>
              <a:prstGeom prst="flowChartMultidocument">
                <a:avLst/>
              </a:prstGeom>
              <a:noFill/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800" dirty="0"/>
              </a:p>
            </p:txBody>
          </p:sp>
          <p:sp>
            <p:nvSpPr>
              <p:cNvPr id="102" name="CaixaDeTexto 101"/>
              <p:cNvSpPr txBox="1"/>
              <p:nvPr/>
            </p:nvSpPr>
            <p:spPr>
              <a:xfrm>
                <a:off x="326972" y="4393056"/>
                <a:ext cx="7603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/>
                  <a:t>Termo de Aceite</a:t>
                </a:r>
              </a:p>
            </p:txBody>
          </p:sp>
        </p:grpSp>
        <p:grpSp>
          <p:nvGrpSpPr>
            <p:cNvPr id="103" name="Grupo 102"/>
            <p:cNvGrpSpPr/>
            <p:nvPr/>
          </p:nvGrpSpPr>
          <p:grpSpPr>
            <a:xfrm>
              <a:off x="6831652" y="4991704"/>
              <a:ext cx="620668" cy="611526"/>
              <a:chOff x="326972" y="3996974"/>
              <a:chExt cx="736786" cy="611526"/>
            </a:xfrm>
          </p:grpSpPr>
          <p:sp>
            <p:nvSpPr>
              <p:cNvPr id="104" name="Fluxograma: Vários documentos 103"/>
              <p:cNvSpPr/>
              <p:nvPr/>
            </p:nvSpPr>
            <p:spPr>
              <a:xfrm>
                <a:off x="532553" y="3996974"/>
                <a:ext cx="295032" cy="360040"/>
              </a:xfrm>
              <a:prstGeom prst="flowChartMultidocument">
                <a:avLst/>
              </a:prstGeom>
              <a:noFill/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800" dirty="0"/>
              </a:p>
            </p:txBody>
          </p:sp>
          <p:sp>
            <p:nvSpPr>
              <p:cNvPr id="105" name="CaixaDeTexto 104"/>
              <p:cNvSpPr txBox="1"/>
              <p:nvPr/>
            </p:nvSpPr>
            <p:spPr>
              <a:xfrm>
                <a:off x="326972" y="4393056"/>
                <a:ext cx="7367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/>
                  <a:t>Scripts</a:t>
                </a:r>
              </a:p>
            </p:txBody>
          </p:sp>
        </p:grpSp>
      </p:grpSp>
      <p:grpSp>
        <p:nvGrpSpPr>
          <p:cNvPr id="13" name="Grupo 12"/>
          <p:cNvGrpSpPr/>
          <p:nvPr/>
        </p:nvGrpSpPr>
        <p:grpSpPr>
          <a:xfrm>
            <a:off x="8028385" y="3442990"/>
            <a:ext cx="875247" cy="2269360"/>
            <a:chOff x="8028385" y="3442990"/>
            <a:chExt cx="875247" cy="2269360"/>
          </a:xfrm>
        </p:grpSpPr>
        <p:grpSp>
          <p:nvGrpSpPr>
            <p:cNvPr id="106" name="Grupo 105"/>
            <p:cNvGrpSpPr/>
            <p:nvPr/>
          </p:nvGrpSpPr>
          <p:grpSpPr>
            <a:xfrm>
              <a:off x="8132902" y="3442990"/>
              <a:ext cx="485222" cy="611526"/>
              <a:chOff x="392069" y="3996974"/>
              <a:chExt cx="576000" cy="611526"/>
            </a:xfrm>
          </p:grpSpPr>
          <p:sp>
            <p:nvSpPr>
              <p:cNvPr id="107" name="Fluxograma: Vários documentos 106"/>
              <p:cNvSpPr/>
              <p:nvPr/>
            </p:nvSpPr>
            <p:spPr>
              <a:xfrm>
                <a:off x="532553" y="3996974"/>
                <a:ext cx="295032" cy="360040"/>
              </a:xfrm>
              <a:prstGeom prst="flowChartMultidocument">
                <a:avLst/>
              </a:prstGeom>
              <a:noFill/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800" dirty="0"/>
              </a:p>
            </p:txBody>
          </p:sp>
          <p:sp>
            <p:nvSpPr>
              <p:cNvPr id="108" name="CaixaDeTexto 107"/>
              <p:cNvSpPr txBox="1"/>
              <p:nvPr/>
            </p:nvSpPr>
            <p:spPr>
              <a:xfrm>
                <a:off x="392069" y="4393056"/>
                <a:ext cx="576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/>
                  <a:t>Atas</a:t>
                </a:r>
              </a:p>
            </p:txBody>
          </p:sp>
        </p:grpSp>
        <p:grpSp>
          <p:nvGrpSpPr>
            <p:cNvPr id="109" name="Grupo 108"/>
            <p:cNvGrpSpPr/>
            <p:nvPr/>
          </p:nvGrpSpPr>
          <p:grpSpPr>
            <a:xfrm>
              <a:off x="8034429" y="4144010"/>
              <a:ext cx="869203" cy="734636"/>
              <a:chOff x="256786" y="3996974"/>
              <a:chExt cx="1031818" cy="734636"/>
            </a:xfrm>
          </p:grpSpPr>
          <p:sp>
            <p:nvSpPr>
              <p:cNvPr id="110" name="Fluxograma: Vários documentos 109"/>
              <p:cNvSpPr/>
              <p:nvPr/>
            </p:nvSpPr>
            <p:spPr>
              <a:xfrm>
                <a:off x="532553" y="3996974"/>
                <a:ext cx="295032" cy="360040"/>
              </a:xfrm>
              <a:prstGeom prst="flowChartMultidocument">
                <a:avLst/>
              </a:prstGeom>
              <a:noFill/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800" dirty="0"/>
              </a:p>
            </p:txBody>
          </p:sp>
          <p:sp>
            <p:nvSpPr>
              <p:cNvPr id="111" name="CaixaDeTexto 110"/>
              <p:cNvSpPr txBox="1"/>
              <p:nvPr/>
            </p:nvSpPr>
            <p:spPr>
              <a:xfrm>
                <a:off x="256786" y="4393056"/>
                <a:ext cx="10318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/>
                  <a:t>Termo de Encerramento</a:t>
                </a:r>
              </a:p>
            </p:txBody>
          </p:sp>
        </p:grpSp>
        <p:grpSp>
          <p:nvGrpSpPr>
            <p:cNvPr id="115" name="Grupo 114"/>
            <p:cNvGrpSpPr/>
            <p:nvPr/>
          </p:nvGrpSpPr>
          <p:grpSpPr>
            <a:xfrm>
              <a:off x="8028385" y="4977714"/>
              <a:ext cx="875247" cy="734636"/>
              <a:chOff x="208963" y="3996974"/>
              <a:chExt cx="1038993" cy="734636"/>
            </a:xfrm>
          </p:grpSpPr>
          <p:sp>
            <p:nvSpPr>
              <p:cNvPr id="116" name="Fluxograma: Vários documentos 115"/>
              <p:cNvSpPr/>
              <p:nvPr/>
            </p:nvSpPr>
            <p:spPr>
              <a:xfrm>
                <a:off x="532553" y="3996974"/>
                <a:ext cx="295032" cy="360040"/>
              </a:xfrm>
              <a:prstGeom prst="flowChartMultidocument">
                <a:avLst/>
              </a:prstGeom>
              <a:noFill/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800" dirty="0"/>
              </a:p>
            </p:txBody>
          </p:sp>
          <p:sp>
            <p:nvSpPr>
              <p:cNvPr id="117" name="CaixaDeTexto 116"/>
              <p:cNvSpPr txBox="1"/>
              <p:nvPr/>
            </p:nvSpPr>
            <p:spPr>
              <a:xfrm>
                <a:off x="208963" y="4393056"/>
                <a:ext cx="1038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/>
                  <a:t>Lições Aprendidas</a:t>
                </a:r>
              </a:p>
            </p:txBody>
          </p:sp>
        </p:grpSp>
      </p:grpSp>
      <p:grpSp>
        <p:nvGrpSpPr>
          <p:cNvPr id="14" name="Grupo 13"/>
          <p:cNvGrpSpPr/>
          <p:nvPr/>
        </p:nvGrpSpPr>
        <p:grpSpPr>
          <a:xfrm>
            <a:off x="179512" y="836712"/>
            <a:ext cx="7560840" cy="5413990"/>
            <a:chOff x="179512" y="836712"/>
            <a:chExt cx="7560840" cy="5413990"/>
          </a:xfrm>
        </p:grpSpPr>
        <p:cxnSp>
          <p:nvCxnSpPr>
            <p:cNvPr id="16" name="Conector reto 15"/>
            <p:cNvCxnSpPr/>
            <p:nvPr/>
          </p:nvCxnSpPr>
          <p:spPr>
            <a:xfrm>
              <a:off x="2699792" y="836712"/>
              <a:ext cx="0" cy="5400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3995936" y="836712"/>
              <a:ext cx="0" cy="5400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5220072" y="836712"/>
              <a:ext cx="0" cy="5400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6516216" y="836712"/>
              <a:ext cx="0" cy="5400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7740352" y="836712"/>
              <a:ext cx="0" cy="5400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1475656" y="836712"/>
              <a:ext cx="0" cy="5400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reto 118"/>
            <p:cNvCxnSpPr/>
            <p:nvPr/>
          </p:nvCxnSpPr>
          <p:spPr>
            <a:xfrm>
              <a:off x="179512" y="850702"/>
              <a:ext cx="0" cy="5400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upo 20"/>
          <p:cNvGrpSpPr/>
          <p:nvPr/>
        </p:nvGrpSpPr>
        <p:grpSpPr>
          <a:xfrm>
            <a:off x="-25480" y="1066727"/>
            <a:ext cx="277118" cy="4392487"/>
            <a:chOff x="-25480" y="1066727"/>
            <a:chExt cx="277118" cy="4392487"/>
          </a:xfrm>
        </p:grpSpPr>
        <p:sp>
          <p:nvSpPr>
            <p:cNvPr id="118" name="CaixaDeTexto 117"/>
            <p:cNvSpPr txBox="1"/>
            <p:nvPr/>
          </p:nvSpPr>
          <p:spPr>
            <a:xfrm rot="16200000">
              <a:off x="-655792" y="1697039"/>
              <a:ext cx="153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accent4"/>
                  </a:solidFill>
                </a:rPr>
                <a:t>Eventos</a:t>
              </a:r>
            </a:p>
          </p:txBody>
        </p:sp>
        <p:sp>
          <p:nvSpPr>
            <p:cNvPr id="120" name="CaixaDeTexto 119"/>
            <p:cNvSpPr txBox="1"/>
            <p:nvPr/>
          </p:nvSpPr>
          <p:spPr>
            <a:xfrm rot="16200000">
              <a:off x="-655673" y="4551902"/>
              <a:ext cx="1537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accent4"/>
                  </a:solidFill>
                </a:rPr>
                <a:t>Artefatos</a:t>
              </a:r>
            </a:p>
          </p:txBody>
        </p:sp>
      </p:grpSp>
      <p:sp>
        <p:nvSpPr>
          <p:cNvPr id="112" name="Título 2"/>
          <p:cNvSpPr txBox="1">
            <a:spLocks/>
          </p:cNvSpPr>
          <p:nvPr/>
        </p:nvSpPr>
        <p:spPr>
          <a:xfrm>
            <a:off x="323527" y="116632"/>
            <a:ext cx="8363273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lang="pt-BR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/>
              <a:t>Fluxo do Processo</a:t>
            </a:r>
          </a:p>
        </p:txBody>
      </p:sp>
    </p:spTree>
    <p:extLst>
      <p:ext uri="{BB962C8B-B14F-4D97-AF65-F5344CB8AC3E}">
        <p14:creationId xmlns:p14="http://schemas.microsoft.com/office/powerpoint/2010/main" val="124729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7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7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975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17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375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7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77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25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2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4000"/>
                            </p:stCondLst>
                            <p:childTnLst>
                              <p:par>
                                <p:cTn id="79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75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775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9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2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29" y="785781"/>
            <a:ext cx="8643366" cy="487546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Título 2"/>
          <p:cNvSpPr txBox="1">
            <a:spLocks/>
          </p:cNvSpPr>
          <p:nvPr/>
        </p:nvSpPr>
        <p:spPr>
          <a:xfrm>
            <a:off x="323527" y="116632"/>
            <a:ext cx="8363273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lang="pt-BR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/>
              <a:t>Fluxo de Atividades</a:t>
            </a:r>
          </a:p>
        </p:txBody>
      </p:sp>
    </p:spTree>
    <p:extLst>
      <p:ext uri="{BB962C8B-B14F-4D97-AF65-F5344CB8AC3E}">
        <p14:creationId xmlns:p14="http://schemas.microsoft.com/office/powerpoint/2010/main" val="148946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ítulo 2"/>
          <p:cNvSpPr txBox="1">
            <a:spLocks/>
          </p:cNvSpPr>
          <p:nvPr/>
        </p:nvSpPr>
        <p:spPr>
          <a:xfrm>
            <a:off x="323527" y="116632"/>
            <a:ext cx="8363273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lang="pt-BR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/>
              <a:t>Desmembramento do escopo</a:t>
            </a:r>
          </a:p>
        </p:txBody>
      </p:sp>
      <p:sp>
        <p:nvSpPr>
          <p:cNvPr id="6" name="Chave esquerda 5"/>
          <p:cNvSpPr/>
          <p:nvPr/>
        </p:nvSpPr>
        <p:spPr>
          <a:xfrm>
            <a:off x="1162674" y="2277040"/>
            <a:ext cx="144016" cy="2088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251520" y="2987992"/>
            <a:ext cx="983162" cy="964977"/>
            <a:chOff x="251520" y="2987992"/>
            <a:chExt cx="983162" cy="964977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251520" y="2987992"/>
              <a:ext cx="864096" cy="57606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/>
                <a:t>Objetivo da Solução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251520" y="3645192"/>
              <a:ext cx="983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00" dirty="0"/>
                <a:t>Controlar os ativos e materiais</a:t>
              </a: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1306690" y="2421056"/>
            <a:ext cx="1156185" cy="432048"/>
            <a:chOff x="1306690" y="2421056"/>
            <a:chExt cx="1156185" cy="432048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1353748" y="2421056"/>
              <a:ext cx="432048" cy="21602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RN1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1306690" y="2653049"/>
              <a:ext cx="115618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00" dirty="0"/>
                <a:t>Controlar as entradas</a:t>
              </a:r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1302633" y="2925112"/>
            <a:ext cx="1156185" cy="432048"/>
            <a:chOff x="1302633" y="2925112"/>
            <a:chExt cx="1156185" cy="432048"/>
          </a:xfrm>
        </p:grpSpPr>
        <p:sp>
          <p:nvSpPr>
            <p:cNvPr id="7" name="Retângulo de cantos arredondados 6"/>
            <p:cNvSpPr/>
            <p:nvPr/>
          </p:nvSpPr>
          <p:spPr>
            <a:xfrm>
              <a:off x="1350705" y="2925112"/>
              <a:ext cx="432048" cy="21602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RN2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302633" y="3157105"/>
              <a:ext cx="115618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00" dirty="0"/>
                <a:t>Controlar as saídas</a:t>
              </a: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1302633" y="3429168"/>
            <a:ext cx="1372209" cy="432048"/>
            <a:chOff x="1302633" y="3429168"/>
            <a:chExt cx="1372209" cy="432048"/>
          </a:xfrm>
        </p:grpSpPr>
        <p:sp>
          <p:nvSpPr>
            <p:cNvPr id="8" name="Retângulo de cantos arredondados 7"/>
            <p:cNvSpPr/>
            <p:nvPr/>
          </p:nvSpPr>
          <p:spPr>
            <a:xfrm>
              <a:off x="1350705" y="3429168"/>
              <a:ext cx="432048" cy="21602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RN3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302633" y="3661161"/>
              <a:ext cx="137220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00" dirty="0"/>
                <a:t>Controlar as transferências</a:t>
              </a:r>
            </a:p>
          </p:txBody>
        </p:sp>
      </p:grpSp>
      <p:sp>
        <p:nvSpPr>
          <p:cNvPr id="16" name="Texto Explicativo 2 (Ênfase) 15"/>
          <p:cNvSpPr/>
          <p:nvPr/>
        </p:nvSpPr>
        <p:spPr>
          <a:xfrm>
            <a:off x="3539058" y="1268928"/>
            <a:ext cx="1080000" cy="900000"/>
          </a:xfrm>
          <a:prstGeom prst="accentCallout2">
            <a:avLst>
              <a:gd name="adj1" fmla="val 16506"/>
              <a:gd name="adj2" fmla="val -558"/>
              <a:gd name="adj3" fmla="val 18750"/>
              <a:gd name="adj4" fmla="val -16667"/>
              <a:gd name="adj5" fmla="val 142151"/>
              <a:gd name="adj6" fmla="val -160636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0" name="Grupo 59"/>
          <p:cNvGrpSpPr/>
          <p:nvPr/>
        </p:nvGrpSpPr>
        <p:grpSpPr>
          <a:xfrm>
            <a:off x="3604575" y="1327595"/>
            <a:ext cx="945331" cy="788019"/>
            <a:chOff x="3604575" y="1327595"/>
            <a:chExt cx="945331" cy="788019"/>
          </a:xfrm>
        </p:grpSpPr>
        <p:sp>
          <p:nvSpPr>
            <p:cNvPr id="15" name="Retângulo de cantos arredondados 14"/>
            <p:cNvSpPr/>
            <p:nvPr/>
          </p:nvSpPr>
          <p:spPr>
            <a:xfrm>
              <a:off x="3604575" y="1327595"/>
              <a:ext cx="936000" cy="216024"/>
            </a:xfrm>
            <a:prstGeom prst="roundRect">
              <a:avLst/>
            </a:prstGeom>
            <a:solidFill>
              <a:srgbClr val="CCECFF">
                <a:alpha val="49804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Acesso via menu</a:t>
              </a:r>
            </a:p>
          </p:txBody>
        </p:sp>
        <p:sp>
          <p:nvSpPr>
            <p:cNvPr id="17" name="Retângulo de cantos arredondados 16"/>
            <p:cNvSpPr/>
            <p:nvPr/>
          </p:nvSpPr>
          <p:spPr>
            <a:xfrm>
              <a:off x="3613906" y="1618467"/>
              <a:ext cx="936000" cy="216024"/>
            </a:xfrm>
            <a:prstGeom prst="roundRect">
              <a:avLst/>
            </a:prstGeom>
            <a:solidFill>
              <a:srgbClr val="CCECFF">
                <a:alpha val="49804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Tela Principal</a:t>
              </a:r>
            </a:p>
          </p:txBody>
        </p:sp>
        <p:sp>
          <p:nvSpPr>
            <p:cNvPr id="18" name="Retângulo de cantos arredondados 17"/>
            <p:cNvSpPr/>
            <p:nvPr/>
          </p:nvSpPr>
          <p:spPr>
            <a:xfrm>
              <a:off x="3613906" y="1899590"/>
              <a:ext cx="936000" cy="216024"/>
            </a:xfrm>
            <a:prstGeom prst="roundRect">
              <a:avLst/>
            </a:prstGeom>
            <a:solidFill>
              <a:srgbClr val="CCECFF">
                <a:alpha val="49804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Tela de Pesquisa</a:t>
              </a:r>
            </a:p>
          </p:txBody>
        </p:sp>
      </p:grpSp>
      <p:sp>
        <p:nvSpPr>
          <p:cNvPr id="19" name="Texto Explicativo 2 (Ênfase) 18"/>
          <p:cNvSpPr/>
          <p:nvPr/>
        </p:nvSpPr>
        <p:spPr>
          <a:xfrm>
            <a:off x="3539058" y="2457160"/>
            <a:ext cx="1080000" cy="900000"/>
          </a:xfrm>
          <a:prstGeom prst="accentCallout2">
            <a:avLst>
              <a:gd name="adj1" fmla="val 16506"/>
              <a:gd name="adj2" fmla="val -558"/>
              <a:gd name="adj3" fmla="val 18750"/>
              <a:gd name="adj4" fmla="val -16667"/>
              <a:gd name="adj5" fmla="val 64396"/>
              <a:gd name="adj6" fmla="val -162364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5" name="Grupo 64"/>
          <p:cNvGrpSpPr/>
          <p:nvPr/>
        </p:nvGrpSpPr>
        <p:grpSpPr>
          <a:xfrm>
            <a:off x="3604575" y="2515827"/>
            <a:ext cx="945331" cy="788019"/>
            <a:chOff x="3604575" y="2515827"/>
            <a:chExt cx="945331" cy="788019"/>
          </a:xfrm>
        </p:grpSpPr>
        <p:sp>
          <p:nvSpPr>
            <p:cNvPr id="20" name="Retângulo de cantos arredondados 19"/>
            <p:cNvSpPr/>
            <p:nvPr/>
          </p:nvSpPr>
          <p:spPr>
            <a:xfrm>
              <a:off x="3604575" y="2515827"/>
              <a:ext cx="936000" cy="216024"/>
            </a:xfrm>
            <a:prstGeom prst="roundRect">
              <a:avLst/>
            </a:prstGeom>
            <a:solidFill>
              <a:srgbClr val="CCECFF">
                <a:alpha val="49804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Acesso via menu</a:t>
              </a:r>
            </a:p>
          </p:txBody>
        </p:sp>
        <p:sp>
          <p:nvSpPr>
            <p:cNvPr id="21" name="Retângulo de cantos arredondados 20"/>
            <p:cNvSpPr/>
            <p:nvPr/>
          </p:nvSpPr>
          <p:spPr>
            <a:xfrm>
              <a:off x="3613906" y="2806699"/>
              <a:ext cx="936000" cy="216024"/>
            </a:xfrm>
            <a:prstGeom prst="roundRect">
              <a:avLst/>
            </a:prstGeom>
            <a:solidFill>
              <a:srgbClr val="CCECFF">
                <a:alpha val="49804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Tela Principal</a:t>
              </a:r>
            </a:p>
          </p:txBody>
        </p:sp>
        <p:sp>
          <p:nvSpPr>
            <p:cNvPr id="22" name="Retângulo de cantos arredondados 21"/>
            <p:cNvSpPr/>
            <p:nvPr/>
          </p:nvSpPr>
          <p:spPr>
            <a:xfrm>
              <a:off x="3613906" y="3087822"/>
              <a:ext cx="936000" cy="216024"/>
            </a:xfrm>
            <a:prstGeom prst="roundRect">
              <a:avLst/>
            </a:prstGeom>
            <a:solidFill>
              <a:srgbClr val="CCECFF">
                <a:alpha val="49804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Tela de Pesquisa</a:t>
              </a:r>
            </a:p>
          </p:txBody>
        </p:sp>
      </p:grpSp>
      <p:sp>
        <p:nvSpPr>
          <p:cNvPr id="23" name="Texto Explicativo 2 (Ênfase) 22"/>
          <p:cNvSpPr/>
          <p:nvPr/>
        </p:nvSpPr>
        <p:spPr>
          <a:xfrm>
            <a:off x="3539058" y="3609288"/>
            <a:ext cx="1080000" cy="648000"/>
          </a:xfrm>
          <a:prstGeom prst="accentCallout2">
            <a:avLst>
              <a:gd name="adj1" fmla="val 16506"/>
              <a:gd name="adj2" fmla="val -558"/>
              <a:gd name="adj3" fmla="val 18750"/>
              <a:gd name="adj4" fmla="val -16667"/>
              <a:gd name="adj5" fmla="val -5065"/>
              <a:gd name="adj6" fmla="val -161500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0" name="Grupo 69"/>
          <p:cNvGrpSpPr/>
          <p:nvPr/>
        </p:nvGrpSpPr>
        <p:grpSpPr>
          <a:xfrm>
            <a:off x="3604575" y="3667955"/>
            <a:ext cx="945331" cy="506896"/>
            <a:chOff x="3604575" y="3667955"/>
            <a:chExt cx="945331" cy="506896"/>
          </a:xfrm>
        </p:grpSpPr>
        <p:sp>
          <p:nvSpPr>
            <p:cNvPr id="24" name="Retângulo de cantos arredondados 23"/>
            <p:cNvSpPr/>
            <p:nvPr/>
          </p:nvSpPr>
          <p:spPr>
            <a:xfrm>
              <a:off x="3604575" y="3667955"/>
              <a:ext cx="936000" cy="216024"/>
            </a:xfrm>
            <a:prstGeom prst="roundRect">
              <a:avLst/>
            </a:prstGeom>
            <a:solidFill>
              <a:srgbClr val="CCECFF">
                <a:alpha val="49804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Acesso via menu</a:t>
              </a:r>
            </a:p>
          </p:txBody>
        </p:sp>
        <p:sp>
          <p:nvSpPr>
            <p:cNvPr id="25" name="Retângulo de cantos arredondados 24"/>
            <p:cNvSpPr/>
            <p:nvPr/>
          </p:nvSpPr>
          <p:spPr>
            <a:xfrm>
              <a:off x="3613906" y="3958827"/>
              <a:ext cx="936000" cy="216024"/>
            </a:xfrm>
            <a:prstGeom prst="roundRect">
              <a:avLst/>
            </a:prstGeom>
            <a:solidFill>
              <a:srgbClr val="CCECFF">
                <a:alpha val="49804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Tela Principal</a:t>
              </a:r>
            </a:p>
          </p:txBody>
        </p:sp>
      </p:grpSp>
      <p:sp>
        <p:nvSpPr>
          <p:cNvPr id="27" name="Texto Explicativo 2 (Ênfase) 26"/>
          <p:cNvSpPr/>
          <p:nvPr/>
        </p:nvSpPr>
        <p:spPr>
          <a:xfrm>
            <a:off x="3539058" y="4653304"/>
            <a:ext cx="1080000" cy="1512000"/>
          </a:xfrm>
          <a:prstGeom prst="accentCallout2">
            <a:avLst>
              <a:gd name="adj1" fmla="val 16506"/>
              <a:gd name="adj2" fmla="val -558"/>
              <a:gd name="adj3" fmla="val 18750"/>
              <a:gd name="adj4" fmla="val -16667"/>
              <a:gd name="adj5" fmla="val -38405"/>
              <a:gd name="adj6" fmla="val -160440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9" name="Grupo 58"/>
          <p:cNvGrpSpPr/>
          <p:nvPr/>
        </p:nvGrpSpPr>
        <p:grpSpPr>
          <a:xfrm>
            <a:off x="1302633" y="3933224"/>
            <a:ext cx="1372209" cy="432048"/>
            <a:chOff x="1302633" y="3933224"/>
            <a:chExt cx="1372209" cy="432048"/>
          </a:xfrm>
        </p:grpSpPr>
        <p:sp>
          <p:nvSpPr>
            <p:cNvPr id="9" name="Retângulo de cantos arredondados 8"/>
            <p:cNvSpPr/>
            <p:nvPr/>
          </p:nvSpPr>
          <p:spPr>
            <a:xfrm>
              <a:off x="1350705" y="3933224"/>
              <a:ext cx="432048" cy="21602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RN4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302633" y="4165217"/>
              <a:ext cx="137220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00" dirty="0"/>
                <a:t>Controlar o estoque</a:t>
              </a:r>
            </a:p>
          </p:txBody>
        </p:sp>
      </p:grpSp>
      <p:grpSp>
        <p:nvGrpSpPr>
          <p:cNvPr id="72" name="Grupo 71"/>
          <p:cNvGrpSpPr/>
          <p:nvPr/>
        </p:nvGrpSpPr>
        <p:grpSpPr>
          <a:xfrm>
            <a:off x="3604575" y="4711971"/>
            <a:ext cx="945331" cy="1381493"/>
            <a:chOff x="3604575" y="4711971"/>
            <a:chExt cx="945331" cy="1381493"/>
          </a:xfrm>
        </p:grpSpPr>
        <p:sp>
          <p:nvSpPr>
            <p:cNvPr id="28" name="Retângulo de cantos arredondados 27"/>
            <p:cNvSpPr/>
            <p:nvPr/>
          </p:nvSpPr>
          <p:spPr>
            <a:xfrm>
              <a:off x="3604575" y="4711971"/>
              <a:ext cx="936000" cy="216024"/>
            </a:xfrm>
            <a:prstGeom prst="roundRect">
              <a:avLst/>
            </a:prstGeom>
            <a:solidFill>
              <a:srgbClr val="CCECFF">
                <a:alpha val="49804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Acesso via menu</a:t>
              </a:r>
            </a:p>
          </p:txBody>
        </p:sp>
        <p:sp>
          <p:nvSpPr>
            <p:cNvPr id="29" name="Retângulo de cantos arredondados 28"/>
            <p:cNvSpPr/>
            <p:nvPr/>
          </p:nvSpPr>
          <p:spPr>
            <a:xfrm>
              <a:off x="3613906" y="5002843"/>
              <a:ext cx="936000" cy="216024"/>
            </a:xfrm>
            <a:prstGeom prst="roundRect">
              <a:avLst/>
            </a:prstGeom>
            <a:solidFill>
              <a:srgbClr val="CCECFF">
                <a:alpha val="49804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Tela 1</a:t>
              </a:r>
            </a:p>
          </p:txBody>
        </p:sp>
        <p:sp>
          <p:nvSpPr>
            <p:cNvPr id="30" name="Retângulo de cantos arredondados 29"/>
            <p:cNvSpPr/>
            <p:nvPr/>
          </p:nvSpPr>
          <p:spPr>
            <a:xfrm>
              <a:off x="3613906" y="5283966"/>
              <a:ext cx="936000" cy="216024"/>
            </a:xfrm>
            <a:prstGeom prst="roundRect">
              <a:avLst/>
            </a:prstGeom>
            <a:solidFill>
              <a:srgbClr val="CCECFF">
                <a:alpha val="49804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Tela 2</a:t>
              </a:r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3610946" y="5596317"/>
              <a:ext cx="936000" cy="216024"/>
            </a:xfrm>
            <a:prstGeom prst="roundRect">
              <a:avLst/>
            </a:prstGeom>
            <a:solidFill>
              <a:srgbClr val="CCECFF">
                <a:alpha val="49804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Tela Auxiliar 1</a:t>
              </a:r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3610946" y="5877440"/>
              <a:ext cx="936000" cy="216024"/>
            </a:xfrm>
            <a:prstGeom prst="roundRect">
              <a:avLst/>
            </a:prstGeom>
            <a:solidFill>
              <a:srgbClr val="CCECFF">
                <a:alpha val="49804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Tela Auxiliar 2</a:t>
              </a:r>
            </a:p>
          </p:txBody>
        </p:sp>
      </p:grpSp>
      <p:sp>
        <p:nvSpPr>
          <p:cNvPr id="33" name="Texto Explicativo 2 (Ênfase) 32"/>
          <p:cNvSpPr/>
          <p:nvPr/>
        </p:nvSpPr>
        <p:spPr>
          <a:xfrm>
            <a:off x="5868144" y="908720"/>
            <a:ext cx="1080000" cy="1256133"/>
          </a:xfrm>
          <a:prstGeom prst="accentCallout2">
            <a:avLst>
              <a:gd name="adj1" fmla="val 16506"/>
              <a:gd name="adj2" fmla="val -558"/>
              <a:gd name="adj3" fmla="val 18750"/>
              <a:gd name="adj4" fmla="val -16667"/>
              <a:gd name="adj5" fmla="val 56102"/>
              <a:gd name="adj6" fmla="val -11139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Texto Explicativo 2 (Ênfase) 36"/>
          <p:cNvSpPr/>
          <p:nvPr/>
        </p:nvSpPr>
        <p:spPr>
          <a:xfrm>
            <a:off x="5868144" y="2313144"/>
            <a:ext cx="1080000" cy="1194934"/>
          </a:xfrm>
          <a:prstGeom prst="accentCallout2">
            <a:avLst>
              <a:gd name="adj1" fmla="val 16506"/>
              <a:gd name="adj2" fmla="val -558"/>
              <a:gd name="adj3" fmla="val 18750"/>
              <a:gd name="adj4" fmla="val -16667"/>
              <a:gd name="adj5" fmla="val 58176"/>
              <a:gd name="adj6" fmla="val -11398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exto Explicativo 2 (Ênfase) 40"/>
          <p:cNvSpPr/>
          <p:nvPr/>
        </p:nvSpPr>
        <p:spPr>
          <a:xfrm>
            <a:off x="5868264" y="3609288"/>
            <a:ext cx="1080000" cy="1174790"/>
          </a:xfrm>
          <a:prstGeom prst="accentCallout2">
            <a:avLst>
              <a:gd name="adj1" fmla="val 16506"/>
              <a:gd name="adj2" fmla="val -558"/>
              <a:gd name="adj3" fmla="val 18750"/>
              <a:gd name="adj4" fmla="val -16667"/>
              <a:gd name="adj5" fmla="val 34331"/>
              <a:gd name="adj6" fmla="val -11225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Texto Explicativo 2 (Ênfase) 44"/>
          <p:cNvSpPr/>
          <p:nvPr/>
        </p:nvSpPr>
        <p:spPr>
          <a:xfrm>
            <a:off x="5868384" y="4905432"/>
            <a:ext cx="1080000" cy="1188032"/>
          </a:xfrm>
          <a:prstGeom prst="accentCallout2">
            <a:avLst>
              <a:gd name="adj1" fmla="val 16506"/>
              <a:gd name="adj2" fmla="val -558"/>
              <a:gd name="adj3" fmla="val 18750"/>
              <a:gd name="adj4" fmla="val -16667"/>
              <a:gd name="adj5" fmla="val 60249"/>
              <a:gd name="adj6" fmla="val -11311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9" name="Grupo 48"/>
          <p:cNvGrpSpPr/>
          <p:nvPr/>
        </p:nvGrpSpPr>
        <p:grpSpPr>
          <a:xfrm>
            <a:off x="8100392" y="1916832"/>
            <a:ext cx="720000" cy="676802"/>
            <a:chOff x="7981406" y="1563754"/>
            <a:chExt cx="720000" cy="676802"/>
          </a:xfrm>
        </p:grpSpPr>
        <p:pic>
          <p:nvPicPr>
            <p:cNvPr id="1026" name="Picture 2" descr="Resultado de imagem para analista de sistemas de informaci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0633" y="1563754"/>
              <a:ext cx="497038" cy="494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CaixaDeTexto 49"/>
            <p:cNvSpPr txBox="1"/>
            <p:nvPr/>
          </p:nvSpPr>
          <p:spPr>
            <a:xfrm>
              <a:off x="7981406" y="2025112"/>
              <a:ext cx="72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Analista 1</a:t>
              </a: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8098138" y="3192832"/>
            <a:ext cx="720000" cy="676802"/>
            <a:chOff x="7981406" y="1563754"/>
            <a:chExt cx="720000" cy="676802"/>
          </a:xfrm>
        </p:grpSpPr>
        <p:pic>
          <p:nvPicPr>
            <p:cNvPr id="53" name="Picture 2" descr="Resultado de imagem para analista de sistemas de informaci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0633" y="1563754"/>
              <a:ext cx="497038" cy="494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CaixaDeTexto 53"/>
            <p:cNvSpPr txBox="1"/>
            <p:nvPr/>
          </p:nvSpPr>
          <p:spPr>
            <a:xfrm>
              <a:off x="7981406" y="2025112"/>
              <a:ext cx="72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Analista 2</a:t>
              </a:r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8095884" y="4468832"/>
            <a:ext cx="720000" cy="676802"/>
            <a:chOff x="7981406" y="1563754"/>
            <a:chExt cx="720000" cy="676802"/>
          </a:xfrm>
        </p:grpSpPr>
        <p:pic>
          <p:nvPicPr>
            <p:cNvPr id="56" name="Picture 2" descr="Resultado de imagem para analista de sistemas de informaci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0633" y="1563754"/>
              <a:ext cx="497038" cy="494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CaixaDeTexto 56"/>
            <p:cNvSpPr txBox="1"/>
            <p:nvPr/>
          </p:nvSpPr>
          <p:spPr>
            <a:xfrm>
              <a:off x="7981406" y="2025112"/>
              <a:ext cx="72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Analista 3</a:t>
              </a:r>
            </a:p>
          </p:txBody>
        </p:sp>
      </p:grpSp>
      <p:cxnSp>
        <p:nvCxnSpPr>
          <p:cNvPr id="58" name="Conector de seta reta 57"/>
          <p:cNvCxnSpPr>
            <a:stCxn id="1026" idx="1"/>
            <a:endCxn id="33" idx="0"/>
          </p:cNvCxnSpPr>
          <p:nvPr/>
        </p:nvCxnSpPr>
        <p:spPr>
          <a:xfrm flipH="1" flipV="1">
            <a:off x="6948144" y="1536787"/>
            <a:ext cx="1261475" cy="6274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>
            <a:stCxn id="53" idx="1"/>
            <a:endCxn id="37" idx="0"/>
          </p:cNvCxnSpPr>
          <p:nvPr/>
        </p:nvCxnSpPr>
        <p:spPr>
          <a:xfrm flipH="1" flipV="1">
            <a:off x="6948144" y="2910611"/>
            <a:ext cx="1259221" cy="52963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stCxn id="53" idx="1"/>
            <a:endCxn id="41" idx="0"/>
          </p:cNvCxnSpPr>
          <p:nvPr/>
        </p:nvCxnSpPr>
        <p:spPr>
          <a:xfrm flipH="1">
            <a:off x="6948264" y="3440246"/>
            <a:ext cx="1259101" cy="75643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stCxn id="56" idx="1"/>
            <a:endCxn id="45" idx="0"/>
          </p:cNvCxnSpPr>
          <p:nvPr/>
        </p:nvCxnSpPr>
        <p:spPr>
          <a:xfrm flipH="1">
            <a:off x="6948384" y="4716246"/>
            <a:ext cx="1256727" cy="78320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Grupo 72"/>
          <p:cNvGrpSpPr/>
          <p:nvPr/>
        </p:nvGrpSpPr>
        <p:grpSpPr>
          <a:xfrm>
            <a:off x="5940152" y="988141"/>
            <a:ext cx="945331" cy="1075502"/>
            <a:chOff x="5933661" y="988141"/>
            <a:chExt cx="945331" cy="107550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5933661" y="988141"/>
              <a:ext cx="936000" cy="216024"/>
            </a:xfrm>
            <a:prstGeom prst="roundRect">
              <a:avLst/>
            </a:prstGeom>
            <a:solidFill>
              <a:srgbClr val="CCECFF">
                <a:alpha val="49804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Tabela/Classe(s)</a:t>
              </a:r>
            </a:p>
          </p:txBody>
        </p:sp>
        <p:sp>
          <p:nvSpPr>
            <p:cNvPr id="35" name="Retângulo de cantos arredondados 34"/>
            <p:cNvSpPr/>
            <p:nvPr/>
          </p:nvSpPr>
          <p:spPr>
            <a:xfrm>
              <a:off x="5942992" y="1279013"/>
              <a:ext cx="936000" cy="216024"/>
            </a:xfrm>
            <a:prstGeom prst="roundRect">
              <a:avLst/>
            </a:prstGeom>
            <a:solidFill>
              <a:srgbClr val="CCECFF">
                <a:alpha val="49804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700" dirty="0" err="1"/>
                <a:t>View</a:t>
              </a:r>
              <a:r>
                <a:rPr lang="pt-BR" sz="700" dirty="0"/>
                <a:t>(s)</a:t>
              </a: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5942992" y="1560136"/>
              <a:ext cx="936000" cy="216024"/>
            </a:xfrm>
            <a:prstGeom prst="roundRect">
              <a:avLst/>
            </a:prstGeom>
            <a:solidFill>
              <a:srgbClr val="CCECFF">
                <a:alpha val="49804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Procedure(s)</a:t>
              </a:r>
            </a:p>
          </p:txBody>
        </p:sp>
        <p:sp>
          <p:nvSpPr>
            <p:cNvPr id="62" name="Retângulo de cantos arredondados 61"/>
            <p:cNvSpPr/>
            <p:nvPr/>
          </p:nvSpPr>
          <p:spPr>
            <a:xfrm>
              <a:off x="5939527" y="1847619"/>
              <a:ext cx="936000" cy="216024"/>
            </a:xfrm>
            <a:prstGeom prst="roundRect">
              <a:avLst/>
            </a:prstGeom>
            <a:solidFill>
              <a:srgbClr val="CCECFF">
                <a:alpha val="49804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Design</a:t>
              </a: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5933661" y="2371811"/>
            <a:ext cx="945331" cy="1048185"/>
            <a:chOff x="5933661" y="2371811"/>
            <a:chExt cx="945331" cy="1048185"/>
          </a:xfrm>
        </p:grpSpPr>
        <p:sp>
          <p:nvSpPr>
            <p:cNvPr id="38" name="Retângulo de cantos arredondados 37"/>
            <p:cNvSpPr/>
            <p:nvPr/>
          </p:nvSpPr>
          <p:spPr>
            <a:xfrm>
              <a:off x="5933661" y="2371811"/>
              <a:ext cx="936000" cy="216024"/>
            </a:xfrm>
            <a:prstGeom prst="roundRect">
              <a:avLst/>
            </a:prstGeom>
            <a:solidFill>
              <a:srgbClr val="CCECFF">
                <a:alpha val="49804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Tabela/Classe(s)</a:t>
              </a:r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5942992" y="2662683"/>
              <a:ext cx="936000" cy="216024"/>
            </a:xfrm>
            <a:prstGeom prst="roundRect">
              <a:avLst/>
            </a:prstGeom>
            <a:solidFill>
              <a:srgbClr val="CCECFF">
                <a:alpha val="49804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700" dirty="0" err="1"/>
                <a:t>View</a:t>
              </a:r>
              <a:r>
                <a:rPr lang="pt-BR" sz="700" dirty="0"/>
                <a:t>(s)</a:t>
              </a:r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5942992" y="2943806"/>
              <a:ext cx="936000" cy="216024"/>
            </a:xfrm>
            <a:prstGeom prst="roundRect">
              <a:avLst/>
            </a:prstGeom>
            <a:solidFill>
              <a:srgbClr val="CCECFF">
                <a:alpha val="49804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Procedure(s)</a:t>
              </a:r>
            </a:p>
          </p:txBody>
        </p:sp>
        <p:sp>
          <p:nvSpPr>
            <p:cNvPr id="64" name="Retângulo de cantos arredondados 63"/>
            <p:cNvSpPr/>
            <p:nvPr/>
          </p:nvSpPr>
          <p:spPr>
            <a:xfrm>
              <a:off x="5939075" y="3203972"/>
              <a:ext cx="936000" cy="216024"/>
            </a:xfrm>
            <a:prstGeom prst="roundRect">
              <a:avLst/>
            </a:prstGeom>
            <a:solidFill>
              <a:srgbClr val="CCECFF">
                <a:alpha val="49804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Design</a:t>
              </a:r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5933781" y="3667955"/>
            <a:ext cx="945331" cy="1078891"/>
            <a:chOff x="5933781" y="3667955"/>
            <a:chExt cx="945331" cy="1078891"/>
          </a:xfrm>
        </p:grpSpPr>
        <p:sp>
          <p:nvSpPr>
            <p:cNvPr id="42" name="Retângulo de cantos arredondados 41"/>
            <p:cNvSpPr/>
            <p:nvPr/>
          </p:nvSpPr>
          <p:spPr>
            <a:xfrm>
              <a:off x="5933781" y="3667955"/>
              <a:ext cx="936000" cy="216024"/>
            </a:xfrm>
            <a:prstGeom prst="roundRect">
              <a:avLst/>
            </a:prstGeom>
            <a:solidFill>
              <a:srgbClr val="CCECFF">
                <a:alpha val="49804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Tabela/Classe(s)</a:t>
              </a:r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5943112" y="3958827"/>
              <a:ext cx="936000" cy="216024"/>
            </a:xfrm>
            <a:prstGeom prst="roundRect">
              <a:avLst/>
            </a:prstGeom>
            <a:solidFill>
              <a:srgbClr val="CCECFF">
                <a:alpha val="49804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700" dirty="0" err="1"/>
                <a:t>View</a:t>
              </a:r>
              <a:r>
                <a:rPr lang="pt-BR" sz="700" dirty="0"/>
                <a:t>(s)</a:t>
              </a:r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5943112" y="4239950"/>
              <a:ext cx="936000" cy="216024"/>
            </a:xfrm>
            <a:prstGeom prst="roundRect">
              <a:avLst/>
            </a:prstGeom>
            <a:solidFill>
              <a:srgbClr val="CCECFF">
                <a:alpha val="49804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Procedure(s)</a:t>
              </a:r>
            </a:p>
          </p:txBody>
        </p:sp>
        <p:sp>
          <p:nvSpPr>
            <p:cNvPr id="66" name="Retângulo de cantos arredondados 65"/>
            <p:cNvSpPr/>
            <p:nvPr/>
          </p:nvSpPr>
          <p:spPr>
            <a:xfrm>
              <a:off x="5942992" y="4530822"/>
              <a:ext cx="936000" cy="216024"/>
            </a:xfrm>
            <a:prstGeom prst="roundRect">
              <a:avLst/>
            </a:prstGeom>
            <a:solidFill>
              <a:srgbClr val="CCECFF">
                <a:alpha val="49804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Design</a:t>
              </a:r>
            </a:p>
          </p:txBody>
        </p:sp>
      </p:grpSp>
      <p:grpSp>
        <p:nvGrpSpPr>
          <p:cNvPr id="76" name="Grupo 75"/>
          <p:cNvGrpSpPr/>
          <p:nvPr/>
        </p:nvGrpSpPr>
        <p:grpSpPr>
          <a:xfrm>
            <a:off x="5933901" y="4964099"/>
            <a:ext cx="945331" cy="1075640"/>
            <a:chOff x="5933901" y="4964099"/>
            <a:chExt cx="945331" cy="1075640"/>
          </a:xfrm>
        </p:grpSpPr>
        <p:sp>
          <p:nvSpPr>
            <p:cNvPr id="46" name="Retângulo de cantos arredondados 45"/>
            <p:cNvSpPr/>
            <p:nvPr/>
          </p:nvSpPr>
          <p:spPr>
            <a:xfrm>
              <a:off x="5933901" y="4964099"/>
              <a:ext cx="936000" cy="216024"/>
            </a:xfrm>
            <a:prstGeom prst="roundRect">
              <a:avLst/>
            </a:prstGeom>
            <a:solidFill>
              <a:srgbClr val="CCECFF">
                <a:alpha val="49804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Tabela/Classe(s)</a:t>
              </a:r>
            </a:p>
          </p:txBody>
        </p:sp>
        <p:sp>
          <p:nvSpPr>
            <p:cNvPr id="47" name="Retângulo de cantos arredondados 46"/>
            <p:cNvSpPr/>
            <p:nvPr/>
          </p:nvSpPr>
          <p:spPr>
            <a:xfrm>
              <a:off x="5943232" y="5254971"/>
              <a:ext cx="936000" cy="216024"/>
            </a:xfrm>
            <a:prstGeom prst="roundRect">
              <a:avLst/>
            </a:prstGeom>
            <a:solidFill>
              <a:srgbClr val="CCECFF">
                <a:alpha val="49804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700" dirty="0" err="1"/>
                <a:t>View</a:t>
              </a:r>
              <a:r>
                <a:rPr lang="pt-BR" sz="700" dirty="0"/>
                <a:t>(s)</a:t>
              </a:r>
            </a:p>
          </p:txBody>
        </p:sp>
        <p:sp>
          <p:nvSpPr>
            <p:cNvPr id="48" name="Retângulo de cantos arredondados 47"/>
            <p:cNvSpPr/>
            <p:nvPr/>
          </p:nvSpPr>
          <p:spPr>
            <a:xfrm>
              <a:off x="5943232" y="5536094"/>
              <a:ext cx="936000" cy="216024"/>
            </a:xfrm>
            <a:prstGeom prst="roundRect">
              <a:avLst/>
            </a:prstGeom>
            <a:solidFill>
              <a:srgbClr val="CCECFF">
                <a:alpha val="49804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Procedure(s)</a:t>
              </a:r>
            </a:p>
          </p:txBody>
        </p:sp>
        <p:sp>
          <p:nvSpPr>
            <p:cNvPr id="68" name="Retângulo de cantos arredondados 67"/>
            <p:cNvSpPr/>
            <p:nvPr/>
          </p:nvSpPr>
          <p:spPr>
            <a:xfrm>
              <a:off x="5939075" y="5823715"/>
              <a:ext cx="936000" cy="216024"/>
            </a:xfrm>
            <a:prstGeom prst="roundRect">
              <a:avLst/>
            </a:prstGeom>
            <a:solidFill>
              <a:srgbClr val="CCECFF">
                <a:alpha val="49804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Design</a:t>
              </a:r>
            </a:p>
          </p:txBody>
        </p:sp>
      </p:grpSp>
      <p:pic>
        <p:nvPicPr>
          <p:cNvPr id="71" name="Imagem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6263574"/>
            <a:ext cx="2823210" cy="53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8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60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9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5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2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3500"/>
                            </p:stCondLst>
                            <p:childTnLst>
                              <p:par>
                                <p:cTn id="83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6500"/>
                            </p:stCondLst>
                            <p:childTnLst>
                              <p:par>
                                <p:cTn id="93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8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9500"/>
                            </p:stCondLst>
                            <p:childTnLst>
                              <p:par>
                                <p:cTn id="103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1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2500"/>
                            </p:stCondLst>
                            <p:childTnLst>
                              <p:par>
                                <p:cTn id="113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4000"/>
                            </p:stCondLst>
                            <p:childTnLst>
                              <p:par>
                                <p:cTn id="1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5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65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80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95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10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4250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40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9" grpId="0" animBg="1"/>
      <p:bldP spid="23" grpId="0" animBg="1"/>
      <p:bldP spid="27" grpId="0" animBg="1"/>
      <p:bldP spid="33" grpId="0" animBg="1"/>
      <p:bldP spid="37" grpId="0" animBg="1"/>
      <p:bldP spid="41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2"/>
          <p:cNvSpPr txBox="1">
            <a:spLocks/>
          </p:cNvSpPr>
          <p:nvPr/>
        </p:nvSpPr>
        <p:spPr>
          <a:xfrm>
            <a:off x="323527" y="116632"/>
            <a:ext cx="8363273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lang="pt-BR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/>
              <a:t>Competências do Analista</a:t>
            </a:r>
          </a:p>
        </p:txBody>
      </p:sp>
      <p:grpSp>
        <p:nvGrpSpPr>
          <p:cNvPr id="3" name="Grupo 2"/>
          <p:cNvGrpSpPr>
            <a:grpSpLocks noChangeAspect="1"/>
          </p:cNvGrpSpPr>
          <p:nvPr/>
        </p:nvGrpSpPr>
        <p:grpSpPr>
          <a:xfrm>
            <a:off x="107504" y="2492896"/>
            <a:ext cx="2389769" cy="1808312"/>
            <a:chOff x="7981406" y="1563754"/>
            <a:chExt cx="720000" cy="544813"/>
          </a:xfrm>
        </p:grpSpPr>
        <p:pic>
          <p:nvPicPr>
            <p:cNvPr id="4" name="Picture 2" descr="Resultado de imagem para analista de sistemas de informaci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0633" y="1563754"/>
              <a:ext cx="497038" cy="494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aixaDeTexto 4"/>
            <p:cNvSpPr txBox="1"/>
            <p:nvPr/>
          </p:nvSpPr>
          <p:spPr>
            <a:xfrm>
              <a:off x="7981406" y="2025112"/>
              <a:ext cx="720000" cy="83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Analista 1</a:t>
              </a:r>
            </a:p>
          </p:txBody>
        </p:sp>
      </p:grpSp>
      <p:pic>
        <p:nvPicPr>
          <p:cNvPr id="1028" name="Picture 4" descr="http://info.abril.com.br/noticias/blogs/pergunte-ao-machado/files/2010/11/linguage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24744"/>
            <a:ext cx="360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humbs.dreamstime.com/z/linguagem-de-programa%C3%A7%C3%A3o-5910036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0"/>
          <a:stretch/>
        </p:blipFill>
        <p:spPr bwMode="auto">
          <a:xfrm>
            <a:off x="5004048" y="3861048"/>
            <a:ext cx="2699351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ta em curva para cima 6"/>
          <p:cNvSpPr/>
          <p:nvPr/>
        </p:nvSpPr>
        <p:spPr>
          <a:xfrm rot="201427">
            <a:off x="2706861" y="4388994"/>
            <a:ext cx="1658162" cy="504056"/>
          </a:xfrm>
          <a:prstGeom prst="curved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Seta em curva para cima 9"/>
          <p:cNvSpPr/>
          <p:nvPr/>
        </p:nvSpPr>
        <p:spPr>
          <a:xfrm rot="21029469" flipH="1" flipV="1">
            <a:off x="2542148" y="2071362"/>
            <a:ext cx="1658162" cy="504056"/>
          </a:xfrm>
          <a:prstGeom prst="curved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559368" y="3068960"/>
            <a:ext cx="2052000" cy="1015315"/>
            <a:chOff x="2559368" y="3068960"/>
            <a:chExt cx="2052000" cy="1015315"/>
          </a:xfrm>
        </p:grpSpPr>
        <p:sp>
          <p:nvSpPr>
            <p:cNvPr id="12" name="CaixaDeTexto 11"/>
            <p:cNvSpPr txBox="1"/>
            <p:nvPr/>
          </p:nvSpPr>
          <p:spPr>
            <a:xfrm>
              <a:off x="2716945" y="3068960"/>
              <a:ext cx="17368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Experiência</a:t>
              </a: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59368" y="3371449"/>
              <a:ext cx="2052000" cy="712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61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2291690"/>
            <a:ext cx="9086850" cy="293751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836" y="5432633"/>
            <a:ext cx="1851660" cy="1308735"/>
          </a:xfrm>
          <a:prstGeom prst="rect">
            <a:avLst/>
          </a:prstGeom>
        </p:spPr>
      </p:pic>
      <p:sp>
        <p:nvSpPr>
          <p:cNvPr id="4" name="Seta em curva para baixo 3"/>
          <p:cNvSpPr/>
          <p:nvPr/>
        </p:nvSpPr>
        <p:spPr>
          <a:xfrm rot="12658600">
            <a:off x="6305991" y="5502145"/>
            <a:ext cx="828092" cy="252000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323527" y="116632"/>
            <a:ext cx="8363273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lang="pt-BR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dirty="0"/>
              <a:t>Estimativa de Esforço/Tempo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387" y="1121268"/>
            <a:ext cx="4229100" cy="106870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764" y="1561644"/>
            <a:ext cx="3535204" cy="427196"/>
          </a:xfrm>
          <a:prstGeom prst="rect">
            <a:avLst/>
          </a:prstGeom>
        </p:spPr>
      </p:pic>
      <p:sp>
        <p:nvSpPr>
          <p:cNvPr id="8" name="Seta em curva para baixo 7"/>
          <p:cNvSpPr/>
          <p:nvPr/>
        </p:nvSpPr>
        <p:spPr>
          <a:xfrm rot="9010348" flipV="1">
            <a:off x="3941242" y="1181960"/>
            <a:ext cx="612000" cy="238422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Seta em curva para baixo 8"/>
          <p:cNvSpPr/>
          <p:nvPr/>
        </p:nvSpPr>
        <p:spPr>
          <a:xfrm rot="7933768" flipV="1">
            <a:off x="23603" y="1752666"/>
            <a:ext cx="684000" cy="237976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35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2DFE8B-39D3-4F7B-8F62-180F887A1D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sobre debates</Template>
  <TotalTime>0</TotalTime>
  <Words>704</Words>
  <Application>Microsoft Office PowerPoint</Application>
  <PresentationFormat>Apresentação na tela (4:3)</PresentationFormat>
  <Paragraphs>174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Calibri</vt:lpstr>
      <vt:lpstr>Lucida Sans Unicode</vt:lpstr>
      <vt:lpstr>Verdana</vt:lpstr>
      <vt:lpstr>Wingdings</vt:lpstr>
      <vt:lpstr>Wingdings 2</vt:lpstr>
      <vt:lpstr>Wingdings 3</vt:lpstr>
      <vt:lpstr>Concurso</vt:lpstr>
      <vt:lpstr>Assessoria de Informática - SME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2016-04-01T12:53:07Z</dcterms:created>
  <dcterms:modified xsi:type="dcterms:W3CDTF">2018-02-21T19:25:51Z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