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sldIdLst>
    <p:sldId id="264" r:id="rId2"/>
    <p:sldId id="257" r:id="rId3"/>
    <p:sldId id="267" r:id="rId4"/>
    <p:sldId id="272" r:id="rId5"/>
    <p:sldId id="268" r:id="rId6"/>
    <p:sldId id="266" r:id="rId7"/>
    <p:sldId id="276" r:id="rId8"/>
    <p:sldId id="273" r:id="rId9"/>
    <p:sldId id="274" r:id="rId10"/>
    <p:sldId id="275" r:id="rId11"/>
    <p:sldId id="278" r:id="rId12"/>
    <p:sldId id="277" r:id="rId13"/>
    <p:sldId id="265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3300"/>
    <a:srgbClr val="6600FF"/>
    <a:srgbClr val="009999"/>
    <a:srgbClr val="FF6633"/>
    <a:srgbClr val="F8F8F8"/>
    <a:srgbClr val="FFFF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74" d="100"/>
          <a:sy n="74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11C8755-BF42-4032-948E-48EC9734A2E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US" noProof="0" smtClean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US" noProof="0" smtClean="0"/>
          </a:p>
        </p:txBody>
      </p:sp>
      <p:sp>
        <p:nvSpPr>
          <p:cNvPr id="37904" name="Rectangle 206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248400"/>
            <a:ext cx="1905000" cy="381000"/>
          </a:xfrm>
          <a:prstGeom prst="rect">
            <a:avLst/>
          </a:prstGeo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7905" name="Rectangle 20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381000"/>
          </a:xfrm>
          <a:prstGeom prst="rect">
            <a:avLst/>
          </a:prstGeo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7906" name="Rectangle 20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381000"/>
          </a:xfrm>
          <a:prstGeom prst="rect">
            <a:avLst/>
          </a:prstGeo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fld id="{1E8C9D27-5C04-49AD-8916-16979258953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37FF07-C29C-4848-9A5F-62AF81C881D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29350" y="76200"/>
            <a:ext cx="1695450" cy="5867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76200"/>
            <a:ext cx="493395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C07094-AD35-459F-BA03-34D4F93B624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781800" cy="1066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43000" y="1219200"/>
            <a:ext cx="67818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43000" y="3657600"/>
            <a:ext cx="67818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39B4F8-134A-4AF9-8E38-9BF7A10986F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FC5BD3-1262-46D4-8D26-446900FB6AD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2011FC-CC68-45B3-96A3-DE1987962E1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62DC67-75D9-43F4-8B4E-6758A11ED0D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397C94-3C5C-4972-A19B-006EAE16B4D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977BD7-B72A-45D4-BD49-BE48E57D1AD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83E396-92DD-4AD5-8925-B23C6B1259E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776A66-E878-4DC9-8575-15F25D9CB3D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C277D6-4D87-47AB-A698-65EB997639C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19200"/>
            <a:ext cx="6781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" name="CaixaDeTexto 1"/>
          <p:cNvSpPr txBox="1"/>
          <p:nvPr userDrawn="1"/>
        </p:nvSpPr>
        <p:spPr>
          <a:xfrm>
            <a:off x="1619672" y="6582544"/>
            <a:ext cx="7488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2012 - Todos</a:t>
            </a:r>
            <a:r>
              <a:rPr lang="pt-BR" sz="900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os direitos reservados – Criado por Jefferson A R Alves</a:t>
            </a:r>
            <a:endParaRPr lang="pt-BR" sz="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r.linkedin.com/in/jeffersonralves" TargetMode="External"/><Relationship Id="rId7" Type="http://schemas.openxmlformats.org/officeDocument/2006/relationships/image" Target="../media/image30.jpg"/><Relationship Id="rId2" Type="http://schemas.openxmlformats.org/officeDocument/2006/relationships/hyperlink" Target="mailto:Jefferson.ralves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20.png"/><Relationship Id="rId18" Type="http://schemas.openxmlformats.org/officeDocument/2006/relationships/image" Target="../media/image8.jpeg"/><Relationship Id="rId3" Type="http://schemas.openxmlformats.org/officeDocument/2006/relationships/image" Target="../media/image16.png"/><Relationship Id="rId21" Type="http://schemas.openxmlformats.org/officeDocument/2006/relationships/image" Target="../media/image11.jpeg"/><Relationship Id="rId7" Type="http://schemas.openxmlformats.org/officeDocument/2006/relationships/image" Target="../media/image18.jpeg"/><Relationship Id="rId12" Type="http://schemas.openxmlformats.org/officeDocument/2006/relationships/image" Target="../media/image13.png"/><Relationship Id="rId17" Type="http://schemas.openxmlformats.org/officeDocument/2006/relationships/image" Target="../media/image7.jpeg"/><Relationship Id="rId2" Type="http://schemas.openxmlformats.org/officeDocument/2006/relationships/image" Target="../media/image3.png"/><Relationship Id="rId16" Type="http://schemas.openxmlformats.org/officeDocument/2006/relationships/image" Target="../media/image22.jpe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11" Type="http://schemas.microsoft.com/office/2007/relationships/hdphoto" Target="../media/hdphoto1.wdp"/><Relationship Id="rId5" Type="http://schemas.openxmlformats.org/officeDocument/2006/relationships/image" Target="../media/image12.jpeg"/><Relationship Id="rId15" Type="http://schemas.openxmlformats.org/officeDocument/2006/relationships/image" Target="../media/image6.jpeg"/><Relationship Id="rId10" Type="http://schemas.openxmlformats.org/officeDocument/2006/relationships/image" Target="../media/image19.png"/><Relationship Id="rId19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5.jpe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 smtClean="0"/>
              <a:t>Eficiência</a:t>
            </a:r>
            <a:r>
              <a:rPr lang="en-US" sz="4000" b="1" dirty="0" smtClean="0"/>
              <a:t> no </a:t>
            </a:r>
            <a:r>
              <a:rPr lang="en-US" sz="4000" b="1" dirty="0" err="1" smtClean="0"/>
              <a:t>Processo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Vendas</a:t>
            </a:r>
            <a:r>
              <a:rPr lang="en-US" sz="4000" b="1" dirty="0" smtClean="0"/>
              <a:t> e </a:t>
            </a:r>
            <a:r>
              <a:rPr lang="en-US" sz="4000" b="1" dirty="0" err="1" smtClean="0"/>
              <a:t>Aumento</a:t>
            </a:r>
            <a:r>
              <a:rPr lang="en-US" sz="4000" b="1" dirty="0" smtClean="0"/>
              <a:t> do </a:t>
            </a:r>
            <a:r>
              <a:rPr lang="en-US" sz="4000" b="1" dirty="0" err="1" smtClean="0"/>
              <a:t>Faturamento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Processo de Melhoria Contínua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413392" y="1637711"/>
            <a:ext cx="8364976" cy="46805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4" y="1988840"/>
            <a:ext cx="1600200" cy="10868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1"/>
          <a:stretch/>
        </p:blipFill>
        <p:spPr>
          <a:xfrm>
            <a:off x="755576" y="3909930"/>
            <a:ext cx="1466850" cy="14017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95697" y="3095382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Processos</a:t>
            </a:r>
            <a:endParaRPr lang="pt-BR" sz="11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914192" y="5301208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Colaboradores</a:t>
            </a:r>
            <a:endParaRPr lang="pt-BR" sz="11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32" y="1700808"/>
            <a:ext cx="2171700" cy="2105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0" y="4221088"/>
            <a:ext cx="3864552" cy="2326754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 bwMode="auto">
          <a:xfrm rot="328352">
            <a:off x="2524710" y="2449833"/>
            <a:ext cx="2124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Seta para a direita 13"/>
          <p:cNvSpPr/>
          <p:nvPr/>
        </p:nvSpPr>
        <p:spPr bwMode="auto">
          <a:xfrm rot="20211308">
            <a:off x="2055694" y="3832749"/>
            <a:ext cx="252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Seta para a direita 14"/>
          <p:cNvSpPr/>
          <p:nvPr/>
        </p:nvSpPr>
        <p:spPr bwMode="auto">
          <a:xfrm rot="4425275">
            <a:off x="5335398" y="4030959"/>
            <a:ext cx="612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781800" cy="1066800"/>
          </a:xfrm>
        </p:spPr>
        <p:txBody>
          <a:bodyPr/>
          <a:lstStyle/>
          <a:p>
            <a:r>
              <a:rPr lang="pt-BR" b="1" dirty="0" smtClean="0"/>
              <a:t>Benefícios Diretos e Indiretos</a:t>
            </a:r>
            <a:endParaRPr lang="pt-BR" b="1" dirty="0"/>
          </a:p>
        </p:txBody>
      </p:sp>
      <p:grpSp>
        <p:nvGrpSpPr>
          <p:cNvPr id="25" name="Grupo 24"/>
          <p:cNvGrpSpPr/>
          <p:nvPr/>
        </p:nvGrpSpPr>
        <p:grpSpPr>
          <a:xfrm>
            <a:off x="323528" y="1645899"/>
            <a:ext cx="3312368" cy="1713384"/>
            <a:chOff x="588468" y="1645899"/>
            <a:chExt cx="3312368" cy="1713384"/>
          </a:xfrm>
        </p:grpSpPr>
        <p:sp>
          <p:nvSpPr>
            <p:cNvPr id="9" name="Retângulo de cantos arredondados 8"/>
            <p:cNvSpPr/>
            <p:nvPr/>
          </p:nvSpPr>
          <p:spPr bwMode="auto">
            <a:xfrm>
              <a:off x="588468" y="1645899"/>
              <a:ext cx="3312368" cy="1713384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80556" y="1646866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Cliente</a:t>
              </a:r>
              <a:endParaRPr lang="pt-BR" sz="2000" b="1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62644" y="2066362"/>
            <a:ext cx="2929236" cy="369332"/>
            <a:chOff x="1858788" y="2280095"/>
            <a:chExt cx="2929236" cy="369332"/>
          </a:xfrm>
        </p:grpSpPr>
        <p:sp>
          <p:nvSpPr>
            <p:cNvPr id="10" name="Seta para cima 9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051720" y="22800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 smtClean="0"/>
                <a:t>Qualidade </a:t>
              </a:r>
              <a:r>
                <a:rPr lang="pt-BR" sz="1800" dirty="0"/>
                <a:t>no atendimento</a:t>
              </a:r>
              <a:endParaRPr lang="pt-BR" sz="1800" b="1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62644" y="2341879"/>
            <a:ext cx="2929236" cy="369332"/>
            <a:chOff x="1858788" y="2280095"/>
            <a:chExt cx="2929236" cy="369332"/>
          </a:xfrm>
        </p:grpSpPr>
        <p:sp>
          <p:nvSpPr>
            <p:cNvPr id="17" name="Seta para cima 16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051720" y="22800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Agilidade no atendimento</a:t>
              </a:r>
              <a:endParaRPr lang="pt-BR" sz="1800" b="1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62644" y="2617396"/>
            <a:ext cx="2929236" cy="369332"/>
            <a:chOff x="1858788" y="2280095"/>
            <a:chExt cx="2929236" cy="369332"/>
          </a:xfrm>
        </p:grpSpPr>
        <p:sp>
          <p:nvSpPr>
            <p:cNvPr id="20" name="Seta para cima 19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051720" y="22800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Satisfação</a:t>
              </a:r>
              <a:endParaRPr lang="pt-BR" sz="1800" b="1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62644" y="2892913"/>
            <a:ext cx="2929236" cy="369332"/>
            <a:chOff x="1858788" y="2280095"/>
            <a:chExt cx="2929236" cy="369332"/>
          </a:xfrm>
        </p:grpSpPr>
        <p:sp>
          <p:nvSpPr>
            <p:cNvPr id="23" name="Seta para cima 22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051720" y="22800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Poder de escolha</a:t>
              </a:r>
              <a:endParaRPr lang="pt-BR" sz="1800" b="1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427984" y="3114128"/>
            <a:ext cx="4392488" cy="2526554"/>
            <a:chOff x="588468" y="1645899"/>
            <a:chExt cx="3312368" cy="1713384"/>
          </a:xfrm>
        </p:grpSpPr>
        <p:sp>
          <p:nvSpPr>
            <p:cNvPr id="30" name="Retângulo de cantos arredondados 29"/>
            <p:cNvSpPr/>
            <p:nvPr/>
          </p:nvSpPr>
          <p:spPr bwMode="auto">
            <a:xfrm>
              <a:off x="588468" y="1645899"/>
              <a:ext cx="3312368" cy="1713384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380556" y="1646866"/>
              <a:ext cx="1728192" cy="335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Empresa</a:t>
              </a:r>
              <a:endParaRPr lang="pt-BR" sz="2000" b="1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667100" y="3534591"/>
            <a:ext cx="4009356" cy="369332"/>
            <a:chOff x="1858788" y="2280095"/>
            <a:chExt cx="4009356" cy="369332"/>
          </a:xfrm>
        </p:grpSpPr>
        <p:sp>
          <p:nvSpPr>
            <p:cNvPr id="33" name="Seta para cima 32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051720" y="2280095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Eficiência e controle no processo</a:t>
              </a:r>
              <a:endParaRPr lang="pt-BR" sz="1800" b="1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667100" y="3810108"/>
            <a:ext cx="4009356" cy="369332"/>
            <a:chOff x="1858788" y="2280095"/>
            <a:chExt cx="4009356" cy="369332"/>
          </a:xfrm>
        </p:grpSpPr>
        <p:sp>
          <p:nvSpPr>
            <p:cNvPr id="36" name="Seta para cima 35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051720" y="2280095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Qualidade na avaliação de desempenho</a:t>
              </a:r>
              <a:endParaRPr lang="pt-BR" sz="1800" b="1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4667100" y="4085625"/>
            <a:ext cx="4009356" cy="369332"/>
            <a:chOff x="1858788" y="2280095"/>
            <a:chExt cx="4009356" cy="369332"/>
          </a:xfrm>
        </p:grpSpPr>
        <p:sp>
          <p:nvSpPr>
            <p:cNvPr id="39" name="Seta para cima 38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051720" y="2280095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Conhecimento sobre o </a:t>
              </a:r>
              <a:r>
                <a:rPr lang="pt-BR" sz="1800" dirty="0" err="1"/>
                <a:t>Portifólio</a:t>
              </a:r>
              <a:endParaRPr lang="pt-BR" sz="1800" b="1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4667100" y="4361142"/>
            <a:ext cx="4009356" cy="369332"/>
            <a:chOff x="1858788" y="2280095"/>
            <a:chExt cx="4009356" cy="369332"/>
          </a:xfrm>
        </p:grpSpPr>
        <p:sp>
          <p:nvSpPr>
            <p:cNvPr id="42" name="Seta para cima 41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051720" y="2280095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Conhecimento sobre o Cliente</a:t>
              </a:r>
              <a:endParaRPr lang="pt-BR" sz="1800" b="1" dirty="0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677916" y="4643844"/>
            <a:ext cx="3998540" cy="369332"/>
            <a:chOff x="4677916" y="4643844"/>
            <a:chExt cx="3998540" cy="369332"/>
          </a:xfrm>
        </p:grpSpPr>
        <p:sp>
          <p:nvSpPr>
            <p:cNvPr id="46" name="CaixaDeTexto 45"/>
            <p:cNvSpPr txBox="1"/>
            <p:nvPr/>
          </p:nvSpPr>
          <p:spPr>
            <a:xfrm>
              <a:off x="4860032" y="4643844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Vendas Não Efetivadas</a:t>
              </a:r>
              <a:endParaRPr lang="pt-BR" sz="1800" b="1" dirty="0"/>
            </a:p>
          </p:txBody>
        </p:sp>
        <p:sp>
          <p:nvSpPr>
            <p:cNvPr id="50" name="Seta para cima 49"/>
            <p:cNvSpPr/>
            <p:nvPr/>
          </p:nvSpPr>
          <p:spPr bwMode="auto">
            <a:xfrm flipV="1">
              <a:off x="4677916" y="4755484"/>
              <a:ext cx="216024" cy="178110"/>
            </a:xfrm>
            <a:prstGeom prst="up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31912" y="4946498"/>
            <a:ext cx="3312368" cy="1434830"/>
            <a:chOff x="588468" y="1645899"/>
            <a:chExt cx="3312368" cy="1713384"/>
          </a:xfrm>
        </p:grpSpPr>
        <p:sp>
          <p:nvSpPr>
            <p:cNvPr id="55" name="Retângulo de cantos arredondados 54"/>
            <p:cNvSpPr/>
            <p:nvPr/>
          </p:nvSpPr>
          <p:spPr bwMode="auto">
            <a:xfrm>
              <a:off x="588468" y="1645899"/>
              <a:ext cx="3312368" cy="1713384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228156" y="1646866"/>
              <a:ext cx="2016224" cy="47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/>
                <a:t>Colaborador</a:t>
              </a:r>
              <a:endParaRPr lang="pt-BR" sz="2000" b="1" dirty="0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571028" y="5366961"/>
            <a:ext cx="2929236" cy="369332"/>
            <a:chOff x="1858788" y="2280095"/>
            <a:chExt cx="2929236" cy="369332"/>
          </a:xfrm>
        </p:grpSpPr>
        <p:sp>
          <p:nvSpPr>
            <p:cNvPr id="58" name="Seta para cima 57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051720" y="22800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 smtClean="0"/>
                <a:t>Qualidade </a:t>
              </a:r>
              <a:r>
                <a:rPr lang="pt-BR" sz="1800" dirty="0"/>
                <a:t>no atendimento</a:t>
              </a:r>
              <a:endParaRPr lang="pt-BR" sz="1800" b="1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571028" y="5642478"/>
            <a:ext cx="2929236" cy="369332"/>
            <a:chOff x="1858788" y="2280095"/>
            <a:chExt cx="2929236" cy="369332"/>
          </a:xfrm>
        </p:grpSpPr>
        <p:sp>
          <p:nvSpPr>
            <p:cNvPr id="61" name="Seta para cima 60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051720" y="22800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Desempenho nas vendas</a:t>
              </a:r>
              <a:endParaRPr lang="pt-BR" sz="1800" b="1" dirty="0"/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571028" y="5917995"/>
            <a:ext cx="2929236" cy="369332"/>
            <a:chOff x="1858788" y="2280095"/>
            <a:chExt cx="2929236" cy="369332"/>
          </a:xfrm>
        </p:grpSpPr>
        <p:sp>
          <p:nvSpPr>
            <p:cNvPr id="64" name="Seta para cima 63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2051720" y="22800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/>
                <a:t>Comissão sobre vendas</a:t>
              </a:r>
              <a:endParaRPr lang="pt-BR" sz="1800" b="1" dirty="0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4692858" y="4931876"/>
            <a:ext cx="4009356" cy="646331"/>
            <a:chOff x="1858788" y="2280095"/>
            <a:chExt cx="4009356" cy="646331"/>
          </a:xfrm>
        </p:grpSpPr>
        <p:sp>
          <p:nvSpPr>
            <p:cNvPr id="51" name="Seta para cima 50"/>
            <p:cNvSpPr/>
            <p:nvPr/>
          </p:nvSpPr>
          <p:spPr bwMode="auto">
            <a:xfrm>
              <a:off x="1858788" y="2375706"/>
              <a:ext cx="216024" cy="178110"/>
            </a:xfrm>
            <a:prstGeom prst="up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051720" y="2280095"/>
              <a:ext cx="3816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 smtClean="0"/>
                <a:t>Pioneirismo Tecnológico e Valorização da Imagem</a:t>
              </a:r>
              <a:endParaRPr lang="pt-BR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" y="1196753"/>
            <a:ext cx="9072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Desempenho do Projeto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5436096" y="5498068"/>
            <a:ext cx="34563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Vendas Anuais  Perdidas: R$ 6.402.000,00</a:t>
            </a:r>
          </a:p>
          <a:p>
            <a:r>
              <a:rPr lang="pt-BR" sz="1400" b="1" dirty="0" smtClean="0">
                <a:solidFill>
                  <a:srgbClr val="0070C0"/>
                </a:solidFill>
              </a:rPr>
              <a:t>Recuperação das Vendas: R$ 2.112.000,00</a:t>
            </a:r>
            <a:r>
              <a:rPr lang="pt-BR" sz="1400" b="1" dirty="0" smtClean="0"/>
              <a:t> 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40085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Informações</a:t>
            </a:r>
            <a:r>
              <a:rPr lang="en-US" b="1" dirty="0"/>
              <a:t> </a:t>
            </a:r>
            <a:r>
              <a:rPr lang="en-US" b="1" dirty="0" err="1"/>
              <a:t>para</a:t>
            </a:r>
            <a:r>
              <a:rPr lang="en-US" b="1" dirty="0"/>
              <a:t> </a:t>
            </a:r>
            <a:r>
              <a:rPr lang="en-US" b="1" dirty="0" err="1"/>
              <a:t>contato</a:t>
            </a:r>
            <a:endParaRPr lang="en-US" b="1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Jefferson Alessandro Rodrigues </a:t>
            </a:r>
            <a:r>
              <a:rPr lang="en-US" dirty="0" err="1" smtClean="0"/>
              <a:t>Alves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(12) 8138-6413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Jefferson.ralves@hotmail.com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t-BR" dirty="0" smtClean="0">
                <a:hlinkClick r:id="rId3" tooltip="Visualizar perfil público"/>
              </a:rPr>
              <a:t> br.linkedin.com/in/</a:t>
            </a:r>
            <a:r>
              <a:rPr lang="pt-BR" dirty="0" err="1" smtClean="0">
                <a:hlinkClick r:id="rId3" tooltip="Visualizar perfil público"/>
              </a:rPr>
              <a:t>jeffersonralves</a:t>
            </a:r>
            <a:endParaRPr lang="pt-B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jalves2006_skype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720080" cy="7200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7" r="64736" b="12194"/>
          <a:stretch/>
        </p:blipFill>
        <p:spPr>
          <a:xfrm>
            <a:off x="602576" y="2704350"/>
            <a:ext cx="594032" cy="5904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1" y="4832913"/>
            <a:ext cx="612000" cy="540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1066800"/>
          </a:xfrm>
        </p:spPr>
        <p:txBody>
          <a:bodyPr/>
          <a:lstStyle/>
          <a:p>
            <a:r>
              <a:rPr lang="en-US" b="1" dirty="0" err="1"/>
              <a:t>Introdução</a:t>
            </a:r>
            <a:endParaRPr lang="en-US" b="1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Um dos </a:t>
            </a:r>
            <a:r>
              <a:rPr lang="en-US" dirty="0" err="1" smtClean="0"/>
              <a:t>pilares</a:t>
            </a:r>
            <a:r>
              <a:rPr lang="en-US" dirty="0" smtClean="0"/>
              <a:t> da </a:t>
            </a:r>
            <a:r>
              <a:rPr lang="en-US" dirty="0" err="1" smtClean="0"/>
              <a:t>competitividade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é a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processos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representativos</a:t>
            </a:r>
            <a:r>
              <a:rPr lang="en-US" dirty="0" smtClean="0"/>
              <a:t> e </a:t>
            </a:r>
            <a:r>
              <a:rPr lang="en-US" dirty="0" err="1" smtClean="0"/>
              <a:t>estratégicos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melhorias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expressivos</a:t>
            </a:r>
            <a:r>
              <a:rPr lang="en-US" dirty="0" smtClean="0"/>
              <a:t> no </a:t>
            </a:r>
            <a:r>
              <a:rPr lang="en-US" dirty="0" err="1" smtClean="0"/>
              <a:t>curto</a:t>
            </a:r>
            <a:r>
              <a:rPr lang="en-US" dirty="0" smtClean="0"/>
              <a:t> e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prazos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893496" cy="1066800"/>
          </a:xfrm>
        </p:spPr>
        <p:txBody>
          <a:bodyPr/>
          <a:lstStyle/>
          <a:p>
            <a:r>
              <a:rPr lang="pt-BR" b="1" dirty="0" smtClean="0"/>
              <a:t>Vendas Realizadas – Importante mas, não o suficiente</a:t>
            </a:r>
            <a:endParaRPr lang="pt-BR" b="1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1143000" y="1219200"/>
            <a:ext cx="6781800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Através</a:t>
            </a:r>
            <a:r>
              <a:rPr lang="en-US" sz="2400" dirty="0" smtClean="0"/>
              <a:t> dos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de ERP e BI é </a:t>
            </a:r>
            <a:r>
              <a:rPr lang="en-US" sz="2400" dirty="0" err="1" smtClean="0"/>
              <a:t>possível</a:t>
            </a:r>
            <a:r>
              <a:rPr lang="en-US" sz="2400" dirty="0" smtClean="0"/>
              <a:t> saber:</a:t>
            </a:r>
          </a:p>
          <a:p>
            <a:pPr lvl="1"/>
            <a:r>
              <a:rPr lang="en-US" dirty="0" smtClean="0"/>
              <a:t>Ticket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vendedor</a:t>
            </a:r>
            <a:endParaRPr lang="en-US" dirty="0" smtClean="0"/>
          </a:p>
          <a:p>
            <a:pPr lvl="1"/>
            <a:r>
              <a:rPr lang="en-US" dirty="0" smtClean="0"/>
              <a:t>Ticket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/</a:t>
            </a:r>
            <a:r>
              <a:rPr lang="en-US" dirty="0" err="1" smtClean="0"/>
              <a:t>categoria</a:t>
            </a:r>
            <a:endParaRPr lang="en-US" dirty="0" smtClean="0"/>
          </a:p>
          <a:p>
            <a:pPr lvl="1"/>
            <a:r>
              <a:rPr lang="en-US" dirty="0" smtClean="0"/>
              <a:t>Ticket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loja</a:t>
            </a:r>
            <a:endParaRPr lang="en-US" dirty="0" smtClean="0"/>
          </a:p>
          <a:p>
            <a:pPr lvl="1"/>
            <a:r>
              <a:rPr lang="en-US" dirty="0" smtClean="0"/>
              <a:t>Venda </a:t>
            </a:r>
            <a:r>
              <a:rPr lang="en-US" dirty="0" err="1" smtClean="0"/>
              <a:t>cruzada</a:t>
            </a:r>
            <a:r>
              <a:rPr lang="en-US" dirty="0" smtClean="0"/>
              <a:t> / </a:t>
            </a:r>
            <a:r>
              <a:rPr lang="en-US" dirty="0" err="1" smtClean="0"/>
              <a:t>agregada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Projeção</a:t>
            </a:r>
            <a:r>
              <a:rPr lang="en-US" dirty="0" smtClean="0"/>
              <a:t> de Venda etc.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4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395536" y="1647947"/>
            <a:ext cx="8364976" cy="46805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Processo Atual de Venda Não Efetivada</a:t>
            </a:r>
            <a:endParaRPr lang="pt-BR" b="1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26" y="3141175"/>
            <a:ext cx="426622" cy="11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064340"/>
            <a:ext cx="1043084" cy="115571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" name="Seta para a direita 10"/>
          <p:cNvSpPr/>
          <p:nvPr/>
        </p:nvSpPr>
        <p:spPr bwMode="auto">
          <a:xfrm>
            <a:off x="2483768" y="3719034"/>
            <a:ext cx="180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Seta para a direita 12"/>
          <p:cNvSpPr/>
          <p:nvPr/>
        </p:nvSpPr>
        <p:spPr bwMode="auto">
          <a:xfrm rot="20309562">
            <a:off x="5171492" y="3214951"/>
            <a:ext cx="2160000" cy="14521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Seta para a direita 13"/>
          <p:cNvSpPr/>
          <p:nvPr/>
        </p:nvSpPr>
        <p:spPr bwMode="auto">
          <a:xfrm rot="885973">
            <a:off x="5216229" y="4014411"/>
            <a:ext cx="2160000" cy="14521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7492857" y="3784385"/>
            <a:ext cx="951480" cy="11179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90" y="3827227"/>
            <a:ext cx="577414" cy="514334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1331640" y="4170882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Cliente</a:t>
            </a:r>
            <a:endParaRPr lang="pt-BR" sz="11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175192" y="4295953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Vendedor</a:t>
            </a:r>
            <a:endParaRPr lang="pt-BR" sz="11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476417" y="3250230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Estoque</a:t>
            </a:r>
            <a:endParaRPr lang="pt-BR" sz="11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52320" y="4962970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Pedido</a:t>
            </a:r>
            <a:endParaRPr lang="pt-BR" sz="1100" b="1" dirty="0"/>
          </a:p>
        </p:txBody>
      </p:sp>
      <p:sp>
        <p:nvSpPr>
          <p:cNvPr id="50" name="Seta para a direita 49"/>
          <p:cNvSpPr/>
          <p:nvPr/>
        </p:nvSpPr>
        <p:spPr bwMode="auto">
          <a:xfrm rot="9490952">
            <a:off x="6288276" y="4772042"/>
            <a:ext cx="108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5076056" y="4965732"/>
            <a:ext cx="497399" cy="457933"/>
            <a:chOff x="445144" y="4198180"/>
            <a:chExt cx="629369" cy="579432"/>
          </a:xfrm>
        </p:grpSpPr>
        <p:sp>
          <p:nvSpPr>
            <p:cNvPr id="60" name="Cubo 59"/>
            <p:cNvSpPr/>
            <p:nvPr/>
          </p:nvSpPr>
          <p:spPr bwMode="auto">
            <a:xfrm>
              <a:off x="445144" y="4198180"/>
              <a:ext cx="629369" cy="579432"/>
            </a:xfrm>
            <a:prstGeom prst="cube">
              <a:avLst/>
            </a:prstGeom>
            <a:blipFill>
              <a:blip r:embed="rId5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7" name="Imagem 56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97" y="4367980"/>
              <a:ext cx="439200" cy="392400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5643439" y="4936548"/>
            <a:ext cx="496800" cy="457200"/>
            <a:chOff x="702271" y="5185013"/>
            <a:chExt cx="629369" cy="579432"/>
          </a:xfrm>
        </p:grpSpPr>
        <p:sp>
          <p:nvSpPr>
            <p:cNvPr id="61" name="Cubo 60"/>
            <p:cNvSpPr/>
            <p:nvPr/>
          </p:nvSpPr>
          <p:spPr bwMode="auto">
            <a:xfrm>
              <a:off x="702271" y="5185013"/>
              <a:ext cx="629369" cy="579432"/>
            </a:xfrm>
            <a:prstGeom prst="cube">
              <a:avLst/>
            </a:prstGeom>
            <a:blipFill>
              <a:blip r:embed="rId5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8" name="Imagem 57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43" y="5353028"/>
              <a:ext cx="439200" cy="392400"/>
            </a:xfrm>
            <a:prstGeom prst="rect">
              <a:avLst/>
            </a:prstGeom>
          </p:spPr>
        </p:pic>
      </p:grpSp>
      <p:sp>
        <p:nvSpPr>
          <p:cNvPr id="65" name="Seta para a direita 64"/>
          <p:cNvSpPr/>
          <p:nvPr/>
        </p:nvSpPr>
        <p:spPr bwMode="auto">
          <a:xfrm rot="11962314">
            <a:off x="2423285" y="4630817"/>
            <a:ext cx="2520000" cy="12687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tângulo 65"/>
          <p:cNvSpPr/>
          <p:nvPr/>
        </p:nvSpPr>
        <p:spPr bwMode="auto">
          <a:xfrm>
            <a:off x="835639" y="5154032"/>
            <a:ext cx="951480" cy="12275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37103" y="6403130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Escolha</a:t>
            </a:r>
            <a:endParaRPr lang="pt-BR" sz="1100" b="1" dirty="0"/>
          </a:p>
        </p:txBody>
      </p:sp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40" y="4895262"/>
            <a:ext cx="296994" cy="4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6" y="4258670"/>
            <a:ext cx="913768" cy="605870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49087"/>
            <a:ext cx="1227275" cy="90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9" name="Seta para a direita 68"/>
          <p:cNvSpPr/>
          <p:nvPr/>
        </p:nvSpPr>
        <p:spPr bwMode="auto">
          <a:xfrm rot="8122159">
            <a:off x="1240921" y="4664641"/>
            <a:ext cx="72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Arredondar Retângulo em um Canto Diagonal 5"/>
          <p:cNvSpPr/>
          <p:nvPr/>
        </p:nvSpPr>
        <p:spPr bwMode="auto">
          <a:xfrm>
            <a:off x="3563888" y="184482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Cliente solicita produtos</a:t>
            </a:r>
          </a:p>
        </p:txBody>
      </p:sp>
      <p:sp>
        <p:nvSpPr>
          <p:cNvPr id="63" name="Arredondar Retângulo em um Canto Diagonal 62"/>
          <p:cNvSpPr/>
          <p:nvPr/>
        </p:nvSpPr>
        <p:spPr bwMode="auto">
          <a:xfrm>
            <a:off x="3561832" y="185220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Vendedor 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</a:rPr>
              <a:t>consulta estoque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1" name="Arredondar Retângulo em um Canto Diagonal 70"/>
          <p:cNvSpPr/>
          <p:nvPr/>
        </p:nvSpPr>
        <p:spPr bwMode="auto">
          <a:xfrm>
            <a:off x="3561832" y="185290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Vendedor define alternativas</a:t>
            </a:r>
          </a:p>
        </p:txBody>
      </p:sp>
      <p:sp>
        <p:nvSpPr>
          <p:cNvPr id="76" name="Arredondar Retângulo em um Canto Diagonal 75"/>
          <p:cNvSpPr/>
          <p:nvPr/>
        </p:nvSpPr>
        <p:spPr bwMode="auto">
          <a:xfrm>
            <a:off x="3560250" y="185290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Vendedor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apresenta ao cliente</a:t>
            </a:r>
          </a:p>
        </p:txBody>
      </p:sp>
      <p:sp>
        <p:nvSpPr>
          <p:cNvPr id="77" name="Arredondar Retângulo em um Canto Diagonal 76"/>
          <p:cNvSpPr/>
          <p:nvPr/>
        </p:nvSpPr>
        <p:spPr bwMode="auto">
          <a:xfrm>
            <a:off x="3565984" y="185220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C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liente avalia os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produtos e decide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9" name="Arredondar Retângulo em um Canto Diagonal 78"/>
          <p:cNvSpPr/>
          <p:nvPr/>
        </p:nvSpPr>
        <p:spPr bwMode="auto">
          <a:xfrm>
            <a:off x="3563888" y="185220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Nenhum produto escolhido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624783" y="2178885"/>
            <a:ext cx="706857" cy="576064"/>
            <a:chOff x="683568" y="1818638"/>
            <a:chExt cx="706857" cy="576064"/>
          </a:xfrm>
        </p:grpSpPr>
        <p:sp>
          <p:nvSpPr>
            <p:cNvPr id="21" name="Texto explicativo retangular com cantos arredondados 20"/>
            <p:cNvSpPr/>
            <p:nvPr/>
          </p:nvSpPr>
          <p:spPr bwMode="auto">
            <a:xfrm flipH="1">
              <a:off x="683568" y="1818638"/>
              <a:ext cx="706857" cy="576064"/>
            </a:xfrm>
            <a:prstGeom prst="wedgeRoundRectCallout">
              <a:avLst>
                <a:gd name="adj1" fmla="val -57216"/>
                <a:gd name="adj2" fmla="val 98404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829" y="1857358"/>
              <a:ext cx="554336" cy="493778"/>
            </a:xfrm>
            <a:prstGeom prst="rect">
              <a:avLst/>
            </a:prstGeom>
          </p:spPr>
        </p:pic>
      </p:grp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39" y="3899355"/>
            <a:ext cx="3323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17" y="4437319"/>
            <a:ext cx="3323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CaixaDeTexto 81"/>
          <p:cNvSpPr txBox="1"/>
          <p:nvPr/>
        </p:nvSpPr>
        <p:spPr>
          <a:xfrm>
            <a:off x="5024093" y="5490796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Alternativas</a:t>
            </a:r>
            <a:endParaRPr lang="pt-BR" sz="1100" b="1" dirty="0"/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9" y="5338714"/>
            <a:ext cx="799200" cy="86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Grupo 98"/>
          <p:cNvGrpSpPr/>
          <p:nvPr/>
        </p:nvGrpSpPr>
        <p:grpSpPr>
          <a:xfrm flipH="1">
            <a:off x="2280967" y="2172642"/>
            <a:ext cx="706857" cy="576064"/>
            <a:chOff x="1403648" y="1816249"/>
            <a:chExt cx="706857" cy="576064"/>
          </a:xfrm>
        </p:grpSpPr>
        <p:sp>
          <p:nvSpPr>
            <p:cNvPr id="100" name="Texto explicativo retangular com cantos arredondados 99"/>
            <p:cNvSpPr/>
            <p:nvPr/>
          </p:nvSpPr>
          <p:spPr bwMode="auto">
            <a:xfrm flipH="1">
              <a:off x="1403648" y="1816249"/>
              <a:ext cx="706857" cy="576064"/>
            </a:xfrm>
            <a:prstGeom prst="wedgeRoundRectCallout">
              <a:avLst>
                <a:gd name="adj1" fmla="val -57216"/>
                <a:gd name="adj2" fmla="val 98404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01" name="Imagem 1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834654"/>
              <a:ext cx="545874" cy="543446"/>
            </a:xfrm>
            <a:prstGeom prst="rect">
              <a:avLst/>
            </a:prstGeom>
          </p:spPr>
        </p:pic>
      </p:grpSp>
      <p:pic>
        <p:nvPicPr>
          <p:cNvPr id="102" name="Imagem 101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05" y="4288476"/>
            <a:ext cx="558000" cy="543446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1187624" y="2348880"/>
            <a:ext cx="6984776" cy="28623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Problemas inerentes ao processo atual de vendas: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Imprecisão das informações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Lentidão na entrega do produto p/ avaliação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Produto entregue diferente do solicitado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E muitos outros problemas e deficiências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86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1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9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25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4" grpId="0"/>
      <p:bldP spid="38" grpId="0"/>
      <p:bldP spid="40" grpId="0"/>
      <p:bldP spid="41" grpId="0"/>
      <p:bldP spid="50" grpId="0" animBg="1"/>
      <p:bldP spid="65" grpId="0" animBg="1"/>
      <p:bldP spid="66" grpId="0" animBg="1"/>
      <p:bldP spid="67" grpId="0"/>
      <p:bldP spid="69" grpId="0" animBg="1"/>
      <p:bldP spid="6" grpId="0" animBg="1"/>
      <p:bldP spid="63" grpId="0" animBg="1"/>
      <p:bldP spid="71" grpId="0" animBg="1"/>
      <p:bldP spid="76" grpId="0" animBg="1"/>
      <p:bldP spid="77" grpId="0" animBg="1"/>
      <p:bldP spid="79" grpId="0" animBg="1"/>
      <p:bldP spid="82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893496" cy="1066800"/>
          </a:xfrm>
        </p:spPr>
        <p:txBody>
          <a:bodyPr/>
          <a:lstStyle/>
          <a:p>
            <a:r>
              <a:rPr lang="pt-BR" b="1" dirty="0" smtClean="0"/>
              <a:t>Vendas Não Efetivadas – Informações ocultas</a:t>
            </a:r>
            <a:endParaRPr lang="pt-BR" b="1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1143000" y="1219200"/>
            <a:ext cx="7317432" cy="4724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Através</a:t>
            </a:r>
            <a:r>
              <a:rPr lang="en-US" sz="2400" dirty="0"/>
              <a:t> dos </a:t>
            </a:r>
            <a:r>
              <a:rPr lang="en-US" sz="2400" dirty="0" err="1"/>
              <a:t>sistemas</a:t>
            </a:r>
            <a:r>
              <a:rPr lang="en-US" sz="2400" dirty="0"/>
              <a:t> de ERP e BI </a:t>
            </a:r>
            <a:r>
              <a:rPr lang="en-US" sz="2400" b="1" dirty="0" smtClean="0">
                <a:solidFill>
                  <a:srgbClr val="FF0000"/>
                </a:solidFill>
              </a:rPr>
              <a:t>NÃO</a:t>
            </a:r>
            <a:r>
              <a:rPr lang="en-US" sz="2400" dirty="0" smtClean="0"/>
              <a:t> é </a:t>
            </a:r>
            <a:r>
              <a:rPr lang="en-US" sz="2400" dirty="0" err="1" smtClean="0"/>
              <a:t>possível</a:t>
            </a:r>
            <a:r>
              <a:rPr lang="en-US" sz="2400" dirty="0" smtClean="0"/>
              <a:t> saber:</a:t>
            </a:r>
          </a:p>
          <a:p>
            <a:pPr lvl="1"/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atendimentos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 </a:t>
            </a:r>
            <a:r>
              <a:rPr lang="en-US" dirty="0" err="1" smtClean="0"/>
              <a:t>vendas</a:t>
            </a:r>
            <a:endParaRPr lang="en-US" dirty="0" smtClean="0"/>
          </a:p>
          <a:p>
            <a:pPr lvl="1"/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avaliados</a:t>
            </a:r>
            <a:r>
              <a:rPr lang="en-US" dirty="0" smtClean="0"/>
              <a:t> e </a:t>
            </a:r>
            <a:r>
              <a:rPr lang="en-US" dirty="0" err="1" smtClean="0"/>
              <a:t>descartados</a:t>
            </a:r>
            <a:endParaRPr lang="en-US" dirty="0" smtClean="0"/>
          </a:p>
          <a:p>
            <a:pPr lvl="1"/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tinham</a:t>
            </a:r>
            <a:r>
              <a:rPr lang="en-US" dirty="0" smtClean="0"/>
              <a:t> </a:t>
            </a:r>
            <a:r>
              <a:rPr lang="en-US" dirty="0" err="1" smtClean="0"/>
              <a:t>disponibilidade</a:t>
            </a:r>
            <a:endParaRPr lang="en-US" dirty="0" smtClean="0"/>
          </a:p>
          <a:p>
            <a:pPr lvl="1"/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 smtClean="0"/>
              <a:t>destinado</a:t>
            </a:r>
            <a:r>
              <a:rPr lang="en-US" dirty="0" smtClean="0"/>
              <a:t> entre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solicitação</a:t>
            </a:r>
            <a:r>
              <a:rPr lang="en-US" dirty="0" smtClean="0"/>
              <a:t> e a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entrega</a:t>
            </a:r>
            <a:r>
              <a:rPr lang="en-US" dirty="0" smtClean="0"/>
              <a:t> e a </a:t>
            </a:r>
            <a:r>
              <a:rPr lang="en-US" dirty="0" err="1" smtClean="0"/>
              <a:t>desistência</a:t>
            </a:r>
            <a:endParaRPr lang="en-US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 </a:t>
            </a:r>
            <a:r>
              <a:rPr lang="en-US" sz="2400" dirty="0" err="1" smtClean="0"/>
              <a:t>mesmo</a:t>
            </a:r>
            <a:r>
              <a:rPr lang="en-US" sz="2400" dirty="0" smtClean="0"/>
              <a:t>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vendas</a:t>
            </a:r>
            <a:r>
              <a:rPr lang="en-US" sz="2400" dirty="0" smtClean="0"/>
              <a:t> </a:t>
            </a:r>
            <a:r>
              <a:rPr lang="en-US" sz="2400" dirty="0" err="1" smtClean="0"/>
              <a:t>efetivadas</a:t>
            </a:r>
            <a:r>
              <a:rPr lang="en-US" sz="2400" dirty="0" smtClean="0"/>
              <a:t> </a:t>
            </a:r>
            <a:r>
              <a:rPr lang="en-US" sz="2400" dirty="0" err="1" smtClean="0"/>
              <a:t>tais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informações</a:t>
            </a:r>
            <a:r>
              <a:rPr lang="en-US" sz="2400" dirty="0" smtClean="0"/>
              <a:t>, </a:t>
            </a:r>
            <a:r>
              <a:rPr lang="en-US" sz="2400" dirty="0" err="1" smtClean="0"/>
              <a:t>bem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outras</a:t>
            </a:r>
            <a:r>
              <a:rPr lang="en-US" sz="2400" dirty="0" smtClean="0"/>
              <a:t> </a:t>
            </a:r>
            <a:r>
              <a:rPr lang="en-US" sz="2400" dirty="0" err="1" smtClean="0"/>
              <a:t>igualmente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importantes</a:t>
            </a:r>
            <a:r>
              <a:rPr lang="en-US" sz="2400" dirty="0" smtClean="0"/>
              <a:t>,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registradas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análise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desempenho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4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 bwMode="auto">
          <a:xfrm>
            <a:off x="1775784" y="1925731"/>
            <a:ext cx="819996" cy="202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Gap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1199744" y="3745706"/>
            <a:ext cx="1440160" cy="576064"/>
            <a:chOff x="1547664" y="4221088"/>
            <a:chExt cx="1440160" cy="576064"/>
          </a:xfrm>
        </p:grpSpPr>
        <p:sp>
          <p:nvSpPr>
            <p:cNvPr id="29" name="Chave esquerda 28"/>
            <p:cNvSpPr/>
            <p:nvPr/>
          </p:nvSpPr>
          <p:spPr bwMode="auto">
            <a:xfrm>
              <a:off x="1547664" y="4221088"/>
              <a:ext cx="144016" cy="576064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616344" y="4259238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smtClean="0"/>
                <a:t>Vendas Não Efetivadas</a:t>
              </a:r>
              <a:endParaRPr lang="pt-BR" sz="900" b="1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619672" y="4538042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smtClean="0"/>
                <a:t>Outros Motivos</a:t>
              </a:r>
              <a:endParaRPr lang="pt-BR" sz="900" b="1" dirty="0"/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1266990" y="3784377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rgbClr val="FF0000"/>
                </a:solidFill>
              </a:rPr>
              <a:t>Vendas Não Efetivadas</a:t>
            </a:r>
            <a:endParaRPr lang="pt-BR" sz="900" b="1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893496" cy="1066800"/>
          </a:xfrm>
        </p:spPr>
        <p:txBody>
          <a:bodyPr/>
          <a:lstStyle/>
          <a:p>
            <a:r>
              <a:rPr lang="pt-BR" b="1" dirty="0" smtClean="0"/>
              <a:t>Relação </a:t>
            </a:r>
            <a:r>
              <a:rPr lang="pt-BR" b="1" dirty="0"/>
              <a:t>entre Perfil do </a:t>
            </a:r>
            <a:r>
              <a:rPr lang="pt-BR" b="1" dirty="0" smtClean="0"/>
              <a:t>Cliente e Vendas </a:t>
            </a:r>
            <a:r>
              <a:rPr lang="pt-BR" b="1" dirty="0"/>
              <a:t>Não Efetivadas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735276" y="1909008"/>
            <a:ext cx="992872" cy="1216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735276" y="2132856"/>
            <a:ext cx="992872" cy="9928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467544" y="1412776"/>
            <a:ext cx="1980684" cy="1964541"/>
            <a:chOff x="467544" y="1412776"/>
            <a:chExt cx="1980684" cy="1964541"/>
          </a:xfrm>
        </p:grpSpPr>
        <p:cxnSp>
          <p:nvCxnSpPr>
            <p:cNvPr id="6" name="Conector de seta reta 5"/>
            <p:cNvCxnSpPr/>
            <p:nvPr/>
          </p:nvCxnSpPr>
          <p:spPr bwMode="auto">
            <a:xfrm flipV="1">
              <a:off x="720036" y="1412776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Conector de seta reta 6"/>
            <p:cNvCxnSpPr/>
            <p:nvPr/>
          </p:nvCxnSpPr>
          <p:spPr bwMode="auto">
            <a:xfrm rot="5400000" flipV="1">
              <a:off x="1512124" y="2204864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CaixaDeTexto 2"/>
            <p:cNvSpPr txBox="1"/>
            <p:nvPr/>
          </p:nvSpPr>
          <p:spPr>
            <a:xfrm rot="16200000">
              <a:off x="251230" y="2409645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 smtClean="0"/>
                <a:t>Vendas</a:t>
              </a:r>
              <a:endParaRPr lang="pt-BR" sz="8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051030" y="3161873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 smtClean="0"/>
                <a:t>Período</a:t>
              </a:r>
              <a:endParaRPr lang="pt-BR" sz="800" b="1" dirty="0"/>
            </a:p>
          </p:txBody>
        </p:sp>
      </p:grpSp>
      <p:cxnSp>
        <p:nvCxnSpPr>
          <p:cNvPr id="12" name="Conector de seta reta 11"/>
          <p:cNvCxnSpPr>
            <a:endCxn id="13" idx="1"/>
          </p:cNvCxnSpPr>
          <p:nvPr/>
        </p:nvCxnSpPr>
        <p:spPr bwMode="auto">
          <a:xfrm>
            <a:off x="1767202" y="2132856"/>
            <a:ext cx="82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aixaDeTexto 12"/>
          <p:cNvSpPr txBox="1"/>
          <p:nvPr/>
        </p:nvSpPr>
        <p:spPr>
          <a:xfrm>
            <a:off x="2535476" y="2025134"/>
            <a:ext cx="1127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Faturamento Real</a:t>
            </a:r>
            <a:endParaRPr lang="pt-BR" sz="800" b="1" dirty="0"/>
          </a:p>
        </p:txBody>
      </p:sp>
      <p:cxnSp>
        <p:nvCxnSpPr>
          <p:cNvPr id="14" name="Conector de seta reta 13"/>
          <p:cNvCxnSpPr/>
          <p:nvPr/>
        </p:nvCxnSpPr>
        <p:spPr bwMode="auto">
          <a:xfrm flipV="1">
            <a:off x="1767202" y="1910259"/>
            <a:ext cx="833814" cy="10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ixaDeTexto 14"/>
          <p:cNvSpPr txBox="1"/>
          <p:nvPr/>
        </p:nvSpPr>
        <p:spPr>
          <a:xfrm>
            <a:off x="2529008" y="1802537"/>
            <a:ext cx="126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Faturamento Projetado</a:t>
            </a:r>
            <a:endParaRPr lang="pt-BR" sz="800" b="1" dirty="0"/>
          </a:p>
        </p:txBody>
      </p:sp>
      <p:sp>
        <p:nvSpPr>
          <p:cNvPr id="20" name="Retângulo 19"/>
          <p:cNvSpPr/>
          <p:nvPr/>
        </p:nvSpPr>
        <p:spPr bwMode="auto">
          <a:xfrm>
            <a:off x="1775808" y="1922758"/>
            <a:ext cx="819996" cy="202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Gap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5076056" y="2500084"/>
            <a:ext cx="2736304" cy="1614213"/>
            <a:chOff x="4716016" y="4005064"/>
            <a:chExt cx="2736304" cy="1614213"/>
          </a:xfrm>
        </p:grpSpPr>
        <p:sp>
          <p:nvSpPr>
            <p:cNvPr id="39" name="Retângulo 38"/>
            <p:cNvSpPr/>
            <p:nvPr/>
          </p:nvSpPr>
          <p:spPr bwMode="auto">
            <a:xfrm>
              <a:off x="4716016" y="4005064"/>
              <a:ext cx="2736304" cy="16142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4788024" y="4077072"/>
              <a:ext cx="1296144" cy="730074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Times New Roman" pitchFamily="18" charset="0"/>
                </a:rPr>
                <a:t>Cliente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Times New Roman" pitchFamily="18" charset="0"/>
                </a:rPr>
                <a:t>Observador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6084168" y="4077072"/>
              <a:ext cx="1296144" cy="73007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Times New Roman" pitchFamily="18" charset="0"/>
                </a:rPr>
                <a:t>Cliente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Times New Roman" pitchFamily="18" charset="0"/>
                </a:rPr>
                <a:t>Questionador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4788024" y="4807146"/>
              <a:ext cx="2592288" cy="730074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Times New Roman" pitchFamily="18" charset="0"/>
                </a:rPr>
                <a:t>Cliente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Times New Roman" pitchFamily="18" charset="0"/>
                </a:rPr>
                <a:t>Provador</a:t>
              </a: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4728136" y="216153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Vendas Não Efetivadas 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42" name="Seta para a direita 41"/>
          <p:cNvSpPr/>
          <p:nvPr/>
        </p:nvSpPr>
        <p:spPr bwMode="auto">
          <a:xfrm rot="19775433" flipV="1">
            <a:off x="2380433" y="3051833"/>
            <a:ext cx="2792123" cy="140930"/>
          </a:xfrm>
          <a:prstGeom prst="rightArrow">
            <a:avLst/>
          </a:prstGeom>
          <a:solidFill>
            <a:srgbClr val="FF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Texto Explicativo 3 (Ênfase) 42"/>
          <p:cNvSpPr/>
          <p:nvPr/>
        </p:nvSpPr>
        <p:spPr bwMode="auto">
          <a:xfrm flipH="1">
            <a:off x="323528" y="5229200"/>
            <a:ext cx="2080810" cy="72008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78475"/>
              <a:gd name="adj6" fmla="val -48603"/>
              <a:gd name="adj7" fmla="val -297595"/>
              <a:gd name="adj8" fmla="val -136470"/>
            </a:avLst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Observa o produto na vitrine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pt-BR" sz="1000" b="1" dirty="0" smtClean="0">
                <a:solidFill>
                  <a:schemeClr val="tx1"/>
                </a:solidFill>
              </a:rPr>
              <a:t>Não solicita ajuda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Vai embora sem experimentar</a:t>
            </a:r>
          </a:p>
        </p:txBody>
      </p:sp>
      <p:sp>
        <p:nvSpPr>
          <p:cNvPr id="44" name="Texto Explicativo 3 (Ênfase) 43"/>
          <p:cNvSpPr/>
          <p:nvPr/>
        </p:nvSpPr>
        <p:spPr bwMode="auto">
          <a:xfrm flipH="1">
            <a:off x="6300192" y="5238700"/>
            <a:ext cx="2080810" cy="72008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21434"/>
              <a:gd name="adj5" fmla="val -216925"/>
              <a:gd name="adj6" fmla="val -22724"/>
              <a:gd name="adj7" fmla="val -288776"/>
              <a:gd name="adj8" fmla="val 34762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Observa o produto na vitrine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pt-BR" sz="1000" b="1" dirty="0" smtClean="0">
                <a:solidFill>
                  <a:schemeClr val="tx1"/>
                </a:solidFill>
              </a:rPr>
              <a:t>Solicita ajuda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Vai embora sem experimentar</a:t>
            </a:r>
          </a:p>
        </p:txBody>
      </p:sp>
      <p:sp>
        <p:nvSpPr>
          <p:cNvPr id="45" name="Texto Explicativo 3 (Ênfase) 44"/>
          <p:cNvSpPr/>
          <p:nvPr/>
        </p:nvSpPr>
        <p:spPr bwMode="auto">
          <a:xfrm flipH="1">
            <a:off x="3485610" y="5229200"/>
            <a:ext cx="2080810" cy="72008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71420"/>
              <a:gd name="adj6" fmla="val -31577"/>
              <a:gd name="adj7" fmla="val -182954"/>
              <a:gd name="adj8" fmla="val -44875"/>
            </a:avLst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Observa o produto na vitrine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pt-BR" sz="1000" b="1" dirty="0" smtClean="0">
                <a:solidFill>
                  <a:schemeClr val="tx1"/>
                </a:solidFill>
              </a:rPr>
              <a:t>Solicita ajuda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Experimenta</a:t>
            </a:r>
            <a:r>
              <a:rPr kumimoji="0" lang="pt-B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 produto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pt-BR" sz="1000" b="1" baseline="0" dirty="0" smtClean="0">
                <a:solidFill>
                  <a:schemeClr val="tx1"/>
                </a:solidFill>
                <a:latin typeface="Times New Roman" pitchFamily="18" charset="0"/>
              </a:rPr>
              <a:t>Vai</a:t>
            </a:r>
            <a:r>
              <a:rPr lang="pt-BR" sz="1000" b="1" dirty="0" smtClean="0">
                <a:solidFill>
                  <a:schemeClr val="tx1"/>
                </a:solidFill>
                <a:latin typeface="Times New Roman" pitchFamily="18" charset="0"/>
              </a:rPr>
              <a:t> embora sem comprar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ipse 45"/>
          <p:cNvSpPr/>
          <p:nvPr/>
        </p:nvSpPr>
        <p:spPr bwMode="auto">
          <a:xfrm>
            <a:off x="3145321" y="4914664"/>
            <a:ext cx="2722823" cy="136815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32218" y="4581128"/>
            <a:ext cx="186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OPORTUNIDADE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503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26 -4.81481E-6 C 0.00365 0.0044 0.00417 0.00695 0.00625 0.01019 C 0.00799 0.01644 0.01059 0.02084 0.01233 0.02686 C 0.01337 0.02987 0.01389 0.03426 0.01511 0.03727 C 0.02049 0.04977 0.01337 0.0294 0.01927 0.04445 C 0.02761 0.06667 0.03039 0.09075 0.04775 0.10139 C 0.05105 0.10649 0.05556 0.10996 0.0592 0.11482 C 0.06302 0.11968 0.06667 0.12524 0.07084 0.1294 C 0.07188 0.1338 0.07483 0.13797 0.07691 0.1419 C 0.07952 0.14653 0.08056 0.15163 0.08299 0.15625 C 0.08455 0.16366 0.0882 0.16899 0.09045 0.17593 C 0.0941 0.18658 0.09636 0.19815 0.1 0.20903 C 0.10018 0.21088 0.10035 0.21274 0.1007 0.21436 C 0.10105 0.21551 0.10191 0.21621 0.10209 0.21737 C 0.10278 0.22084 0.10348 0.22778 0.10348 0.22801 C 0.1033 0.23635 0.10313 0.24514 0.10278 0.25371 C 0.10261 0.25857 0.09931 0.26204 0.09792 0.26621 C 0.09202 0.28426 0.0757 0.28774 0.06407 0.28889 C 0.03299 0.3007 0.03473 0.29538 -0.01823 0.29607 C -0.02725 0.30325 -0.03819 0.29931 -0.04809 0.29607 C -0.05503 0.28913 -0.04843 0.29514 -0.06701 0.29306 C -0.0677 0.29306 -0.0684 0.2919 -0.06909 0.2919 C -0.08455 0.29121 -0.09982 0.29121 -0.11527 0.29098 C -0.12482 0.28727 -0.10937 0.29306 -0.13489 0.28889 C -0.13941 0.2882 -0.14444 0.28542 -0.14913 0.28473 C -0.15798 0.28519 -0.16684 0.27987 -0.17083 0.2919 C -0.16909 0.29375 -0.16475 0.29607 -0.16475 0.2963 " pathEditMode="relative" rAng="0" ptsTypes="ffffffffffffffffffffffffff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250"/>
                            </p:stCondLst>
                            <p:childTnLst>
                              <p:par>
                                <p:cTn id="10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10" grpId="0" animBg="1"/>
      <p:bldP spid="8" grpId="0" animBg="1"/>
      <p:bldP spid="13" grpId="0"/>
      <p:bldP spid="15" grpId="0"/>
      <p:bldP spid="20" grpId="0" animBg="1"/>
      <p:bldP spid="20" grpId="1" animBg="1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9" grpId="0"/>
      <p:bldP spid="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893496" cy="1066800"/>
          </a:xfrm>
        </p:spPr>
        <p:txBody>
          <a:bodyPr/>
          <a:lstStyle/>
          <a:p>
            <a:r>
              <a:rPr lang="pt-BR" b="1" dirty="0" smtClean="0"/>
              <a:t>Estudo sobre Vendas Não Efetivadas (VNE)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17982"/>
            <a:ext cx="9072000" cy="537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187624" y="2348880"/>
            <a:ext cx="6984776" cy="28623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Numa estimativa conservadora, cerca de </a:t>
            </a:r>
            <a:r>
              <a:rPr lang="pt-BR" b="1" dirty="0" smtClean="0"/>
              <a:t>R$ 6.402.000,00</a:t>
            </a:r>
            <a:r>
              <a:rPr lang="pt-BR" dirty="0" smtClean="0"/>
              <a:t> podem estar fora do faturamento da empresa e, muito provavelmente, ao menos cerca de 33% disto, algo em torno de </a:t>
            </a:r>
            <a:r>
              <a:rPr lang="pt-BR" b="1" dirty="0" smtClean="0"/>
              <a:t>R$ 2.112.000,00</a:t>
            </a:r>
            <a:r>
              <a:rPr lang="pt-BR" dirty="0" smtClean="0"/>
              <a:t>, poderiam ser captados mediante um aprimoramento do processo de vendas.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63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Processo de Venda Aprimorado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395536" y="1647947"/>
            <a:ext cx="8364976" cy="46805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57" y="3018556"/>
            <a:ext cx="426622" cy="11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14" y="3405018"/>
            <a:ext cx="456390" cy="6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018556"/>
            <a:ext cx="1043084" cy="115571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" name="Seta para a direita 10"/>
          <p:cNvSpPr/>
          <p:nvPr/>
        </p:nvSpPr>
        <p:spPr bwMode="auto">
          <a:xfrm>
            <a:off x="2555776" y="3596415"/>
            <a:ext cx="79208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Seta para a direita 11"/>
          <p:cNvSpPr/>
          <p:nvPr/>
        </p:nvSpPr>
        <p:spPr bwMode="auto">
          <a:xfrm>
            <a:off x="4113713" y="3596415"/>
            <a:ext cx="79208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Seta para a direita 12"/>
          <p:cNvSpPr/>
          <p:nvPr/>
        </p:nvSpPr>
        <p:spPr bwMode="auto">
          <a:xfrm rot="20309562">
            <a:off x="5583728" y="3268520"/>
            <a:ext cx="1800000" cy="14521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Seta para a direita 13"/>
          <p:cNvSpPr/>
          <p:nvPr/>
        </p:nvSpPr>
        <p:spPr bwMode="auto">
          <a:xfrm rot="885973">
            <a:off x="5621877" y="3956110"/>
            <a:ext cx="1800000" cy="14521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7492857" y="3693880"/>
            <a:ext cx="951480" cy="2119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683568" y="2056266"/>
            <a:ext cx="706857" cy="576064"/>
            <a:chOff x="683568" y="1818638"/>
            <a:chExt cx="706857" cy="576064"/>
          </a:xfrm>
        </p:grpSpPr>
        <p:sp>
          <p:nvSpPr>
            <p:cNvPr id="21" name="Texto explicativo retangular com cantos arredondados 20"/>
            <p:cNvSpPr/>
            <p:nvPr/>
          </p:nvSpPr>
          <p:spPr bwMode="auto">
            <a:xfrm flipH="1">
              <a:off x="683568" y="1818638"/>
              <a:ext cx="706857" cy="576064"/>
            </a:xfrm>
            <a:prstGeom prst="wedgeRoundRectCallout">
              <a:avLst>
                <a:gd name="adj1" fmla="val -57216"/>
                <a:gd name="adj2" fmla="val 98404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9829" y="1857358"/>
              <a:ext cx="554336" cy="493778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2214222" y="2040396"/>
            <a:ext cx="706857" cy="576064"/>
            <a:chOff x="2280967" y="1806079"/>
            <a:chExt cx="706857" cy="576064"/>
          </a:xfrm>
        </p:grpSpPr>
        <p:sp>
          <p:nvSpPr>
            <p:cNvPr id="16" name="Texto explicativo retangular com cantos arredondados 15"/>
            <p:cNvSpPr/>
            <p:nvPr/>
          </p:nvSpPr>
          <p:spPr bwMode="auto">
            <a:xfrm>
              <a:off x="2280967" y="1806079"/>
              <a:ext cx="706857" cy="576064"/>
            </a:xfrm>
            <a:prstGeom prst="wedgeRoundRectCallout">
              <a:avLst>
                <a:gd name="adj1" fmla="val -57216"/>
                <a:gd name="adj2" fmla="val 98404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795" y="1818638"/>
              <a:ext cx="493200" cy="493200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2206610" y="2053843"/>
            <a:ext cx="706857" cy="576064"/>
            <a:chOff x="3361087" y="1806724"/>
            <a:chExt cx="706857" cy="576064"/>
          </a:xfrm>
        </p:grpSpPr>
        <p:sp>
          <p:nvSpPr>
            <p:cNvPr id="24" name="Texto explicativo retangular com cantos arredondados 23"/>
            <p:cNvSpPr/>
            <p:nvPr/>
          </p:nvSpPr>
          <p:spPr bwMode="auto">
            <a:xfrm>
              <a:off x="3361087" y="1806724"/>
              <a:ext cx="706857" cy="576064"/>
            </a:xfrm>
            <a:prstGeom prst="wedgeRoundRectCallout">
              <a:avLst>
                <a:gd name="adj1" fmla="val -57216"/>
                <a:gd name="adj2" fmla="val 98404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038" y="1837485"/>
              <a:ext cx="608954" cy="487648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693497" y="2056660"/>
            <a:ext cx="706857" cy="576064"/>
            <a:chOff x="1403648" y="1816249"/>
            <a:chExt cx="706857" cy="576064"/>
          </a:xfrm>
        </p:grpSpPr>
        <p:sp>
          <p:nvSpPr>
            <p:cNvPr id="28" name="Texto explicativo retangular com cantos arredondados 27"/>
            <p:cNvSpPr/>
            <p:nvPr/>
          </p:nvSpPr>
          <p:spPr bwMode="auto">
            <a:xfrm flipH="1">
              <a:off x="1403648" y="1816249"/>
              <a:ext cx="706857" cy="576064"/>
            </a:xfrm>
            <a:prstGeom prst="wedgeRoundRectCallout">
              <a:avLst>
                <a:gd name="adj1" fmla="val -57216"/>
                <a:gd name="adj2" fmla="val 98404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834654"/>
              <a:ext cx="545874" cy="543446"/>
            </a:xfrm>
            <a:prstGeom prst="rect">
              <a:avLst/>
            </a:prstGeom>
          </p:spPr>
        </p:pic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90" y="3736722"/>
            <a:ext cx="577414" cy="51433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32" y="3770750"/>
            <a:ext cx="42967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17" y="4847502"/>
            <a:ext cx="3323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1331640" y="4125098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Cliente</a:t>
            </a:r>
            <a:endParaRPr lang="pt-BR" sz="11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127952" y="4098676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Vendedor</a:t>
            </a:r>
            <a:endParaRPr lang="pt-BR" sz="1100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715893" y="4053090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Tablet</a:t>
            </a:r>
            <a:endParaRPr lang="pt-BR" sz="11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476417" y="3234580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Estoque</a:t>
            </a:r>
            <a:endParaRPr lang="pt-BR" sz="11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52320" y="5831686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Pedido</a:t>
            </a:r>
            <a:endParaRPr lang="pt-BR" sz="1100" b="1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32" y="4336256"/>
            <a:ext cx="42967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Imagem 4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95" y="4204993"/>
            <a:ext cx="557559" cy="514800"/>
          </a:xfrm>
          <a:prstGeom prst="rect">
            <a:avLst/>
          </a:prstGeom>
        </p:spPr>
      </p:pic>
      <p:pic>
        <p:nvPicPr>
          <p:cNvPr id="45" name="Imagem 44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05" y="4767293"/>
            <a:ext cx="558000" cy="543446"/>
          </a:xfrm>
          <a:prstGeom prst="rect">
            <a:avLst/>
          </a:prstGeom>
        </p:spPr>
      </p:pic>
      <p:pic>
        <p:nvPicPr>
          <p:cNvPr id="47" name="Imagem 46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3" y="5238284"/>
            <a:ext cx="514800" cy="514800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54" y="5310739"/>
            <a:ext cx="42967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13" y="5111606"/>
            <a:ext cx="1114516" cy="101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Seta para a direita 49"/>
          <p:cNvSpPr/>
          <p:nvPr/>
        </p:nvSpPr>
        <p:spPr bwMode="auto">
          <a:xfrm rot="9490952">
            <a:off x="6937021" y="5378343"/>
            <a:ext cx="432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020033" y="6119718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Separação</a:t>
            </a:r>
            <a:endParaRPr lang="pt-BR" sz="1100" b="1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2411760" y="5053246"/>
            <a:ext cx="4392488" cy="10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49" y="5091376"/>
            <a:ext cx="1096423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Seta para a direita 53"/>
          <p:cNvSpPr/>
          <p:nvPr/>
        </p:nvSpPr>
        <p:spPr bwMode="auto">
          <a:xfrm flipH="1">
            <a:off x="5220112" y="5662507"/>
            <a:ext cx="36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Seta para a direita 54"/>
          <p:cNvSpPr/>
          <p:nvPr/>
        </p:nvSpPr>
        <p:spPr bwMode="auto">
          <a:xfrm flipH="1">
            <a:off x="3707944" y="5670891"/>
            <a:ext cx="36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3157325" y="5121814"/>
            <a:ext cx="496800" cy="457200"/>
            <a:chOff x="1691681" y="4793784"/>
            <a:chExt cx="629369" cy="579432"/>
          </a:xfrm>
        </p:grpSpPr>
        <p:sp>
          <p:nvSpPr>
            <p:cNvPr id="37" name="Cubo 36"/>
            <p:cNvSpPr/>
            <p:nvPr/>
          </p:nvSpPr>
          <p:spPr bwMode="auto">
            <a:xfrm>
              <a:off x="1691681" y="4793784"/>
              <a:ext cx="629369" cy="579432"/>
            </a:xfrm>
            <a:prstGeom prst="cube">
              <a:avLst/>
            </a:prstGeom>
            <a:blipFill>
              <a:blip r:embed="rId15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14" y="4957922"/>
              <a:ext cx="439672" cy="391640"/>
            </a:xfrm>
            <a:prstGeom prst="rect">
              <a:avLst/>
            </a:prstGeom>
          </p:spPr>
        </p:pic>
      </p:grpSp>
      <p:grpSp>
        <p:nvGrpSpPr>
          <p:cNvPr id="52" name="Grupo 51"/>
          <p:cNvGrpSpPr/>
          <p:nvPr/>
        </p:nvGrpSpPr>
        <p:grpSpPr>
          <a:xfrm>
            <a:off x="2555776" y="5111606"/>
            <a:ext cx="497399" cy="457933"/>
            <a:chOff x="445144" y="4198180"/>
            <a:chExt cx="629369" cy="579432"/>
          </a:xfrm>
        </p:grpSpPr>
        <p:sp>
          <p:nvSpPr>
            <p:cNvPr id="60" name="Cubo 59"/>
            <p:cNvSpPr/>
            <p:nvPr/>
          </p:nvSpPr>
          <p:spPr bwMode="auto">
            <a:xfrm>
              <a:off x="445144" y="4198180"/>
              <a:ext cx="629369" cy="579432"/>
            </a:xfrm>
            <a:prstGeom prst="cube">
              <a:avLst/>
            </a:prstGeom>
            <a:blipFill>
              <a:blip r:embed="rId15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7" name="Imagem 56"/>
            <p:cNvPicPr>
              <a:picLocks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97" y="4367980"/>
              <a:ext cx="439200" cy="392400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2771800" y="5625870"/>
            <a:ext cx="496800" cy="457200"/>
            <a:chOff x="702271" y="5185013"/>
            <a:chExt cx="629369" cy="579432"/>
          </a:xfrm>
        </p:grpSpPr>
        <p:sp>
          <p:nvSpPr>
            <p:cNvPr id="61" name="Cubo 60"/>
            <p:cNvSpPr/>
            <p:nvPr/>
          </p:nvSpPr>
          <p:spPr bwMode="auto">
            <a:xfrm>
              <a:off x="702271" y="5185013"/>
              <a:ext cx="629369" cy="579432"/>
            </a:xfrm>
            <a:prstGeom prst="cube">
              <a:avLst/>
            </a:prstGeom>
            <a:blipFill>
              <a:blip r:embed="rId15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8" name="Imagem 57"/>
            <p:cNvPicPr>
              <a:picLocks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43" y="5353028"/>
              <a:ext cx="439200" cy="392400"/>
            </a:xfrm>
            <a:prstGeom prst="rect">
              <a:avLst/>
            </a:prstGeom>
          </p:spPr>
        </p:pic>
      </p:grpSp>
      <p:sp>
        <p:nvSpPr>
          <p:cNvPr id="65" name="Seta para a direita 64"/>
          <p:cNvSpPr/>
          <p:nvPr/>
        </p:nvSpPr>
        <p:spPr bwMode="auto">
          <a:xfrm rot="14424681">
            <a:off x="5189911" y="4573127"/>
            <a:ext cx="648000" cy="115537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tângulo 65"/>
          <p:cNvSpPr/>
          <p:nvPr/>
        </p:nvSpPr>
        <p:spPr bwMode="auto">
          <a:xfrm>
            <a:off x="835639" y="4956276"/>
            <a:ext cx="951480" cy="12275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37103" y="6191726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Escolha</a:t>
            </a:r>
            <a:endParaRPr lang="pt-BR" sz="1100" b="1" dirty="0"/>
          </a:p>
        </p:txBody>
      </p:sp>
      <p:pic>
        <p:nvPicPr>
          <p:cNvPr id="68" name="Imagem 6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1" y="5167967"/>
            <a:ext cx="799788" cy="799788"/>
          </a:xfrm>
          <a:prstGeom prst="rect">
            <a:avLst/>
          </a:prstGeom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40" y="4841522"/>
            <a:ext cx="296994" cy="4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98676"/>
            <a:ext cx="913768" cy="605870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0484"/>
            <a:ext cx="1227275" cy="90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9" name="Seta para a direita 68"/>
          <p:cNvSpPr/>
          <p:nvPr/>
        </p:nvSpPr>
        <p:spPr bwMode="auto">
          <a:xfrm rot="8122159">
            <a:off x="1322962" y="4527100"/>
            <a:ext cx="54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Arredondar Retângulo em um Canto Diagonal 5"/>
          <p:cNvSpPr/>
          <p:nvPr/>
        </p:nvSpPr>
        <p:spPr bwMode="auto">
          <a:xfrm>
            <a:off x="3563888" y="202244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Cliente solicita produtos</a:t>
            </a:r>
          </a:p>
        </p:txBody>
      </p:sp>
      <p:sp>
        <p:nvSpPr>
          <p:cNvPr id="63" name="Arredondar Retângulo em um Canto Diagonal 62"/>
          <p:cNvSpPr/>
          <p:nvPr/>
        </p:nvSpPr>
        <p:spPr bwMode="auto">
          <a:xfrm>
            <a:off x="3561832" y="202024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Vendedor abre pedido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</a:rPr>
              <a:t>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</a:rPr>
              <a:t>consulta estoque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64" name="Arredondar Retângulo em um Canto Diagonal 63"/>
          <p:cNvSpPr/>
          <p:nvPr/>
        </p:nvSpPr>
        <p:spPr bwMode="auto">
          <a:xfrm>
            <a:off x="3565984" y="2017824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Sistema registra 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produto no pedido</a:t>
            </a:r>
          </a:p>
        </p:txBody>
      </p:sp>
      <p:sp>
        <p:nvSpPr>
          <p:cNvPr id="71" name="Arredondar Retângulo em um Canto Diagonal 70"/>
          <p:cNvSpPr/>
          <p:nvPr/>
        </p:nvSpPr>
        <p:spPr bwMode="auto">
          <a:xfrm>
            <a:off x="3561832" y="2018540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Vendedor solicita 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separação do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</a:rPr>
              <a:t> pedido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3" name="Seta para a direita 72"/>
          <p:cNvSpPr/>
          <p:nvPr/>
        </p:nvSpPr>
        <p:spPr bwMode="auto">
          <a:xfrm flipH="1">
            <a:off x="4127252" y="3810644"/>
            <a:ext cx="79208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Seta para a direita 73"/>
          <p:cNvSpPr/>
          <p:nvPr/>
        </p:nvSpPr>
        <p:spPr bwMode="auto">
          <a:xfrm flipH="1">
            <a:off x="2555776" y="3810644"/>
            <a:ext cx="792088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Arredondar Retângulo em um Canto Diagonal 74"/>
          <p:cNvSpPr/>
          <p:nvPr/>
        </p:nvSpPr>
        <p:spPr bwMode="auto">
          <a:xfrm>
            <a:off x="3560250" y="2018892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Separação realizada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Vendedor informado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6" name="Arredondar Retângulo em um Canto Diagonal 75"/>
          <p:cNvSpPr/>
          <p:nvPr/>
        </p:nvSpPr>
        <p:spPr bwMode="auto">
          <a:xfrm>
            <a:off x="3560250" y="2027696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Vendedor retira produtos 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apresenta ao cliente</a:t>
            </a:r>
          </a:p>
        </p:txBody>
      </p:sp>
      <p:sp>
        <p:nvSpPr>
          <p:cNvPr id="77" name="Arredondar Retângulo em um Canto Diagonal 76"/>
          <p:cNvSpPr/>
          <p:nvPr/>
        </p:nvSpPr>
        <p:spPr bwMode="auto">
          <a:xfrm>
            <a:off x="3565984" y="2018540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C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liente avalia os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produtos e decide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8" name="Seta para a direita 77"/>
          <p:cNvSpPr/>
          <p:nvPr/>
        </p:nvSpPr>
        <p:spPr bwMode="auto">
          <a:xfrm rot="7175319" flipV="1">
            <a:off x="3217211" y="4616640"/>
            <a:ext cx="648000" cy="115537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Arredondar Retângulo em um Canto Diagonal 78"/>
          <p:cNvSpPr/>
          <p:nvPr/>
        </p:nvSpPr>
        <p:spPr bwMode="auto">
          <a:xfrm>
            <a:off x="3563888" y="2031240"/>
            <a:ext cx="3384376" cy="78008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/>
              <a:t>Processo segue normalmente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daqui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</a:rPr>
              <a:t> por diante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25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75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75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9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275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325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4250"/>
                            </p:stCondLst>
                            <p:childTnLst>
                              <p:par>
                                <p:cTn id="117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6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325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375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425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75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25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75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62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875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925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975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225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275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3250"/>
                            </p:stCondLst>
                            <p:childTnLst>
                              <p:par>
                                <p:cTn id="2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425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75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625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750"/>
                            </p:stCondLst>
                            <p:childTnLst>
                              <p:par>
                                <p:cTn id="2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725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750"/>
                            </p:stCondLst>
                            <p:childTnLst>
                              <p:par>
                                <p:cTn id="2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825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1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34" grpId="0"/>
      <p:bldP spid="38" grpId="0"/>
      <p:bldP spid="39" grpId="0"/>
      <p:bldP spid="40" grpId="0"/>
      <p:bldP spid="41" grpId="0"/>
      <p:bldP spid="50" grpId="0" animBg="1"/>
      <p:bldP spid="51" grpId="0"/>
      <p:bldP spid="35" grpId="0" animBg="1"/>
      <p:bldP spid="54" grpId="0" animBg="1"/>
      <p:bldP spid="55" grpId="0" animBg="1"/>
      <p:bldP spid="65" grpId="0" animBg="1"/>
      <p:bldP spid="66" grpId="0" animBg="1"/>
      <p:bldP spid="67" grpId="0"/>
      <p:bldP spid="69" grpId="0" animBg="1"/>
      <p:bldP spid="6" grpId="0" animBg="1"/>
      <p:bldP spid="63" grpId="0" animBg="1"/>
      <p:bldP spid="64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auto">
          <a:xfrm>
            <a:off x="395536" y="1647947"/>
            <a:ext cx="8364976" cy="46805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Lead Time das Etapas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1115616" y="2230412"/>
            <a:ext cx="5753493" cy="81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1825093" y="2748553"/>
            <a:ext cx="4320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ixaDeTexto 6"/>
          <p:cNvSpPr txBox="1"/>
          <p:nvPr/>
        </p:nvSpPr>
        <p:spPr>
          <a:xfrm>
            <a:off x="1115616" y="2807350"/>
            <a:ext cx="1288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Linha do Tempo</a:t>
            </a:r>
            <a:endParaRPr lang="pt-BR" sz="1100" b="1" dirty="0"/>
          </a:p>
        </p:txBody>
      </p:sp>
      <p:sp>
        <p:nvSpPr>
          <p:cNvPr id="8" name="Triângulo isósceles 7"/>
          <p:cNvSpPr/>
          <p:nvPr/>
        </p:nvSpPr>
        <p:spPr bwMode="auto">
          <a:xfrm>
            <a:off x="1824493" y="2506107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88389" y="2257708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Solicitação </a:t>
            </a:r>
          </a:p>
        </p:txBody>
      </p:sp>
      <p:sp>
        <p:nvSpPr>
          <p:cNvPr id="10" name="Triângulo isósceles 9"/>
          <p:cNvSpPr/>
          <p:nvPr/>
        </p:nvSpPr>
        <p:spPr bwMode="auto">
          <a:xfrm>
            <a:off x="4238621" y="2506107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68709" y="2257708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Entrega</a:t>
            </a:r>
            <a:endParaRPr lang="pt-BR" sz="1100" b="1" dirty="0"/>
          </a:p>
        </p:txBody>
      </p:sp>
      <p:sp>
        <p:nvSpPr>
          <p:cNvPr id="12" name="Triângulo isósceles 11"/>
          <p:cNvSpPr/>
          <p:nvPr/>
        </p:nvSpPr>
        <p:spPr bwMode="auto">
          <a:xfrm>
            <a:off x="5966813" y="2506107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28949" y="225770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Avaliação e Decisão</a:t>
            </a:r>
            <a:endParaRPr lang="pt-BR" sz="1100" b="1" dirty="0"/>
          </a:p>
        </p:txBody>
      </p:sp>
      <p:cxnSp>
        <p:nvCxnSpPr>
          <p:cNvPr id="14" name="Conector de seta reta 13"/>
          <p:cNvCxnSpPr/>
          <p:nvPr/>
        </p:nvCxnSpPr>
        <p:spPr bwMode="auto">
          <a:xfrm>
            <a:off x="2016664" y="2617748"/>
            <a:ext cx="2160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ixaDeTexto 14"/>
          <p:cNvSpPr txBox="1"/>
          <p:nvPr/>
        </p:nvSpPr>
        <p:spPr>
          <a:xfrm>
            <a:off x="2684533" y="2375302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7min</a:t>
            </a:r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4488789" y="2617748"/>
            <a:ext cx="1440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aixaDeTexto 16"/>
          <p:cNvSpPr txBox="1"/>
          <p:nvPr/>
        </p:nvSpPr>
        <p:spPr>
          <a:xfrm>
            <a:off x="4560797" y="2375302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4min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115616" y="1968802"/>
            <a:ext cx="112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Processo</a:t>
            </a:r>
            <a:r>
              <a:rPr lang="pt-BR" sz="1100" b="1" dirty="0" smtClean="0"/>
              <a:t> Atual</a:t>
            </a:r>
            <a:endParaRPr lang="pt-BR" sz="1100" b="1" dirty="0"/>
          </a:p>
        </p:txBody>
      </p:sp>
      <p:sp>
        <p:nvSpPr>
          <p:cNvPr id="20" name="Retângulo 19"/>
          <p:cNvSpPr/>
          <p:nvPr/>
        </p:nvSpPr>
        <p:spPr bwMode="auto">
          <a:xfrm>
            <a:off x="1125396" y="3742580"/>
            <a:ext cx="5743713" cy="81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Conector de seta reta 20"/>
          <p:cNvCxnSpPr/>
          <p:nvPr/>
        </p:nvCxnSpPr>
        <p:spPr bwMode="auto">
          <a:xfrm>
            <a:off x="1834873" y="4260721"/>
            <a:ext cx="3816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aixaDeTexto 21"/>
          <p:cNvSpPr txBox="1"/>
          <p:nvPr/>
        </p:nvSpPr>
        <p:spPr>
          <a:xfrm>
            <a:off x="1125396" y="4319518"/>
            <a:ext cx="1288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Linha do Tempo</a:t>
            </a:r>
            <a:endParaRPr lang="pt-BR" sz="1100" b="1" dirty="0"/>
          </a:p>
        </p:txBody>
      </p:sp>
      <p:sp>
        <p:nvSpPr>
          <p:cNvPr id="23" name="Triângulo isósceles 22"/>
          <p:cNvSpPr/>
          <p:nvPr/>
        </p:nvSpPr>
        <p:spPr bwMode="auto">
          <a:xfrm>
            <a:off x="1834273" y="4018275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398169" y="3769876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Solicitação </a:t>
            </a:r>
          </a:p>
        </p:txBody>
      </p:sp>
      <p:sp>
        <p:nvSpPr>
          <p:cNvPr id="25" name="Triângulo isósceles 24"/>
          <p:cNvSpPr/>
          <p:nvPr/>
        </p:nvSpPr>
        <p:spPr bwMode="auto">
          <a:xfrm>
            <a:off x="3600329" y="4018275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990457" y="3769876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Entrega</a:t>
            </a:r>
            <a:endParaRPr lang="pt-BR" sz="1100" b="1" dirty="0"/>
          </a:p>
        </p:txBody>
      </p:sp>
      <p:sp>
        <p:nvSpPr>
          <p:cNvPr id="27" name="Triângulo isósceles 26"/>
          <p:cNvSpPr/>
          <p:nvPr/>
        </p:nvSpPr>
        <p:spPr bwMode="auto">
          <a:xfrm>
            <a:off x="5472537" y="4018275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790657" y="376987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Avaliação e Decisão</a:t>
            </a:r>
            <a:endParaRPr lang="pt-BR" sz="1100" b="1" dirty="0"/>
          </a:p>
        </p:txBody>
      </p:sp>
      <p:cxnSp>
        <p:nvCxnSpPr>
          <p:cNvPr id="29" name="Conector de seta reta 28"/>
          <p:cNvCxnSpPr/>
          <p:nvPr/>
        </p:nvCxnSpPr>
        <p:spPr bwMode="auto">
          <a:xfrm>
            <a:off x="2026444" y="4129916"/>
            <a:ext cx="158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CaixaDeTexto 29"/>
          <p:cNvSpPr txBox="1"/>
          <p:nvPr/>
        </p:nvSpPr>
        <p:spPr>
          <a:xfrm>
            <a:off x="2126361" y="3887470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4min</a:t>
            </a:r>
          </a:p>
        </p:txBody>
      </p:sp>
      <p:cxnSp>
        <p:nvCxnSpPr>
          <p:cNvPr id="31" name="Conector de seta reta 30"/>
          <p:cNvCxnSpPr/>
          <p:nvPr/>
        </p:nvCxnSpPr>
        <p:spPr bwMode="auto">
          <a:xfrm>
            <a:off x="3818729" y="4129916"/>
            <a:ext cx="1656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CaixaDeTexto 31"/>
          <p:cNvSpPr txBox="1"/>
          <p:nvPr/>
        </p:nvSpPr>
        <p:spPr>
          <a:xfrm>
            <a:off x="3926561" y="3887470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3min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139713" y="3501008"/>
            <a:ext cx="112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Processo Novo</a:t>
            </a:r>
            <a:endParaRPr lang="pt-BR" sz="12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146860" y="5184488"/>
            <a:ext cx="112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Lead Time</a:t>
            </a:r>
            <a:endParaRPr lang="pt-BR" sz="1200" b="1" dirty="0"/>
          </a:p>
        </p:txBody>
      </p:sp>
      <p:sp>
        <p:nvSpPr>
          <p:cNvPr id="36" name="Retângulo 35"/>
          <p:cNvSpPr/>
          <p:nvPr/>
        </p:nvSpPr>
        <p:spPr bwMode="auto">
          <a:xfrm>
            <a:off x="1132543" y="5445224"/>
            <a:ext cx="5743713" cy="81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Conector de seta reta 36"/>
          <p:cNvCxnSpPr/>
          <p:nvPr/>
        </p:nvCxnSpPr>
        <p:spPr bwMode="auto">
          <a:xfrm>
            <a:off x="1842020" y="5963365"/>
            <a:ext cx="4608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CaixaDeTexto 37"/>
          <p:cNvSpPr txBox="1"/>
          <p:nvPr/>
        </p:nvSpPr>
        <p:spPr>
          <a:xfrm>
            <a:off x="1132543" y="6022162"/>
            <a:ext cx="1288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Linha do Tempo</a:t>
            </a:r>
            <a:endParaRPr lang="pt-BR" sz="1100" b="1" dirty="0"/>
          </a:p>
        </p:txBody>
      </p:sp>
      <p:sp>
        <p:nvSpPr>
          <p:cNvPr id="39" name="Triângulo isósceles 38"/>
          <p:cNvSpPr/>
          <p:nvPr/>
        </p:nvSpPr>
        <p:spPr bwMode="auto">
          <a:xfrm>
            <a:off x="1841420" y="5720919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331640" y="5472520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Solicitação </a:t>
            </a:r>
          </a:p>
        </p:txBody>
      </p:sp>
      <p:sp>
        <p:nvSpPr>
          <p:cNvPr id="41" name="Triângulo isósceles 40"/>
          <p:cNvSpPr/>
          <p:nvPr/>
        </p:nvSpPr>
        <p:spPr bwMode="auto">
          <a:xfrm>
            <a:off x="4389784" y="5720919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919872" y="5472520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Entrega</a:t>
            </a:r>
            <a:endParaRPr lang="pt-BR" sz="1100" b="1" dirty="0"/>
          </a:p>
        </p:txBody>
      </p:sp>
      <p:sp>
        <p:nvSpPr>
          <p:cNvPr id="43" name="Triângulo isósceles 42"/>
          <p:cNvSpPr/>
          <p:nvPr/>
        </p:nvSpPr>
        <p:spPr bwMode="auto">
          <a:xfrm>
            <a:off x="6261992" y="5720919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508104" y="547252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Avaliação e Decisão</a:t>
            </a:r>
            <a:endParaRPr lang="pt-BR" sz="1100" b="1" dirty="0"/>
          </a:p>
        </p:txBody>
      </p:sp>
      <p:cxnSp>
        <p:nvCxnSpPr>
          <p:cNvPr id="45" name="Conector de seta reta 44"/>
          <p:cNvCxnSpPr/>
          <p:nvPr/>
        </p:nvCxnSpPr>
        <p:spPr bwMode="auto">
          <a:xfrm>
            <a:off x="2033591" y="5832560"/>
            <a:ext cx="61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CaixaDeTexto 45"/>
          <p:cNvSpPr txBox="1"/>
          <p:nvPr/>
        </p:nvSpPr>
        <p:spPr>
          <a:xfrm>
            <a:off x="1867500" y="5615662"/>
            <a:ext cx="73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1min</a:t>
            </a:r>
          </a:p>
        </p:txBody>
      </p:sp>
      <p:cxnSp>
        <p:nvCxnSpPr>
          <p:cNvPr id="47" name="Conector de seta reta 46"/>
          <p:cNvCxnSpPr/>
          <p:nvPr/>
        </p:nvCxnSpPr>
        <p:spPr bwMode="auto">
          <a:xfrm>
            <a:off x="4608184" y="5832560"/>
            <a:ext cx="1656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CaixaDeTexto 47"/>
          <p:cNvSpPr txBox="1"/>
          <p:nvPr/>
        </p:nvSpPr>
        <p:spPr>
          <a:xfrm>
            <a:off x="4716016" y="5615662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3min</a:t>
            </a:r>
          </a:p>
        </p:txBody>
      </p:sp>
      <p:sp>
        <p:nvSpPr>
          <p:cNvPr id="49" name="Triângulo isósceles 48"/>
          <p:cNvSpPr/>
          <p:nvPr/>
        </p:nvSpPr>
        <p:spPr bwMode="auto">
          <a:xfrm>
            <a:off x="2631840" y="5720045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191680" y="5471646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Separação</a:t>
            </a:r>
          </a:p>
        </p:txBody>
      </p:sp>
      <p:cxnSp>
        <p:nvCxnSpPr>
          <p:cNvPr id="51" name="Conector de seta reta 50"/>
          <p:cNvCxnSpPr/>
          <p:nvPr/>
        </p:nvCxnSpPr>
        <p:spPr bwMode="auto">
          <a:xfrm>
            <a:off x="2843808" y="5832560"/>
            <a:ext cx="61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riângulo isósceles 51"/>
          <p:cNvSpPr/>
          <p:nvPr/>
        </p:nvSpPr>
        <p:spPr bwMode="auto">
          <a:xfrm>
            <a:off x="3442057" y="5720045"/>
            <a:ext cx="182216" cy="229235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005953" y="5471646"/>
            <a:ext cx="10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Retirada</a:t>
            </a:r>
          </a:p>
        </p:txBody>
      </p:sp>
      <p:cxnSp>
        <p:nvCxnSpPr>
          <p:cNvPr id="54" name="Conector de seta reta 53"/>
          <p:cNvCxnSpPr/>
          <p:nvPr/>
        </p:nvCxnSpPr>
        <p:spPr bwMode="auto">
          <a:xfrm>
            <a:off x="3635960" y="5837068"/>
            <a:ext cx="79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CaixaDeTexto 54"/>
          <p:cNvSpPr txBox="1"/>
          <p:nvPr/>
        </p:nvSpPr>
        <p:spPr>
          <a:xfrm>
            <a:off x="2683951" y="5615662"/>
            <a:ext cx="73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2min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563888" y="5615662"/>
            <a:ext cx="73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3300"/>
                </a:solidFill>
              </a:rPr>
              <a:t>± 1min</a:t>
            </a:r>
          </a:p>
        </p:txBody>
      </p:sp>
      <p:sp>
        <p:nvSpPr>
          <p:cNvPr id="57" name="Seta para a direita 56"/>
          <p:cNvSpPr/>
          <p:nvPr/>
        </p:nvSpPr>
        <p:spPr bwMode="auto">
          <a:xfrm rot="5400000">
            <a:off x="3331437" y="4939128"/>
            <a:ext cx="720000" cy="14401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707904" y="4880331"/>
            <a:ext cx="112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Detalhamento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1558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500"/>
                            </p:stCondLst>
                            <p:childTnLst>
                              <p:par>
                                <p:cTn id="1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00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500"/>
                            </p:stCondLst>
                            <p:childTnLst>
                              <p:par>
                                <p:cTn id="2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50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9000"/>
                            </p:stCondLst>
                            <p:childTnLst>
                              <p:par>
                                <p:cTn id="2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95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5" grpId="0"/>
      <p:bldP spid="17" grpId="0"/>
      <p:bldP spid="18" grpId="0"/>
      <p:bldP spid="20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0" grpId="0"/>
      <p:bldP spid="32" grpId="0"/>
      <p:bldP spid="33" grpId="0"/>
      <p:bldP spid="35" grpId="0"/>
      <p:bldP spid="36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6" grpId="0"/>
      <p:bldP spid="48" grpId="0"/>
      <p:bldP spid="49" grpId="0" animBg="1"/>
      <p:bldP spid="50" grpId="0"/>
      <p:bldP spid="52" grpId="0" animBg="1"/>
      <p:bldP spid="53" grpId="0"/>
      <p:bldP spid="55" grpId="0"/>
      <p:bldP spid="56" grpId="0"/>
      <p:bldP spid="57" grpId="0" animBg="1"/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Presentation on product or service">
  <a:themeElements>
    <a:clrScheme name="Apresentação sobre produto ou serviço  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presentação sobre produto ou serviço  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presentação sobre produto ou serviço  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sobre produto ou serviço  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sobre produto ou serviço 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sobre produto ou serviço  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sobre produto ou serviço  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sobre produto ou serviço  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3071</TotalTime>
  <Words>554</Words>
  <Application>Microsoft Office PowerPoint</Application>
  <PresentationFormat>Apresentação na tela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Presentation on product or service</vt:lpstr>
      <vt:lpstr>Eficiência no Processo de Vendas e Aumento do Faturamento</vt:lpstr>
      <vt:lpstr>Introdução</vt:lpstr>
      <vt:lpstr>Vendas Realizadas – Importante mas, não o suficiente</vt:lpstr>
      <vt:lpstr>Processo Atual de Venda Não Efetivada</vt:lpstr>
      <vt:lpstr>Vendas Não Efetivadas – Informações ocultas</vt:lpstr>
      <vt:lpstr>Relação entre Perfil do Cliente e Vendas Não Efetivadas</vt:lpstr>
      <vt:lpstr>Estudo sobre Vendas Não Efetivadas (VNE)</vt:lpstr>
      <vt:lpstr>Processo de Venda Aprimorado</vt:lpstr>
      <vt:lpstr>Lead Time das Etapas</vt:lpstr>
      <vt:lpstr>Processo de Melhoria Contínua</vt:lpstr>
      <vt:lpstr>Benefícios Diretos e Indiretos</vt:lpstr>
      <vt:lpstr>Desempenho do Projeto</vt:lpstr>
      <vt:lpstr>Informações para contato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Vendendo um produto ou serviço</dc:title>
  <dc:creator>casal2004</dc:creator>
  <cp:lastModifiedBy>casal2004</cp:lastModifiedBy>
  <cp:revision>163</cp:revision>
  <dcterms:created xsi:type="dcterms:W3CDTF">2012-10-30T00:09:30Z</dcterms:created>
  <dcterms:modified xsi:type="dcterms:W3CDTF">2013-01-22T19:32:04Z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TC010178481046</vt:lpwstr>
  </property>
</Properties>
</file>