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2"/>
  </p:notesMasterIdLst>
  <p:handoutMasterIdLst>
    <p:handoutMasterId r:id="rId13"/>
  </p:handoutMasterIdLst>
  <p:sldIdLst>
    <p:sldId id="403" r:id="rId2"/>
    <p:sldId id="472" r:id="rId3"/>
    <p:sldId id="473" r:id="rId4"/>
    <p:sldId id="474" r:id="rId5"/>
    <p:sldId id="478" r:id="rId6"/>
    <p:sldId id="476" r:id="rId7"/>
    <p:sldId id="475" r:id="rId8"/>
    <p:sldId id="477" r:id="rId9"/>
    <p:sldId id="479" r:id="rId10"/>
    <p:sldId id="462" r:id="rId11"/>
  </p:sldIdLst>
  <p:sldSz cx="9144000" cy="6858000" type="screen4x3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3407" autoAdjust="0"/>
  </p:normalViewPr>
  <p:slideViewPr>
    <p:cSldViewPr>
      <p:cViewPr varScale="1">
        <p:scale>
          <a:sx n="80" d="100"/>
          <a:sy n="80" d="100"/>
        </p:scale>
        <p:origin x="88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F12CEBE5-4FF2-464C-A33F-F062EAA08868}" type="datetimeFigureOut">
              <a:rPr lang="pt-BR" smtClean="0"/>
              <a:pPr/>
              <a:t>28/02/2018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E1EFA8DD-4E81-4B5C-B2D4-7561A7B5B9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141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AA702311-D965-43EB-B303-0915E1546927}" type="datetimeFigureOut">
              <a:rPr lang="pt-BR" smtClean="0"/>
              <a:pPr/>
              <a:t>28/02/2018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A32E781A-84E5-4E50-B7E5-425201AD05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57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E781A-84E5-4E50-B7E5-425201AD05E1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E781A-84E5-4E50-B7E5-425201AD05E1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62DD-3E5C-4831-9A9F-2B09989C5CB6}" type="datetimeFigureOut">
              <a:rPr lang="pt-BR" smtClean="0"/>
              <a:pPr/>
              <a:t>28/02/2018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62DD-3E5C-4831-9A9F-2B09989C5CB6}" type="datetimeFigureOut">
              <a:rPr lang="pt-BR" smtClean="0"/>
              <a:pPr/>
              <a:t>28/02/2018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62DD-3E5C-4831-9A9F-2B09989C5CB6}" type="datetimeFigureOut">
              <a:rPr lang="pt-BR" smtClean="0"/>
              <a:pPr/>
              <a:t>28/02/2018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77788"/>
            <a:ext cx="7162800" cy="592137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309563" y="762000"/>
            <a:ext cx="8531225" cy="55626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    www.sistemapoliedro.com.br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8E190-320E-4BF8-8A57-53CFCA4829CE}" type="slidenum">
              <a:rPr lang="en-US"/>
              <a:pPr>
                <a:defRPr/>
              </a:pPr>
              <a:t>‹nº›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62DD-3E5C-4831-9A9F-2B09989C5CB6}" type="datetimeFigureOut">
              <a:rPr lang="pt-BR" smtClean="0"/>
              <a:pPr/>
              <a:t>28/02/2018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62DD-3E5C-4831-9A9F-2B09989C5CB6}" type="datetimeFigureOut">
              <a:rPr lang="pt-BR" smtClean="0"/>
              <a:pPr/>
              <a:t>28/02/2018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62DD-3E5C-4831-9A9F-2B09989C5CB6}" type="datetimeFigureOut">
              <a:rPr lang="pt-BR" smtClean="0"/>
              <a:pPr/>
              <a:t>28/02/2018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62DD-3E5C-4831-9A9F-2B09989C5CB6}" type="datetimeFigureOut">
              <a:rPr lang="pt-BR" smtClean="0"/>
              <a:pPr/>
              <a:t>28/02/2018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62DD-3E5C-4831-9A9F-2B09989C5CB6}" type="datetimeFigureOut">
              <a:rPr lang="pt-BR" smtClean="0"/>
              <a:pPr/>
              <a:t>28/02/2018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2825" y="6267450"/>
            <a:ext cx="17811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62DD-3E5C-4831-9A9F-2B09989C5CB6}" type="datetimeFigureOut">
              <a:rPr lang="pt-BR" smtClean="0"/>
              <a:pPr/>
              <a:t>28/02/2018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62DD-3E5C-4831-9A9F-2B09989C5CB6}" type="datetimeFigureOut">
              <a:rPr lang="pt-BR" smtClean="0"/>
              <a:pPr/>
              <a:t>28/02/2018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62DD-3E5C-4831-9A9F-2B09989C5CB6}" type="datetimeFigureOut">
              <a:rPr lang="pt-BR" smtClean="0"/>
              <a:pPr/>
              <a:t>28/02/2018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  <a:p>
            <a:pPr lvl="1" eaLnBrk="1" latinLnBrk="0" hangingPunct="1"/>
            <a:r>
              <a:rPr kumimoji="0" lang="pt-BR" dirty="0"/>
              <a:t>Segundo nível</a:t>
            </a:r>
          </a:p>
          <a:p>
            <a:pPr lvl="2" eaLnBrk="1" latinLnBrk="0" hangingPunct="1"/>
            <a:r>
              <a:rPr kumimoji="0" lang="pt-BR" dirty="0"/>
              <a:t>Terceiro nível</a:t>
            </a:r>
          </a:p>
          <a:p>
            <a:pPr lvl="3" eaLnBrk="1" latinLnBrk="0" hangingPunct="1"/>
            <a:r>
              <a:rPr kumimoji="0" lang="pt-BR" dirty="0"/>
              <a:t>Quarto nível</a:t>
            </a:r>
          </a:p>
          <a:p>
            <a:pPr lvl="4" eaLnBrk="1" latinLnBrk="0" hangingPunct="1"/>
            <a:r>
              <a:rPr kumimoji="0" lang="pt-BR" dirty="0"/>
              <a:t>Quinto nível</a:t>
            </a:r>
            <a:endParaRPr kumimoji="0" lang="en-US" dirty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0F662DD-3E5C-4831-9A9F-2B09989C5CB6}" type="datetimeFigureOut">
              <a:rPr lang="pt-BR" smtClean="0"/>
              <a:pPr/>
              <a:t>28/02/2018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62825" y="6267450"/>
            <a:ext cx="17811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61" name="WordArt 21"/>
          <p:cNvSpPr>
            <a:spLocks noChangeArrowheads="1" noChangeShapeType="1" noTextEdit="1"/>
          </p:cNvSpPr>
          <p:nvPr/>
        </p:nvSpPr>
        <p:spPr bwMode="auto">
          <a:xfrm>
            <a:off x="1258888" y="2635250"/>
            <a:ext cx="6534150" cy="1073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endParaRPr lang="pt-BR" sz="3200" kern="10">
              <a:ln w="19050">
                <a:solidFill>
                  <a:schemeClr val="bg1"/>
                </a:solidFill>
                <a:round/>
                <a:headEnd/>
                <a:tailEnd/>
              </a:ln>
              <a:solidFill>
                <a:srgbClr val="00008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Verdan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43608" y="1628801"/>
            <a:ext cx="7286676" cy="1152128"/>
          </a:xfrm>
          <a:prstGeom prst="rect">
            <a:avLst/>
          </a:prstGeom>
          <a:noFill/>
        </p:spPr>
        <p:txBody>
          <a:bodyPr vert="horz" lIns="0" rIns="0" bIns="0" anchor="b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800" dirty="0">
                <a:solidFill>
                  <a:srgbClr val="0070C0"/>
                </a:solidFill>
                <a:latin typeface="+mj-lt"/>
              </a:rPr>
              <a:t>Pesquisa de Opinião IPL</a:t>
            </a:r>
          </a:p>
          <a:p>
            <a:pPr lvl="0" algn="ctr">
              <a:spcBef>
                <a:spcPct val="0"/>
              </a:spcBef>
              <a:defRPr/>
            </a:pPr>
            <a:r>
              <a:rPr lang="pt-BR" sz="4800" dirty="0">
                <a:solidFill>
                  <a:srgbClr val="0070C0"/>
                </a:solidFill>
                <a:latin typeface="+mj-lt"/>
              </a:rPr>
              <a:t>Reestruturação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0112" y="3429000"/>
            <a:ext cx="207170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6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756650" y="6629424"/>
            <a:ext cx="381000" cy="228600"/>
          </a:xfrm>
          <a:prstGeom prst="rect">
            <a:avLst/>
          </a:prstGeom>
          <a:noFill/>
        </p:spPr>
        <p:txBody>
          <a:bodyPr/>
          <a:lstStyle/>
          <a:p>
            <a:fld id="{4DCE07C8-2C98-4007-8B8D-CF7AB2A30248}" type="slidenum">
              <a:rPr lang="en-US" sz="1000" smtClean="0">
                <a:solidFill>
                  <a:schemeClr val="bg1"/>
                </a:solidFill>
                <a:cs typeface="Tunga" pitchFamily="2"/>
              </a:rPr>
              <a:pPr/>
              <a:t>10</a:t>
            </a:fld>
            <a:endParaRPr lang="en-US" sz="1050" b="0">
              <a:solidFill>
                <a:schemeClr val="bg1"/>
              </a:solidFill>
              <a:cs typeface="Tunga" pitchFamily="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1403648" y="2357430"/>
            <a:ext cx="624018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Obrigado !!!</a:t>
            </a:r>
            <a:endParaRPr lang="pt-BR" sz="3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3429000"/>
            <a:ext cx="207170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3528" y="836712"/>
            <a:ext cx="8480415" cy="576064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>
                <a:solidFill>
                  <a:schemeClr val="accent1">
                    <a:lumMod val="75000"/>
                  </a:schemeClr>
                </a:solidFill>
              </a:rPr>
              <a:t>Análise de Cenário</a:t>
            </a:r>
            <a:endParaRPr lang="pt-BR" sz="30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38833"/>
              </p:ext>
            </p:extLst>
          </p:nvPr>
        </p:nvGraphicFramePr>
        <p:xfrm>
          <a:off x="323528" y="1556792"/>
          <a:ext cx="8640960" cy="453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2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dirty="0"/>
                        <a:t>Cenário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dirty="0"/>
                        <a:t>Processo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dirty="0"/>
                        <a:t>Vantagens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dirty="0"/>
                        <a:t>Desvantagens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77800" algn="l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kumimoji="0"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Tabulação Manual</a:t>
                      </a:r>
                    </a:p>
                    <a:p>
                      <a:pPr marL="0" indent="177800" algn="l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kumimoji="0"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Análise Subjetiva </a:t>
                      </a:r>
                    </a:p>
                    <a:p>
                      <a:pPr marL="0" indent="177800" algn="l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kumimoji="0"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Ausência de Padrão</a:t>
                      </a:r>
                    </a:p>
                    <a:p>
                      <a:pPr marL="0" indent="177800" algn="l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kumimoji="0"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Atualização de Indicadores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77800" algn="l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kumimoji="0"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Processo Longo e Oneroso</a:t>
                      </a:r>
                    </a:p>
                    <a:p>
                      <a:pPr marL="0" indent="177800" algn="l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kumimoji="0"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Baixa Confiabilidade </a:t>
                      </a:r>
                    </a:p>
                    <a:p>
                      <a:pPr marL="0" indent="177800" algn="l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kumimoji="0"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Estrutura Limitada</a:t>
                      </a:r>
                    </a:p>
                    <a:p>
                      <a:pPr marL="0" indent="177800" algn="l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kumimoji="0"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Manutenção Difícil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77800" algn="l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kumimoji="0"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Tabulação Digital</a:t>
                      </a:r>
                      <a:r>
                        <a:rPr kumimoji="0" lang="pt-BR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(InfoPath)</a:t>
                      </a:r>
                      <a:endParaRPr kumimoji="0"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177800" algn="l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kumimoji="0"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Análise Subjetiva </a:t>
                      </a:r>
                    </a:p>
                    <a:p>
                      <a:pPr marL="0" indent="177800" algn="l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kumimoji="0"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Padrão  Parcial</a:t>
                      </a:r>
                    </a:p>
                    <a:p>
                      <a:pPr marL="0" indent="177800" algn="l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kumimoji="0"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Atualização de Indicadores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1778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Uso de Ferramentas de TI</a:t>
                      </a:r>
                      <a:endParaRPr lang="pt-BR" sz="1200" dirty="0"/>
                    </a:p>
                    <a:p>
                      <a:pPr marL="0" indent="177800">
                        <a:lnSpc>
                          <a:spcPct val="150000"/>
                        </a:lnSpc>
                        <a:buFont typeface="Wingdings" pitchFamily="2" charset="2"/>
                        <a:buChar char="q"/>
                      </a:pPr>
                      <a:r>
                        <a:rPr lang="pt-BR" sz="1200" dirty="0"/>
                        <a:t>Tabulação</a:t>
                      </a:r>
                      <a:r>
                        <a:rPr lang="pt-BR" sz="1200" baseline="0" dirty="0"/>
                        <a:t> Otimizada</a:t>
                      </a:r>
                    </a:p>
                    <a:p>
                      <a:pPr marL="0" indent="177800">
                        <a:lnSpc>
                          <a:spcPct val="150000"/>
                        </a:lnSpc>
                        <a:buFont typeface="Wingdings" pitchFamily="2" charset="2"/>
                        <a:buChar char="q"/>
                      </a:pPr>
                      <a:r>
                        <a:rPr lang="pt-BR" sz="1200" baseline="0" dirty="0"/>
                        <a:t> Definição de Padrão </a:t>
                      </a:r>
                    </a:p>
                    <a:p>
                      <a:pPr marL="0" indent="177800">
                        <a:lnSpc>
                          <a:spcPct val="150000"/>
                        </a:lnSpc>
                        <a:buFont typeface="Wingdings" pitchFamily="2" charset="2"/>
                        <a:buChar char="q"/>
                      </a:pPr>
                      <a:r>
                        <a:rPr lang="pt-BR" sz="1200" baseline="0" dirty="0"/>
                        <a:t> Análise Qualificada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77800" algn="l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kumimoji="0"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Processo Longo e Oneroso</a:t>
                      </a:r>
                    </a:p>
                    <a:p>
                      <a:pPr marL="0" indent="177800" algn="l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kumimoji="0"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Média Confiabilidade </a:t>
                      </a:r>
                    </a:p>
                    <a:p>
                      <a:pPr marL="0" indent="177800" algn="l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kumimoji="0"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Estrutura Limitada</a:t>
                      </a:r>
                    </a:p>
                    <a:p>
                      <a:pPr marL="0" indent="177800" algn="l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kumimoji="0"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Manutenção Difícil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77800" algn="l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kumimoji="0"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Tabulação Digital</a:t>
                      </a:r>
                      <a:r>
                        <a:rPr kumimoji="0" lang="pt-BR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(InfoPath)</a:t>
                      </a:r>
                      <a:endParaRPr kumimoji="0"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177800" algn="l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kumimoji="0"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Análise Padronizada</a:t>
                      </a:r>
                    </a:p>
                    <a:p>
                      <a:pPr marL="0" marR="0" indent="1778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Atualização de Indicadores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77800" algn="l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q"/>
                      </a:pPr>
                      <a:r>
                        <a:rPr kumimoji="0"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Amplo Uso de Ferramentas de TI</a:t>
                      </a:r>
                    </a:p>
                    <a:p>
                      <a:pPr marL="0" indent="177800" algn="l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q"/>
                      </a:pPr>
                      <a:r>
                        <a:rPr kumimoji="0"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Processo Otimizado</a:t>
                      </a:r>
                    </a:p>
                    <a:p>
                      <a:pPr marL="0" indent="177800" algn="l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q"/>
                      </a:pPr>
                      <a:r>
                        <a:rPr kumimoji="0"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Alta Confiabilidade </a:t>
                      </a:r>
                    </a:p>
                    <a:p>
                      <a:pPr marL="0" indent="177800" algn="l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q"/>
                      </a:pPr>
                      <a:r>
                        <a:rPr kumimoji="0"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Estrutura Flexível e de fácil Manutenção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90141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8" t="17773" r="46687" b="10311"/>
          <a:stretch/>
        </p:blipFill>
        <p:spPr bwMode="auto">
          <a:xfrm>
            <a:off x="251520" y="2237589"/>
            <a:ext cx="4490161" cy="35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" t="11574" r="60970" b="12790"/>
          <a:stretch/>
        </p:blipFill>
        <p:spPr bwMode="auto">
          <a:xfrm>
            <a:off x="5446472" y="2145463"/>
            <a:ext cx="3446008" cy="374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23528" y="836712"/>
            <a:ext cx="8480415" cy="576064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>
                <a:solidFill>
                  <a:schemeClr val="accent1">
                    <a:lumMod val="75000"/>
                  </a:schemeClr>
                </a:solidFill>
              </a:rPr>
              <a:t>Tabulação – Padronização de Itens</a:t>
            </a:r>
            <a:endParaRPr lang="pt-BR" sz="30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4908311" y="3910576"/>
            <a:ext cx="406383" cy="21602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231480" y="1613107"/>
            <a:ext cx="1711663" cy="576064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Anterior</a:t>
            </a:r>
            <a:endParaRPr lang="pt-BR" sz="24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6329363" y="1569399"/>
            <a:ext cx="1711663" cy="576064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Atual</a:t>
            </a:r>
            <a:endParaRPr lang="pt-BR" sz="24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2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3" t="8083" r="27439" b="2297"/>
          <a:stretch/>
        </p:blipFill>
        <p:spPr bwMode="auto">
          <a:xfrm>
            <a:off x="1187624" y="1486723"/>
            <a:ext cx="4639307" cy="514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23528" y="836712"/>
            <a:ext cx="8480415" cy="576064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>
                <a:solidFill>
                  <a:schemeClr val="accent1">
                    <a:lumMod val="75000"/>
                  </a:schemeClr>
                </a:solidFill>
              </a:rPr>
              <a:t>Tabulação – Padronização de Itens</a:t>
            </a:r>
            <a:endParaRPr lang="pt-BR" sz="30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73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6943725" cy="495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23528" y="836712"/>
            <a:ext cx="8480415" cy="576064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>
                <a:solidFill>
                  <a:schemeClr val="accent1">
                    <a:lumMod val="75000"/>
                  </a:schemeClr>
                </a:solidFill>
              </a:rPr>
              <a:t>Tabulação – Publicação da Lista</a:t>
            </a:r>
            <a:endParaRPr lang="pt-BR" sz="30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5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95536" y="1533310"/>
            <a:ext cx="6448264" cy="5064042"/>
            <a:chOff x="-1627878" y="-1755893"/>
            <a:chExt cx="12511315" cy="866507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7" t="45420" r="16270" b="4909"/>
            <a:stretch/>
          </p:blipFill>
          <p:spPr bwMode="auto">
            <a:xfrm>
              <a:off x="-1620688" y="1988840"/>
              <a:ext cx="12496800" cy="4920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7" t="7619" r="16190" b="54579"/>
            <a:stretch/>
          </p:blipFill>
          <p:spPr bwMode="auto">
            <a:xfrm>
              <a:off x="-1627878" y="-1755893"/>
              <a:ext cx="12511315" cy="3744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Título 1"/>
          <p:cNvSpPr txBox="1">
            <a:spLocks/>
          </p:cNvSpPr>
          <p:nvPr/>
        </p:nvSpPr>
        <p:spPr>
          <a:xfrm>
            <a:off x="323528" y="836712"/>
            <a:ext cx="8480415" cy="576064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>
                <a:solidFill>
                  <a:schemeClr val="accent1">
                    <a:lumMod val="75000"/>
                  </a:schemeClr>
                </a:solidFill>
              </a:rPr>
              <a:t>Tabulação – Entrada de Dados</a:t>
            </a:r>
            <a:endParaRPr lang="pt-BR" sz="30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323528" y="836712"/>
            <a:ext cx="8480415" cy="576064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>
                <a:solidFill>
                  <a:schemeClr val="accent1">
                    <a:lumMod val="75000"/>
                  </a:schemeClr>
                </a:solidFill>
              </a:rPr>
              <a:t>Tabulação – Análises</a:t>
            </a:r>
            <a:endParaRPr lang="pt-BR" sz="30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1E6688D-9AF8-4D4D-9163-E46D791D0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143" y="1484784"/>
            <a:ext cx="8885714" cy="115238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F55CA7F-CF5D-42BD-9C2C-C13B60B48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911" y="2996952"/>
            <a:ext cx="6847619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4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23528" y="836712"/>
            <a:ext cx="8480415" cy="576064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>
                <a:solidFill>
                  <a:schemeClr val="accent1">
                    <a:lumMod val="75000"/>
                  </a:schemeClr>
                </a:solidFill>
              </a:rPr>
              <a:t>Tabulação – Painel de Indicadores</a:t>
            </a:r>
            <a:endParaRPr lang="pt-BR" sz="30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6EA6A5A-27B9-4393-B73A-496ACB66C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6928" y="1418878"/>
            <a:ext cx="7200000" cy="5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r>
              <a:rPr lang="pt-BR" dirty="0"/>
              <a:t>Informações em Base de Dados (SQL Server)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Painéis de Indicadores Variados (por Unidade, por Área, Hierarquia etc.)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Atualização Automática de Indicadores (Sharepoint e SQL Server)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23528" y="836712"/>
            <a:ext cx="8480415" cy="576064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>
                <a:solidFill>
                  <a:schemeClr val="accent1">
                    <a:lumMod val="75000"/>
                  </a:schemeClr>
                </a:solidFill>
              </a:rPr>
              <a:t>Futuro...</a:t>
            </a:r>
            <a:endParaRPr lang="pt-BR" sz="30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39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Personalizada 2">
      <a:dk1>
        <a:sysClr val="windowText" lastClr="000000"/>
      </a:dk1>
      <a:lt1>
        <a:srgbClr val="FFFFFF"/>
      </a:lt1>
      <a:dk2>
        <a:srgbClr val="01303D"/>
      </a:dk2>
      <a:lt2>
        <a:srgbClr val="0B5394"/>
      </a:lt2>
      <a:accent1>
        <a:srgbClr val="0F6FC6"/>
      </a:accent1>
      <a:accent2>
        <a:srgbClr val="05294A"/>
      </a:accent2>
      <a:accent3>
        <a:srgbClr val="0B60AE"/>
      </a:accent3>
      <a:accent4>
        <a:srgbClr val="073763"/>
      </a:accent4>
      <a:accent5>
        <a:srgbClr val="073763"/>
      </a:accent5>
      <a:accent6>
        <a:srgbClr val="1C8AEE"/>
      </a:accent6>
      <a:hlink>
        <a:srgbClr val="073763"/>
      </a:hlink>
      <a:folHlink>
        <a:srgbClr val="073763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7591</TotalTime>
  <Words>167</Words>
  <Application>Microsoft Office PowerPoint</Application>
  <PresentationFormat>Apresentação na tela (4:3)</PresentationFormat>
  <Paragraphs>55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Calibri</vt:lpstr>
      <vt:lpstr>Constantia</vt:lpstr>
      <vt:lpstr>Tunga</vt:lpstr>
      <vt:lpstr>Verdana</vt:lpstr>
      <vt:lpstr>Wingdings</vt:lpstr>
      <vt:lpstr>Wingdings 2</vt:lpstr>
      <vt:lpstr>Fluxo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POLIEDRO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por Processos</dc:title>
  <dc:subject>Gerir Redações</dc:subject>
  <dc:creator>Leonardo.Mendonca</dc:creator>
  <cp:lastModifiedBy>Jefferson Alessandro Rodriguês Alves</cp:lastModifiedBy>
  <cp:revision>1154</cp:revision>
  <dcterms:created xsi:type="dcterms:W3CDTF">2008-09-24T19:39:59Z</dcterms:created>
  <dcterms:modified xsi:type="dcterms:W3CDTF">2018-03-01T00:29:54Z</dcterms:modified>
</cp:coreProperties>
</file>