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3.jpg" ContentType="image/jpeg"/>
  <Override PartName="/ppt/media/image14.jpg" ContentType="image/jpeg"/>
  <Override PartName="/ppt/media/image16.jpg" ContentType="image/jpeg"/>
  <Override PartName="/ppt/media/image1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7"/>
  </p:notesMasterIdLst>
  <p:sldIdLst>
    <p:sldId id="269" r:id="rId3"/>
    <p:sldId id="279" r:id="rId4"/>
    <p:sldId id="282" r:id="rId5"/>
    <p:sldId id="292" r:id="rId6"/>
    <p:sldId id="289" r:id="rId7"/>
    <p:sldId id="283" r:id="rId8"/>
    <p:sldId id="291" r:id="rId9"/>
    <p:sldId id="281" r:id="rId10"/>
    <p:sldId id="280" r:id="rId11"/>
    <p:sldId id="288" r:id="rId12"/>
    <p:sldId id="284" r:id="rId13"/>
    <p:sldId id="285" r:id="rId14"/>
    <p:sldId id="287" r:id="rId15"/>
    <p:sldId id="286" r:id="rId16"/>
  </p:sldIdLst>
  <p:sldSz cx="9144000" cy="6858000" type="screen4x3"/>
  <p:notesSz cx="68580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3C4A"/>
    <a:srgbClr val="FFDD71"/>
    <a:srgbClr val="7ACBE0"/>
    <a:srgbClr val="227A8F"/>
    <a:srgbClr val="2DA2BF"/>
    <a:srgbClr val="B54A10"/>
    <a:srgbClr val="F2F2F2"/>
    <a:srgbClr val="FBE0D1"/>
    <a:srgbClr val="CCE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5" d="100"/>
          <a:sy n="75" d="100"/>
        </p:scale>
        <p:origin x="-6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</a:lstStyle>
          <a:p>
            <a:fld id="{3842907C-D0AA-4C58-9F94-58B40AD65B29}" type="datetimeFigureOut">
              <a:pPr/>
              <a:t>26/08/2016</a:t>
            </a:fld>
            <a:endParaRPr lang="pt-B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</a:lstStyle>
          <a:p>
            <a:fld id="{1D76769E-C829-4283-B80E-CB90D995C291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27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9" name="Shap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lang="pt-BR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7" name="Shap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lang="pt-BR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pt-BR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pt-BR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hap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pPr/>
              <a:t>sábado, 26 de agosto de 2016</a:t>
            </a:fld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Shap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pt-BR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hap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pPr/>
              <a:t>‹nº›</a:t>
            </a:fld>
            <a:endParaRPr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/>
            <a:fld id="{D10E14BF-C004-4398-9186-5EE680724D95}" type="datetime2">
              <a:pPr algn="ctr"/>
              <a:t>sábado, 26 de agosto de 2016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pt-BR" sz="1400">
                <a:solidFill>
                  <a:schemeClr val="tx2">
                    <a:shade val="50000"/>
                  </a:schemeClr>
                </a:solidFill>
              </a:rPr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/>
            <a:fld id="{D10E14BF-C004-4398-9186-5EE680724D95}" type="datetime2">
              <a:pPr algn="ctr"/>
              <a:t>sábado, 26 de agosto de 2016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pt-BR" sz="1400">
                <a:solidFill>
                  <a:schemeClr val="tx2">
                    <a:shade val="50000"/>
                  </a:schemeClr>
                </a:solidFill>
              </a:rPr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7FEF5B-F2CC-4EC5-8F1F-29A8BF9EFFA9}" type="datetime2">
              <a:pPr/>
              <a:t>sábado, 26 de agosto de 2016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pPr/>
              <a:t>‹nº›</a:t>
            </a:fld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e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lang="pt-BR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lang="pt-BR" sz="2300">
                <a:solidFill>
                  <a:schemeClr val="tx1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4709C1-563D-4D9C-B702-B64C84A5A174}" type="datetime2">
              <a:pPr/>
              <a:t>sábado, 26 de agosto de 2016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pPr/>
              <a:t>‹nº›</a:t>
            </a:fld>
            <a:endParaRPr lang="pt-B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pt-BR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o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 latinLnBrk="0">
              <a:defRPr lang="pt-BR" sz="2800"/>
            </a:lvl1pPr>
            <a:lvl2pPr>
              <a:defRPr lang="pt-BR" sz="2400"/>
            </a:lvl2pPr>
            <a:lvl3pPr>
              <a:defRPr lang="pt-BR" sz="2000"/>
            </a:lvl3pPr>
            <a:lvl4pPr>
              <a:defRPr lang="pt-BR" sz="1800"/>
            </a:lvl4pPr>
            <a:lvl5pPr>
              <a:defRPr lang="pt-BR"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 latinLnBrk="0">
              <a:defRPr lang="pt-BR" sz="2800"/>
            </a:lvl1pPr>
            <a:lvl2pPr>
              <a:defRPr lang="pt-BR" sz="2400"/>
            </a:lvl2pPr>
            <a:lvl3pPr>
              <a:defRPr lang="pt-BR" sz="2000"/>
            </a:lvl3pPr>
            <a:lvl4pPr>
              <a:defRPr lang="pt-BR" sz="1800"/>
            </a:lvl4pPr>
            <a:lvl5pPr>
              <a:defRPr lang="pt-BR"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303D9-A6EB-41FB-BF22-3F49E470997E}" type="datetime2">
              <a:pPr/>
              <a:t>sábado, 26 de agosto de 2016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pPr/>
              <a:t>‹nº›</a:t>
            </a:fld>
            <a:endParaRPr lang="pt-BR"/>
          </a:p>
        </p:txBody>
      </p:sp>
      <p:sp>
        <p:nvSpPr>
          <p:cNvPr id="8" name="Shap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lang="pt-BR"/>
            </a:lvl1pPr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pt-BR" sz="2400" b="0">
                <a:solidFill>
                  <a:schemeClr val="bg1"/>
                </a:solidFill>
              </a:defRPr>
            </a:lvl1pPr>
            <a:lvl2pPr>
              <a:buNone/>
              <a:defRPr lang="pt-BR" sz="2000" b="1"/>
            </a:lvl2pPr>
            <a:lvl3pPr>
              <a:buNone/>
              <a:defRPr lang="pt-BR" sz="1800" b="1"/>
            </a:lvl3pPr>
            <a:lvl4pPr>
              <a:buNone/>
              <a:defRPr lang="pt-BR" sz="1600" b="1"/>
            </a:lvl4pPr>
            <a:lvl5pPr>
              <a:buNone/>
              <a:defRPr lang="pt-BR"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pt-BR" sz="2400" b="0">
                <a:solidFill>
                  <a:schemeClr val="bg1"/>
                </a:solidFill>
              </a:defRPr>
            </a:lvl1pPr>
            <a:lvl2pPr>
              <a:buNone/>
              <a:defRPr lang="pt-BR" sz="2000" b="1"/>
            </a:lvl2pPr>
            <a:lvl3pPr>
              <a:buNone/>
              <a:defRPr lang="pt-BR" sz="1800" b="1"/>
            </a:lvl3pPr>
            <a:lvl4pPr>
              <a:buNone/>
              <a:defRPr lang="pt-BR" sz="1600" b="1"/>
            </a:lvl4pPr>
            <a:lvl5pPr>
              <a:buNone/>
              <a:defRPr lang="pt-BR"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lang="pt-BR" sz="2400"/>
            </a:lvl1pPr>
            <a:lvl2pPr>
              <a:defRPr lang="pt-BR" sz="2000"/>
            </a:lvl2pPr>
            <a:lvl3pPr>
              <a:defRPr lang="pt-BR" sz="1800"/>
            </a:lvl3pPr>
            <a:lvl4pPr>
              <a:defRPr lang="pt-BR" sz="1600"/>
            </a:lvl4pPr>
            <a:lvl5pPr>
              <a:defRPr lang="pt-BR"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lang="pt-BR" sz="2400"/>
            </a:lvl1pPr>
            <a:lvl2pPr>
              <a:defRPr lang="pt-BR" sz="2000"/>
            </a:lvl2pPr>
            <a:lvl3pPr>
              <a:defRPr lang="pt-BR" sz="1800"/>
            </a:lvl3pPr>
            <a:lvl4pPr>
              <a:defRPr lang="pt-BR" sz="1600"/>
            </a:lvl4pPr>
            <a:lvl5pPr>
              <a:defRPr lang="pt-BR"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BB0534-5698-4F62-9CFE-5DE61A073E78}" type="datetime2">
              <a:pPr/>
              <a:t>sábado, 26 de agosto de 2016</a:t>
            </a:fld>
            <a:endParaRPr lang="pt-BR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penas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827A3-B249-4F87-AB1A-1E06AC1AA2A4}" type="datetime2">
              <a:pPr/>
              <a:t>sábado, 26 de agosto de 2016</a:t>
            </a:fld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pPr/>
              <a:t>‹nº›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46142-29B2-49CC-BCC6-A3AD70B4960E}" type="datetime2">
              <a:pPr/>
              <a:t>sábado, 26 de agosto de 2016</a:t>
            </a:fld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lang="pt-BR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lang="pt-BR" sz="16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6C4691-4882-40A8-AF62-8CF6A18D40B2}" type="datetime2">
              <a:pPr/>
              <a:t>sábado, 26 de agosto de 2016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lang="pt-BR" sz="1400"/>
            </a:lvl1pPr>
            <a:lvl2pPr>
              <a:defRPr lang="pt-BR" sz="1200"/>
            </a:lvl2pPr>
            <a:lvl3pPr>
              <a:defRPr lang="pt-BR" sz="1000"/>
            </a:lvl3pPr>
            <a:lvl4pPr>
              <a:defRPr lang="pt-BR" sz="900"/>
            </a:lvl4pPr>
            <a:lvl5pPr>
              <a:defRPr lang="pt-BR" sz="9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lang="pt-BR" sz="3200"/>
            </a:lvl1pPr>
            <a:extLst/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pt-BR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pPr/>
              <a:t>sábado, 26 de agosto de 2016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 latinLnBrk="0">
              <a:defRPr lang="pt-BR">
                <a:solidFill>
                  <a:schemeClr val="tx1"/>
                </a:solidFill>
              </a:defRPr>
            </a:lvl1pPr>
            <a:extLst/>
          </a:lstStyle>
          <a:p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pPr/>
              <a:t>‹nº›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lang="pt-BR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pt-BR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pt-BR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pt-BR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pt-BR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pt-BR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pt-BR"/>
              <a:t>Clique para editar estilo de títulos Mestre</a:t>
            </a:r>
          </a:p>
        </p:txBody>
      </p:sp>
      <p:sp>
        <p:nvSpPr>
          <p:cNvPr id="30" name="Rectangl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pt-BR" sz="1000">
                <a:solidFill>
                  <a:schemeClr val="tx1"/>
                </a:solidFill>
              </a:defRPr>
            </a:lvl1pPr>
            <a:extLst/>
          </a:lstStyle>
          <a:p>
            <a:pPr algn="ctr"/>
            <a:fld id="{D10E14BF-C004-4398-9186-5EE680724D95}" type="datetime2">
              <a:pPr algn="ctr"/>
              <a:t>sábado, 26 de agosto de 2016</a:t>
            </a:fld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pt-BR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pt-BR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pt-BR" sz="1400">
                <a:solidFill>
                  <a:schemeClr val="tx2">
                    <a:shade val="50000"/>
                  </a:schemeClr>
                </a:solidFill>
              </a:rPr>
              <a:pPr/>
              <a:t>‹nº›</a:t>
            </a:fld>
            <a:endParaRPr lang="pt-BR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lang="pt-BR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lang="pt-BR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lang="pt-BR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pt-BR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eg"/><Relationship Id="rId7" Type="http://schemas.openxmlformats.org/officeDocument/2006/relationships/image" Target="../media/image1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Secretaria da Fazenda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10216"/>
            <a:ext cx="4572000" cy="1454888"/>
          </a:xfrm>
        </p:spPr>
        <p:txBody>
          <a:bodyPr/>
          <a:lstStyle/>
          <a:p>
            <a:r>
              <a:rPr lang="pt-BR" dirty="0" smtClean="0"/>
              <a:t>Departamento da Receita</a:t>
            </a:r>
            <a:endParaRPr lang="pt-BR" dirty="0"/>
          </a:p>
        </p:txBody>
      </p:sp>
      <p:sp>
        <p:nvSpPr>
          <p:cNvPr id="4" name="Título 2"/>
          <p:cNvSpPr txBox="1">
            <a:spLocks/>
          </p:cNvSpPr>
          <p:nvPr/>
        </p:nvSpPr>
        <p:spPr>
          <a:xfrm>
            <a:off x="0" y="4869160"/>
            <a:ext cx="9143999" cy="854968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lang="pt-BR" sz="4800" b="1" kern="1200" cap="none" baseline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 Indicadores de Desempenho</a:t>
            </a:r>
            <a:endParaRPr lang="pt-B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D:\Users\marcelo marques\Documents\_Projetos\PRJ005\00.Docs - BI\Apresentação\sjc_visao_notur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6335998" cy="14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s\marcelo marques\Documents\_Projetos\PRJ005\00.Docs - BI\Apresentação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000" y="0"/>
            <a:ext cx="2808000" cy="14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5" descr="Resultado de imagem para indicadores de desempenh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7" descr="Resultado de imagem para indicadores de desempenh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4" name="Picture 10" descr="D:\Users\marcelo marques\Documents\_Projetos\PRJ005\00.Docs - BI\Apresentação\indicadores3.jp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3989588"/>
            <a:ext cx="3305175" cy="88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Users\marcelo marques\Documents\_Projetos\PRJ005\00.Docs - BI\Apresentação\indicadores2.jpg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7040"/>
            <a:ext cx="1788704" cy="93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Users\marcelo marques\Documents\_Projetos\PRJ005\00.Docs - BI\Apresentação\indicadores5.jpg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704" y="4001449"/>
            <a:ext cx="2347232" cy="91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D:\Users\marcelo marques\Documents\_Projetos\PRJ005\00.Docs - BI\Apresentação\indicadores4.jpg"/>
          <p:cNvPicPr>
            <a:picLocks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6"/>
          <a:stretch/>
        </p:blipFill>
        <p:spPr bwMode="auto">
          <a:xfrm>
            <a:off x="4135936" y="4001447"/>
            <a:ext cx="1727472" cy="91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3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323527" y="116632"/>
            <a:ext cx="8363273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lang="pt-B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 smtClean="0"/>
              <a:t>Soluções no mercado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944056"/>
              </p:ext>
            </p:extLst>
          </p:nvPr>
        </p:nvGraphicFramePr>
        <p:xfrm>
          <a:off x="4316" y="25192"/>
          <a:ext cx="9139676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</a:tblGrid>
              <a:tr h="0"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5" y="995842"/>
            <a:ext cx="8964000" cy="4243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58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323527" y="116632"/>
            <a:ext cx="8363273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lang="pt-B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1"/>
          <p:cNvSpPr txBox="1">
            <a:spLocks/>
          </p:cNvSpPr>
          <p:nvPr/>
        </p:nvSpPr>
        <p:spPr>
          <a:xfrm>
            <a:off x="457200" y="980728"/>
            <a:ext cx="8435280" cy="5026563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Char char=""/>
              <a:defRPr lang="pt-B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lang="pt-B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lang="pt-B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lang="pt-B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pt-BR" sz="2000" dirty="0"/>
              <a:t>Por parte do </a:t>
            </a:r>
            <a:r>
              <a:rPr lang="pt-BR" sz="2000" dirty="0" smtClean="0"/>
              <a:t>fornecedor</a:t>
            </a:r>
            <a:endParaRPr lang="pt-BR" sz="2000" dirty="0"/>
          </a:p>
          <a:p>
            <a:pPr lvl="1">
              <a:lnSpc>
                <a:spcPct val="150000"/>
              </a:lnSpc>
            </a:pPr>
            <a:r>
              <a:rPr lang="pt-BR" sz="1600" dirty="0"/>
              <a:t>Criação das consultas responsáveis pelos dados especificados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Exportação </a:t>
            </a:r>
            <a:r>
              <a:rPr lang="pt-BR" sz="1600" dirty="0"/>
              <a:t>regular (provavelmente diário) dos dados em arquivos CSV em local </a:t>
            </a:r>
            <a:r>
              <a:rPr lang="pt-BR" sz="1600" dirty="0" smtClean="0"/>
              <a:t>pré-determinado</a:t>
            </a:r>
          </a:p>
          <a:p>
            <a:pPr lvl="1">
              <a:lnSpc>
                <a:spcPct val="150000"/>
              </a:lnSpc>
            </a:pPr>
            <a:endParaRPr lang="pt-BR" sz="16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Por </a:t>
            </a:r>
            <a:r>
              <a:rPr lang="pt-BR" sz="2000" dirty="0"/>
              <a:t>parte da Prefeitura (Sefaz, Fiscalização etc.)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Apoio </a:t>
            </a:r>
            <a:r>
              <a:rPr lang="pt-BR" sz="1600" dirty="0"/>
              <a:t>irrestrito ao projeto 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Suporte </a:t>
            </a:r>
            <a:r>
              <a:rPr lang="pt-BR" sz="1600" dirty="0"/>
              <a:t>a negociação com outras áreas envolvidas (DTIM etc.) para eventuais recursos extra ao projeto (local e espaço na rede, upgrade em equipamento para execução do sistema etc.)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537539"/>
              </p:ext>
            </p:extLst>
          </p:nvPr>
        </p:nvGraphicFramePr>
        <p:xfrm>
          <a:off x="4316" y="25192"/>
          <a:ext cx="9139676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</a:tblGrid>
              <a:tr h="0"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38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2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7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>
          <a:xfrm>
            <a:off x="323527" y="116632"/>
            <a:ext cx="8363273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lang="pt-B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 smtClean="0"/>
              <a:t>Estágio atual do projeto</a:t>
            </a:r>
            <a:endParaRPr lang="pt-BR" dirty="0"/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457200" y="980728"/>
            <a:ext cx="8435280" cy="5026563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Char char=""/>
              <a:defRPr lang="pt-B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lang="pt-B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lang="pt-B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lang="pt-B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pt-BR" sz="2000" dirty="0" smtClean="0"/>
              <a:t>Definição das informações relevantes e primárias as análises referentes ao DPR / SPM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Definição do processo de trabalho para realização do projeto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Especificação dos arquivos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Listagem das possíveis análises a serem utilizadas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Estudo e dimensionamento sobre: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Espaço e equipamento necessários a execução do projeto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Opções de ferramentas no mercado mais adequadas ao projeto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Discussão sobre a expansão do projeto a outras áreas da Sefaz (Dívida Ativa, IPTU, Cadastro Mobiliário etc.)</a:t>
            </a:r>
            <a:endParaRPr lang="pt-BR" sz="20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950803"/>
              </p:ext>
            </p:extLst>
          </p:nvPr>
        </p:nvGraphicFramePr>
        <p:xfrm>
          <a:off x="4316" y="25192"/>
          <a:ext cx="9139676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</a:tblGrid>
              <a:tr h="0"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58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323527" y="116632"/>
            <a:ext cx="8363273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lang="pt-B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 smtClean="0"/>
              <a:t>Próximas ações do projeto</a:t>
            </a:r>
            <a:endParaRPr lang="pt-BR" dirty="0"/>
          </a:p>
        </p:txBody>
      </p:sp>
      <p:sp>
        <p:nvSpPr>
          <p:cNvPr id="3" name="Espaço Reservado para Conteúdo 1"/>
          <p:cNvSpPr txBox="1">
            <a:spLocks/>
          </p:cNvSpPr>
          <p:nvPr/>
        </p:nvSpPr>
        <p:spPr>
          <a:xfrm>
            <a:off x="457200" y="980728"/>
            <a:ext cx="8435280" cy="5026563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Char char=""/>
              <a:defRPr lang="pt-B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lang="pt-B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lang="pt-B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lang="pt-B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pt-BR" sz="2000" dirty="0" smtClean="0"/>
              <a:t>Apoio formal da direção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Definição do escopo inicial e infraestrutura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Reunião </a:t>
            </a:r>
            <a:r>
              <a:rPr lang="pt-BR" sz="2000" dirty="0"/>
              <a:t>com os representantes das </a:t>
            </a:r>
            <a:r>
              <a:rPr lang="pt-BR" sz="2000" dirty="0" smtClean="0"/>
              <a:t>áreas envolvidas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Definição </a:t>
            </a:r>
            <a:r>
              <a:rPr lang="pt-BR" sz="2000" dirty="0"/>
              <a:t>de uma agenda (cronograma</a:t>
            </a:r>
            <a:r>
              <a:rPr lang="pt-BR" sz="2000" dirty="0" smtClean="0"/>
              <a:t>) etc.</a:t>
            </a:r>
            <a:endParaRPr lang="pt-BR" sz="20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015848"/>
              </p:ext>
            </p:extLst>
          </p:nvPr>
        </p:nvGraphicFramePr>
        <p:xfrm>
          <a:off x="4316" y="25192"/>
          <a:ext cx="9139676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</a:tblGrid>
              <a:tr h="0"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35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2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48" y="1052736"/>
            <a:ext cx="2412000" cy="1502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48" y="1223675"/>
            <a:ext cx="5580000" cy="202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148" y="3059770"/>
            <a:ext cx="2376000" cy="226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2"/>
          <p:cNvSpPr txBox="1">
            <a:spLocks/>
          </p:cNvSpPr>
          <p:nvPr/>
        </p:nvSpPr>
        <p:spPr>
          <a:xfrm>
            <a:off x="323527" y="116632"/>
            <a:ext cx="8363273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lang="pt-B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 smtClean="0"/>
              <a:t>Ações em andamento</a:t>
            </a:r>
            <a:endParaRPr lang="pt-BR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80" y="2891072"/>
            <a:ext cx="3312000" cy="260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5496" y="116632"/>
            <a:ext cx="9036496" cy="5616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2"/>
          <p:cNvSpPr txBox="1">
            <a:spLocks/>
          </p:cNvSpPr>
          <p:nvPr/>
        </p:nvSpPr>
        <p:spPr>
          <a:xfrm>
            <a:off x="475927" y="269032"/>
            <a:ext cx="8363273" cy="4672136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lang="pt-B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Obrigado !</a:t>
            </a:r>
            <a:endParaRPr lang="pt-BR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631586"/>
              </p:ext>
            </p:extLst>
          </p:nvPr>
        </p:nvGraphicFramePr>
        <p:xfrm>
          <a:off x="4316" y="25192"/>
          <a:ext cx="9139676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</a:tblGrid>
              <a:tr h="0"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75000"/>
                        <a:alpha val="50196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0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026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Cenário atual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Cenário Desejado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Solução Proposta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Processo / Arquitetura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Requisitos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Estágio Atual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Próximas Ações</a:t>
            </a:r>
            <a:endParaRPr lang="pt-BR" sz="2000" dirty="0"/>
          </a:p>
        </p:txBody>
      </p:sp>
      <p:sp>
        <p:nvSpPr>
          <p:cNvPr id="4" name="Título 2"/>
          <p:cNvSpPr txBox="1">
            <a:spLocks/>
          </p:cNvSpPr>
          <p:nvPr/>
        </p:nvSpPr>
        <p:spPr>
          <a:xfrm>
            <a:off x="323527" y="116632"/>
            <a:ext cx="8363273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lang="pt-B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 smtClean="0"/>
              <a:t>Pauta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47959"/>
              </p:ext>
            </p:extLst>
          </p:nvPr>
        </p:nvGraphicFramePr>
        <p:xfrm>
          <a:off x="4316" y="25192"/>
          <a:ext cx="9139676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</a:tblGrid>
              <a:tr h="0"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74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026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Informações dispersas e visão sistêmica </a:t>
            </a:r>
            <a:r>
              <a:rPr lang="pt-BR" sz="2000" dirty="0" smtClean="0"/>
              <a:t>prejudicada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Solicitações frequentes de extração de dados do sistema e elevada dependência externa para sua obtenção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Multiplicidade de análises </a:t>
            </a:r>
            <a:r>
              <a:rPr lang="pt-BR" sz="2000" dirty="0" smtClean="0"/>
              <a:t>/ </a:t>
            </a:r>
            <a:r>
              <a:rPr lang="pt-BR" sz="2000" dirty="0"/>
              <a:t>controles paralelos e elevada redundância dos </a:t>
            </a:r>
            <a:r>
              <a:rPr lang="pt-BR" sz="2000" dirty="0" smtClean="0"/>
              <a:t>dados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Comprometimento do nível de resposta as demandas em função do longo tempo para </a:t>
            </a:r>
            <a:r>
              <a:rPr lang="pt-BR" sz="2000" dirty="0" smtClean="0"/>
              <a:t>atendimento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Assertividade prejudicada devido a excessiva manipulação de dados para geração das </a:t>
            </a:r>
            <a:r>
              <a:rPr lang="pt-BR" sz="2000" dirty="0" smtClean="0"/>
              <a:t>análises	</a:t>
            </a:r>
            <a:endParaRPr lang="pt-BR" sz="2000" dirty="0"/>
          </a:p>
        </p:txBody>
      </p:sp>
      <p:sp>
        <p:nvSpPr>
          <p:cNvPr id="4" name="Título 2"/>
          <p:cNvSpPr txBox="1">
            <a:spLocks/>
          </p:cNvSpPr>
          <p:nvPr/>
        </p:nvSpPr>
        <p:spPr>
          <a:xfrm>
            <a:off x="323527" y="116632"/>
            <a:ext cx="8363273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lang="pt-B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 smtClean="0"/>
              <a:t>Cenário Atual - Problemas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47993"/>
              </p:ext>
            </p:extLst>
          </p:nvPr>
        </p:nvGraphicFramePr>
        <p:xfrm>
          <a:off x="4316" y="25192"/>
          <a:ext cx="9139676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</a:tblGrid>
              <a:tr h="0"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68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2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ítulo 2"/>
          <p:cNvSpPr txBox="1">
            <a:spLocks/>
          </p:cNvSpPr>
          <p:nvPr/>
        </p:nvSpPr>
        <p:spPr>
          <a:xfrm>
            <a:off x="323527" y="116632"/>
            <a:ext cx="8363273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lang="pt-B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 smtClean="0"/>
              <a:t>Processo Decisório</a:t>
            </a:r>
            <a:endParaRPr lang="pt-BR" dirty="0"/>
          </a:p>
        </p:txBody>
      </p:sp>
      <p:sp>
        <p:nvSpPr>
          <p:cNvPr id="4" name="AutoShape 8" descr="Resultado de imagem para base de dad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0" descr="Resultado de imagem para base de dad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12" descr="Resultado de imagem para base de dados"/>
          <p:cNvSpPr>
            <a:spLocks noChangeAspect="1" noChangeArrowheads="1"/>
          </p:cNvSpPr>
          <p:nvPr/>
        </p:nvSpPr>
        <p:spPr bwMode="auto">
          <a:xfrm>
            <a:off x="460375" y="68921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14" descr="Resultado de imagem para base de dados"/>
          <p:cNvSpPr>
            <a:spLocks noChangeAspect="1" noChangeArrowheads="1"/>
          </p:cNvSpPr>
          <p:nvPr/>
        </p:nvSpPr>
        <p:spPr bwMode="auto">
          <a:xfrm>
            <a:off x="612775" y="84161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68" name="Grupo 67"/>
          <p:cNvGrpSpPr/>
          <p:nvPr/>
        </p:nvGrpSpPr>
        <p:grpSpPr>
          <a:xfrm>
            <a:off x="4572000" y="2317971"/>
            <a:ext cx="4366755" cy="4360549"/>
            <a:chOff x="4572000" y="2317971"/>
            <a:chExt cx="4366755" cy="4360549"/>
          </a:xfrm>
        </p:grpSpPr>
        <p:grpSp>
          <p:nvGrpSpPr>
            <p:cNvPr id="52" name="Grupo 51"/>
            <p:cNvGrpSpPr/>
            <p:nvPr/>
          </p:nvGrpSpPr>
          <p:grpSpPr>
            <a:xfrm>
              <a:off x="4572000" y="2317971"/>
              <a:ext cx="4366755" cy="4360549"/>
              <a:chOff x="4572000" y="2317971"/>
              <a:chExt cx="4366755" cy="4360549"/>
            </a:xfrm>
          </p:grpSpPr>
          <p:pic>
            <p:nvPicPr>
              <p:cNvPr id="75" name="Picture 38" descr="Resultado de imagem para nuvem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2317971"/>
                <a:ext cx="4366755" cy="43513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CaixaDeTexto 77"/>
              <p:cNvSpPr txBox="1"/>
              <p:nvPr/>
            </p:nvSpPr>
            <p:spPr>
              <a:xfrm>
                <a:off x="6205046" y="6416910"/>
                <a:ext cx="11927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Tratamento</a:t>
                </a:r>
                <a:endParaRPr lang="pt-BR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>
              <a:off x="4906307" y="2852936"/>
              <a:ext cx="3672408" cy="3257230"/>
              <a:chOff x="4906307" y="2852936"/>
              <a:chExt cx="3672408" cy="3257230"/>
            </a:xfrm>
          </p:grpSpPr>
          <p:grpSp>
            <p:nvGrpSpPr>
              <p:cNvPr id="9" name="Grupo 8"/>
              <p:cNvGrpSpPr/>
              <p:nvPr/>
            </p:nvGrpSpPr>
            <p:grpSpPr>
              <a:xfrm>
                <a:off x="7066547" y="2852936"/>
                <a:ext cx="1296144" cy="1096990"/>
                <a:chOff x="5148064" y="2361627"/>
                <a:chExt cx="1296144" cy="1096990"/>
              </a:xfrm>
            </p:grpSpPr>
            <p:pic>
              <p:nvPicPr>
                <p:cNvPr id="1040" name="Picture 16" descr="Resultado de imagem para access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00688" y="2361627"/>
                  <a:ext cx="640656" cy="6406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CaixaDeTexto 7"/>
                <p:cNvSpPr txBox="1"/>
                <p:nvPr/>
              </p:nvSpPr>
              <p:spPr>
                <a:xfrm>
                  <a:off x="5148064" y="2996952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Mala Direta </a:t>
                  </a:r>
                  <a:endParaRPr lang="pt-BR" sz="1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  <a:p>
                  <a:pPr algn="ctr"/>
                  <a:r>
                    <a:rPr lang="pt-BR" sz="1200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de </a:t>
                  </a:r>
                  <a:r>
                    <a:rPr lang="pt-BR" sz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Cobrança</a:t>
                  </a:r>
                </a:p>
              </p:txBody>
            </p:sp>
          </p:grpSp>
          <p:grpSp>
            <p:nvGrpSpPr>
              <p:cNvPr id="15" name="Grupo 14"/>
              <p:cNvGrpSpPr/>
              <p:nvPr/>
            </p:nvGrpSpPr>
            <p:grpSpPr>
              <a:xfrm>
                <a:off x="7282571" y="3933056"/>
                <a:ext cx="1296144" cy="1096990"/>
                <a:chOff x="5148064" y="2361627"/>
                <a:chExt cx="1296144" cy="1096990"/>
              </a:xfrm>
            </p:grpSpPr>
            <p:pic>
              <p:nvPicPr>
                <p:cNvPr id="16" name="Picture 16" descr="Resultado de imagem para access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00688" y="2361627"/>
                  <a:ext cx="640656" cy="6406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CaixaDeTexto 16"/>
                <p:cNvSpPr txBox="1"/>
                <p:nvPr/>
              </p:nvSpPr>
              <p:spPr>
                <a:xfrm>
                  <a:off x="5148064" y="2996952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Relatório de </a:t>
                  </a:r>
                  <a:r>
                    <a:rPr lang="pt-BR" sz="1200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Arrecadação</a:t>
                  </a:r>
                  <a:endParaRPr lang="pt-BR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8" name="Grupo 17"/>
              <p:cNvGrpSpPr/>
              <p:nvPr/>
            </p:nvGrpSpPr>
            <p:grpSpPr>
              <a:xfrm>
                <a:off x="6922531" y="5013176"/>
                <a:ext cx="1296144" cy="1096990"/>
                <a:chOff x="5148064" y="2361627"/>
                <a:chExt cx="1296144" cy="1096990"/>
              </a:xfrm>
            </p:grpSpPr>
            <p:pic>
              <p:nvPicPr>
                <p:cNvPr id="19" name="Picture 16" descr="Resultado de imagem para access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00688" y="2361627"/>
                  <a:ext cx="640656" cy="6406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CaixaDeTexto 19"/>
                <p:cNvSpPr txBox="1"/>
                <p:nvPr/>
              </p:nvSpPr>
              <p:spPr>
                <a:xfrm>
                  <a:off x="5148064" y="2996952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Validação </a:t>
                  </a:r>
                  <a:r>
                    <a:rPr lang="pt-BR" sz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de Dados do </a:t>
                  </a:r>
                  <a:r>
                    <a:rPr lang="pt-BR" sz="1200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SN</a:t>
                  </a:r>
                  <a:endParaRPr lang="pt-BR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1" name="Grupo 20"/>
              <p:cNvGrpSpPr/>
              <p:nvPr/>
            </p:nvGrpSpPr>
            <p:grpSpPr>
              <a:xfrm>
                <a:off x="6101699" y="3861048"/>
                <a:ext cx="1296144" cy="1096990"/>
                <a:chOff x="5148064" y="2361627"/>
                <a:chExt cx="1296144" cy="1096990"/>
              </a:xfrm>
            </p:grpSpPr>
            <p:pic>
              <p:nvPicPr>
                <p:cNvPr id="22" name="Picture 16" descr="Resultado de imagem para access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00688" y="2361627"/>
                  <a:ext cx="640656" cy="6406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CaixaDeTexto 22"/>
                <p:cNvSpPr txBox="1"/>
                <p:nvPr/>
              </p:nvSpPr>
              <p:spPr>
                <a:xfrm>
                  <a:off x="5148064" y="2996952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Ordem </a:t>
                  </a:r>
                </a:p>
                <a:p>
                  <a:pPr algn="ctr"/>
                  <a:r>
                    <a:rPr lang="pt-BR" sz="1200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de Serviço</a:t>
                  </a:r>
                  <a:endParaRPr lang="pt-BR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4" name="Grupo 23"/>
              <p:cNvGrpSpPr/>
              <p:nvPr/>
            </p:nvGrpSpPr>
            <p:grpSpPr>
              <a:xfrm>
                <a:off x="5770403" y="2965594"/>
                <a:ext cx="1296144" cy="912324"/>
                <a:chOff x="5148064" y="2361627"/>
                <a:chExt cx="1296144" cy="912324"/>
              </a:xfrm>
            </p:grpSpPr>
            <p:pic>
              <p:nvPicPr>
                <p:cNvPr id="25" name="Picture 16" descr="Resultado de imagem para access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00688" y="2361627"/>
                  <a:ext cx="640656" cy="6406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CaixaDeTexto 25"/>
                <p:cNvSpPr txBox="1"/>
                <p:nvPr/>
              </p:nvSpPr>
              <p:spPr>
                <a:xfrm>
                  <a:off x="5148064" y="2996952"/>
                  <a:ext cx="12961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Produtividade</a:t>
                  </a:r>
                  <a:endParaRPr lang="pt-BR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7" name="Grupo 26"/>
              <p:cNvGrpSpPr/>
              <p:nvPr/>
            </p:nvGrpSpPr>
            <p:grpSpPr>
              <a:xfrm>
                <a:off x="5338355" y="4756502"/>
                <a:ext cx="1296144" cy="1281656"/>
                <a:chOff x="5148064" y="2361627"/>
                <a:chExt cx="1296144" cy="1281656"/>
              </a:xfrm>
            </p:grpSpPr>
            <p:pic>
              <p:nvPicPr>
                <p:cNvPr id="28" name="Picture 16" descr="Resultado de imagem para access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00688" y="2361627"/>
                  <a:ext cx="640656" cy="6406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CaixaDeTexto 28"/>
                <p:cNvSpPr txBox="1"/>
                <p:nvPr/>
              </p:nvSpPr>
              <p:spPr>
                <a:xfrm>
                  <a:off x="5148064" y="2996952"/>
                  <a:ext cx="129614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NFSe</a:t>
                  </a:r>
                  <a:r>
                    <a:rPr lang="pt-BR" sz="1200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 </a:t>
                  </a:r>
                  <a:r>
                    <a:rPr lang="pt-BR" sz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Inutilização </a:t>
                  </a:r>
                  <a:endParaRPr lang="pt-BR" sz="1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  <a:p>
                  <a:pPr algn="ctr"/>
                  <a:r>
                    <a:rPr lang="pt-BR" sz="1200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de NF</a:t>
                  </a:r>
                  <a:endParaRPr lang="pt-BR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30" name="Grupo 29"/>
              <p:cNvGrpSpPr/>
              <p:nvPr/>
            </p:nvGrpSpPr>
            <p:grpSpPr>
              <a:xfrm>
                <a:off x="4906307" y="3717032"/>
                <a:ext cx="1296144" cy="1096990"/>
                <a:chOff x="5148064" y="2361627"/>
                <a:chExt cx="1296144" cy="1096990"/>
              </a:xfrm>
            </p:grpSpPr>
            <p:pic>
              <p:nvPicPr>
                <p:cNvPr id="31" name="Picture 16" descr="Resultado de imagem para access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00688" y="2361627"/>
                  <a:ext cx="640656" cy="6406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CaixaDeTexto 31"/>
                <p:cNvSpPr txBox="1"/>
                <p:nvPr/>
              </p:nvSpPr>
              <p:spPr>
                <a:xfrm>
                  <a:off x="5148064" y="2996952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Conferência </a:t>
                  </a:r>
                </a:p>
                <a:p>
                  <a:pPr algn="ctr"/>
                  <a:r>
                    <a:rPr lang="pt-BR" sz="1200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de Boletos</a:t>
                  </a:r>
                  <a:endParaRPr lang="pt-BR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10" name="AutoShape 22" descr="Resultado de imagem para arquivo txt"/>
          <p:cNvSpPr>
            <a:spLocks noChangeAspect="1" noChangeArrowheads="1"/>
          </p:cNvSpPr>
          <p:nvPr/>
        </p:nvSpPr>
        <p:spPr bwMode="auto">
          <a:xfrm>
            <a:off x="1547664" y="82824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AutoShape 24" descr="Resultado de imagem para arquivo txt"/>
          <p:cNvSpPr>
            <a:spLocks noChangeAspect="1" noChangeArrowheads="1"/>
          </p:cNvSpPr>
          <p:nvPr/>
        </p:nvSpPr>
        <p:spPr bwMode="auto">
          <a:xfrm>
            <a:off x="1700064" y="98064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" name="AutoShape 26" descr="Resultado de imagem para arquivo csv"/>
          <p:cNvSpPr>
            <a:spLocks noChangeAspect="1" noChangeArrowheads="1"/>
          </p:cNvSpPr>
          <p:nvPr/>
        </p:nvSpPr>
        <p:spPr bwMode="auto">
          <a:xfrm>
            <a:off x="1852464" y="113304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50" name="Grupo 49"/>
          <p:cNvGrpSpPr/>
          <p:nvPr/>
        </p:nvGrpSpPr>
        <p:grpSpPr>
          <a:xfrm>
            <a:off x="755576" y="2796669"/>
            <a:ext cx="2943205" cy="3584659"/>
            <a:chOff x="755576" y="2796669"/>
            <a:chExt cx="2943205" cy="3584659"/>
          </a:xfrm>
        </p:grpSpPr>
        <p:grpSp>
          <p:nvGrpSpPr>
            <p:cNvPr id="48" name="Grupo 47"/>
            <p:cNvGrpSpPr/>
            <p:nvPr/>
          </p:nvGrpSpPr>
          <p:grpSpPr>
            <a:xfrm>
              <a:off x="755576" y="2796669"/>
              <a:ext cx="2943205" cy="3584659"/>
              <a:chOff x="755576" y="2796669"/>
              <a:chExt cx="2943205" cy="3584659"/>
            </a:xfrm>
          </p:grpSpPr>
          <p:pic>
            <p:nvPicPr>
              <p:cNvPr id="74" name="Picture 38" descr="Resultado de imagem para nuvem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576" y="2796669"/>
                <a:ext cx="2943205" cy="35846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CaixaDeTexto 76"/>
              <p:cNvSpPr txBox="1"/>
              <p:nvPr/>
            </p:nvSpPr>
            <p:spPr>
              <a:xfrm>
                <a:off x="1895128" y="6089880"/>
                <a:ext cx="88993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Dados</a:t>
                </a:r>
                <a:endParaRPr lang="pt-BR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3" name="Grupo 42"/>
            <p:cNvGrpSpPr/>
            <p:nvPr/>
          </p:nvGrpSpPr>
          <p:grpSpPr>
            <a:xfrm>
              <a:off x="924494" y="3364353"/>
              <a:ext cx="2592288" cy="2547583"/>
              <a:chOff x="933616" y="3257681"/>
              <a:chExt cx="2592288" cy="2547583"/>
            </a:xfrm>
          </p:grpSpPr>
          <p:grpSp>
            <p:nvGrpSpPr>
              <p:cNvPr id="38" name="Grupo 37"/>
              <p:cNvGrpSpPr/>
              <p:nvPr/>
            </p:nvGrpSpPr>
            <p:grpSpPr>
              <a:xfrm>
                <a:off x="1771875" y="3257681"/>
                <a:ext cx="889933" cy="824332"/>
                <a:chOff x="836377" y="937867"/>
                <a:chExt cx="889933" cy="824332"/>
              </a:xfrm>
            </p:grpSpPr>
            <p:pic>
              <p:nvPicPr>
                <p:cNvPr id="1054" name="Picture 30" descr="Resultado de imagem para arquivo csv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3981" y="937867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6" name="CaixaDeTexto 45"/>
                <p:cNvSpPr txBox="1"/>
                <p:nvPr/>
              </p:nvSpPr>
              <p:spPr>
                <a:xfrm>
                  <a:off x="836377" y="1508283"/>
                  <a:ext cx="88993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50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Extração 1</a:t>
                  </a:r>
                  <a:endParaRPr lang="pt-BR" sz="105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39" name="Grupo 38"/>
              <p:cNvGrpSpPr/>
              <p:nvPr/>
            </p:nvGrpSpPr>
            <p:grpSpPr>
              <a:xfrm>
                <a:off x="2658970" y="3855987"/>
                <a:ext cx="866934" cy="825960"/>
                <a:chOff x="2369686" y="1074738"/>
                <a:chExt cx="866934" cy="825960"/>
              </a:xfrm>
            </p:grpSpPr>
            <p:pic>
              <p:nvPicPr>
                <p:cNvPr id="14" name="Imagem 1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4341" y="1074738"/>
                  <a:ext cx="540000" cy="540000"/>
                </a:xfrm>
                <a:prstGeom prst="rect">
                  <a:avLst/>
                </a:prstGeom>
              </p:spPr>
            </p:pic>
            <p:sp>
              <p:nvSpPr>
                <p:cNvPr id="47" name="CaixaDeTexto 46"/>
                <p:cNvSpPr txBox="1"/>
                <p:nvPr/>
              </p:nvSpPr>
              <p:spPr>
                <a:xfrm>
                  <a:off x="2369686" y="1646782"/>
                  <a:ext cx="866934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50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Extração 3</a:t>
                  </a:r>
                  <a:endParaRPr lang="pt-BR" sz="105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0" name="Grupo 39"/>
              <p:cNvGrpSpPr/>
              <p:nvPr/>
            </p:nvGrpSpPr>
            <p:grpSpPr>
              <a:xfrm>
                <a:off x="1746511" y="4149080"/>
                <a:ext cx="881273" cy="791530"/>
                <a:chOff x="1501049" y="2326355"/>
                <a:chExt cx="881273" cy="791530"/>
              </a:xfrm>
            </p:grpSpPr>
            <p:pic>
              <p:nvPicPr>
                <p:cNvPr id="1056" name="Picture 32" descr="Resultado de imagem para arquivo xls"/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5479" t="30464"/>
                <a:stretch/>
              </p:blipFill>
              <p:spPr bwMode="auto">
                <a:xfrm>
                  <a:off x="1662907" y="2326355"/>
                  <a:ext cx="519548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" name="CaixaDeTexto 48"/>
                <p:cNvSpPr txBox="1"/>
                <p:nvPr/>
              </p:nvSpPr>
              <p:spPr>
                <a:xfrm>
                  <a:off x="1501049" y="2863969"/>
                  <a:ext cx="88127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50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Extração 2</a:t>
                  </a:r>
                  <a:endParaRPr lang="pt-BR" sz="105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53" name="Grupo 52"/>
              <p:cNvGrpSpPr/>
              <p:nvPr/>
            </p:nvGrpSpPr>
            <p:grpSpPr>
              <a:xfrm>
                <a:off x="933616" y="3827734"/>
                <a:ext cx="866934" cy="825960"/>
                <a:chOff x="2369686" y="1074738"/>
                <a:chExt cx="866934" cy="825960"/>
              </a:xfrm>
            </p:grpSpPr>
            <p:pic>
              <p:nvPicPr>
                <p:cNvPr id="54" name="Imagem 5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4341" y="1074738"/>
                  <a:ext cx="540000" cy="540000"/>
                </a:xfrm>
                <a:prstGeom prst="rect">
                  <a:avLst/>
                </a:prstGeom>
              </p:spPr>
            </p:pic>
            <p:sp>
              <p:nvSpPr>
                <p:cNvPr id="55" name="CaixaDeTexto 54"/>
                <p:cNvSpPr txBox="1"/>
                <p:nvPr/>
              </p:nvSpPr>
              <p:spPr>
                <a:xfrm>
                  <a:off x="2369686" y="1646782"/>
                  <a:ext cx="866934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50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Extração 4</a:t>
                  </a:r>
                  <a:endParaRPr lang="pt-BR" sz="105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56" name="Grupo 55"/>
              <p:cNvGrpSpPr/>
              <p:nvPr/>
            </p:nvGrpSpPr>
            <p:grpSpPr>
              <a:xfrm>
                <a:off x="2445784" y="4869718"/>
                <a:ext cx="889933" cy="824332"/>
                <a:chOff x="836377" y="937867"/>
                <a:chExt cx="889933" cy="824332"/>
              </a:xfrm>
            </p:grpSpPr>
            <p:pic>
              <p:nvPicPr>
                <p:cNvPr id="57" name="Picture 30" descr="Resultado de imagem para arquivo csv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3981" y="937867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" name="CaixaDeTexto 57"/>
                <p:cNvSpPr txBox="1"/>
                <p:nvPr/>
              </p:nvSpPr>
              <p:spPr>
                <a:xfrm>
                  <a:off x="836377" y="1508283"/>
                  <a:ext cx="88993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50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Extração 5</a:t>
                  </a:r>
                  <a:endParaRPr lang="pt-BR" sz="105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59" name="Grupo 58"/>
              <p:cNvGrpSpPr/>
              <p:nvPr/>
            </p:nvGrpSpPr>
            <p:grpSpPr>
              <a:xfrm>
                <a:off x="1314463" y="5013734"/>
                <a:ext cx="881273" cy="791530"/>
                <a:chOff x="1501049" y="2326355"/>
                <a:chExt cx="881273" cy="791530"/>
              </a:xfrm>
            </p:grpSpPr>
            <p:pic>
              <p:nvPicPr>
                <p:cNvPr id="60" name="Picture 32" descr="Resultado de imagem para arquivo xls"/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5479" t="30464"/>
                <a:stretch/>
              </p:blipFill>
              <p:spPr bwMode="auto">
                <a:xfrm>
                  <a:off x="1662907" y="2326355"/>
                  <a:ext cx="519548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1" name="CaixaDeTexto 60"/>
                <p:cNvSpPr txBox="1"/>
                <p:nvPr/>
              </p:nvSpPr>
              <p:spPr>
                <a:xfrm>
                  <a:off x="1501049" y="2863969"/>
                  <a:ext cx="88127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50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Extração n</a:t>
                  </a:r>
                  <a:endParaRPr lang="pt-BR" sz="105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45" name="Grupo 44"/>
          <p:cNvGrpSpPr/>
          <p:nvPr/>
        </p:nvGrpSpPr>
        <p:grpSpPr>
          <a:xfrm>
            <a:off x="1475656" y="692696"/>
            <a:ext cx="3486907" cy="2239102"/>
            <a:chOff x="1475656" y="692696"/>
            <a:chExt cx="3486907" cy="2239102"/>
          </a:xfrm>
        </p:grpSpPr>
        <p:grpSp>
          <p:nvGrpSpPr>
            <p:cNvPr id="44" name="Grupo 43"/>
            <p:cNvGrpSpPr/>
            <p:nvPr/>
          </p:nvGrpSpPr>
          <p:grpSpPr>
            <a:xfrm>
              <a:off x="1475656" y="692696"/>
              <a:ext cx="3486907" cy="2239102"/>
              <a:chOff x="1475656" y="692696"/>
              <a:chExt cx="3486907" cy="2239102"/>
            </a:xfrm>
          </p:grpSpPr>
          <p:pic>
            <p:nvPicPr>
              <p:cNvPr id="1062" name="Picture 38" descr="Resultado de imagem para nuvem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802762"/>
                <a:ext cx="3486907" cy="21290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6" name="CaixaDeTexto 75"/>
              <p:cNvSpPr txBox="1"/>
              <p:nvPr/>
            </p:nvSpPr>
            <p:spPr>
              <a:xfrm>
                <a:off x="2772036" y="692696"/>
                <a:ext cx="88993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Sistemas</a:t>
                </a:r>
                <a:endParaRPr lang="pt-BR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" name="Grupo 41"/>
            <p:cNvGrpSpPr/>
            <p:nvPr/>
          </p:nvGrpSpPr>
          <p:grpSpPr>
            <a:xfrm>
              <a:off x="2144500" y="1247663"/>
              <a:ext cx="2355567" cy="1231655"/>
              <a:chOff x="1840608" y="1117225"/>
              <a:chExt cx="2355567" cy="1231655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1840608" y="1217184"/>
                <a:ext cx="1017863" cy="432000"/>
                <a:chOff x="171859" y="20384"/>
                <a:chExt cx="1017863" cy="432000"/>
              </a:xfrm>
            </p:grpSpPr>
            <p:pic>
              <p:nvPicPr>
                <p:cNvPr id="63" name="Imagem 6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859" y="20384"/>
                  <a:ext cx="1017863" cy="432000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sp>
              <p:nvSpPr>
                <p:cNvPr id="64" name="CaixaDeTexto 18"/>
                <p:cNvSpPr txBox="1"/>
                <p:nvPr/>
              </p:nvSpPr>
              <p:spPr>
                <a:xfrm>
                  <a:off x="438558" y="96584"/>
                  <a:ext cx="628650" cy="276225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pt-BR" sz="1400" b="1" i="1" dirty="0">
                      <a:solidFill>
                        <a:srgbClr val="FF0000"/>
                      </a:solidFill>
                    </a:rPr>
                    <a:t>SIRF</a:t>
                  </a:r>
                </a:p>
              </p:txBody>
            </p:sp>
          </p:grpSp>
          <p:pic>
            <p:nvPicPr>
              <p:cNvPr id="65" name="Imagem 6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145"/>
              <a:stretch/>
            </p:blipFill>
            <p:spPr>
              <a:xfrm>
                <a:off x="3099711" y="1117225"/>
                <a:ext cx="932805" cy="4320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66" name="Imagem 65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6596" y="1916880"/>
                <a:ext cx="1159579" cy="4320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67" name="Imagem 66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159" r="8086" b="67647"/>
              <a:stretch/>
            </p:blipFill>
            <p:spPr>
              <a:xfrm>
                <a:off x="1995380" y="1885947"/>
                <a:ext cx="756000" cy="4320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</p:grpSp>
      <p:grpSp>
        <p:nvGrpSpPr>
          <p:cNvPr id="70" name="Grupo 69"/>
          <p:cNvGrpSpPr/>
          <p:nvPr/>
        </p:nvGrpSpPr>
        <p:grpSpPr>
          <a:xfrm>
            <a:off x="5940152" y="715088"/>
            <a:ext cx="2092524" cy="1633792"/>
            <a:chOff x="5940152" y="715088"/>
            <a:chExt cx="2092524" cy="1633792"/>
          </a:xfrm>
        </p:grpSpPr>
        <p:pic>
          <p:nvPicPr>
            <p:cNvPr id="1058" name="Picture 34" descr="Resultado de imagem para relatório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07" t="14374" r="8003" b="9404"/>
            <a:stretch/>
          </p:blipFill>
          <p:spPr bwMode="auto">
            <a:xfrm>
              <a:off x="5940152" y="715088"/>
              <a:ext cx="2092524" cy="1372182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CaixaDeTexto 78"/>
            <p:cNvSpPr txBox="1"/>
            <p:nvPr/>
          </p:nvSpPr>
          <p:spPr>
            <a:xfrm>
              <a:off x="6123028" y="2087270"/>
              <a:ext cx="1591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Análise e Decisão</a:t>
              </a:r>
              <a:endParaRPr lang="pt-BR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323568" y="1845988"/>
            <a:ext cx="832981" cy="1688281"/>
            <a:chOff x="323568" y="1845988"/>
            <a:chExt cx="832981" cy="1688281"/>
          </a:xfrm>
        </p:grpSpPr>
        <p:sp>
          <p:nvSpPr>
            <p:cNvPr id="41" name="Seta em curva para baixo 40"/>
            <p:cNvSpPr/>
            <p:nvPr/>
          </p:nvSpPr>
          <p:spPr>
            <a:xfrm rot="17257064" flipH="1">
              <a:off x="53578" y="2431299"/>
              <a:ext cx="1688281" cy="517660"/>
            </a:xfrm>
            <a:prstGeom prst="curved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323568" y="2276872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pt-B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2" name="Grupo 71"/>
          <p:cNvGrpSpPr/>
          <p:nvPr/>
        </p:nvGrpSpPr>
        <p:grpSpPr>
          <a:xfrm>
            <a:off x="3594068" y="6204062"/>
            <a:ext cx="1678642" cy="387485"/>
            <a:chOff x="3594068" y="6204062"/>
            <a:chExt cx="1678642" cy="387485"/>
          </a:xfrm>
        </p:grpSpPr>
        <p:sp>
          <p:nvSpPr>
            <p:cNvPr id="69" name="Seta em curva para baixo 68"/>
            <p:cNvSpPr/>
            <p:nvPr/>
          </p:nvSpPr>
          <p:spPr>
            <a:xfrm rot="11041909" flipH="1">
              <a:off x="3594068" y="6205131"/>
              <a:ext cx="1678642" cy="386416"/>
            </a:xfrm>
            <a:prstGeom prst="curved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4245015" y="6204062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pt-B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8275851" y="1301387"/>
            <a:ext cx="474755" cy="1292175"/>
            <a:chOff x="8275851" y="1301387"/>
            <a:chExt cx="474755" cy="1292175"/>
          </a:xfrm>
        </p:grpSpPr>
        <p:sp>
          <p:nvSpPr>
            <p:cNvPr id="80" name="Seta em curva para baixo 79"/>
            <p:cNvSpPr/>
            <p:nvPr/>
          </p:nvSpPr>
          <p:spPr>
            <a:xfrm rot="4607474" flipH="1">
              <a:off x="7886923" y="1729880"/>
              <a:ext cx="1292175" cy="435190"/>
            </a:xfrm>
            <a:prstGeom prst="curvedDownArrow">
              <a:avLst>
                <a:gd name="adj1" fmla="val 25000"/>
                <a:gd name="adj2" fmla="val 50672"/>
                <a:gd name="adj3" fmla="val 2500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8275851" y="1842909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pt-B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86" name="Tabela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088629"/>
              </p:ext>
            </p:extLst>
          </p:nvPr>
        </p:nvGraphicFramePr>
        <p:xfrm>
          <a:off x="4316" y="25192"/>
          <a:ext cx="9139676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834"/>
                <a:gridCol w="652834"/>
                <a:gridCol w="652834"/>
                <a:gridCol w="652834"/>
                <a:gridCol w="652834"/>
                <a:gridCol w="652834"/>
                <a:gridCol w="652834"/>
                <a:gridCol w="652834"/>
                <a:gridCol w="652834"/>
                <a:gridCol w="652834"/>
                <a:gridCol w="652834"/>
                <a:gridCol w="652834"/>
                <a:gridCol w="652834"/>
                <a:gridCol w="652834"/>
              </a:tblGrid>
              <a:tr h="0"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52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-1588" y="2578066"/>
            <a:ext cx="9144000" cy="3240000"/>
          </a:xfrm>
          <a:prstGeom prst="rect">
            <a:avLst/>
          </a:prstGeom>
          <a:solidFill>
            <a:srgbClr val="FBE0D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752968"/>
            <a:ext cx="9144000" cy="1872000"/>
          </a:xfrm>
          <a:prstGeom prst="rect">
            <a:avLst/>
          </a:prstGeom>
          <a:solidFill>
            <a:srgbClr val="CCE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AutoShape 4" descr="Resultado de imagem para pagamento de tribu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pagamento de tribut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Resultado de imagem para pagamento de tribut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2879928" y="1766776"/>
            <a:ext cx="1044000" cy="483342"/>
            <a:chOff x="2879928" y="1766776"/>
            <a:chExt cx="1044000" cy="483342"/>
          </a:xfrm>
        </p:grpSpPr>
        <p:sp>
          <p:nvSpPr>
            <p:cNvPr id="9" name="Seta para a direita 8"/>
            <p:cNvSpPr/>
            <p:nvPr/>
          </p:nvSpPr>
          <p:spPr>
            <a:xfrm>
              <a:off x="2915816" y="1766776"/>
              <a:ext cx="972000" cy="14401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879928" y="1973119"/>
              <a:ext cx="104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Pagamento</a:t>
              </a:r>
              <a:endParaRPr lang="pt-BR" sz="1200" dirty="0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688632" y="836712"/>
            <a:ext cx="34198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sistemas informam com relativa eficiência</a:t>
            </a:r>
            <a:endParaRPr lang="pt-BR" sz="13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688632" y="1256060"/>
            <a:ext cx="3419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200" dirty="0" smtClean="0">
                <a:solidFill>
                  <a:schemeClr val="accent2"/>
                </a:solidFill>
              </a:rPr>
              <a:t>Quantos e quais contribuintes pagaram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200" dirty="0" smtClean="0">
                <a:solidFill>
                  <a:schemeClr val="accent2"/>
                </a:solidFill>
              </a:rPr>
              <a:t>Quanto e quando foi pago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200" dirty="0" smtClean="0">
                <a:solidFill>
                  <a:schemeClr val="accent2"/>
                </a:solidFill>
              </a:rPr>
              <a:t>Quantas notas foram escrituradas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200" dirty="0" smtClean="0">
                <a:solidFill>
                  <a:schemeClr val="accent2"/>
                </a:solidFill>
              </a:rPr>
              <a:t>Tipo de serviço prestado / tomado etc.</a:t>
            </a:r>
            <a:endParaRPr lang="pt-BR" sz="1200" dirty="0">
              <a:solidFill>
                <a:schemeClr val="accent2"/>
              </a:solidFill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1019671" y="1199207"/>
            <a:ext cx="1788249" cy="1288984"/>
            <a:chOff x="1019671" y="1199207"/>
            <a:chExt cx="1788249" cy="1288984"/>
          </a:xfrm>
        </p:grpSpPr>
        <p:grpSp>
          <p:nvGrpSpPr>
            <p:cNvPr id="11" name="Grupo 10"/>
            <p:cNvGrpSpPr/>
            <p:nvPr/>
          </p:nvGrpSpPr>
          <p:grpSpPr>
            <a:xfrm>
              <a:off x="1187624" y="1353096"/>
              <a:ext cx="1472505" cy="1050719"/>
              <a:chOff x="683568" y="1431144"/>
              <a:chExt cx="1472505" cy="1050719"/>
            </a:xfrm>
          </p:grpSpPr>
          <p:pic>
            <p:nvPicPr>
              <p:cNvPr id="1026" name="Picture 2" descr="Resultado de imagem para contribuinte individua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568" y="1431144"/>
                <a:ext cx="1472504" cy="827360"/>
              </a:xfrm>
              <a:prstGeom prst="rect">
                <a:avLst/>
              </a:prstGeom>
              <a:ln>
                <a:noFill/>
              </a:ln>
              <a:effectLst>
                <a:softEdge rad="63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CaixaDeTexto 9"/>
              <p:cNvSpPr txBox="1"/>
              <p:nvPr/>
            </p:nvSpPr>
            <p:spPr>
              <a:xfrm>
                <a:off x="683569" y="2204864"/>
                <a:ext cx="14725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 smtClean="0"/>
                  <a:t>Contribuinte</a:t>
                </a:r>
                <a:endParaRPr lang="pt-BR" sz="1200" dirty="0"/>
              </a:p>
            </p:txBody>
          </p:sp>
        </p:grpSp>
        <p:sp>
          <p:nvSpPr>
            <p:cNvPr id="15" name="Retângulo de cantos arredondados 14"/>
            <p:cNvSpPr/>
            <p:nvPr/>
          </p:nvSpPr>
          <p:spPr>
            <a:xfrm>
              <a:off x="1019671" y="1199207"/>
              <a:ext cx="1788249" cy="128898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1019670" y="779859"/>
            <a:ext cx="1788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Crédito declarado e encerrado</a:t>
            </a:r>
            <a:endParaRPr lang="pt-BR" sz="11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3995937" y="1196752"/>
            <a:ext cx="1368151" cy="1288984"/>
            <a:chOff x="3995937" y="1196752"/>
            <a:chExt cx="1368151" cy="1288984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5F5F5"/>
                </a:clrFrom>
                <a:clrTo>
                  <a:srgbClr val="F5F5F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6900" y="1425104"/>
              <a:ext cx="1033172" cy="827360"/>
            </a:xfrm>
            <a:prstGeom prst="rect">
              <a:avLst/>
            </a:prstGeom>
          </p:spPr>
        </p:pic>
        <p:sp>
          <p:nvSpPr>
            <p:cNvPr id="18" name="Retângulo de cantos arredondados 17"/>
            <p:cNvSpPr/>
            <p:nvPr/>
          </p:nvSpPr>
          <p:spPr>
            <a:xfrm>
              <a:off x="3995937" y="1196752"/>
              <a:ext cx="1368151" cy="128898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3995936" y="777404"/>
            <a:ext cx="172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Crédito arrecadado e Extinto</a:t>
            </a:r>
            <a:endParaRPr lang="pt-BR" sz="11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-18683" y="1395388"/>
            <a:ext cx="1044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Fluxo </a:t>
            </a:r>
          </a:p>
          <a:p>
            <a:pPr algn="ctr"/>
            <a:r>
              <a:rPr lang="pt-BR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Ideal</a:t>
            </a:r>
            <a:endParaRPr lang="pt-BR" sz="1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-13323" y="3758620"/>
            <a:ext cx="1044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Fluxo </a:t>
            </a:r>
          </a:p>
          <a:p>
            <a:pPr algn="ctr"/>
            <a:r>
              <a:rPr lang="pt-BR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</a:t>
            </a:r>
            <a:endParaRPr lang="pt-BR" sz="1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ítulo 2"/>
          <p:cNvSpPr txBox="1">
            <a:spLocks/>
          </p:cNvSpPr>
          <p:nvPr/>
        </p:nvSpPr>
        <p:spPr>
          <a:xfrm>
            <a:off x="323527" y="116632"/>
            <a:ext cx="8363273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lang="pt-B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 smtClean="0"/>
              <a:t>Fluxo de Arrecadação</a:t>
            </a:r>
            <a:endParaRPr lang="pt-BR" dirty="0"/>
          </a:p>
        </p:txBody>
      </p:sp>
      <p:grpSp>
        <p:nvGrpSpPr>
          <p:cNvPr id="41" name="Grupo 40"/>
          <p:cNvGrpSpPr/>
          <p:nvPr/>
        </p:nvGrpSpPr>
        <p:grpSpPr>
          <a:xfrm>
            <a:off x="1017459" y="2957794"/>
            <a:ext cx="1788249" cy="1288984"/>
            <a:chOff x="1017459" y="2957794"/>
            <a:chExt cx="1788249" cy="1288984"/>
          </a:xfrm>
        </p:grpSpPr>
        <p:grpSp>
          <p:nvGrpSpPr>
            <p:cNvPr id="24" name="Grupo 23"/>
            <p:cNvGrpSpPr/>
            <p:nvPr/>
          </p:nvGrpSpPr>
          <p:grpSpPr>
            <a:xfrm>
              <a:off x="1185412" y="3111683"/>
              <a:ext cx="1472505" cy="1050719"/>
              <a:chOff x="683568" y="1431144"/>
              <a:chExt cx="1472505" cy="1050719"/>
            </a:xfrm>
          </p:grpSpPr>
          <p:pic>
            <p:nvPicPr>
              <p:cNvPr id="25" name="Picture 2" descr="Resultado de imagem para contribuinte individua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568" y="1431144"/>
                <a:ext cx="1472504" cy="827360"/>
              </a:xfrm>
              <a:prstGeom prst="rect">
                <a:avLst/>
              </a:prstGeom>
              <a:ln>
                <a:noFill/>
              </a:ln>
              <a:effectLst>
                <a:softEdge rad="63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CaixaDeTexto 25"/>
              <p:cNvSpPr txBox="1"/>
              <p:nvPr/>
            </p:nvSpPr>
            <p:spPr>
              <a:xfrm>
                <a:off x="683569" y="2204864"/>
                <a:ext cx="14725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 smtClean="0"/>
                  <a:t>Contribuinte</a:t>
                </a:r>
                <a:endParaRPr lang="pt-BR" sz="1200" dirty="0"/>
              </a:p>
            </p:txBody>
          </p:sp>
        </p:grpSp>
        <p:sp>
          <p:nvSpPr>
            <p:cNvPr id="27" name="Retângulo de cantos arredondados 26"/>
            <p:cNvSpPr/>
            <p:nvPr/>
          </p:nvSpPr>
          <p:spPr>
            <a:xfrm>
              <a:off x="1017459" y="2957794"/>
              <a:ext cx="1788249" cy="128898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" name="CaixaDeTexto 27"/>
          <p:cNvSpPr txBox="1"/>
          <p:nvPr/>
        </p:nvSpPr>
        <p:spPr>
          <a:xfrm>
            <a:off x="971600" y="4335336"/>
            <a:ext cx="2244948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1050" dirty="0" smtClean="0">
                <a:solidFill>
                  <a:srgbClr val="002060"/>
                </a:solidFill>
              </a:rPr>
              <a:t>Obrigações Declaradas e  Encerradas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1050" dirty="0">
                <a:solidFill>
                  <a:srgbClr val="002060"/>
                </a:solidFill>
              </a:rPr>
              <a:t>Obrigações Declaradas e Não </a:t>
            </a:r>
            <a:r>
              <a:rPr lang="pt-BR" sz="1050" dirty="0" smtClean="0">
                <a:solidFill>
                  <a:srgbClr val="002060"/>
                </a:solidFill>
              </a:rPr>
              <a:t>Encerradas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1050" dirty="0" smtClean="0">
                <a:solidFill>
                  <a:srgbClr val="002060"/>
                </a:solidFill>
              </a:rPr>
              <a:t>Ausência de Obrigações</a:t>
            </a:r>
            <a:endParaRPr lang="pt-BR" sz="1050" dirty="0">
              <a:solidFill>
                <a:srgbClr val="00206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030908" y="2726333"/>
            <a:ext cx="1788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Tributos Não Pagos</a:t>
            </a:r>
            <a:endParaRPr lang="pt-BR" sz="11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2" name="Grupo 41"/>
          <p:cNvGrpSpPr/>
          <p:nvPr/>
        </p:nvGrpSpPr>
        <p:grpSpPr>
          <a:xfrm>
            <a:off x="3995936" y="2966012"/>
            <a:ext cx="1368151" cy="1288984"/>
            <a:chOff x="3995936" y="2966012"/>
            <a:chExt cx="1368151" cy="1288984"/>
          </a:xfrm>
        </p:grpSpPr>
        <p:pic>
          <p:nvPicPr>
            <p:cNvPr id="1034" name="Picture 10" descr="Resultado de imagem para ações de fiscalização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3344" y="3191267"/>
              <a:ext cx="1194219" cy="8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tângulo de cantos arredondados 32"/>
            <p:cNvSpPr/>
            <p:nvPr/>
          </p:nvSpPr>
          <p:spPr>
            <a:xfrm>
              <a:off x="3995936" y="2966012"/>
              <a:ext cx="1368151" cy="128898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2879928" y="3500013"/>
            <a:ext cx="1044000" cy="668008"/>
            <a:chOff x="2879928" y="3500013"/>
            <a:chExt cx="1044000" cy="668008"/>
          </a:xfrm>
        </p:grpSpPr>
        <p:sp>
          <p:nvSpPr>
            <p:cNvPr id="34" name="Seta para a direita 33"/>
            <p:cNvSpPr/>
            <p:nvPr/>
          </p:nvSpPr>
          <p:spPr>
            <a:xfrm>
              <a:off x="2915816" y="3500013"/>
              <a:ext cx="972000" cy="14401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879928" y="3706356"/>
              <a:ext cx="104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Ações da Prefeitura</a:t>
              </a:r>
              <a:endParaRPr lang="pt-BR" sz="1200" dirty="0"/>
            </a:p>
          </p:txBody>
        </p:sp>
      </p:grpSp>
      <p:sp>
        <p:nvSpPr>
          <p:cNvPr id="36" name="CaixaDeTexto 35"/>
          <p:cNvSpPr txBox="1"/>
          <p:nvPr/>
        </p:nvSpPr>
        <p:spPr>
          <a:xfrm>
            <a:off x="3923928" y="4330695"/>
            <a:ext cx="2304256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1050" dirty="0" smtClean="0">
                <a:solidFill>
                  <a:srgbClr val="002060"/>
                </a:solidFill>
              </a:rPr>
              <a:t>Notificação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1050" dirty="0" smtClean="0">
                <a:solidFill>
                  <a:srgbClr val="002060"/>
                </a:solidFill>
              </a:rPr>
              <a:t>Lançamento de Ofício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1050" dirty="0" smtClean="0">
                <a:solidFill>
                  <a:srgbClr val="002060"/>
                </a:solidFill>
              </a:rPr>
              <a:t>Cobrança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1050" dirty="0" smtClean="0">
                <a:solidFill>
                  <a:srgbClr val="002060"/>
                </a:solidFill>
              </a:rPr>
              <a:t>Anistia Fiscal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1050" dirty="0" smtClean="0">
                <a:solidFill>
                  <a:srgbClr val="002060"/>
                </a:solidFill>
              </a:rPr>
              <a:t>Inscrição e execução </a:t>
            </a:r>
          </a:p>
          <a:p>
            <a:pPr>
              <a:lnSpc>
                <a:spcPct val="150000"/>
              </a:lnSpc>
            </a:pPr>
            <a:r>
              <a:rPr lang="pt-BR" sz="1050" dirty="0" smtClean="0">
                <a:solidFill>
                  <a:srgbClr val="002060"/>
                </a:solidFill>
              </a:rPr>
              <a:t>     em Dívida Ativa</a:t>
            </a:r>
            <a:endParaRPr lang="pt-BR" sz="1050" dirty="0">
              <a:solidFill>
                <a:srgbClr val="002060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5690220" y="2687211"/>
            <a:ext cx="34521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sistemas não informam com eficiência os contribuintes e o montante</a:t>
            </a:r>
            <a:endParaRPr lang="pt-BR" sz="13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5690220" y="3154099"/>
            <a:ext cx="3419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200" dirty="0" smtClean="0">
                <a:solidFill>
                  <a:schemeClr val="accent2"/>
                </a:solidFill>
              </a:rPr>
              <a:t>Não pagos conforme particularidades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200" dirty="0" smtClean="0">
                <a:solidFill>
                  <a:schemeClr val="accent2"/>
                </a:solidFill>
              </a:rPr>
              <a:t>Na iminência de decadência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200" dirty="0" smtClean="0">
                <a:solidFill>
                  <a:schemeClr val="accent2"/>
                </a:solidFill>
              </a:rPr>
              <a:t>Que obtiveram benefício de renúncia fiscal (isenção, imunidade etc.)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200" dirty="0" smtClean="0">
                <a:solidFill>
                  <a:schemeClr val="accent2"/>
                </a:solidFill>
              </a:rPr>
              <a:t>Inscritos em Dívida Ativa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200" dirty="0" smtClean="0">
                <a:solidFill>
                  <a:schemeClr val="accent2"/>
                </a:solidFill>
              </a:rPr>
              <a:t>Em execução de dívida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200" dirty="0" smtClean="0">
                <a:solidFill>
                  <a:schemeClr val="accent2"/>
                </a:solidFill>
              </a:rPr>
              <a:t>Cancelados após execução ou processo de revisão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200" dirty="0" smtClean="0">
                <a:solidFill>
                  <a:schemeClr val="accent2"/>
                </a:solidFill>
              </a:rPr>
              <a:t>Fiscalizações em curso e resultado etc.</a:t>
            </a:r>
            <a:endParaRPr lang="pt-BR" sz="1200" dirty="0">
              <a:solidFill>
                <a:schemeClr val="accent2"/>
              </a:solidFill>
            </a:endParaRPr>
          </a:p>
        </p:txBody>
      </p:sp>
      <p:graphicFrame>
        <p:nvGraphicFramePr>
          <p:cNvPr id="39" name="Tabe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273009"/>
              </p:ext>
            </p:extLst>
          </p:nvPr>
        </p:nvGraphicFramePr>
        <p:xfrm>
          <a:off x="4316" y="25192"/>
          <a:ext cx="9139676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</a:tblGrid>
              <a:tr h="0"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22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75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62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9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1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25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750"/>
                            </p:stCondLst>
                            <p:childTnLst>
                              <p:par>
                                <p:cTn id="7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8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25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2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375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500"/>
                            </p:stCondLst>
                            <p:childTnLst>
                              <p:par>
                                <p:cTn id="10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7250"/>
                            </p:stCondLst>
                            <p:childTnLst>
                              <p:par>
                                <p:cTn id="11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9000"/>
                            </p:stCondLst>
                            <p:childTnLst>
                              <p:par>
                                <p:cTn id="11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5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5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750"/>
                            </p:stCondLst>
                            <p:childTnLst>
                              <p:par>
                                <p:cTn id="12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5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5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2500"/>
                            </p:stCondLst>
                            <p:childTnLst>
                              <p:par>
                                <p:cTn id="12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5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5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4250"/>
                            </p:stCondLst>
                            <p:childTnLst>
                              <p:par>
                                <p:cTn id="13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500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500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600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7750"/>
                            </p:stCondLst>
                            <p:childTnLst>
                              <p:par>
                                <p:cTn id="14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9500"/>
                            </p:stCondLst>
                            <p:childTnLst>
                              <p:par>
                                <p:cTn id="15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1250"/>
                            </p:stCondLst>
                            <p:childTnLst>
                              <p:par>
                                <p:cTn id="15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3000"/>
                            </p:stCondLst>
                            <p:childTnLst>
                              <p:par>
                                <p:cTn id="16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5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5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4750"/>
                            </p:stCondLst>
                            <p:childTnLst>
                              <p:par>
                                <p:cTn id="17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5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5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6500"/>
                            </p:stCondLst>
                            <p:childTnLst>
                              <p:par>
                                <p:cTn id="17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500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500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8250"/>
                            </p:stCondLst>
                            <p:childTnLst>
                              <p:par>
                                <p:cTn id="18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500" fill="hold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500" fill="hold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 animBg="1"/>
      <p:bldP spid="14" grpId="0"/>
      <p:bldP spid="12" grpId="0" build="p"/>
      <p:bldP spid="17" grpId="0"/>
      <p:bldP spid="19" grpId="0"/>
      <p:bldP spid="20" grpId="0"/>
      <p:bldP spid="22" grpId="0"/>
      <p:bldP spid="28" grpId="0" build="p"/>
      <p:bldP spid="29" grpId="0"/>
      <p:bldP spid="36" grpId="0" build="p"/>
      <p:bldP spid="37" grpId="0"/>
      <p:bldP spid="3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026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Visão consolidada do negócio sob diferentes aspectos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Confiabilidade das informações (base de apoio única)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Agilidade e </a:t>
            </a:r>
            <a:r>
              <a:rPr lang="pt-BR" sz="2000" dirty="0" smtClean="0"/>
              <a:t>flexibilidade </a:t>
            </a:r>
            <a:r>
              <a:rPr lang="pt-BR" sz="2000" dirty="0"/>
              <a:t>em novas análises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Maior independência do fornecedor e recursos de apoio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Alto grau de automação no processo de geração e distribuição das </a:t>
            </a:r>
            <a:r>
              <a:rPr lang="pt-BR" sz="2000" dirty="0" smtClean="0"/>
              <a:t>informações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Incentivo a criação de uma cultura de utilização de dashboards (painéis) de informação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Maior integração e sinergia entre as áreas</a:t>
            </a:r>
          </a:p>
        </p:txBody>
      </p:sp>
      <p:sp>
        <p:nvSpPr>
          <p:cNvPr id="4" name="Título 2"/>
          <p:cNvSpPr txBox="1">
            <a:spLocks/>
          </p:cNvSpPr>
          <p:nvPr/>
        </p:nvSpPr>
        <p:spPr>
          <a:xfrm>
            <a:off x="323527" y="116632"/>
            <a:ext cx="8363273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lang="pt-B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 smtClean="0"/>
              <a:t>Cenário Desejado - Benefícios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864878"/>
              </p:ext>
            </p:extLst>
          </p:nvPr>
        </p:nvGraphicFramePr>
        <p:xfrm>
          <a:off x="4316" y="25192"/>
          <a:ext cx="9139676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</a:tblGrid>
              <a:tr h="0"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69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323527" y="197768"/>
            <a:ext cx="8363273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lang="pt-B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 smtClean="0"/>
              <a:t>Infográfico de Análise de Dados</a:t>
            </a:r>
            <a:endParaRPr lang="pt-BR" dirty="0"/>
          </a:p>
        </p:txBody>
      </p:sp>
      <p:grpSp>
        <p:nvGrpSpPr>
          <p:cNvPr id="21" name="Grupo 20"/>
          <p:cNvGrpSpPr/>
          <p:nvPr/>
        </p:nvGrpSpPr>
        <p:grpSpPr>
          <a:xfrm>
            <a:off x="755576" y="1050900"/>
            <a:ext cx="4032448" cy="4682356"/>
            <a:chOff x="755576" y="1124744"/>
            <a:chExt cx="4032448" cy="4466247"/>
          </a:xfrm>
        </p:grpSpPr>
        <p:sp>
          <p:nvSpPr>
            <p:cNvPr id="7" name="Retângulo 6"/>
            <p:cNvSpPr/>
            <p:nvPr/>
          </p:nvSpPr>
          <p:spPr>
            <a:xfrm>
              <a:off x="755576" y="1124744"/>
              <a:ext cx="4032448" cy="44464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55576" y="5283214"/>
              <a:ext cx="4032448" cy="307777"/>
            </a:xfrm>
            <a:prstGeom prst="rect">
              <a:avLst/>
            </a:prstGeom>
            <a:solidFill>
              <a:srgbClr val="7ACBE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Análise Tradicional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4788024" y="1050984"/>
            <a:ext cx="4032448" cy="4680520"/>
            <a:chOff x="4788024" y="1124744"/>
            <a:chExt cx="4032448" cy="4464496"/>
          </a:xfrm>
        </p:grpSpPr>
        <p:sp>
          <p:nvSpPr>
            <p:cNvPr id="8" name="Retângulo 7"/>
            <p:cNvSpPr/>
            <p:nvPr/>
          </p:nvSpPr>
          <p:spPr>
            <a:xfrm>
              <a:off x="4788024" y="1124744"/>
              <a:ext cx="4032448" cy="444647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788024" y="5281463"/>
              <a:ext cx="4032448" cy="307777"/>
            </a:xfrm>
            <a:prstGeom prst="rect">
              <a:avLst/>
            </a:prstGeom>
            <a:solidFill>
              <a:srgbClr val="FFDD7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Análise Avançada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503239" y="1267008"/>
            <a:ext cx="8561503" cy="4432203"/>
            <a:chOff x="503239" y="1124744"/>
            <a:chExt cx="8561503" cy="4432203"/>
          </a:xfrm>
        </p:grpSpPr>
        <p:grpSp>
          <p:nvGrpSpPr>
            <p:cNvPr id="24" name="Grupo 23"/>
            <p:cNvGrpSpPr/>
            <p:nvPr/>
          </p:nvGrpSpPr>
          <p:grpSpPr>
            <a:xfrm>
              <a:off x="503239" y="2859138"/>
              <a:ext cx="8561503" cy="1852959"/>
              <a:chOff x="503239" y="2859138"/>
              <a:chExt cx="8561503" cy="1852959"/>
            </a:xfrm>
          </p:grpSpPr>
          <p:sp>
            <p:nvSpPr>
              <p:cNvPr id="14" name="CaixaDeTexto 13"/>
              <p:cNvSpPr txBox="1"/>
              <p:nvPr/>
            </p:nvSpPr>
            <p:spPr>
              <a:xfrm rot="20282355">
                <a:off x="503239" y="4435098"/>
                <a:ext cx="4572000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INFORMAÇÃO</a:t>
                </a:r>
                <a:endParaRPr lang="pt-B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CaixaDeTexto 14"/>
              <p:cNvSpPr txBox="1"/>
              <p:nvPr/>
            </p:nvSpPr>
            <p:spPr>
              <a:xfrm rot="20282355">
                <a:off x="4348742" y="2859138"/>
                <a:ext cx="4716000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OTIMIZAÇÃO ►</a:t>
                </a:r>
                <a:endParaRPr lang="pt-B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tângulo 15"/>
            <p:cNvSpPr/>
            <p:nvPr/>
          </p:nvSpPr>
          <p:spPr>
            <a:xfrm>
              <a:off x="8820472" y="1124744"/>
              <a:ext cx="216024" cy="4432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2019622" y="2864062"/>
            <a:ext cx="6676769" cy="2118255"/>
            <a:chOff x="2019622" y="2721798"/>
            <a:chExt cx="6676769" cy="2118255"/>
          </a:xfrm>
        </p:grpSpPr>
        <p:sp>
          <p:nvSpPr>
            <p:cNvPr id="17" name="CaixaDeTexto 16"/>
            <p:cNvSpPr txBox="1"/>
            <p:nvPr/>
          </p:nvSpPr>
          <p:spPr>
            <a:xfrm rot="20282355">
              <a:off x="2019622" y="4563054"/>
              <a:ext cx="252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RETROSPECTIVA</a:t>
              </a:r>
              <a:endPara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 rot="20282355">
              <a:off x="4778431" y="3612347"/>
              <a:ext cx="169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VISÃO</a:t>
              </a:r>
              <a:endPara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 rot="20282355">
              <a:off x="7004391" y="2721798"/>
              <a:ext cx="169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PREVISÃO</a:t>
              </a:r>
              <a:endPara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467544" y="1051856"/>
            <a:ext cx="293655" cy="4661622"/>
            <a:chOff x="467544" y="1124744"/>
            <a:chExt cx="293655" cy="4446470"/>
          </a:xfrm>
        </p:grpSpPr>
        <p:sp>
          <p:nvSpPr>
            <p:cNvPr id="9" name="Retângulo 8"/>
            <p:cNvSpPr/>
            <p:nvPr/>
          </p:nvSpPr>
          <p:spPr>
            <a:xfrm>
              <a:off x="467544" y="1124744"/>
              <a:ext cx="288032" cy="44464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>
            <a:xfrm rot="16200000">
              <a:off x="44508" y="3194880"/>
              <a:ext cx="1145382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Valor</a:t>
              </a:r>
              <a:endPara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955924" y="3571264"/>
            <a:ext cx="1696804" cy="894083"/>
            <a:chOff x="1482676" y="3025667"/>
            <a:chExt cx="1696804" cy="894083"/>
          </a:xfrm>
        </p:grpSpPr>
        <p:grpSp>
          <p:nvGrpSpPr>
            <p:cNvPr id="31" name="Grupo 30"/>
            <p:cNvGrpSpPr/>
            <p:nvPr/>
          </p:nvGrpSpPr>
          <p:grpSpPr>
            <a:xfrm>
              <a:off x="1482676" y="3271678"/>
              <a:ext cx="1368000" cy="648072"/>
              <a:chOff x="1482676" y="3271678"/>
              <a:chExt cx="1368000" cy="648072"/>
            </a:xfrm>
          </p:grpSpPr>
          <p:sp>
            <p:nvSpPr>
              <p:cNvPr id="28" name="Retângulo de cantos arredondados 27"/>
              <p:cNvSpPr/>
              <p:nvPr/>
            </p:nvSpPr>
            <p:spPr>
              <a:xfrm>
                <a:off x="1538660" y="3271678"/>
                <a:ext cx="1265416" cy="648072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CaixaDeTexto 29"/>
              <p:cNvSpPr txBox="1"/>
              <p:nvPr/>
            </p:nvSpPr>
            <p:spPr>
              <a:xfrm>
                <a:off x="1482676" y="3648304"/>
                <a:ext cx="13680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50" b="1" dirty="0" smtClean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Análise </a:t>
                </a:r>
                <a:r>
                  <a:rPr lang="pt-BR" sz="105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descritiva</a:t>
                </a:r>
                <a:endParaRPr lang="pt-BR" sz="10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Texto explicativo retangular com cantos arredondados 28"/>
            <p:cNvSpPr/>
            <p:nvPr/>
          </p:nvSpPr>
          <p:spPr>
            <a:xfrm>
              <a:off x="2171368" y="3025667"/>
              <a:ext cx="1008112" cy="644624"/>
            </a:xfrm>
            <a:prstGeom prst="wedgeRoundRectCallout">
              <a:avLst>
                <a:gd name="adj1" fmla="val 29558"/>
                <a:gd name="adj2" fmla="val 74321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/>
                <a:t>O que aconteceu ?</a:t>
              </a:r>
              <a:endParaRPr lang="pt-BR" sz="1000" dirty="0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789239" y="2821197"/>
            <a:ext cx="1710753" cy="894083"/>
            <a:chOff x="1468727" y="3025667"/>
            <a:chExt cx="1710753" cy="894083"/>
          </a:xfrm>
        </p:grpSpPr>
        <p:grpSp>
          <p:nvGrpSpPr>
            <p:cNvPr id="34" name="Grupo 33"/>
            <p:cNvGrpSpPr/>
            <p:nvPr/>
          </p:nvGrpSpPr>
          <p:grpSpPr>
            <a:xfrm>
              <a:off x="1468727" y="3271678"/>
              <a:ext cx="1494729" cy="648072"/>
              <a:chOff x="1468727" y="3271678"/>
              <a:chExt cx="1494729" cy="648072"/>
            </a:xfrm>
          </p:grpSpPr>
          <p:sp>
            <p:nvSpPr>
              <p:cNvPr id="36" name="Retângulo de cantos arredondados 35"/>
              <p:cNvSpPr/>
              <p:nvPr/>
            </p:nvSpPr>
            <p:spPr>
              <a:xfrm>
                <a:off x="1538660" y="3271678"/>
                <a:ext cx="1368000" cy="648072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1468727" y="3648304"/>
                <a:ext cx="149472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50" b="1" dirty="0" smtClean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Análise </a:t>
                </a:r>
                <a:r>
                  <a:rPr lang="pt-BR" sz="105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diagnóstica</a:t>
                </a:r>
                <a:endParaRPr lang="pt-BR" sz="10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" name="Texto explicativo retangular com cantos arredondados 34"/>
            <p:cNvSpPr/>
            <p:nvPr/>
          </p:nvSpPr>
          <p:spPr>
            <a:xfrm>
              <a:off x="2171368" y="3025667"/>
              <a:ext cx="1008112" cy="644624"/>
            </a:xfrm>
            <a:prstGeom prst="wedgeRoundRectCallout">
              <a:avLst>
                <a:gd name="adj1" fmla="val 29558"/>
                <a:gd name="adj2" fmla="val 74321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/>
                <a:t>Por que aconteceu ?</a:t>
              </a:r>
              <a:endParaRPr lang="pt-BR" sz="1000" dirty="0"/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5060380" y="2039773"/>
            <a:ext cx="1696804" cy="894083"/>
            <a:chOff x="1482676" y="3025667"/>
            <a:chExt cx="1696804" cy="894083"/>
          </a:xfrm>
        </p:grpSpPr>
        <p:grpSp>
          <p:nvGrpSpPr>
            <p:cNvPr id="39" name="Grupo 38"/>
            <p:cNvGrpSpPr/>
            <p:nvPr/>
          </p:nvGrpSpPr>
          <p:grpSpPr>
            <a:xfrm>
              <a:off x="1482676" y="3271678"/>
              <a:ext cx="1368000" cy="648072"/>
              <a:chOff x="1482676" y="3271678"/>
              <a:chExt cx="1368000" cy="648072"/>
            </a:xfrm>
          </p:grpSpPr>
          <p:sp>
            <p:nvSpPr>
              <p:cNvPr id="41" name="Retângulo de cantos arredondados 40"/>
              <p:cNvSpPr/>
              <p:nvPr/>
            </p:nvSpPr>
            <p:spPr>
              <a:xfrm>
                <a:off x="1538660" y="3271678"/>
                <a:ext cx="1265416" cy="648072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CaixaDeTexto 41"/>
              <p:cNvSpPr txBox="1"/>
              <p:nvPr/>
            </p:nvSpPr>
            <p:spPr>
              <a:xfrm>
                <a:off x="1482676" y="3648304"/>
                <a:ext cx="13680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50" b="1" dirty="0" smtClean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Análise </a:t>
                </a:r>
                <a:r>
                  <a:rPr lang="pt-BR" sz="105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preditiva</a:t>
                </a:r>
                <a:endParaRPr lang="pt-BR" sz="10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" name="Texto explicativo retangular com cantos arredondados 39"/>
            <p:cNvSpPr/>
            <p:nvPr/>
          </p:nvSpPr>
          <p:spPr>
            <a:xfrm>
              <a:off x="2171368" y="3025667"/>
              <a:ext cx="1008112" cy="644624"/>
            </a:xfrm>
            <a:prstGeom prst="wedgeRoundRectCallout">
              <a:avLst>
                <a:gd name="adj1" fmla="val 29558"/>
                <a:gd name="adj2" fmla="val 74321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/>
                <a:t>O que vai acontecer ?</a:t>
              </a:r>
              <a:endParaRPr lang="pt-BR" sz="1000" dirty="0"/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6893695" y="1267008"/>
            <a:ext cx="1710753" cy="894083"/>
            <a:chOff x="1468727" y="3025667"/>
            <a:chExt cx="1710753" cy="894083"/>
          </a:xfrm>
        </p:grpSpPr>
        <p:grpSp>
          <p:nvGrpSpPr>
            <p:cNvPr id="44" name="Grupo 43"/>
            <p:cNvGrpSpPr/>
            <p:nvPr/>
          </p:nvGrpSpPr>
          <p:grpSpPr>
            <a:xfrm>
              <a:off x="1468727" y="3271678"/>
              <a:ext cx="1494729" cy="648072"/>
              <a:chOff x="1468727" y="3271678"/>
              <a:chExt cx="1494729" cy="648072"/>
            </a:xfrm>
          </p:grpSpPr>
          <p:sp>
            <p:nvSpPr>
              <p:cNvPr id="46" name="Retângulo de cantos arredondados 45"/>
              <p:cNvSpPr/>
              <p:nvPr/>
            </p:nvSpPr>
            <p:spPr>
              <a:xfrm>
                <a:off x="1538660" y="3271678"/>
                <a:ext cx="1368000" cy="648072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CaixaDeTexto 46"/>
              <p:cNvSpPr txBox="1"/>
              <p:nvPr/>
            </p:nvSpPr>
            <p:spPr>
              <a:xfrm>
                <a:off x="1468727" y="3648304"/>
                <a:ext cx="149472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50" b="1" dirty="0" smtClean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Análise </a:t>
                </a:r>
                <a:r>
                  <a:rPr lang="pt-BR" sz="105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prescritiva</a:t>
                </a:r>
                <a:endParaRPr lang="pt-BR" sz="10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Texto explicativo retangular com cantos arredondados 44"/>
            <p:cNvSpPr/>
            <p:nvPr/>
          </p:nvSpPr>
          <p:spPr>
            <a:xfrm>
              <a:off x="2171368" y="3025667"/>
              <a:ext cx="1008112" cy="644624"/>
            </a:xfrm>
            <a:prstGeom prst="wedgeRoundRectCallout">
              <a:avLst>
                <a:gd name="adj1" fmla="val 29558"/>
                <a:gd name="adj2" fmla="val 74321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/>
                <a:t>O que fazer para isso acontecer ?</a:t>
              </a:r>
              <a:endParaRPr lang="pt-BR" sz="1000" dirty="0"/>
            </a:p>
          </p:txBody>
        </p:sp>
      </p:grpSp>
      <p:sp>
        <p:nvSpPr>
          <p:cNvPr id="48" name="Elipse 47"/>
          <p:cNvSpPr/>
          <p:nvPr/>
        </p:nvSpPr>
        <p:spPr>
          <a:xfrm>
            <a:off x="886892" y="3408591"/>
            <a:ext cx="1999656" cy="1307270"/>
          </a:xfrm>
          <a:prstGeom prst="ellipse">
            <a:avLst/>
          </a:prstGeom>
          <a:solidFill>
            <a:srgbClr val="B54A10">
              <a:alpha val="30196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2665428" y="2635160"/>
            <a:ext cx="2063288" cy="1258416"/>
          </a:xfrm>
          <a:prstGeom prst="ellipse">
            <a:avLst/>
          </a:prstGeom>
          <a:solidFill>
            <a:srgbClr val="B54A10">
              <a:alpha val="30196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/>
          <p:cNvSpPr txBox="1"/>
          <p:nvPr/>
        </p:nvSpPr>
        <p:spPr>
          <a:xfrm rot="20408556">
            <a:off x="1070605" y="2577689"/>
            <a:ext cx="1849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Estágio Atual</a:t>
            </a:r>
          </a:p>
          <a:p>
            <a:pPr algn="ctr"/>
            <a:r>
              <a:rPr lang="pt-BR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Baixa Eficiência</a:t>
            </a:r>
            <a:endParaRPr lang="pt-BR" sz="1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4978648" y="1831946"/>
            <a:ext cx="1999656" cy="1307270"/>
          </a:xfrm>
          <a:prstGeom prst="ellipse">
            <a:avLst/>
          </a:prstGeom>
          <a:solidFill>
            <a:schemeClr val="accent4">
              <a:alpha val="30196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6757184" y="1088712"/>
            <a:ext cx="2063288" cy="1258416"/>
          </a:xfrm>
          <a:prstGeom prst="ellipse">
            <a:avLst/>
          </a:prstGeom>
          <a:solidFill>
            <a:schemeClr val="accent4">
              <a:alpha val="30196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 rot="20408556">
            <a:off x="5122628" y="1180177"/>
            <a:ext cx="1849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Estágio Futuro</a:t>
            </a:r>
          </a:p>
          <a:p>
            <a:pPr algn="ctr"/>
            <a:r>
              <a:rPr lang="pt-BR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Alta Efetividade</a:t>
            </a:r>
            <a:endParaRPr lang="pt-BR" sz="1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6" name="Tabe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276979"/>
              </p:ext>
            </p:extLst>
          </p:nvPr>
        </p:nvGraphicFramePr>
        <p:xfrm>
          <a:off x="4316" y="44624"/>
          <a:ext cx="9139676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</a:tblGrid>
              <a:tr h="0"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11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75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500"/>
                            </p:stCondLst>
                            <p:childTnLst>
                              <p:par>
                                <p:cTn id="51" presetID="10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3250"/>
                            </p:stCondLst>
                            <p:childTnLst>
                              <p:par>
                                <p:cTn id="55" presetID="6" presetClass="emph" presetSubtype="0" repeatCount="indefinite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75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25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875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500"/>
                            </p:stCondLst>
                            <p:childTnLst>
                              <p:par>
                                <p:cTn id="77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250"/>
                            </p:stCondLst>
                            <p:childTnLst>
                              <p:par>
                                <p:cTn id="84" presetID="10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4000"/>
                            </p:stCondLst>
                            <p:childTnLst>
                              <p:par>
                                <p:cTn id="88" presetID="6" presetClass="emph" presetSubtype="0" repeatCount="indefinite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9" dur="2000" fill="hold"/>
                                        <p:tgtEl>
                                          <p:spTgt spid="5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/>
      <p:bldP spid="50" grpId="1"/>
      <p:bldP spid="52" grpId="0" animBg="1"/>
      <p:bldP spid="53" grpId="0" animBg="1"/>
      <p:bldP spid="54" grpId="0"/>
      <p:bldP spid="5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026563"/>
          </a:xfrm>
        </p:spPr>
        <p:txBody>
          <a:bodyPr>
            <a:normAutofit/>
          </a:bodyPr>
          <a:lstStyle/>
          <a:p>
            <a:pPr marL="109728" indent="0" algn="just">
              <a:lnSpc>
                <a:spcPct val="150000"/>
              </a:lnSpc>
              <a:buNone/>
            </a:pPr>
            <a:r>
              <a:rPr lang="pt-BR" sz="2000" dirty="0"/>
              <a:t>Desenvolver uma solução de apoio a tomada de decisão totalmente integrada as informações do sistema de gestão </a:t>
            </a:r>
            <a:r>
              <a:rPr lang="pt-BR" sz="2000" dirty="0" smtClean="0"/>
              <a:t>atual (GissOnLine e outros), </a:t>
            </a:r>
            <a:r>
              <a:rPr lang="pt-BR" sz="2000" dirty="0"/>
              <a:t>mediante extração regular de dados </a:t>
            </a:r>
            <a:r>
              <a:rPr lang="pt-BR" sz="2000" dirty="0" smtClean="0"/>
              <a:t>relevantes do negócio, </a:t>
            </a:r>
            <a:r>
              <a:rPr lang="pt-BR" sz="2000" dirty="0"/>
              <a:t>tratamento e consolidação das informações, disponibilização e publicação através de dashboards gerenciais e outros recursos de apoio (tabelas dinâmicas com múltiplas visões etc</a:t>
            </a:r>
            <a:r>
              <a:rPr lang="pt-BR" sz="2000" dirty="0" smtClean="0"/>
              <a:t>.) a um público-alvo determinado.</a:t>
            </a:r>
            <a:endParaRPr lang="pt-BR" sz="2000" dirty="0"/>
          </a:p>
        </p:txBody>
      </p:sp>
      <p:sp>
        <p:nvSpPr>
          <p:cNvPr id="4" name="Título 2"/>
          <p:cNvSpPr txBox="1">
            <a:spLocks/>
          </p:cNvSpPr>
          <p:nvPr/>
        </p:nvSpPr>
        <p:spPr>
          <a:xfrm>
            <a:off x="323527" y="116632"/>
            <a:ext cx="8363273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lang="pt-B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 smtClean="0"/>
              <a:t>Solução Proposta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401678"/>
              </p:ext>
            </p:extLst>
          </p:nvPr>
        </p:nvGraphicFramePr>
        <p:xfrm>
          <a:off x="4316" y="25192"/>
          <a:ext cx="9139676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</a:tblGrid>
              <a:tr h="0"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22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348769" y="1268760"/>
            <a:ext cx="1719487" cy="2058801"/>
            <a:chOff x="636801" y="548680"/>
            <a:chExt cx="1719487" cy="2058801"/>
          </a:xfrm>
        </p:grpSpPr>
        <p:grpSp>
          <p:nvGrpSpPr>
            <p:cNvPr id="7" name="Grupo 6"/>
            <p:cNvGrpSpPr/>
            <p:nvPr/>
          </p:nvGrpSpPr>
          <p:grpSpPr>
            <a:xfrm>
              <a:off x="636801" y="843285"/>
              <a:ext cx="1719487" cy="1764196"/>
              <a:chOff x="1403648" y="2132856"/>
              <a:chExt cx="1719487" cy="1764196"/>
            </a:xfrm>
          </p:grpSpPr>
          <p:sp>
            <p:nvSpPr>
              <p:cNvPr id="2" name="Nuvem 1"/>
              <p:cNvSpPr/>
              <p:nvPr/>
            </p:nvSpPr>
            <p:spPr>
              <a:xfrm>
                <a:off x="1403648" y="2132856"/>
                <a:ext cx="1719487" cy="1764196"/>
              </a:xfrm>
              <a:prstGeom prst="clou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Fluxograma: Disco magnético 2"/>
              <p:cNvSpPr/>
              <p:nvPr/>
            </p:nvSpPr>
            <p:spPr>
              <a:xfrm>
                <a:off x="1718978" y="2447275"/>
                <a:ext cx="443861" cy="504056"/>
              </a:xfrm>
              <a:prstGeom prst="flowChartMagneticDisk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 smtClean="0"/>
                  <a:t>GIS</a:t>
                </a:r>
                <a:endParaRPr lang="pt-BR" sz="800" dirty="0"/>
              </a:p>
            </p:txBody>
          </p:sp>
          <p:sp>
            <p:nvSpPr>
              <p:cNvPr id="4" name="Fluxograma: Disco magnético 3"/>
              <p:cNvSpPr/>
              <p:nvPr/>
            </p:nvSpPr>
            <p:spPr>
              <a:xfrm>
                <a:off x="2304043" y="2447275"/>
                <a:ext cx="443861" cy="504056"/>
              </a:xfrm>
              <a:prstGeom prst="flowChartMagneticDisk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 smtClean="0"/>
                  <a:t>SIOP</a:t>
                </a:r>
                <a:endParaRPr lang="pt-BR" sz="800" dirty="0"/>
              </a:p>
            </p:txBody>
          </p:sp>
          <p:sp>
            <p:nvSpPr>
              <p:cNvPr id="5" name="Fluxograma: Disco magnético 4"/>
              <p:cNvSpPr/>
              <p:nvPr/>
            </p:nvSpPr>
            <p:spPr>
              <a:xfrm>
                <a:off x="1718978" y="3068960"/>
                <a:ext cx="443861" cy="504056"/>
              </a:xfrm>
              <a:prstGeom prst="flowChartMagneticDisk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 smtClean="0"/>
                  <a:t>SIRF</a:t>
                </a:r>
                <a:endParaRPr lang="pt-BR" sz="800" dirty="0"/>
              </a:p>
            </p:txBody>
          </p:sp>
          <p:sp>
            <p:nvSpPr>
              <p:cNvPr id="6" name="Fluxograma: Disco magnético 5"/>
              <p:cNvSpPr/>
              <p:nvPr/>
            </p:nvSpPr>
            <p:spPr>
              <a:xfrm>
                <a:off x="2304043" y="3068960"/>
                <a:ext cx="443861" cy="504056"/>
              </a:xfrm>
              <a:prstGeom prst="flowChartMagneticDisk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 smtClean="0"/>
                  <a:t>ICAD</a:t>
                </a:r>
                <a:endParaRPr lang="pt-BR" sz="800" dirty="0"/>
              </a:p>
            </p:txBody>
          </p:sp>
        </p:grpSp>
        <p:sp>
          <p:nvSpPr>
            <p:cNvPr id="8" name="CaixaDeTexto 7"/>
            <p:cNvSpPr txBox="1"/>
            <p:nvPr/>
          </p:nvSpPr>
          <p:spPr>
            <a:xfrm>
              <a:off x="772112" y="548680"/>
              <a:ext cx="1279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Sistemas</a:t>
              </a:r>
              <a:endParaRPr lang="pt-B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2002331" y="2132856"/>
            <a:ext cx="1770065" cy="792088"/>
            <a:chOff x="2002331" y="2132856"/>
            <a:chExt cx="1770065" cy="792088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726750" y="2132856"/>
              <a:ext cx="252000" cy="232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" name="Conector de seta reta 19"/>
            <p:cNvCxnSpPr>
              <a:stCxn id="2" idx="0"/>
            </p:cNvCxnSpPr>
            <p:nvPr/>
          </p:nvCxnSpPr>
          <p:spPr>
            <a:xfrm>
              <a:off x="2066823" y="2445463"/>
              <a:ext cx="1705573" cy="0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CaixaDeTexto 22"/>
            <p:cNvSpPr txBox="1"/>
            <p:nvPr/>
          </p:nvSpPr>
          <p:spPr>
            <a:xfrm>
              <a:off x="2002331" y="2494057"/>
              <a:ext cx="17055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Processo automático </a:t>
              </a:r>
            </a:p>
            <a:p>
              <a:pPr algn="ctr"/>
              <a:r>
                <a:rPr lang="pt-BR" sz="105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 geração de arquivos</a:t>
              </a:r>
              <a:endParaRPr lang="pt-BR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3635896" y="1701969"/>
            <a:ext cx="1800200" cy="1090361"/>
            <a:chOff x="3635896" y="1701969"/>
            <a:chExt cx="1800200" cy="1090361"/>
          </a:xfrm>
        </p:grpSpPr>
        <p:pic>
          <p:nvPicPr>
            <p:cNvPr id="2054" name="Picture 6" descr="Resultado de imagem para lote de arquivos csv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CC66"/>
                </a:clrFrom>
                <a:clrTo>
                  <a:srgbClr val="FFCC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71" t="21184" r="8805" b="21985"/>
            <a:stretch/>
          </p:blipFill>
          <p:spPr bwMode="auto">
            <a:xfrm>
              <a:off x="3777208" y="2098595"/>
              <a:ext cx="1512000" cy="693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CaixaDeTexto 23"/>
            <p:cNvSpPr txBox="1"/>
            <p:nvPr/>
          </p:nvSpPr>
          <p:spPr>
            <a:xfrm>
              <a:off x="3635896" y="1701969"/>
              <a:ext cx="18002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Informações relevantes </a:t>
              </a:r>
            </a:p>
            <a:p>
              <a:pPr algn="ctr"/>
              <a:r>
                <a:rPr lang="pt-BR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dos aspectos de negócio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179512" y="836744"/>
            <a:ext cx="5328592" cy="2664264"/>
            <a:chOff x="179512" y="836744"/>
            <a:chExt cx="5328592" cy="2664264"/>
          </a:xfrm>
        </p:grpSpPr>
        <p:sp>
          <p:nvSpPr>
            <p:cNvPr id="18" name="Retângulo de cantos arredondados 17"/>
            <p:cNvSpPr/>
            <p:nvPr/>
          </p:nvSpPr>
          <p:spPr>
            <a:xfrm>
              <a:off x="179512" y="1124744"/>
              <a:ext cx="5328592" cy="2376264"/>
            </a:xfrm>
            <a:prstGeom prst="roundRect">
              <a:avLst>
                <a:gd name="adj" fmla="val 4375"/>
              </a:avLst>
            </a:prstGeom>
            <a:noFill/>
            <a:ln>
              <a:prstDash val="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79512" y="836744"/>
              <a:ext cx="288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Fase 1 – Extração</a:t>
              </a:r>
              <a:endParaRPr lang="pt-BR" sz="12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Título 2"/>
          <p:cNvSpPr txBox="1">
            <a:spLocks/>
          </p:cNvSpPr>
          <p:nvPr/>
        </p:nvSpPr>
        <p:spPr>
          <a:xfrm>
            <a:off x="323527" y="116632"/>
            <a:ext cx="8363273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lang="pt-B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 smtClean="0"/>
              <a:t>Processo / Arquitetura</a:t>
            </a:r>
            <a:endParaRPr lang="pt-BR" dirty="0"/>
          </a:p>
        </p:txBody>
      </p:sp>
      <p:grpSp>
        <p:nvGrpSpPr>
          <p:cNvPr id="63" name="Grupo 62"/>
          <p:cNvGrpSpPr/>
          <p:nvPr/>
        </p:nvGrpSpPr>
        <p:grpSpPr>
          <a:xfrm>
            <a:off x="5436096" y="2044257"/>
            <a:ext cx="1176737" cy="881704"/>
            <a:chOff x="5436096" y="2044257"/>
            <a:chExt cx="1176737" cy="881704"/>
          </a:xfrm>
        </p:grpSpPr>
        <p:cxnSp>
          <p:nvCxnSpPr>
            <p:cNvPr id="29" name="Conector de seta reta 28"/>
            <p:cNvCxnSpPr>
              <a:stCxn id="18" idx="3"/>
              <a:endCxn id="28" idx="1"/>
            </p:cNvCxnSpPr>
            <p:nvPr/>
          </p:nvCxnSpPr>
          <p:spPr>
            <a:xfrm>
              <a:off x="5508104" y="2312876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4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68144" y="2044257"/>
              <a:ext cx="252000" cy="232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CaixaDeTexto 34"/>
            <p:cNvSpPr txBox="1"/>
            <p:nvPr/>
          </p:nvSpPr>
          <p:spPr>
            <a:xfrm>
              <a:off x="5436096" y="2348880"/>
              <a:ext cx="117673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Processo automático </a:t>
              </a:r>
            </a:p>
            <a:p>
              <a:pPr algn="ctr"/>
              <a:r>
                <a:rPr lang="pt-BR" sz="105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 importação</a:t>
              </a:r>
              <a:endParaRPr lang="pt-BR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6480432" y="836712"/>
            <a:ext cx="2412048" cy="2664296"/>
            <a:chOff x="6480432" y="836712"/>
            <a:chExt cx="2412048" cy="2664296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6516216" y="1124744"/>
              <a:ext cx="2376264" cy="2376264"/>
            </a:xfrm>
            <a:prstGeom prst="roundRect">
              <a:avLst>
                <a:gd name="adj" fmla="val 4375"/>
              </a:avLst>
            </a:prstGeom>
            <a:noFill/>
            <a:ln>
              <a:prstDash val="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6480432" y="836712"/>
              <a:ext cx="198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Fase 2 – Consolidação</a:t>
              </a:r>
              <a:endParaRPr lang="pt-BR" sz="12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49" name="Grupo 2048"/>
          <p:cNvGrpSpPr/>
          <p:nvPr/>
        </p:nvGrpSpPr>
        <p:grpSpPr>
          <a:xfrm>
            <a:off x="6588264" y="1304824"/>
            <a:ext cx="2520240" cy="540000"/>
            <a:chOff x="6588264" y="1304824"/>
            <a:chExt cx="2520240" cy="540000"/>
          </a:xfrm>
        </p:grpSpPr>
        <p:sp>
          <p:nvSpPr>
            <p:cNvPr id="33" name="Fluxograma: Disco magnético 32"/>
            <p:cNvSpPr/>
            <p:nvPr/>
          </p:nvSpPr>
          <p:spPr>
            <a:xfrm>
              <a:off x="6912336" y="1304824"/>
              <a:ext cx="684000" cy="540000"/>
            </a:xfrm>
            <a:prstGeom prst="flowChartMagneticDisk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smtClean="0"/>
                <a:t>BASE DE CARGA</a:t>
              </a:r>
              <a:endParaRPr lang="pt-BR" sz="800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7560178" y="1366379"/>
              <a:ext cx="15483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Higienização dos dados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588264" y="1414226"/>
              <a:ext cx="360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pt-BR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51" name="Grupo 2050"/>
          <p:cNvGrpSpPr/>
          <p:nvPr/>
        </p:nvGrpSpPr>
        <p:grpSpPr>
          <a:xfrm>
            <a:off x="6588264" y="2780928"/>
            <a:ext cx="2520240" cy="540000"/>
            <a:chOff x="6588264" y="2780928"/>
            <a:chExt cx="2520240" cy="540000"/>
          </a:xfrm>
        </p:grpSpPr>
        <p:sp>
          <p:nvSpPr>
            <p:cNvPr id="39" name="Fluxograma: Disco magnético 38"/>
            <p:cNvSpPr/>
            <p:nvPr/>
          </p:nvSpPr>
          <p:spPr>
            <a:xfrm>
              <a:off x="6912336" y="2780928"/>
              <a:ext cx="684000" cy="540000"/>
            </a:xfrm>
            <a:prstGeom prst="flowChartMagneticDisk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smtClean="0"/>
                <a:t>BASE FINAL</a:t>
              </a:r>
              <a:endParaRPr lang="pt-BR" sz="800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7560178" y="2842483"/>
              <a:ext cx="154832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Consolidação dos dados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6588264" y="2890330"/>
              <a:ext cx="360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pt-BR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53" name="Grupo 2052"/>
          <p:cNvGrpSpPr/>
          <p:nvPr/>
        </p:nvGrpSpPr>
        <p:grpSpPr>
          <a:xfrm>
            <a:off x="7254336" y="1844824"/>
            <a:ext cx="1350112" cy="936104"/>
            <a:chOff x="7254336" y="1844824"/>
            <a:chExt cx="1350112" cy="936104"/>
          </a:xfrm>
        </p:grpSpPr>
        <p:cxnSp>
          <p:nvCxnSpPr>
            <p:cNvPr id="42" name="Conector de seta reta 41"/>
            <p:cNvCxnSpPr>
              <a:stCxn id="33" idx="3"/>
              <a:endCxn id="39" idx="1"/>
            </p:cNvCxnSpPr>
            <p:nvPr/>
          </p:nvCxnSpPr>
          <p:spPr>
            <a:xfrm>
              <a:off x="7254336" y="1844824"/>
              <a:ext cx="0" cy="936104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3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308178" y="2149225"/>
              <a:ext cx="252000" cy="232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CaixaDeTexto 45"/>
            <p:cNvSpPr txBox="1"/>
            <p:nvPr/>
          </p:nvSpPr>
          <p:spPr>
            <a:xfrm>
              <a:off x="7427711" y="1988331"/>
              <a:ext cx="117673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Processo automático </a:t>
              </a:r>
            </a:p>
            <a:p>
              <a:pPr algn="ctr"/>
              <a:r>
                <a:rPr lang="pt-BR" sz="105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 tratamento</a:t>
              </a:r>
              <a:endParaRPr lang="pt-BR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79512" y="3717064"/>
            <a:ext cx="8712968" cy="2088200"/>
            <a:chOff x="179512" y="3717064"/>
            <a:chExt cx="8712968" cy="2088200"/>
          </a:xfrm>
        </p:grpSpPr>
        <p:sp>
          <p:nvSpPr>
            <p:cNvPr id="48" name="Retângulo de cantos arredondados 47"/>
            <p:cNvSpPr/>
            <p:nvPr/>
          </p:nvSpPr>
          <p:spPr>
            <a:xfrm>
              <a:off x="179512" y="4005064"/>
              <a:ext cx="8712968" cy="1800200"/>
            </a:xfrm>
            <a:prstGeom prst="roundRect">
              <a:avLst>
                <a:gd name="adj" fmla="val 4375"/>
              </a:avLst>
            </a:prstGeom>
            <a:noFill/>
            <a:ln>
              <a:prstDash val="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179512" y="3717064"/>
              <a:ext cx="288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Fase 3 – Distribuição</a:t>
              </a:r>
              <a:endParaRPr lang="pt-BR" sz="12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48" name="Grupo 2047"/>
          <p:cNvGrpSpPr/>
          <p:nvPr/>
        </p:nvGrpSpPr>
        <p:grpSpPr>
          <a:xfrm>
            <a:off x="7254336" y="3501008"/>
            <a:ext cx="1734761" cy="504056"/>
            <a:chOff x="7254336" y="3501008"/>
            <a:chExt cx="1734761" cy="504056"/>
          </a:xfrm>
        </p:grpSpPr>
        <p:cxnSp>
          <p:nvCxnSpPr>
            <p:cNvPr id="50" name="Conector de seta reta 49"/>
            <p:cNvCxnSpPr/>
            <p:nvPr/>
          </p:nvCxnSpPr>
          <p:spPr>
            <a:xfrm>
              <a:off x="7254336" y="3501008"/>
              <a:ext cx="0" cy="504000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308178" y="3589894"/>
              <a:ext cx="252000" cy="232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CaixaDeTexto 51"/>
            <p:cNvSpPr txBox="1"/>
            <p:nvPr/>
          </p:nvSpPr>
          <p:spPr>
            <a:xfrm>
              <a:off x="7524328" y="3589566"/>
              <a:ext cx="146476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Processo automático </a:t>
              </a:r>
            </a:p>
            <a:p>
              <a:pPr algn="ctr"/>
              <a:r>
                <a:rPr lang="pt-BR" sz="105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 atualização</a:t>
              </a:r>
              <a:endParaRPr lang="pt-BR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57" name="Grupo 2056"/>
          <p:cNvGrpSpPr/>
          <p:nvPr/>
        </p:nvGrpSpPr>
        <p:grpSpPr>
          <a:xfrm>
            <a:off x="348769" y="4221088"/>
            <a:ext cx="2106000" cy="1501102"/>
            <a:chOff x="348769" y="4221088"/>
            <a:chExt cx="2106000" cy="1501102"/>
          </a:xfrm>
        </p:grpSpPr>
        <p:pic>
          <p:nvPicPr>
            <p:cNvPr id="53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769" y="4221088"/>
              <a:ext cx="2106000" cy="1211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CaixaDeTexto 53"/>
            <p:cNvSpPr txBox="1"/>
            <p:nvPr/>
          </p:nvSpPr>
          <p:spPr>
            <a:xfrm>
              <a:off x="647744" y="5468274"/>
              <a:ext cx="1620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Dashboard Gerencial</a:t>
              </a:r>
              <a:endParaRPr lang="pt-BR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30464"/>
            <a:ext cx="4906888" cy="9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464" y="4953868"/>
            <a:ext cx="4932000" cy="840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Conector de seta reta 56"/>
          <p:cNvCxnSpPr>
            <a:stCxn id="53" idx="3"/>
            <a:endCxn id="2055" idx="1"/>
          </p:cNvCxnSpPr>
          <p:nvPr/>
        </p:nvCxnSpPr>
        <p:spPr>
          <a:xfrm flipV="1">
            <a:off x="2454769" y="4490845"/>
            <a:ext cx="1325143" cy="3360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53" idx="3"/>
            <a:endCxn id="2056" idx="1"/>
          </p:cNvCxnSpPr>
          <p:nvPr/>
        </p:nvCxnSpPr>
        <p:spPr>
          <a:xfrm>
            <a:off x="2454769" y="4826874"/>
            <a:ext cx="1361695" cy="54700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5" name="Tabela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781154"/>
              </p:ext>
            </p:extLst>
          </p:nvPr>
        </p:nvGraphicFramePr>
        <p:xfrm>
          <a:off x="4316" y="25192"/>
          <a:ext cx="9139676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  <a:gridCol w="703052"/>
              </a:tblGrid>
              <a:tr h="0"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52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7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25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7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25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9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25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2DFE8B-39D3-4F7B-8F62-180F887A1D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sobre debates</Template>
  <TotalTime>0</TotalTime>
  <Words>703</Words>
  <Application>Microsoft Office PowerPoint</Application>
  <PresentationFormat>Apresentação na tela (4:3)</PresentationFormat>
  <Paragraphs>162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Concurso</vt:lpstr>
      <vt:lpstr>Secretaria da Fazenda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2016-04-01T12:53:07Z</dcterms:created>
  <dcterms:modified xsi:type="dcterms:W3CDTF">2016-08-26T18:40:41Z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