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61"/>
  </p:notesMasterIdLst>
  <p:handoutMasterIdLst>
    <p:handoutMasterId r:id="rId62"/>
  </p:handoutMasterIdLst>
  <p:sldIdLst>
    <p:sldId id="261" r:id="rId2"/>
    <p:sldId id="256" r:id="rId3"/>
    <p:sldId id="452" r:id="rId4"/>
    <p:sldId id="451" r:id="rId5"/>
    <p:sldId id="262" r:id="rId6"/>
    <p:sldId id="295" r:id="rId7"/>
    <p:sldId id="259" r:id="rId8"/>
    <p:sldId id="422" r:id="rId9"/>
    <p:sldId id="264" r:id="rId10"/>
    <p:sldId id="265" r:id="rId11"/>
    <p:sldId id="318" r:id="rId12"/>
    <p:sldId id="328" r:id="rId13"/>
    <p:sldId id="392" r:id="rId14"/>
    <p:sldId id="333" r:id="rId15"/>
    <p:sldId id="410" r:id="rId16"/>
    <p:sldId id="412" r:id="rId17"/>
    <p:sldId id="411" r:id="rId18"/>
    <p:sldId id="413" r:id="rId19"/>
    <p:sldId id="408" r:id="rId20"/>
    <p:sldId id="420" r:id="rId21"/>
    <p:sldId id="419" r:id="rId22"/>
    <p:sldId id="418" r:id="rId23"/>
    <p:sldId id="417" r:id="rId24"/>
    <p:sldId id="407" r:id="rId25"/>
    <p:sldId id="406" r:id="rId26"/>
    <p:sldId id="399" r:id="rId27"/>
    <p:sldId id="347" r:id="rId28"/>
    <p:sldId id="400" r:id="rId29"/>
    <p:sldId id="409" r:id="rId30"/>
    <p:sldId id="416" r:id="rId31"/>
    <p:sldId id="415" r:id="rId32"/>
    <p:sldId id="414" r:id="rId33"/>
    <p:sldId id="401" r:id="rId34"/>
    <p:sldId id="311" r:id="rId35"/>
    <p:sldId id="423" r:id="rId36"/>
    <p:sldId id="424" r:id="rId37"/>
    <p:sldId id="425" r:id="rId38"/>
    <p:sldId id="427" r:id="rId39"/>
    <p:sldId id="428" r:id="rId40"/>
    <p:sldId id="426" r:id="rId41"/>
    <p:sldId id="431" r:id="rId42"/>
    <p:sldId id="433" r:id="rId43"/>
    <p:sldId id="434" r:id="rId44"/>
    <p:sldId id="435" r:id="rId45"/>
    <p:sldId id="436" r:id="rId46"/>
    <p:sldId id="437" r:id="rId47"/>
    <p:sldId id="438" r:id="rId48"/>
    <p:sldId id="439" r:id="rId49"/>
    <p:sldId id="440" r:id="rId50"/>
    <p:sldId id="441" r:id="rId51"/>
    <p:sldId id="442" r:id="rId52"/>
    <p:sldId id="443" r:id="rId53"/>
    <p:sldId id="444" r:id="rId54"/>
    <p:sldId id="445" r:id="rId55"/>
    <p:sldId id="446" r:id="rId56"/>
    <p:sldId id="447" r:id="rId57"/>
    <p:sldId id="448" r:id="rId58"/>
    <p:sldId id="449" r:id="rId59"/>
    <p:sldId id="450" r:id="rId60"/>
  </p:sldIdLst>
  <p:sldSz cx="9144000" cy="6858000" type="screen4x3"/>
  <p:notesSz cx="6797675" cy="9874250"/>
  <p:custShowLst>
    <p:custShow name="Diaporama personnalisé 1" id="0">
      <p:sldLst>
        <p:sld r:id="rId8"/>
      </p:sldLst>
    </p:custShow>
  </p:custShowLst>
  <p:defaultTex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5pPr>
    <a:lvl6pPr marL="2286000" algn="l" defTabSz="914400" rtl="0" eaLnBrk="1" latinLnBrk="0" hangingPunct="1">
      <a:defRPr sz="2000" kern="1200">
        <a:solidFill>
          <a:schemeClr val="tx1"/>
        </a:solidFill>
        <a:latin typeface="Arial" charset="0"/>
        <a:ea typeface="ＭＳ Ｐゴシック" pitchFamily="34" charset="-128"/>
        <a:cs typeface="+mn-cs"/>
      </a:defRPr>
    </a:lvl6pPr>
    <a:lvl7pPr marL="2743200" algn="l" defTabSz="914400" rtl="0" eaLnBrk="1" latinLnBrk="0" hangingPunct="1">
      <a:defRPr sz="2000" kern="1200">
        <a:solidFill>
          <a:schemeClr val="tx1"/>
        </a:solidFill>
        <a:latin typeface="Arial" charset="0"/>
        <a:ea typeface="ＭＳ Ｐゴシック" pitchFamily="34" charset="-128"/>
        <a:cs typeface="+mn-cs"/>
      </a:defRPr>
    </a:lvl7pPr>
    <a:lvl8pPr marL="3200400" algn="l" defTabSz="914400" rtl="0" eaLnBrk="1" latinLnBrk="0" hangingPunct="1">
      <a:defRPr sz="2000" kern="1200">
        <a:solidFill>
          <a:schemeClr val="tx1"/>
        </a:solidFill>
        <a:latin typeface="Arial" charset="0"/>
        <a:ea typeface="ＭＳ Ｐゴシック" pitchFamily="34" charset="-128"/>
        <a:cs typeface="+mn-cs"/>
      </a:defRPr>
    </a:lvl8pPr>
    <a:lvl9pPr marL="3657600" algn="l" defTabSz="914400" rtl="0" eaLnBrk="1" latinLnBrk="0" hangingPunct="1">
      <a:defRPr sz="20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4" autoAdjust="0"/>
    <p:restoredTop sz="88101" autoAdjust="0"/>
  </p:normalViewPr>
  <p:slideViewPr>
    <p:cSldViewPr>
      <p:cViewPr>
        <p:scale>
          <a:sx n="50" d="100"/>
          <a:sy n="50" d="100"/>
        </p:scale>
        <p:origin x="-1116" y="-3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858" y="-60"/>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887538"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324FF81C-B3C0-40F1-8D2C-4B79274500FA}" type="datetime1">
              <a:rPr lang="en-US"/>
              <a:pPr>
                <a:defRPr/>
              </a:pPr>
              <a:t>9/28/2010</a:t>
            </a:fld>
            <a:endParaRPr lang="en-US"/>
          </a:p>
        </p:txBody>
      </p:sp>
      <p:sp>
        <p:nvSpPr>
          <p:cNvPr id="501764" name="Rectangle 4"/>
          <p:cNvSpPr>
            <a:spLocks noGrp="1" noChangeArrowheads="1"/>
          </p:cNvSpPr>
          <p:nvPr>
            <p:ph type="ftr" sz="quarter" idx="2"/>
          </p:nvPr>
        </p:nvSpPr>
        <p:spPr bwMode="auto">
          <a:xfrm>
            <a:off x="0" y="9380538"/>
            <a:ext cx="5740400" cy="493712"/>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380538"/>
            <a:ext cx="527050" cy="493712"/>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D4443EE3-E7CD-47E1-84D7-E9BA56CD887A}"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39938"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4370881A-B567-44F5-908A-C74766B2B591}" type="datetime1">
              <a:rPr lang="en-US"/>
              <a:pPr>
                <a:defRPr/>
              </a:pPr>
              <a:t>9/28/2010</a:t>
            </a:fld>
            <a:endParaRPr lang="en-US"/>
          </a:p>
        </p:txBody>
      </p:sp>
      <p:sp>
        <p:nvSpPr>
          <p:cNvPr id="66564"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691063"/>
            <a:ext cx="5437187" cy="4443412"/>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378950"/>
            <a:ext cx="5588000" cy="493713"/>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378950"/>
            <a:ext cx="450850" cy="493713"/>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BB55F9E4-1C9C-4B0B-8993-F3924B688425}" type="slidenum">
              <a:rPr lang="en-US"/>
              <a:pPr>
                <a:defRPr/>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[Title of the course]</a:t>
            </a:r>
          </a:p>
        </p:txBody>
      </p:sp>
      <p:sp>
        <p:nvSpPr>
          <p:cNvPr id="67587" name="Rectangle 3"/>
          <p:cNvSpPr>
            <a:spLocks noGrp="1" noChangeArrowheads="1"/>
          </p:cNvSpPr>
          <p:nvPr>
            <p:ph type="dt" sz="quarter" idx="1"/>
          </p:nvPr>
        </p:nvSpPr>
        <p:spPr>
          <a:noFill/>
        </p:spPr>
        <p:txBody>
          <a:bodyPr/>
          <a:lstStyle/>
          <a:p>
            <a:fld id="{B601EA68-05F5-4FD2-B7DD-11E02C0E464C}" type="datetime5">
              <a:rPr lang="en-US" smtClean="0"/>
              <a:pPr/>
              <a:t>28-Sep-10</a:t>
            </a:fld>
            <a:endParaRPr lang="en-US" smtClean="0"/>
          </a:p>
        </p:txBody>
      </p:sp>
      <p:sp>
        <p:nvSpPr>
          <p:cNvPr id="6758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7589" name="Rectangle 7"/>
          <p:cNvSpPr>
            <a:spLocks noGrp="1" noChangeArrowheads="1"/>
          </p:cNvSpPr>
          <p:nvPr>
            <p:ph type="sldNum" sz="quarter" idx="5"/>
          </p:nvPr>
        </p:nvSpPr>
        <p:spPr>
          <a:noFill/>
        </p:spPr>
        <p:txBody>
          <a:bodyPr/>
          <a:lstStyle/>
          <a:p>
            <a:fld id="{77B3E701-77A6-4520-A2D3-B481491E255B}" type="slidenum">
              <a:rPr lang="en-US" smtClean="0"/>
              <a:pPr/>
              <a:t>1</a:t>
            </a:fld>
            <a:endParaRPr lang="en-US" smtClean="0"/>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xfrm>
            <a:off x="981075" y="4691063"/>
            <a:ext cx="5137150" cy="4443412"/>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smtClean="0"/>
              <a:t>[Title of the course]</a:t>
            </a:r>
          </a:p>
        </p:txBody>
      </p:sp>
      <p:sp>
        <p:nvSpPr>
          <p:cNvPr id="76803" name="Rectangle 3"/>
          <p:cNvSpPr>
            <a:spLocks noGrp="1" noChangeArrowheads="1"/>
          </p:cNvSpPr>
          <p:nvPr>
            <p:ph type="dt" sz="quarter" idx="1"/>
          </p:nvPr>
        </p:nvSpPr>
        <p:spPr>
          <a:noFill/>
        </p:spPr>
        <p:txBody>
          <a:bodyPr/>
          <a:lstStyle/>
          <a:p>
            <a:fld id="{98DD35BF-E084-4782-9CB0-03EE94F683E7}" type="datetime5">
              <a:rPr lang="en-US" smtClean="0"/>
              <a:pPr/>
              <a:t>28-Sep-10</a:t>
            </a:fld>
            <a:endParaRPr lang="en-US" smtClean="0"/>
          </a:p>
        </p:txBody>
      </p:sp>
      <p:sp>
        <p:nvSpPr>
          <p:cNvPr id="76804"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6805" name="Rectangle 7"/>
          <p:cNvSpPr>
            <a:spLocks noGrp="1" noChangeArrowheads="1"/>
          </p:cNvSpPr>
          <p:nvPr>
            <p:ph type="sldNum" sz="quarter" idx="5"/>
          </p:nvPr>
        </p:nvSpPr>
        <p:spPr>
          <a:noFill/>
        </p:spPr>
        <p:txBody>
          <a:bodyPr/>
          <a:lstStyle/>
          <a:p>
            <a:fld id="{2479EBDA-B225-4A97-B8FE-97DBCFA2431F}" type="slidenum">
              <a:rPr lang="en-US" smtClean="0"/>
              <a:pPr/>
              <a:t>10</a:t>
            </a:fld>
            <a:endParaRPr lang="en-US" smtClean="0"/>
          </a:p>
        </p:txBody>
      </p:sp>
      <p:sp>
        <p:nvSpPr>
          <p:cNvPr id="76806" name="Rectangle 2"/>
          <p:cNvSpPr>
            <a:spLocks noGrp="1" noRot="1" noChangeAspect="1" noChangeArrowheads="1" noTextEdit="1"/>
          </p:cNvSpPr>
          <p:nvPr>
            <p:ph type="sldImg"/>
          </p:nvPr>
        </p:nvSpPr>
        <p:spPr>
          <a:xfrm>
            <a:off x="931863" y="738188"/>
            <a:ext cx="4938712" cy="3703637"/>
          </a:xfrm>
          <a:ln/>
        </p:spPr>
      </p:sp>
      <p:sp>
        <p:nvSpPr>
          <p:cNvPr id="76807"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smtClean="0"/>
              <a:t>[Title of the course]</a:t>
            </a:r>
          </a:p>
        </p:txBody>
      </p:sp>
      <p:sp>
        <p:nvSpPr>
          <p:cNvPr id="77827" name="Rectangle 3"/>
          <p:cNvSpPr>
            <a:spLocks noGrp="1" noChangeArrowheads="1"/>
          </p:cNvSpPr>
          <p:nvPr>
            <p:ph type="dt" sz="quarter" idx="1"/>
          </p:nvPr>
        </p:nvSpPr>
        <p:spPr>
          <a:noFill/>
        </p:spPr>
        <p:txBody>
          <a:bodyPr/>
          <a:lstStyle/>
          <a:p>
            <a:fld id="{1C27C778-3F97-4783-ABFD-163CB595D687}" type="datetime5">
              <a:rPr lang="en-US" smtClean="0"/>
              <a:pPr/>
              <a:t>28-Sep-10</a:t>
            </a:fld>
            <a:endParaRPr lang="en-US" smtClean="0"/>
          </a:p>
        </p:txBody>
      </p:sp>
      <p:sp>
        <p:nvSpPr>
          <p:cNvPr id="7782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7829" name="Rectangle 7"/>
          <p:cNvSpPr>
            <a:spLocks noGrp="1" noChangeArrowheads="1"/>
          </p:cNvSpPr>
          <p:nvPr>
            <p:ph type="sldNum" sz="quarter" idx="5"/>
          </p:nvPr>
        </p:nvSpPr>
        <p:spPr>
          <a:noFill/>
        </p:spPr>
        <p:txBody>
          <a:bodyPr/>
          <a:lstStyle/>
          <a:p>
            <a:fld id="{01C12C61-6252-4988-8F6B-993A71031E7B}" type="slidenum">
              <a:rPr lang="en-US" smtClean="0"/>
              <a:pPr/>
              <a:t>11</a:t>
            </a:fld>
            <a:endParaRPr lang="en-US" smtClean="0"/>
          </a:p>
        </p:txBody>
      </p:sp>
      <p:sp>
        <p:nvSpPr>
          <p:cNvPr id="77830" name="Rectangle 2"/>
          <p:cNvSpPr>
            <a:spLocks noGrp="1" noRot="1" noChangeAspect="1" noChangeArrowheads="1" noTextEdit="1"/>
          </p:cNvSpPr>
          <p:nvPr>
            <p:ph type="sldImg"/>
          </p:nvPr>
        </p:nvSpPr>
        <p:spPr>
          <a:xfrm>
            <a:off x="931863" y="738188"/>
            <a:ext cx="4938712" cy="3703637"/>
          </a:xfrm>
          <a:ln/>
        </p:spPr>
      </p:sp>
      <p:sp>
        <p:nvSpPr>
          <p:cNvPr id="77831"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smtClean="0"/>
              <a:t>[Title of the course]</a:t>
            </a:r>
          </a:p>
        </p:txBody>
      </p:sp>
      <p:sp>
        <p:nvSpPr>
          <p:cNvPr id="78851" name="Rectangle 3"/>
          <p:cNvSpPr>
            <a:spLocks noGrp="1" noChangeArrowheads="1"/>
          </p:cNvSpPr>
          <p:nvPr>
            <p:ph type="dt" sz="quarter" idx="1"/>
          </p:nvPr>
        </p:nvSpPr>
        <p:spPr>
          <a:noFill/>
        </p:spPr>
        <p:txBody>
          <a:bodyPr/>
          <a:lstStyle/>
          <a:p>
            <a:fld id="{C9E9638B-8D1C-44CD-9ADB-5FC334A7F539}" type="datetime5">
              <a:rPr lang="en-US" smtClean="0"/>
              <a:pPr/>
              <a:t>28-Sep-10</a:t>
            </a:fld>
            <a:endParaRPr lang="en-US" smtClean="0"/>
          </a:p>
        </p:txBody>
      </p:sp>
      <p:sp>
        <p:nvSpPr>
          <p:cNvPr id="7885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8853" name="Rectangle 7"/>
          <p:cNvSpPr>
            <a:spLocks noGrp="1" noChangeArrowheads="1"/>
          </p:cNvSpPr>
          <p:nvPr>
            <p:ph type="sldNum" sz="quarter" idx="5"/>
          </p:nvPr>
        </p:nvSpPr>
        <p:spPr>
          <a:noFill/>
        </p:spPr>
        <p:txBody>
          <a:bodyPr/>
          <a:lstStyle/>
          <a:p>
            <a:fld id="{8FEF6E25-F5A8-4054-B6F9-BC5F9543677F}" type="slidenum">
              <a:rPr lang="en-US" smtClean="0"/>
              <a:pPr/>
              <a:t>12</a:t>
            </a:fld>
            <a:endParaRPr lang="en-US" smtClean="0"/>
          </a:p>
        </p:txBody>
      </p:sp>
      <p:sp>
        <p:nvSpPr>
          <p:cNvPr id="78854" name="Rectangle 2"/>
          <p:cNvSpPr>
            <a:spLocks noGrp="1" noRot="1" noChangeAspect="1" noChangeArrowheads="1" noTextEdit="1"/>
          </p:cNvSpPr>
          <p:nvPr>
            <p:ph type="sldImg"/>
          </p:nvPr>
        </p:nvSpPr>
        <p:spPr>
          <a:xfrm>
            <a:off x="931863" y="738188"/>
            <a:ext cx="4938712" cy="3703637"/>
          </a:xfrm>
          <a:ln/>
        </p:spPr>
      </p:sp>
      <p:sp>
        <p:nvSpPr>
          <p:cNvPr id="78855"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987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6C0A302-B408-48A7-A3D6-8016ED6E6046}" type="datetime5">
              <a:rPr lang="en-US" sz="900">
                <a:solidFill>
                  <a:srgbClr val="5F5F5F"/>
                </a:solidFill>
              </a:rPr>
              <a:pPr defTabSz="923925" eaLnBrk="1" hangingPunct="1"/>
              <a:t>28-Sep-10</a:t>
            </a:fld>
            <a:endParaRPr lang="en-US" sz="900">
              <a:solidFill>
                <a:srgbClr val="5F5F5F"/>
              </a:solidFill>
            </a:endParaRPr>
          </a:p>
        </p:txBody>
      </p:sp>
      <p:sp>
        <p:nvSpPr>
          <p:cNvPr id="7987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987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6A8B90F0-5427-49D3-9C46-5D17FC858615}" type="slidenum">
              <a:rPr lang="en-US" sz="900">
                <a:solidFill>
                  <a:srgbClr val="5F5F5F"/>
                </a:solidFill>
              </a:rPr>
              <a:pPr algn="r" defTabSz="923925" eaLnBrk="1" hangingPunct="1"/>
              <a:t>13</a:t>
            </a:fld>
            <a:endParaRPr lang="en-US" sz="900">
              <a:solidFill>
                <a:srgbClr val="5F5F5F"/>
              </a:solidFill>
            </a:endParaRPr>
          </a:p>
        </p:txBody>
      </p:sp>
      <p:sp>
        <p:nvSpPr>
          <p:cNvPr id="79878" name="Rectangle 2"/>
          <p:cNvSpPr>
            <a:spLocks noGrp="1" noRot="1" noChangeAspect="1" noChangeArrowheads="1" noTextEdit="1"/>
          </p:cNvSpPr>
          <p:nvPr>
            <p:ph type="sldImg"/>
          </p:nvPr>
        </p:nvSpPr>
        <p:spPr>
          <a:xfrm>
            <a:off x="931863" y="738188"/>
            <a:ext cx="4938712" cy="3703637"/>
          </a:xfrm>
          <a:ln/>
        </p:spPr>
      </p:sp>
      <p:sp>
        <p:nvSpPr>
          <p:cNvPr id="79879"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smtClean="0"/>
              <a:t>[Title of the course]</a:t>
            </a:r>
          </a:p>
        </p:txBody>
      </p:sp>
      <p:sp>
        <p:nvSpPr>
          <p:cNvPr id="80899" name="Rectangle 3"/>
          <p:cNvSpPr>
            <a:spLocks noGrp="1" noChangeArrowheads="1"/>
          </p:cNvSpPr>
          <p:nvPr>
            <p:ph type="dt" sz="quarter" idx="1"/>
          </p:nvPr>
        </p:nvSpPr>
        <p:spPr>
          <a:noFill/>
        </p:spPr>
        <p:txBody>
          <a:bodyPr/>
          <a:lstStyle/>
          <a:p>
            <a:fld id="{C30BB051-F611-409C-B4B4-BCB1A01FAD02}" type="datetime5">
              <a:rPr lang="en-US" smtClean="0"/>
              <a:pPr/>
              <a:t>28-Sep-10</a:t>
            </a:fld>
            <a:endParaRPr lang="en-US" smtClean="0"/>
          </a:p>
        </p:txBody>
      </p:sp>
      <p:sp>
        <p:nvSpPr>
          <p:cNvPr id="8090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80901" name="Rectangle 7"/>
          <p:cNvSpPr>
            <a:spLocks noGrp="1" noChangeArrowheads="1"/>
          </p:cNvSpPr>
          <p:nvPr>
            <p:ph type="sldNum" sz="quarter" idx="5"/>
          </p:nvPr>
        </p:nvSpPr>
        <p:spPr>
          <a:noFill/>
        </p:spPr>
        <p:txBody>
          <a:bodyPr/>
          <a:lstStyle/>
          <a:p>
            <a:fld id="{9AA271D3-5770-4307-801F-90BCF58CD7B0}" type="slidenum">
              <a:rPr lang="en-US" smtClean="0"/>
              <a:pPr/>
              <a:t>14</a:t>
            </a:fld>
            <a:endParaRPr lang="en-US" smtClean="0"/>
          </a:p>
        </p:txBody>
      </p:sp>
      <p:sp>
        <p:nvSpPr>
          <p:cNvPr id="80902" name="Rectangle 1026"/>
          <p:cNvSpPr>
            <a:spLocks noGrp="1" noRot="1" noChangeAspect="1" noChangeArrowheads="1" noTextEdit="1"/>
          </p:cNvSpPr>
          <p:nvPr>
            <p:ph type="sldImg"/>
          </p:nvPr>
        </p:nvSpPr>
        <p:spPr>
          <a:xfrm>
            <a:off x="931863" y="738188"/>
            <a:ext cx="4938712" cy="3703637"/>
          </a:xfrm>
          <a:ln/>
        </p:spPr>
      </p:sp>
      <p:sp>
        <p:nvSpPr>
          <p:cNvPr id="80903"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192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00AF62D2-5601-43DC-BAFC-8E2BE5A6AD65}" type="datetime5">
              <a:rPr lang="en-US" sz="900">
                <a:solidFill>
                  <a:srgbClr val="5F5F5F"/>
                </a:solidFill>
              </a:rPr>
              <a:pPr defTabSz="923925" eaLnBrk="1" hangingPunct="1"/>
              <a:t>28-Sep-10</a:t>
            </a:fld>
            <a:endParaRPr lang="en-US" sz="900">
              <a:solidFill>
                <a:srgbClr val="5F5F5F"/>
              </a:solidFill>
            </a:endParaRPr>
          </a:p>
        </p:txBody>
      </p:sp>
      <p:sp>
        <p:nvSpPr>
          <p:cNvPr id="8192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192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99D23F9-1FD7-4000-83E4-6EAD3D2EF08F}" type="slidenum">
              <a:rPr lang="en-US" sz="900">
                <a:solidFill>
                  <a:srgbClr val="5F5F5F"/>
                </a:solidFill>
              </a:rPr>
              <a:pPr algn="r" defTabSz="923925" eaLnBrk="1" hangingPunct="1"/>
              <a:t>15</a:t>
            </a:fld>
            <a:endParaRPr lang="en-US" sz="900">
              <a:solidFill>
                <a:srgbClr val="5F5F5F"/>
              </a:solidFill>
            </a:endParaRPr>
          </a:p>
        </p:txBody>
      </p:sp>
      <p:sp>
        <p:nvSpPr>
          <p:cNvPr id="81926" name="Rectangle 1026"/>
          <p:cNvSpPr>
            <a:spLocks noGrp="1" noRot="1" noChangeAspect="1" noChangeArrowheads="1" noTextEdit="1"/>
          </p:cNvSpPr>
          <p:nvPr>
            <p:ph type="sldImg"/>
          </p:nvPr>
        </p:nvSpPr>
        <p:spPr>
          <a:xfrm>
            <a:off x="931863" y="738188"/>
            <a:ext cx="4938712" cy="3703637"/>
          </a:xfrm>
          <a:ln/>
        </p:spPr>
      </p:sp>
      <p:sp>
        <p:nvSpPr>
          <p:cNvPr id="81927"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294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F43BBBF3-EE73-451E-8171-60761545A09D}" type="datetime5">
              <a:rPr lang="en-US" sz="900">
                <a:solidFill>
                  <a:srgbClr val="5F5F5F"/>
                </a:solidFill>
              </a:rPr>
              <a:pPr defTabSz="923925" eaLnBrk="1" hangingPunct="1"/>
              <a:t>28-Sep-10</a:t>
            </a:fld>
            <a:endParaRPr lang="en-US" sz="900">
              <a:solidFill>
                <a:srgbClr val="5F5F5F"/>
              </a:solidFill>
            </a:endParaRPr>
          </a:p>
        </p:txBody>
      </p:sp>
      <p:sp>
        <p:nvSpPr>
          <p:cNvPr id="8294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294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26DEA51-975A-44F1-826D-779DE14A97E0}" type="slidenum">
              <a:rPr lang="en-US" sz="900">
                <a:solidFill>
                  <a:srgbClr val="5F5F5F"/>
                </a:solidFill>
              </a:rPr>
              <a:pPr algn="r" defTabSz="923925" eaLnBrk="1" hangingPunct="1"/>
              <a:t>16</a:t>
            </a:fld>
            <a:endParaRPr lang="en-US" sz="900">
              <a:solidFill>
                <a:srgbClr val="5F5F5F"/>
              </a:solidFill>
            </a:endParaRPr>
          </a:p>
        </p:txBody>
      </p:sp>
      <p:sp>
        <p:nvSpPr>
          <p:cNvPr id="82950" name="Rectangle 1026"/>
          <p:cNvSpPr>
            <a:spLocks noGrp="1" noRot="1" noChangeAspect="1" noChangeArrowheads="1" noTextEdit="1"/>
          </p:cNvSpPr>
          <p:nvPr>
            <p:ph type="sldImg"/>
          </p:nvPr>
        </p:nvSpPr>
        <p:spPr>
          <a:xfrm>
            <a:off x="931863" y="738188"/>
            <a:ext cx="4938712" cy="3703637"/>
          </a:xfrm>
          <a:ln/>
        </p:spPr>
      </p:sp>
      <p:sp>
        <p:nvSpPr>
          <p:cNvPr id="82951"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397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DE68C4F0-38EA-4231-BB74-5415F44D4E7C}" type="datetime5">
              <a:rPr lang="en-US" sz="900">
                <a:solidFill>
                  <a:srgbClr val="5F5F5F"/>
                </a:solidFill>
              </a:rPr>
              <a:pPr defTabSz="923925" eaLnBrk="1" hangingPunct="1"/>
              <a:t>28-Sep-10</a:t>
            </a:fld>
            <a:endParaRPr lang="en-US" sz="900">
              <a:solidFill>
                <a:srgbClr val="5F5F5F"/>
              </a:solidFill>
            </a:endParaRPr>
          </a:p>
        </p:txBody>
      </p:sp>
      <p:sp>
        <p:nvSpPr>
          <p:cNvPr id="8397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397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A593E640-F711-4889-8C8F-9B33DBA41ED0}" type="slidenum">
              <a:rPr lang="en-US" sz="900">
                <a:solidFill>
                  <a:srgbClr val="5F5F5F"/>
                </a:solidFill>
              </a:rPr>
              <a:pPr algn="r" defTabSz="923925" eaLnBrk="1" hangingPunct="1"/>
              <a:t>17</a:t>
            </a:fld>
            <a:endParaRPr lang="en-US" sz="900">
              <a:solidFill>
                <a:srgbClr val="5F5F5F"/>
              </a:solidFill>
            </a:endParaRPr>
          </a:p>
        </p:txBody>
      </p:sp>
      <p:sp>
        <p:nvSpPr>
          <p:cNvPr id="83974" name="Rectangle 1026"/>
          <p:cNvSpPr>
            <a:spLocks noGrp="1" noRot="1" noChangeAspect="1" noChangeArrowheads="1" noTextEdit="1"/>
          </p:cNvSpPr>
          <p:nvPr>
            <p:ph type="sldImg"/>
          </p:nvPr>
        </p:nvSpPr>
        <p:spPr>
          <a:xfrm>
            <a:off x="931863" y="738188"/>
            <a:ext cx="4938712" cy="3703637"/>
          </a:xfrm>
          <a:ln/>
        </p:spPr>
      </p:sp>
      <p:sp>
        <p:nvSpPr>
          <p:cNvPr id="83975"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499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86F8AF7A-8D00-4D12-B61C-0B208C231A2E}" type="datetime5">
              <a:rPr lang="en-US" sz="900">
                <a:solidFill>
                  <a:srgbClr val="5F5F5F"/>
                </a:solidFill>
              </a:rPr>
              <a:pPr defTabSz="923925" eaLnBrk="1" hangingPunct="1"/>
              <a:t>28-Sep-10</a:t>
            </a:fld>
            <a:endParaRPr lang="en-US" sz="900">
              <a:solidFill>
                <a:srgbClr val="5F5F5F"/>
              </a:solidFill>
            </a:endParaRPr>
          </a:p>
        </p:txBody>
      </p:sp>
      <p:sp>
        <p:nvSpPr>
          <p:cNvPr id="8499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499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33277A08-58AA-4C28-B65D-8FDFA5E6C836}" type="slidenum">
              <a:rPr lang="en-US" sz="900">
                <a:solidFill>
                  <a:srgbClr val="5F5F5F"/>
                </a:solidFill>
              </a:rPr>
              <a:pPr algn="r" defTabSz="923925" eaLnBrk="1" hangingPunct="1"/>
              <a:t>18</a:t>
            </a:fld>
            <a:endParaRPr lang="en-US" sz="900">
              <a:solidFill>
                <a:srgbClr val="5F5F5F"/>
              </a:solidFill>
            </a:endParaRPr>
          </a:p>
        </p:txBody>
      </p:sp>
      <p:sp>
        <p:nvSpPr>
          <p:cNvPr id="84998" name="Rectangle 1026"/>
          <p:cNvSpPr>
            <a:spLocks noGrp="1" noRot="1" noChangeAspect="1" noChangeArrowheads="1" noTextEdit="1"/>
          </p:cNvSpPr>
          <p:nvPr>
            <p:ph type="sldImg"/>
          </p:nvPr>
        </p:nvSpPr>
        <p:spPr>
          <a:xfrm>
            <a:off x="931863" y="738188"/>
            <a:ext cx="4938712" cy="3703637"/>
          </a:xfrm>
          <a:ln/>
        </p:spPr>
      </p:sp>
      <p:sp>
        <p:nvSpPr>
          <p:cNvPr id="84999"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601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3DFC0B4-4919-406C-AFF4-40764BDEC62E}" type="datetime5">
              <a:rPr lang="en-US" sz="900">
                <a:solidFill>
                  <a:srgbClr val="5F5F5F"/>
                </a:solidFill>
              </a:rPr>
              <a:pPr defTabSz="923925" eaLnBrk="1" hangingPunct="1"/>
              <a:t>28-Sep-10</a:t>
            </a:fld>
            <a:endParaRPr lang="en-US" sz="900">
              <a:solidFill>
                <a:srgbClr val="5F5F5F"/>
              </a:solidFill>
            </a:endParaRPr>
          </a:p>
        </p:txBody>
      </p:sp>
      <p:sp>
        <p:nvSpPr>
          <p:cNvPr id="8602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602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5D33FBB-264E-42FD-849F-F79C76A1D570}" type="slidenum">
              <a:rPr lang="en-US" sz="900">
                <a:solidFill>
                  <a:srgbClr val="5F5F5F"/>
                </a:solidFill>
              </a:rPr>
              <a:pPr algn="r" defTabSz="923925" eaLnBrk="1" hangingPunct="1"/>
              <a:t>19</a:t>
            </a:fld>
            <a:endParaRPr lang="en-US" sz="900">
              <a:solidFill>
                <a:srgbClr val="5F5F5F"/>
              </a:solidFill>
            </a:endParaRPr>
          </a:p>
        </p:txBody>
      </p:sp>
      <p:sp>
        <p:nvSpPr>
          <p:cNvPr id="86022" name="Rectangle 1026"/>
          <p:cNvSpPr>
            <a:spLocks noGrp="1" noRot="1" noChangeAspect="1" noChangeArrowheads="1" noTextEdit="1"/>
          </p:cNvSpPr>
          <p:nvPr>
            <p:ph type="sldImg"/>
          </p:nvPr>
        </p:nvSpPr>
        <p:spPr>
          <a:xfrm>
            <a:off x="931863" y="738188"/>
            <a:ext cx="4938712" cy="3703637"/>
          </a:xfrm>
          <a:ln/>
        </p:spPr>
      </p:sp>
      <p:sp>
        <p:nvSpPr>
          <p:cNvPr id="86023"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[Title of the course]</a:t>
            </a:r>
          </a:p>
        </p:txBody>
      </p:sp>
      <p:sp>
        <p:nvSpPr>
          <p:cNvPr id="68611" name="Rectangle 3"/>
          <p:cNvSpPr>
            <a:spLocks noGrp="1" noChangeArrowheads="1"/>
          </p:cNvSpPr>
          <p:nvPr>
            <p:ph type="dt" sz="quarter" idx="1"/>
          </p:nvPr>
        </p:nvSpPr>
        <p:spPr>
          <a:noFill/>
        </p:spPr>
        <p:txBody>
          <a:bodyPr/>
          <a:lstStyle/>
          <a:p>
            <a:fld id="{81FFC096-5BCA-4422-A11A-95E33AA01F98}" type="datetime5">
              <a:rPr lang="en-US" smtClean="0"/>
              <a:pPr/>
              <a:t>28-Sep-10</a:t>
            </a:fld>
            <a:endParaRPr lang="en-US" smtClean="0"/>
          </a:p>
        </p:txBody>
      </p:sp>
      <p:sp>
        <p:nvSpPr>
          <p:cNvPr id="6861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8613" name="Rectangle 7"/>
          <p:cNvSpPr>
            <a:spLocks noGrp="1" noChangeArrowheads="1"/>
          </p:cNvSpPr>
          <p:nvPr>
            <p:ph type="sldNum" sz="quarter" idx="5"/>
          </p:nvPr>
        </p:nvSpPr>
        <p:spPr>
          <a:noFill/>
        </p:spPr>
        <p:txBody>
          <a:bodyPr/>
          <a:lstStyle/>
          <a:p>
            <a:fld id="{7CAA0B95-5ED9-45A2-A776-781FB0B0E0B2}" type="slidenum">
              <a:rPr lang="en-US" smtClean="0"/>
              <a:pPr/>
              <a:t>2</a:t>
            </a:fld>
            <a:endParaRPr lang="en-US" smtClean="0"/>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xfrm>
            <a:off x="981075" y="4691063"/>
            <a:ext cx="5137150" cy="4443412"/>
          </a:xfrm>
          <a:noFill/>
          <a:ln/>
        </p:spPr>
        <p:txBody>
          <a:bodyPr/>
          <a:lstStyle/>
          <a:p>
            <a:pPr eaLnBrk="1" hangingPunct="1"/>
            <a:r>
              <a:rPr lang="en-US" smtClean="0"/>
              <a:t>People are naturally curious about people, especially people they are asked to trust and rely on for their own success. At SUPINFO, since July 2006, it’s now mandatory to respect the SQAP and to use an introduction slide such as this to: </a:t>
            </a:r>
          </a:p>
          <a:p>
            <a:pPr marL="465138" lvl="1" indent="-228600" eaLnBrk="1" hangingPunct="1">
              <a:buFontTx/>
              <a:buChar char="•"/>
            </a:pPr>
            <a:r>
              <a:rPr lang="en-US" smtClean="0">
                <a:ea typeface="ＭＳ Ｐゴシック" pitchFamily="34" charset="-128"/>
              </a:rPr>
              <a:t>Put a face and a personality with the name of the SUPINFO presenter. </a:t>
            </a:r>
          </a:p>
          <a:p>
            <a:pPr marL="465138" lvl="1" indent="-228600" eaLnBrk="1" hangingPunct="1">
              <a:buFontTx/>
              <a:buChar char="•"/>
            </a:pPr>
            <a:r>
              <a:rPr lang="en-US" smtClean="0">
                <a:ea typeface="ＭＳ Ｐゴシック" pitchFamily="34" charset="-128"/>
              </a:rPr>
              <a:t>Establish the authority and credibility of the presenter and hence the course. </a:t>
            </a:r>
          </a:p>
          <a:p>
            <a:pPr marL="465138" lvl="1" indent="-228600" eaLnBrk="1" hangingPunct="1">
              <a:buFontTx/>
              <a:buChar char="•"/>
            </a:pPr>
            <a:r>
              <a:rPr lang="en-US" smtClean="0">
                <a:ea typeface="ＭＳ Ｐゴシック" pitchFamily="34" charset="-128"/>
              </a:rPr>
              <a:t>Capitalize on the fame or reputation of the presenter associated with the course.</a:t>
            </a:r>
          </a:p>
          <a:p>
            <a:pPr eaLnBrk="1" hangingPunct="1"/>
            <a:r>
              <a:rPr lang="en-US" smtClean="0"/>
              <a:t>Use a color photograph that shows the presenter </a:t>
            </a:r>
            <a:r>
              <a:rPr lang="en-US" i="1" smtClean="0"/>
              <a:t>doing</a:t>
            </a:r>
            <a:r>
              <a:rPr lang="en-US" smtClean="0"/>
              <a:t> something relevant, rather than the typical drivers-license photo. This is very important. No Campus-Booster ID photographs could be accepted here. The a good quality photograph and adjust the size to fit the presenter's name banner at the bottom.</a:t>
            </a:r>
          </a:p>
          <a:p>
            <a:pPr eaLnBrk="1" hangingPunct="1"/>
            <a:r>
              <a:rPr lang="en-US" smtClean="0"/>
              <a:t>Edit the description at the right of the photo to highlight the qualifications of the SUPINFO presenter. An academic audience may be more impressed with degrees and publications while an industry audience may be more interested in successful projects and awards. Don’t hesitate to use this!</a:t>
            </a:r>
          </a:p>
          <a:p>
            <a:pPr eaLnBrk="1" hangingPunct="1"/>
            <a:r>
              <a:rPr lang="en-US" smtClean="0"/>
              <a:t>Instead of the presenter, you might alternatively want to introduce here the course author, narrator, or subject-matter expert.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704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DE30063E-3E5D-48C4-8F9D-C1ECC7F59F89}" type="datetime5">
              <a:rPr lang="en-US" sz="900">
                <a:solidFill>
                  <a:srgbClr val="5F5F5F"/>
                </a:solidFill>
              </a:rPr>
              <a:pPr defTabSz="923925" eaLnBrk="1" hangingPunct="1"/>
              <a:t>28-Sep-10</a:t>
            </a:fld>
            <a:endParaRPr lang="en-US" sz="900">
              <a:solidFill>
                <a:srgbClr val="5F5F5F"/>
              </a:solidFill>
            </a:endParaRPr>
          </a:p>
        </p:txBody>
      </p:sp>
      <p:sp>
        <p:nvSpPr>
          <p:cNvPr id="8704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704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120310FD-E057-4A5A-A26F-CB8A43341DA2}" type="slidenum">
              <a:rPr lang="en-US" sz="900">
                <a:solidFill>
                  <a:srgbClr val="5F5F5F"/>
                </a:solidFill>
              </a:rPr>
              <a:pPr algn="r" defTabSz="923925" eaLnBrk="1" hangingPunct="1"/>
              <a:t>20</a:t>
            </a:fld>
            <a:endParaRPr lang="en-US" sz="900">
              <a:solidFill>
                <a:srgbClr val="5F5F5F"/>
              </a:solidFill>
            </a:endParaRPr>
          </a:p>
        </p:txBody>
      </p:sp>
      <p:sp>
        <p:nvSpPr>
          <p:cNvPr id="87046" name="Rectangle 1026"/>
          <p:cNvSpPr>
            <a:spLocks noGrp="1" noRot="1" noChangeAspect="1" noChangeArrowheads="1" noTextEdit="1"/>
          </p:cNvSpPr>
          <p:nvPr>
            <p:ph type="sldImg"/>
          </p:nvPr>
        </p:nvSpPr>
        <p:spPr>
          <a:xfrm>
            <a:off x="931863" y="738188"/>
            <a:ext cx="4938712" cy="3703637"/>
          </a:xfrm>
          <a:ln/>
        </p:spPr>
      </p:sp>
      <p:sp>
        <p:nvSpPr>
          <p:cNvPr id="87047"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806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54BF2CD4-669C-4676-9BE1-BE4F7ED6C042}" type="datetime5">
              <a:rPr lang="en-US" sz="900">
                <a:solidFill>
                  <a:srgbClr val="5F5F5F"/>
                </a:solidFill>
              </a:rPr>
              <a:pPr defTabSz="923925" eaLnBrk="1" hangingPunct="1"/>
              <a:t>28-Sep-10</a:t>
            </a:fld>
            <a:endParaRPr lang="en-US" sz="900">
              <a:solidFill>
                <a:srgbClr val="5F5F5F"/>
              </a:solidFill>
            </a:endParaRPr>
          </a:p>
        </p:txBody>
      </p:sp>
      <p:sp>
        <p:nvSpPr>
          <p:cNvPr id="8806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806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A20EA25-9AE6-4B8E-A09A-41C6DE5E9CA5}" type="slidenum">
              <a:rPr lang="en-US" sz="900">
                <a:solidFill>
                  <a:srgbClr val="5F5F5F"/>
                </a:solidFill>
              </a:rPr>
              <a:pPr algn="r" defTabSz="923925" eaLnBrk="1" hangingPunct="1"/>
              <a:t>21</a:t>
            </a:fld>
            <a:endParaRPr lang="en-US" sz="900">
              <a:solidFill>
                <a:srgbClr val="5F5F5F"/>
              </a:solidFill>
            </a:endParaRPr>
          </a:p>
        </p:txBody>
      </p:sp>
      <p:sp>
        <p:nvSpPr>
          <p:cNvPr id="88070" name="Rectangle 1026"/>
          <p:cNvSpPr>
            <a:spLocks noGrp="1" noRot="1" noChangeAspect="1" noChangeArrowheads="1" noTextEdit="1"/>
          </p:cNvSpPr>
          <p:nvPr>
            <p:ph type="sldImg"/>
          </p:nvPr>
        </p:nvSpPr>
        <p:spPr>
          <a:xfrm>
            <a:off x="931863" y="738188"/>
            <a:ext cx="4938712" cy="3703637"/>
          </a:xfrm>
          <a:ln/>
        </p:spPr>
      </p:sp>
      <p:sp>
        <p:nvSpPr>
          <p:cNvPr id="88071"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909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663A8AB5-EC2B-4451-9B46-9724EE01CF21}" type="datetime5">
              <a:rPr lang="en-US" sz="900">
                <a:solidFill>
                  <a:srgbClr val="5F5F5F"/>
                </a:solidFill>
              </a:rPr>
              <a:pPr defTabSz="923925" eaLnBrk="1" hangingPunct="1"/>
              <a:t>28-Sep-10</a:t>
            </a:fld>
            <a:endParaRPr lang="en-US" sz="900">
              <a:solidFill>
                <a:srgbClr val="5F5F5F"/>
              </a:solidFill>
            </a:endParaRPr>
          </a:p>
        </p:txBody>
      </p:sp>
      <p:sp>
        <p:nvSpPr>
          <p:cNvPr id="8909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909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F795EAAD-95F9-4359-B6B7-B45AD663D6D0}" type="slidenum">
              <a:rPr lang="en-US" sz="900">
                <a:solidFill>
                  <a:srgbClr val="5F5F5F"/>
                </a:solidFill>
              </a:rPr>
              <a:pPr algn="r" defTabSz="923925" eaLnBrk="1" hangingPunct="1"/>
              <a:t>22</a:t>
            </a:fld>
            <a:endParaRPr lang="en-US" sz="900">
              <a:solidFill>
                <a:srgbClr val="5F5F5F"/>
              </a:solidFill>
            </a:endParaRPr>
          </a:p>
        </p:txBody>
      </p:sp>
      <p:sp>
        <p:nvSpPr>
          <p:cNvPr id="89094" name="Rectangle 1026"/>
          <p:cNvSpPr>
            <a:spLocks noGrp="1" noRot="1" noChangeAspect="1" noChangeArrowheads="1" noTextEdit="1"/>
          </p:cNvSpPr>
          <p:nvPr>
            <p:ph type="sldImg"/>
          </p:nvPr>
        </p:nvSpPr>
        <p:spPr>
          <a:xfrm>
            <a:off x="931863" y="738188"/>
            <a:ext cx="4938712" cy="3703637"/>
          </a:xfrm>
          <a:ln/>
        </p:spPr>
      </p:sp>
      <p:sp>
        <p:nvSpPr>
          <p:cNvPr id="89095"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011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22CCDFB7-1C95-4B76-BBCA-B84C92DBD5FF}" type="datetime5">
              <a:rPr lang="en-US" sz="900">
                <a:solidFill>
                  <a:srgbClr val="5F5F5F"/>
                </a:solidFill>
              </a:rPr>
              <a:pPr defTabSz="923925" eaLnBrk="1" hangingPunct="1"/>
              <a:t>28-Sep-10</a:t>
            </a:fld>
            <a:endParaRPr lang="en-US" sz="900">
              <a:solidFill>
                <a:srgbClr val="5F5F5F"/>
              </a:solidFill>
            </a:endParaRPr>
          </a:p>
        </p:txBody>
      </p:sp>
      <p:sp>
        <p:nvSpPr>
          <p:cNvPr id="9011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011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03CD32D-DFF6-41FD-A512-2E0E72A7EB46}" type="slidenum">
              <a:rPr lang="en-US" sz="900">
                <a:solidFill>
                  <a:srgbClr val="5F5F5F"/>
                </a:solidFill>
              </a:rPr>
              <a:pPr algn="r" defTabSz="923925" eaLnBrk="1" hangingPunct="1"/>
              <a:t>23</a:t>
            </a:fld>
            <a:endParaRPr lang="en-US" sz="900">
              <a:solidFill>
                <a:srgbClr val="5F5F5F"/>
              </a:solidFill>
            </a:endParaRPr>
          </a:p>
        </p:txBody>
      </p:sp>
      <p:sp>
        <p:nvSpPr>
          <p:cNvPr id="90118" name="Rectangle 1026"/>
          <p:cNvSpPr>
            <a:spLocks noGrp="1" noRot="1" noChangeAspect="1" noChangeArrowheads="1" noTextEdit="1"/>
          </p:cNvSpPr>
          <p:nvPr>
            <p:ph type="sldImg"/>
          </p:nvPr>
        </p:nvSpPr>
        <p:spPr>
          <a:xfrm>
            <a:off x="931863" y="738188"/>
            <a:ext cx="4938712" cy="3703637"/>
          </a:xfrm>
          <a:ln/>
        </p:spPr>
      </p:sp>
      <p:sp>
        <p:nvSpPr>
          <p:cNvPr id="90119"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113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71137A4D-3016-4C44-A0BF-D01B153666CB}" type="datetime5">
              <a:rPr lang="en-US" sz="900">
                <a:solidFill>
                  <a:srgbClr val="5F5F5F"/>
                </a:solidFill>
              </a:rPr>
              <a:pPr defTabSz="923925" eaLnBrk="1" hangingPunct="1"/>
              <a:t>28-Sep-10</a:t>
            </a:fld>
            <a:endParaRPr lang="en-US" sz="900">
              <a:solidFill>
                <a:srgbClr val="5F5F5F"/>
              </a:solidFill>
            </a:endParaRPr>
          </a:p>
        </p:txBody>
      </p:sp>
      <p:sp>
        <p:nvSpPr>
          <p:cNvPr id="9114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114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D3AB22B5-E734-439E-AEAF-3ADBAB6A61B1}" type="slidenum">
              <a:rPr lang="en-US" sz="900">
                <a:solidFill>
                  <a:srgbClr val="5F5F5F"/>
                </a:solidFill>
              </a:rPr>
              <a:pPr algn="r" defTabSz="923925" eaLnBrk="1" hangingPunct="1"/>
              <a:t>24</a:t>
            </a:fld>
            <a:endParaRPr lang="en-US" sz="900">
              <a:solidFill>
                <a:srgbClr val="5F5F5F"/>
              </a:solidFill>
            </a:endParaRPr>
          </a:p>
        </p:txBody>
      </p:sp>
      <p:sp>
        <p:nvSpPr>
          <p:cNvPr id="91142" name="Rectangle 1026"/>
          <p:cNvSpPr>
            <a:spLocks noGrp="1" noRot="1" noChangeAspect="1" noChangeArrowheads="1" noTextEdit="1"/>
          </p:cNvSpPr>
          <p:nvPr>
            <p:ph type="sldImg"/>
          </p:nvPr>
        </p:nvSpPr>
        <p:spPr>
          <a:xfrm>
            <a:off x="931863" y="738188"/>
            <a:ext cx="4938712" cy="3703637"/>
          </a:xfrm>
          <a:ln/>
        </p:spPr>
      </p:sp>
      <p:sp>
        <p:nvSpPr>
          <p:cNvPr id="91143"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216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2FFF596D-033C-4862-98FC-2479307744D8}" type="datetime5">
              <a:rPr lang="en-US" sz="900">
                <a:solidFill>
                  <a:srgbClr val="5F5F5F"/>
                </a:solidFill>
              </a:rPr>
              <a:pPr defTabSz="923925" eaLnBrk="1" hangingPunct="1"/>
              <a:t>28-Sep-10</a:t>
            </a:fld>
            <a:endParaRPr lang="en-US" sz="900">
              <a:solidFill>
                <a:srgbClr val="5F5F5F"/>
              </a:solidFill>
            </a:endParaRPr>
          </a:p>
        </p:txBody>
      </p:sp>
      <p:sp>
        <p:nvSpPr>
          <p:cNvPr id="9216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216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453643D-F824-46C7-BB30-426754F222E2}" type="slidenum">
              <a:rPr lang="en-US" sz="900">
                <a:solidFill>
                  <a:srgbClr val="5F5F5F"/>
                </a:solidFill>
              </a:rPr>
              <a:pPr algn="r" defTabSz="923925" eaLnBrk="1" hangingPunct="1"/>
              <a:t>25</a:t>
            </a:fld>
            <a:endParaRPr lang="en-US" sz="900">
              <a:solidFill>
                <a:srgbClr val="5F5F5F"/>
              </a:solidFill>
            </a:endParaRPr>
          </a:p>
        </p:txBody>
      </p:sp>
      <p:sp>
        <p:nvSpPr>
          <p:cNvPr id="92166" name="Rectangle 1026"/>
          <p:cNvSpPr>
            <a:spLocks noGrp="1" noRot="1" noChangeAspect="1" noChangeArrowheads="1" noTextEdit="1"/>
          </p:cNvSpPr>
          <p:nvPr>
            <p:ph type="sldImg"/>
          </p:nvPr>
        </p:nvSpPr>
        <p:spPr>
          <a:xfrm>
            <a:off x="931863" y="738188"/>
            <a:ext cx="4938712" cy="3703637"/>
          </a:xfrm>
          <a:ln/>
        </p:spPr>
      </p:sp>
      <p:sp>
        <p:nvSpPr>
          <p:cNvPr id="92167" name="Rectangle 1027"/>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318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63C0652E-F730-4B4D-8870-E34D4D4B35F1}" type="datetime5">
              <a:rPr lang="en-US" sz="900">
                <a:solidFill>
                  <a:srgbClr val="5F5F5F"/>
                </a:solidFill>
              </a:rPr>
              <a:pPr defTabSz="923925" eaLnBrk="1" hangingPunct="1"/>
              <a:t>28-Sep-10</a:t>
            </a:fld>
            <a:endParaRPr lang="en-US" sz="900">
              <a:solidFill>
                <a:srgbClr val="5F5F5F"/>
              </a:solidFill>
            </a:endParaRPr>
          </a:p>
        </p:txBody>
      </p:sp>
      <p:sp>
        <p:nvSpPr>
          <p:cNvPr id="9318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318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CC49F063-BE93-4D97-982A-B46EC315D868}" type="slidenum">
              <a:rPr lang="en-US" sz="900">
                <a:solidFill>
                  <a:srgbClr val="5F5F5F"/>
                </a:solidFill>
              </a:rPr>
              <a:pPr algn="r" defTabSz="923925" eaLnBrk="1" hangingPunct="1"/>
              <a:t>26</a:t>
            </a:fld>
            <a:endParaRPr lang="en-US" sz="900">
              <a:solidFill>
                <a:srgbClr val="5F5F5F"/>
              </a:solidFill>
            </a:endParaRPr>
          </a:p>
        </p:txBody>
      </p:sp>
      <p:sp>
        <p:nvSpPr>
          <p:cNvPr id="93190" name="Rectangle 2"/>
          <p:cNvSpPr>
            <a:spLocks noGrp="1" noRot="1" noChangeAspect="1" noChangeArrowheads="1" noTextEdit="1"/>
          </p:cNvSpPr>
          <p:nvPr>
            <p:ph type="sldImg"/>
          </p:nvPr>
        </p:nvSpPr>
        <p:spPr>
          <a:xfrm>
            <a:off x="931863" y="738188"/>
            <a:ext cx="4938712" cy="3703637"/>
          </a:xfrm>
          <a:ln/>
        </p:spPr>
      </p:sp>
      <p:sp>
        <p:nvSpPr>
          <p:cNvPr id="93191"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r>
              <a:rPr lang="en-US" smtClean="0"/>
              <a:t>[Title of the course]</a:t>
            </a:r>
          </a:p>
        </p:txBody>
      </p:sp>
      <p:sp>
        <p:nvSpPr>
          <p:cNvPr id="94211" name="Rectangle 3"/>
          <p:cNvSpPr>
            <a:spLocks noGrp="1" noChangeArrowheads="1"/>
          </p:cNvSpPr>
          <p:nvPr>
            <p:ph type="dt" sz="quarter" idx="1"/>
          </p:nvPr>
        </p:nvSpPr>
        <p:spPr>
          <a:noFill/>
        </p:spPr>
        <p:txBody>
          <a:bodyPr/>
          <a:lstStyle/>
          <a:p>
            <a:fld id="{A9FC3EB5-CC12-43C4-8041-3834D5D5F8EF}" type="datetime5">
              <a:rPr lang="en-US" smtClean="0"/>
              <a:pPr/>
              <a:t>28-Sep-10</a:t>
            </a:fld>
            <a:endParaRPr lang="en-US" smtClean="0"/>
          </a:p>
        </p:txBody>
      </p:sp>
      <p:sp>
        <p:nvSpPr>
          <p:cNvPr id="9421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94213" name="Rectangle 7"/>
          <p:cNvSpPr>
            <a:spLocks noGrp="1" noChangeArrowheads="1"/>
          </p:cNvSpPr>
          <p:nvPr>
            <p:ph type="sldNum" sz="quarter" idx="5"/>
          </p:nvPr>
        </p:nvSpPr>
        <p:spPr>
          <a:noFill/>
        </p:spPr>
        <p:txBody>
          <a:bodyPr/>
          <a:lstStyle/>
          <a:p>
            <a:fld id="{AB395212-8B08-4EA7-A076-E66EED6A71B4}" type="slidenum">
              <a:rPr lang="en-US" smtClean="0"/>
              <a:pPr/>
              <a:t>27</a:t>
            </a:fld>
            <a:endParaRPr lang="en-US" smtClean="0"/>
          </a:p>
        </p:txBody>
      </p:sp>
      <p:sp>
        <p:nvSpPr>
          <p:cNvPr id="94214" name="Rectangle 2"/>
          <p:cNvSpPr>
            <a:spLocks noGrp="1" noRot="1" noChangeAspect="1" noChangeArrowheads="1" noTextEdit="1"/>
          </p:cNvSpPr>
          <p:nvPr>
            <p:ph type="sldImg"/>
          </p:nvPr>
        </p:nvSpPr>
        <p:spPr>
          <a:xfrm>
            <a:off x="931863" y="738188"/>
            <a:ext cx="4938712" cy="3703637"/>
          </a:xfrm>
          <a:ln/>
        </p:spPr>
      </p:sp>
      <p:sp>
        <p:nvSpPr>
          <p:cNvPr id="94215"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523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08C65EBD-AEDE-4B16-97AF-DA6007A2B7B9}" type="datetime5">
              <a:rPr lang="en-US" sz="900">
                <a:solidFill>
                  <a:srgbClr val="5F5F5F"/>
                </a:solidFill>
              </a:rPr>
              <a:pPr defTabSz="923925" eaLnBrk="1" hangingPunct="1"/>
              <a:t>28-Sep-10</a:t>
            </a:fld>
            <a:endParaRPr lang="en-US" sz="900">
              <a:solidFill>
                <a:srgbClr val="5F5F5F"/>
              </a:solidFill>
            </a:endParaRPr>
          </a:p>
        </p:txBody>
      </p:sp>
      <p:sp>
        <p:nvSpPr>
          <p:cNvPr id="9523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523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82A0F45-4C5D-4E33-B280-087A0FEBD742}" type="slidenum">
              <a:rPr lang="en-US" sz="900">
                <a:solidFill>
                  <a:srgbClr val="5F5F5F"/>
                </a:solidFill>
              </a:rPr>
              <a:pPr algn="r" defTabSz="923925" eaLnBrk="1" hangingPunct="1"/>
              <a:t>28</a:t>
            </a:fld>
            <a:endParaRPr lang="en-US" sz="900">
              <a:solidFill>
                <a:srgbClr val="5F5F5F"/>
              </a:solidFill>
            </a:endParaRPr>
          </a:p>
        </p:txBody>
      </p:sp>
      <p:sp>
        <p:nvSpPr>
          <p:cNvPr id="95238" name="Rectangle 2"/>
          <p:cNvSpPr>
            <a:spLocks noGrp="1" noRot="1" noChangeAspect="1" noChangeArrowheads="1" noTextEdit="1"/>
          </p:cNvSpPr>
          <p:nvPr>
            <p:ph type="sldImg"/>
          </p:nvPr>
        </p:nvSpPr>
        <p:spPr>
          <a:xfrm>
            <a:off x="931863" y="738188"/>
            <a:ext cx="4938712" cy="3703637"/>
          </a:xfrm>
          <a:ln/>
        </p:spPr>
      </p:sp>
      <p:sp>
        <p:nvSpPr>
          <p:cNvPr id="95239"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625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6A3FCE6B-08D1-4E74-A460-47845EF62BBA}" type="datetime5">
              <a:rPr lang="en-US" sz="900">
                <a:solidFill>
                  <a:srgbClr val="5F5F5F"/>
                </a:solidFill>
              </a:rPr>
              <a:pPr defTabSz="923925" eaLnBrk="1" hangingPunct="1"/>
              <a:t>28-Sep-10</a:t>
            </a:fld>
            <a:endParaRPr lang="en-US" sz="900">
              <a:solidFill>
                <a:srgbClr val="5F5F5F"/>
              </a:solidFill>
            </a:endParaRPr>
          </a:p>
        </p:txBody>
      </p:sp>
      <p:sp>
        <p:nvSpPr>
          <p:cNvPr id="9626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626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B020E4CE-AB6D-4AF1-8390-B3D2C5CA2ACB}" type="slidenum">
              <a:rPr lang="en-US" sz="900">
                <a:solidFill>
                  <a:srgbClr val="5F5F5F"/>
                </a:solidFill>
              </a:rPr>
              <a:pPr algn="r" defTabSz="923925" eaLnBrk="1" hangingPunct="1"/>
              <a:t>29</a:t>
            </a:fld>
            <a:endParaRPr lang="en-US" sz="900">
              <a:solidFill>
                <a:srgbClr val="5F5F5F"/>
              </a:solidFill>
            </a:endParaRPr>
          </a:p>
        </p:txBody>
      </p:sp>
      <p:sp>
        <p:nvSpPr>
          <p:cNvPr id="96262" name="Rectangle 2"/>
          <p:cNvSpPr>
            <a:spLocks noGrp="1" noRot="1" noChangeAspect="1" noChangeArrowheads="1" noTextEdit="1"/>
          </p:cNvSpPr>
          <p:nvPr>
            <p:ph type="sldImg"/>
          </p:nvPr>
        </p:nvSpPr>
        <p:spPr>
          <a:xfrm>
            <a:off x="931863" y="738188"/>
            <a:ext cx="4938712" cy="3703637"/>
          </a:xfrm>
          <a:ln/>
        </p:spPr>
      </p:sp>
      <p:sp>
        <p:nvSpPr>
          <p:cNvPr id="96263"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[Title of the course]</a:t>
            </a:r>
          </a:p>
        </p:txBody>
      </p:sp>
      <p:sp>
        <p:nvSpPr>
          <p:cNvPr id="69635" name="Rectangle 3"/>
          <p:cNvSpPr>
            <a:spLocks noGrp="1" noChangeArrowheads="1"/>
          </p:cNvSpPr>
          <p:nvPr>
            <p:ph type="dt" sz="quarter" idx="1"/>
          </p:nvPr>
        </p:nvSpPr>
        <p:spPr>
          <a:noFill/>
        </p:spPr>
        <p:txBody>
          <a:bodyPr/>
          <a:lstStyle/>
          <a:p>
            <a:fld id="{E8E11C8D-A65E-43D5-99B0-4CD95E50D65B}" type="datetime5">
              <a:rPr lang="en-US" smtClean="0"/>
              <a:pPr/>
              <a:t>28-Sep-10</a:t>
            </a:fld>
            <a:endParaRPr lang="en-US" smtClean="0"/>
          </a:p>
        </p:txBody>
      </p:sp>
      <p:sp>
        <p:nvSpPr>
          <p:cNvPr id="69636"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9637" name="Rectangle 7"/>
          <p:cNvSpPr>
            <a:spLocks noGrp="1" noChangeArrowheads="1"/>
          </p:cNvSpPr>
          <p:nvPr>
            <p:ph type="sldNum" sz="quarter" idx="5"/>
          </p:nvPr>
        </p:nvSpPr>
        <p:spPr>
          <a:noFill/>
        </p:spPr>
        <p:txBody>
          <a:bodyPr/>
          <a:lstStyle/>
          <a:p>
            <a:fld id="{D36F15C1-B1F1-4E5F-BA8C-EFA6C9DF8773}" type="slidenum">
              <a:rPr lang="en-US" smtClean="0"/>
              <a:pPr/>
              <a:t>3</a:t>
            </a:fld>
            <a:endParaRPr lang="en-US" smtClean="0"/>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xfrm>
            <a:off x="981075" y="4691063"/>
            <a:ext cx="5137150" cy="4443412"/>
          </a:xfrm>
          <a:noFill/>
          <a:ln/>
        </p:spPr>
        <p:txBody>
          <a:bodyPr/>
          <a:lstStyle/>
          <a:p>
            <a:pPr eaLnBrk="1" hangingPunct="1"/>
            <a:r>
              <a:rPr lang="en-US" smtClean="0"/>
              <a:t>People are naturally curious about people, especially people they are asked to trust and rely on for their own success. At SUPINFO, since July 2006, it’s now mandatory to respect the SQAP and to use an introduction slide such as this to: </a:t>
            </a:r>
          </a:p>
          <a:p>
            <a:pPr marL="465138" lvl="1" indent="-228600" eaLnBrk="1" hangingPunct="1">
              <a:buFontTx/>
              <a:buChar char="•"/>
            </a:pPr>
            <a:r>
              <a:rPr lang="en-US" smtClean="0">
                <a:ea typeface="ＭＳ Ｐゴシック" pitchFamily="34" charset="-128"/>
              </a:rPr>
              <a:t>Put a face and a personality with the name of the SUPINFO presenter. </a:t>
            </a:r>
          </a:p>
          <a:p>
            <a:pPr marL="465138" lvl="1" indent="-228600" eaLnBrk="1" hangingPunct="1">
              <a:buFontTx/>
              <a:buChar char="•"/>
            </a:pPr>
            <a:r>
              <a:rPr lang="en-US" smtClean="0">
                <a:ea typeface="ＭＳ Ｐゴシック" pitchFamily="34" charset="-128"/>
              </a:rPr>
              <a:t>Establish the authority and credibility of the presenter and hence the course. </a:t>
            </a:r>
          </a:p>
          <a:p>
            <a:pPr marL="465138" lvl="1" indent="-228600" eaLnBrk="1" hangingPunct="1">
              <a:buFontTx/>
              <a:buChar char="•"/>
            </a:pPr>
            <a:r>
              <a:rPr lang="en-US" smtClean="0">
                <a:ea typeface="ＭＳ Ｐゴシック" pitchFamily="34" charset="-128"/>
              </a:rPr>
              <a:t>Capitalize on the fame or reputation of the presenter associated with the course.</a:t>
            </a:r>
          </a:p>
          <a:p>
            <a:pPr eaLnBrk="1" hangingPunct="1"/>
            <a:r>
              <a:rPr lang="en-US" smtClean="0"/>
              <a:t>Use a color photograph that shows the presenter </a:t>
            </a:r>
            <a:r>
              <a:rPr lang="en-US" i="1" smtClean="0"/>
              <a:t>doing</a:t>
            </a:r>
            <a:r>
              <a:rPr lang="en-US" smtClean="0"/>
              <a:t> something relevant, rather than the typical drivers-license photo. This is very important. No Campus-Booster ID photographs could be accepted here. The a good quality photograph and adjust the size to fit the presenter's name banner at the bottom.</a:t>
            </a:r>
          </a:p>
          <a:p>
            <a:pPr eaLnBrk="1" hangingPunct="1"/>
            <a:r>
              <a:rPr lang="en-US" smtClean="0"/>
              <a:t>Edit the description at the right of the photo to highlight the qualifications of the SUPINFO presenter. An academic audience may be more impressed with degrees and publications while an industry audience may be more interested in successful projects and awards. Don’t hesitate to use this!</a:t>
            </a:r>
          </a:p>
          <a:p>
            <a:pPr eaLnBrk="1" hangingPunct="1"/>
            <a:r>
              <a:rPr lang="en-US" smtClean="0"/>
              <a:t>Instead of the presenter, you might alternatively want to introduce here the course author, narrator, or subject-matter expert.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728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1301B10-64EB-45FB-A190-A58C65EC1C2B}" type="datetime5">
              <a:rPr lang="en-US" sz="900">
                <a:solidFill>
                  <a:srgbClr val="5F5F5F"/>
                </a:solidFill>
              </a:rPr>
              <a:pPr defTabSz="923925" eaLnBrk="1" hangingPunct="1"/>
              <a:t>28-Sep-10</a:t>
            </a:fld>
            <a:endParaRPr lang="en-US" sz="900">
              <a:solidFill>
                <a:srgbClr val="5F5F5F"/>
              </a:solidFill>
            </a:endParaRPr>
          </a:p>
        </p:txBody>
      </p:sp>
      <p:sp>
        <p:nvSpPr>
          <p:cNvPr id="9728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728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863AA52-D1CF-4E90-843B-0805EB7AC957}" type="slidenum">
              <a:rPr lang="en-US" sz="900">
                <a:solidFill>
                  <a:srgbClr val="5F5F5F"/>
                </a:solidFill>
              </a:rPr>
              <a:pPr algn="r" defTabSz="923925" eaLnBrk="1" hangingPunct="1"/>
              <a:t>30</a:t>
            </a:fld>
            <a:endParaRPr lang="en-US" sz="900">
              <a:solidFill>
                <a:srgbClr val="5F5F5F"/>
              </a:solidFill>
            </a:endParaRPr>
          </a:p>
        </p:txBody>
      </p:sp>
      <p:sp>
        <p:nvSpPr>
          <p:cNvPr id="97286" name="Rectangle 2"/>
          <p:cNvSpPr>
            <a:spLocks noGrp="1" noRot="1" noChangeAspect="1" noChangeArrowheads="1" noTextEdit="1"/>
          </p:cNvSpPr>
          <p:nvPr>
            <p:ph type="sldImg"/>
          </p:nvPr>
        </p:nvSpPr>
        <p:spPr>
          <a:xfrm>
            <a:off x="931863" y="738188"/>
            <a:ext cx="4938712" cy="3703637"/>
          </a:xfrm>
          <a:ln/>
        </p:spPr>
      </p:sp>
      <p:sp>
        <p:nvSpPr>
          <p:cNvPr id="97287"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830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9E3B6E5C-F6DE-44FD-BAA2-6E03BB43DE48}" type="datetime5">
              <a:rPr lang="en-US" sz="900">
                <a:solidFill>
                  <a:srgbClr val="5F5F5F"/>
                </a:solidFill>
              </a:rPr>
              <a:pPr defTabSz="923925" eaLnBrk="1" hangingPunct="1"/>
              <a:t>28-Sep-10</a:t>
            </a:fld>
            <a:endParaRPr lang="en-US" sz="900">
              <a:solidFill>
                <a:srgbClr val="5F5F5F"/>
              </a:solidFill>
            </a:endParaRPr>
          </a:p>
        </p:txBody>
      </p:sp>
      <p:sp>
        <p:nvSpPr>
          <p:cNvPr id="9830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830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A2CD79C6-8E17-4C1F-9593-9FFC46C949C9}" type="slidenum">
              <a:rPr lang="en-US" sz="900">
                <a:solidFill>
                  <a:srgbClr val="5F5F5F"/>
                </a:solidFill>
              </a:rPr>
              <a:pPr algn="r" defTabSz="923925" eaLnBrk="1" hangingPunct="1"/>
              <a:t>31</a:t>
            </a:fld>
            <a:endParaRPr lang="en-US" sz="900">
              <a:solidFill>
                <a:srgbClr val="5F5F5F"/>
              </a:solidFill>
            </a:endParaRPr>
          </a:p>
        </p:txBody>
      </p:sp>
      <p:sp>
        <p:nvSpPr>
          <p:cNvPr id="98310" name="Rectangle 2"/>
          <p:cNvSpPr>
            <a:spLocks noGrp="1" noRot="1" noChangeAspect="1" noChangeArrowheads="1" noTextEdit="1"/>
          </p:cNvSpPr>
          <p:nvPr>
            <p:ph type="sldImg"/>
          </p:nvPr>
        </p:nvSpPr>
        <p:spPr>
          <a:xfrm>
            <a:off x="931863" y="738188"/>
            <a:ext cx="4938712" cy="3703637"/>
          </a:xfrm>
          <a:ln/>
        </p:spPr>
      </p:sp>
      <p:sp>
        <p:nvSpPr>
          <p:cNvPr id="98311"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933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34EBD592-ED48-432F-B276-AAFA322CBA93}" type="datetime5">
              <a:rPr lang="en-US" sz="900">
                <a:solidFill>
                  <a:srgbClr val="5F5F5F"/>
                </a:solidFill>
              </a:rPr>
              <a:pPr defTabSz="923925" eaLnBrk="1" hangingPunct="1"/>
              <a:t>28-Sep-10</a:t>
            </a:fld>
            <a:endParaRPr lang="en-US" sz="900">
              <a:solidFill>
                <a:srgbClr val="5F5F5F"/>
              </a:solidFill>
            </a:endParaRPr>
          </a:p>
        </p:txBody>
      </p:sp>
      <p:sp>
        <p:nvSpPr>
          <p:cNvPr id="9933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933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7510D3E-B351-49A1-9F8F-94C4E2A64B3D}" type="slidenum">
              <a:rPr lang="en-US" sz="900">
                <a:solidFill>
                  <a:srgbClr val="5F5F5F"/>
                </a:solidFill>
              </a:rPr>
              <a:pPr algn="r" defTabSz="923925" eaLnBrk="1" hangingPunct="1"/>
              <a:t>32</a:t>
            </a:fld>
            <a:endParaRPr lang="en-US" sz="900">
              <a:solidFill>
                <a:srgbClr val="5F5F5F"/>
              </a:solidFill>
            </a:endParaRPr>
          </a:p>
        </p:txBody>
      </p:sp>
      <p:sp>
        <p:nvSpPr>
          <p:cNvPr id="99334" name="Rectangle 2"/>
          <p:cNvSpPr>
            <a:spLocks noGrp="1" noRot="1" noChangeAspect="1" noChangeArrowheads="1" noTextEdit="1"/>
          </p:cNvSpPr>
          <p:nvPr>
            <p:ph type="sldImg"/>
          </p:nvPr>
        </p:nvSpPr>
        <p:spPr>
          <a:xfrm>
            <a:off x="931863" y="738188"/>
            <a:ext cx="4938712" cy="3703637"/>
          </a:xfrm>
          <a:ln/>
        </p:spPr>
      </p:sp>
      <p:sp>
        <p:nvSpPr>
          <p:cNvPr id="99335"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0035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F9108AD0-A69C-411F-B3C2-4A1BF40B0BAE}" type="datetime5">
              <a:rPr lang="en-US" sz="900">
                <a:solidFill>
                  <a:srgbClr val="5F5F5F"/>
                </a:solidFill>
              </a:rPr>
              <a:pPr defTabSz="923925" eaLnBrk="1" hangingPunct="1"/>
              <a:t>28-Sep-10</a:t>
            </a:fld>
            <a:endParaRPr lang="en-US" sz="900">
              <a:solidFill>
                <a:srgbClr val="5F5F5F"/>
              </a:solidFill>
            </a:endParaRPr>
          </a:p>
        </p:txBody>
      </p:sp>
      <p:sp>
        <p:nvSpPr>
          <p:cNvPr id="10035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0035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250D5F1-88D8-4BA0-A32A-C2CC7C2C9F43}" type="slidenum">
              <a:rPr lang="en-US" sz="900">
                <a:solidFill>
                  <a:srgbClr val="5F5F5F"/>
                </a:solidFill>
              </a:rPr>
              <a:pPr algn="r" defTabSz="923925" eaLnBrk="1" hangingPunct="1"/>
              <a:t>33</a:t>
            </a:fld>
            <a:endParaRPr lang="en-US" sz="900">
              <a:solidFill>
                <a:srgbClr val="5F5F5F"/>
              </a:solidFill>
            </a:endParaRPr>
          </a:p>
        </p:txBody>
      </p:sp>
      <p:sp>
        <p:nvSpPr>
          <p:cNvPr id="100358" name="Rectangle 2"/>
          <p:cNvSpPr>
            <a:spLocks noGrp="1" noRot="1" noChangeAspect="1" noChangeArrowheads="1" noTextEdit="1"/>
          </p:cNvSpPr>
          <p:nvPr>
            <p:ph type="sldImg"/>
          </p:nvPr>
        </p:nvSpPr>
        <p:spPr>
          <a:xfrm>
            <a:off x="931863" y="738188"/>
            <a:ext cx="4938712" cy="3703637"/>
          </a:xfrm>
          <a:ln/>
        </p:spPr>
      </p:sp>
      <p:sp>
        <p:nvSpPr>
          <p:cNvPr id="100359" name="Rectangle 3"/>
          <p:cNvSpPr>
            <a:spLocks noGrp="1" noChangeArrowheads="1"/>
          </p:cNvSpPr>
          <p:nvPr>
            <p:ph type="body" idx="1"/>
          </p:nvPr>
        </p:nvSpPr>
        <p:spPr>
          <a:xfrm>
            <a:off x="1055688" y="4691063"/>
            <a:ext cx="4686300" cy="4445000"/>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smtClean="0"/>
              <a:t>[Title of the course]</a:t>
            </a:r>
          </a:p>
        </p:txBody>
      </p:sp>
      <p:sp>
        <p:nvSpPr>
          <p:cNvPr id="101379" name="Rectangle 3"/>
          <p:cNvSpPr>
            <a:spLocks noGrp="1" noChangeArrowheads="1"/>
          </p:cNvSpPr>
          <p:nvPr>
            <p:ph type="dt" sz="quarter" idx="1"/>
          </p:nvPr>
        </p:nvSpPr>
        <p:spPr>
          <a:noFill/>
        </p:spPr>
        <p:txBody>
          <a:bodyPr/>
          <a:lstStyle/>
          <a:p>
            <a:fld id="{2129B647-547B-49BA-BE40-A041562EB65A}" type="datetime5">
              <a:rPr lang="en-US" smtClean="0"/>
              <a:pPr/>
              <a:t>28-Sep-10</a:t>
            </a:fld>
            <a:endParaRPr lang="en-US" smtClean="0"/>
          </a:p>
        </p:txBody>
      </p:sp>
      <p:sp>
        <p:nvSpPr>
          <p:cNvPr id="10138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101381" name="Rectangle 7"/>
          <p:cNvSpPr>
            <a:spLocks noGrp="1" noChangeArrowheads="1"/>
          </p:cNvSpPr>
          <p:nvPr>
            <p:ph type="sldNum" sz="quarter" idx="5"/>
          </p:nvPr>
        </p:nvSpPr>
        <p:spPr>
          <a:noFill/>
        </p:spPr>
        <p:txBody>
          <a:bodyPr/>
          <a:lstStyle/>
          <a:p>
            <a:fld id="{B5A96013-095E-4E7B-9EA3-1B84491FFA17}" type="slidenum">
              <a:rPr lang="en-US" smtClean="0"/>
              <a:pPr/>
              <a:t>34</a:t>
            </a:fld>
            <a:endParaRPr lang="en-US" smtClean="0"/>
          </a:p>
        </p:txBody>
      </p:sp>
      <p:sp>
        <p:nvSpPr>
          <p:cNvPr id="101382" name="Rectangle 2"/>
          <p:cNvSpPr>
            <a:spLocks noGrp="1" noRot="1" noChangeAspect="1" noChangeArrowheads="1" noTextEdit="1"/>
          </p:cNvSpPr>
          <p:nvPr>
            <p:ph type="sldImg"/>
          </p:nvPr>
        </p:nvSpPr>
        <p:spPr>
          <a:xfrm>
            <a:off x="931863" y="738188"/>
            <a:ext cx="4938712" cy="3703637"/>
          </a:xfrm>
          <a:ln/>
        </p:spPr>
      </p:sp>
      <p:sp>
        <p:nvSpPr>
          <p:cNvPr id="101383" name="Rectangle 3"/>
          <p:cNvSpPr>
            <a:spLocks noGrp="1" noChangeArrowheads="1"/>
          </p:cNvSpPr>
          <p:nvPr>
            <p:ph type="body" idx="1"/>
          </p:nvPr>
        </p:nvSpPr>
        <p:spPr>
          <a:xfrm>
            <a:off x="1055688" y="4691063"/>
            <a:ext cx="4686300" cy="4445000"/>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0240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4F5BFD26-1CBE-4439-8D43-DCC6421E196B}" type="datetime5">
              <a:rPr lang="en-US" sz="900">
                <a:solidFill>
                  <a:srgbClr val="5F5F5F"/>
                </a:solidFill>
              </a:rPr>
              <a:pPr defTabSz="923925" eaLnBrk="1" hangingPunct="1"/>
              <a:t>28-Sep-10</a:t>
            </a:fld>
            <a:endParaRPr lang="en-US" sz="900">
              <a:solidFill>
                <a:srgbClr val="5F5F5F"/>
              </a:solidFill>
            </a:endParaRPr>
          </a:p>
        </p:txBody>
      </p:sp>
      <p:sp>
        <p:nvSpPr>
          <p:cNvPr id="10240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0240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FD6D60AB-6777-405E-98DB-4EA6F0C6E1BC}" type="slidenum">
              <a:rPr lang="en-US" sz="900">
                <a:solidFill>
                  <a:srgbClr val="5F5F5F"/>
                </a:solidFill>
              </a:rPr>
              <a:pPr algn="r" defTabSz="923925" eaLnBrk="1" hangingPunct="1"/>
              <a:t>42</a:t>
            </a:fld>
            <a:endParaRPr lang="en-US" sz="900">
              <a:solidFill>
                <a:srgbClr val="5F5F5F"/>
              </a:solidFill>
            </a:endParaRPr>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xfrm>
            <a:off x="1057275" y="4691063"/>
            <a:ext cx="4759325" cy="4443412"/>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smtClean="0"/>
              <a:t>[Title of the course]</a:t>
            </a:r>
          </a:p>
        </p:txBody>
      </p:sp>
      <p:sp>
        <p:nvSpPr>
          <p:cNvPr id="70659" name="Rectangle 3"/>
          <p:cNvSpPr>
            <a:spLocks noGrp="1" noChangeArrowheads="1"/>
          </p:cNvSpPr>
          <p:nvPr>
            <p:ph type="dt" sz="quarter" idx="1"/>
          </p:nvPr>
        </p:nvSpPr>
        <p:spPr>
          <a:noFill/>
        </p:spPr>
        <p:txBody>
          <a:bodyPr/>
          <a:lstStyle/>
          <a:p>
            <a:fld id="{4392C941-69D7-4D9A-A9CC-81D724E3FCE3}" type="datetime5">
              <a:rPr lang="en-US" smtClean="0"/>
              <a:pPr/>
              <a:t>28-Sep-10</a:t>
            </a:fld>
            <a:endParaRPr lang="en-US" smtClean="0"/>
          </a:p>
        </p:txBody>
      </p:sp>
      <p:sp>
        <p:nvSpPr>
          <p:cNvPr id="7066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0661" name="Rectangle 7"/>
          <p:cNvSpPr>
            <a:spLocks noGrp="1" noChangeArrowheads="1"/>
          </p:cNvSpPr>
          <p:nvPr>
            <p:ph type="sldNum" sz="quarter" idx="5"/>
          </p:nvPr>
        </p:nvSpPr>
        <p:spPr>
          <a:noFill/>
        </p:spPr>
        <p:txBody>
          <a:bodyPr/>
          <a:lstStyle/>
          <a:p>
            <a:fld id="{44BF8503-B141-4FCD-9A5D-2238A6348378}" type="slidenum">
              <a:rPr lang="en-US" smtClean="0"/>
              <a:pPr/>
              <a:t>4</a:t>
            </a:fld>
            <a:endParaRPr lang="en-US" smtClean="0"/>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xfrm>
            <a:off x="981075" y="4691063"/>
            <a:ext cx="5137150" cy="4443412"/>
          </a:xfrm>
          <a:noFill/>
          <a:ln/>
        </p:spPr>
        <p:txBody>
          <a:bodyPr/>
          <a:lstStyle/>
          <a:p>
            <a:pPr eaLnBrk="1" hangingPunct="1"/>
            <a:r>
              <a:rPr lang="en-US" smtClean="0"/>
              <a:t>People are naturally curious about people, especially people they are asked to trust and rely on for their own success. At SUPINFO, since July 2006, it’s now mandatory to respect the SQAP and to use an introduction slide such as this to: </a:t>
            </a:r>
          </a:p>
          <a:p>
            <a:pPr marL="465138" lvl="1" indent="-228600" eaLnBrk="1" hangingPunct="1">
              <a:buFontTx/>
              <a:buChar char="•"/>
            </a:pPr>
            <a:r>
              <a:rPr lang="en-US" smtClean="0">
                <a:ea typeface="ＭＳ Ｐゴシック" pitchFamily="34" charset="-128"/>
              </a:rPr>
              <a:t>Put a face and a personality with the name of the SUPINFO presenter. </a:t>
            </a:r>
          </a:p>
          <a:p>
            <a:pPr marL="465138" lvl="1" indent="-228600" eaLnBrk="1" hangingPunct="1">
              <a:buFontTx/>
              <a:buChar char="•"/>
            </a:pPr>
            <a:r>
              <a:rPr lang="en-US" smtClean="0">
                <a:ea typeface="ＭＳ Ｐゴシック" pitchFamily="34" charset="-128"/>
              </a:rPr>
              <a:t>Establish the authority and credibility of the presenter and hence the course. </a:t>
            </a:r>
          </a:p>
          <a:p>
            <a:pPr marL="465138" lvl="1" indent="-228600" eaLnBrk="1" hangingPunct="1">
              <a:buFontTx/>
              <a:buChar char="•"/>
            </a:pPr>
            <a:r>
              <a:rPr lang="en-US" smtClean="0">
                <a:ea typeface="ＭＳ Ｐゴシック" pitchFamily="34" charset="-128"/>
              </a:rPr>
              <a:t>Capitalize on the fame or reputation of the presenter associated with the course.</a:t>
            </a:r>
          </a:p>
          <a:p>
            <a:pPr eaLnBrk="1" hangingPunct="1"/>
            <a:r>
              <a:rPr lang="en-US" smtClean="0"/>
              <a:t>Use a color photograph that shows the presenter </a:t>
            </a:r>
            <a:r>
              <a:rPr lang="en-US" i="1" smtClean="0"/>
              <a:t>doing</a:t>
            </a:r>
            <a:r>
              <a:rPr lang="en-US" smtClean="0"/>
              <a:t> something relevant, rather than the typical drivers-license photo. This is very important. No Campus-Booster ID photographs could be accepted here. The a good quality photograph and adjust the size to fit the presenter's name banner at the bottom.</a:t>
            </a:r>
          </a:p>
          <a:p>
            <a:pPr eaLnBrk="1" hangingPunct="1"/>
            <a:r>
              <a:rPr lang="en-US" smtClean="0"/>
              <a:t>Edit the description at the right of the photo to highlight the qualifications of the SUPINFO presenter. An academic audience may be more impressed with degrees and publications while an industry audience may be more interested in successful projects and awards. Don’t hesitate to use this!</a:t>
            </a:r>
          </a:p>
          <a:p>
            <a:pPr eaLnBrk="1" hangingPunct="1"/>
            <a:r>
              <a:rPr lang="en-US" smtClean="0"/>
              <a:t>Instead of the presenter, you might alternatively want to introduce here the course author, narrator, or subject-matter expert.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smtClean="0"/>
              <a:t>[Title of the course]</a:t>
            </a:r>
          </a:p>
        </p:txBody>
      </p:sp>
      <p:sp>
        <p:nvSpPr>
          <p:cNvPr id="71683" name="Rectangle 3"/>
          <p:cNvSpPr>
            <a:spLocks noGrp="1" noChangeArrowheads="1"/>
          </p:cNvSpPr>
          <p:nvPr>
            <p:ph type="dt" sz="quarter" idx="1"/>
          </p:nvPr>
        </p:nvSpPr>
        <p:spPr>
          <a:noFill/>
        </p:spPr>
        <p:txBody>
          <a:bodyPr/>
          <a:lstStyle/>
          <a:p>
            <a:fld id="{17C61725-96B4-4AC1-8B7F-5DF79CD3DA03}" type="datetime5">
              <a:rPr lang="en-US" smtClean="0"/>
              <a:pPr/>
              <a:t>28-Sep-10</a:t>
            </a:fld>
            <a:endParaRPr lang="en-US" smtClean="0"/>
          </a:p>
        </p:txBody>
      </p:sp>
      <p:sp>
        <p:nvSpPr>
          <p:cNvPr id="71684"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58833118-C564-495B-AEF4-F31B18B5705C}" type="slidenum">
              <a:rPr lang="en-US" smtClean="0"/>
              <a:pPr/>
              <a:t>5</a:t>
            </a:fld>
            <a:endParaRPr lang="en-US" smtClean="0"/>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981075" y="4691063"/>
            <a:ext cx="5137150" cy="4443412"/>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smtClean="0"/>
              <a:t>[Title of the course]</a:t>
            </a:r>
          </a:p>
        </p:txBody>
      </p:sp>
      <p:sp>
        <p:nvSpPr>
          <p:cNvPr id="72707" name="Rectangle 3"/>
          <p:cNvSpPr>
            <a:spLocks noGrp="1" noChangeArrowheads="1"/>
          </p:cNvSpPr>
          <p:nvPr>
            <p:ph type="dt" sz="quarter" idx="1"/>
          </p:nvPr>
        </p:nvSpPr>
        <p:spPr>
          <a:noFill/>
        </p:spPr>
        <p:txBody>
          <a:bodyPr/>
          <a:lstStyle/>
          <a:p>
            <a:fld id="{E37B320C-68E0-44D0-8DF2-1D758CFD2B9D}" type="datetime5">
              <a:rPr lang="en-US" smtClean="0"/>
              <a:pPr/>
              <a:t>28-Sep-10</a:t>
            </a:fld>
            <a:endParaRPr lang="en-US" smtClean="0"/>
          </a:p>
        </p:txBody>
      </p:sp>
      <p:sp>
        <p:nvSpPr>
          <p:cNvPr id="7270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2709" name="Rectangle 7"/>
          <p:cNvSpPr>
            <a:spLocks noGrp="1" noChangeArrowheads="1"/>
          </p:cNvSpPr>
          <p:nvPr>
            <p:ph type="sldNum" sz="quarter" idx="5"/>
          </p:nvPr>
        </p:nvSpPr>
        <p:spPr>
          <a:noFill/>
        </p:spPr>
        <p:txBody>
          <a:bodyPr/>
          <a:lstStyle/>
          <a:p>
            <a:fld id="{AF2FC92B-409E-4268-9411-E195C422A3F1}" type="slidenum">
              <a:rPr lang="en-US" smtClean="0"/>
              <a:pPr/>
              <a:t>6</a:t>
            </a:fld>
            <a:endParaRPr lang="en-US" smtClean="0"/>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xfrm>
            <a:off x="981075" y="4691063"/>
            <a:ext cx="5137150" cy="4443412"/>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[Title of the course]</a:t>
            </a:r>
          </a:p>
        </p:txBody>
      </p:sp>
      <p:sp>
        <p:nvSpPr>
          <p:cNvPr id="73731" name="Rectangle 3"/>
          <p:cNvSpPr>
            <a:spLocks noGrp="1" noChangeArrowheads="1"/>
          </p:cNvSpPr>
          <p:nvPr>
            <p:ph type="dt" sz="quarter" idx="1"/>
          </p:nvPr>
        </p:nvSpPr>
        <p:spPr>
          <a:noFill/>
        </p:spPr>
        <p:txBody>
          <a:bodyPr/>
          <a:lstStyle/>
          <a:p>
            <a:fld id="{3BD2907C-FA3A-4DD4-8D20-377AF35D2B69}" type="datetime5">
              <a:rPr lang="en-US" smtClean="0"/>
              <a:pPr/>
              <a:t>28-Sep-10</a:t>
            </a:fld>
            <a:endParaRPr lang="en-US" smtClean="0"/>
          </a:p>
        </p:txBody>
      </p:sp>
      <p:sp>
        <p:nvSpPr>
          <p:cNvPr id="7373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3733" name="Rectangle 7"/>
          <p:cNvSpPr>
            <a:spLocks noGrp="1" noChangeArrowheads="1"/>
          </p:cNvSpPr>
          <p:nvPr>
            <p:ph type="sldNum" sz="quarter" idx="5"/>
          </p:nvPr>
        </p:nvSpPr>
        <p:spPr>
          <a:noFill/>
        </p:spPr>
        <p:txBody>
          <a:bodyPr/>
          <a:lstStyle/>
          <a:p>
            <a:fld id="{029EC366-B095-48A6-9125-E5FC2D8A4DC9}" type="slidenum">
              <a:rPr lang="en-US" smtClean="0"/>
              <a:pPr/>
              <a:t>7</a:t>
            </a:fld>
            <a:endParaRPr lang="en-US" smtClean="0"/>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xfrm>
            <a:off x="1057275" y="4691063"/>
            <a:ext cx="4759325" cy="4443412"/>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30275" y="739775"/>
            <a:ext cx="4935538" cy="3702050"/>
          </a:xfrm>
          <a:ln/>
        </p:spPr>
      </p:sp>
      <p:sp>
        <p:nvSpPr>
          <p:cNvPr id="74755" name="Rectangle 3"/>
          <p:cNvSpPr>
            <a:spLocks noGrp="1" noChangeArrowheads="1"/>
          </p:cNvSpPr>
          <p:nvPr>
            <p:ph type="body" idx="1"/>
          </p:nvPr>
        </p:nvSpPr>
        <p:spPr>
          <a:xfrm>
            <a:off x="906463" y="4689475"/>
            <a:ext cx="4983162" cy="4443413"/>
          </a:xfrm>
          <a:noFill/>
          <a:ln/>
        </p:spPr>
        <p:txBody>
          <a:bodyPr/>
          <a:lstStyle/>
          <a:p>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smtClean="0"/>
              <a:t>[Title of the course]</a:t>
            </a:r>
          </a:p>
        </p:txBody>
      </p:sp>
      <p:sp>
        <p:nvSpPr>
          <p:cNvPr id="75779" name="Rectangle 3"/>
          <p:cNvSpPr>
            <a:spLocks noGrp="1" noChangeArrowheads="1"/>
          </p:cNvSpPr>
          <p:nvPr>
            <p:ph type="dt" sz="quarter" idx="1"/>
          </p:nvPr>
        </p:nvSpPr>
        <p:spPr>
          <a:noFill/>
        </p:spPr>
        <p:txBody>
          <a:bodyPr/>
          <a:lstStyle/>
          <a:p>
            <a:fld id="{097415C8-ED5C-4113-87A2-53DE2CE68EBE}" type="datetime5">
              <a:rPr lang="en-US" smtClean="0"/>
              <a:pPr/>
              <a:t>28-Sep-10</a:t>
            </a:fld>
            <a:endParaRPr lang="en-US" smtClean="0"/>
          </a:p>
        </p:txBody>
      </p:sp>
      <p:sp>
        <p:nvSpPr>
          <p:cNvPr id="7578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75781" name="Rectangle 7"/>
          <p:cNvSpPr>
            <a:spLocks noGrp="1" noChangeArrowheads="1"/>
          </p:cNvSpPr>
          <p:nvPr>
            <p:ph type="sldNum" sz="quarter" idx="5"/>
          </p:nvPr>
        </p:nvSpPr>
        <p:spPr>
          <a:noFill/>
        </p:spPr>
        <p:txBody>
          <a:bodyPr/>
          <a:lstStyle/>
          <a:p>
            <a:fld id="{43C417F9-8293-44C6-B61E-257A5156EB7C}" type="slidenum">
              <a:rPr lang="en-US" smtClean="0"/>
              <a:pPr/>
              <a:t>9</a:t>
            </a:fld>
            <a:endParaRPr lang="en-US" smtClean="0"/>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xfrm>
            <a:off x="981075" y="4691063"/>
            <a:ext cx="4984750" cy="4443412"/>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sz="1800"/>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117762" name="CorelDRAW" r:id="rId3" imgW="1405080" imgH="1308960" progId="">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pPr>
              <a:defRPr/>
            </a:pPr>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sz="1800"/>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defRPr/>
            </a:pPr>
            <a:endParaRPr lang="fr-FR" sz="1800">
              <a:solidFill>
                <a:schemeClr val="bg1"/>
              </a:solidFill>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pPr>
              <a:defRPr/>
            </a:pPr>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710280" imgH="662760" progId="">
              <p:embed/>
            </p:oleObj>
          </a:graphicData>
        </a:graphic>
      </p:graphicFrame>
    </p:spTree>
  </p:cSld>
  <p:clrMap bg1="lt1" tx1="dk1" bg2="lt2" tx2="dk2" accent1="accent1" accent2="accent2" accent3="accent3" accent4="accent4" accent5="accent5" accent6="accent6" hlink="hlink" folHlink="folHlink"/>
  <p:sldLayoutIdLst>
    <p:sldLayoutId id="2147483812"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34"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34" charset="-128"/>
        </a:defRPr>
      </a:lvl2pPr>
      <a:lvl3pPr algn="l" rtl="0" eaLnBrk="0" fontAlgn="base" hangingPunct="0">
        <a:spcBef>
          <a:spcPct val="0"/>
        </a:spcBef>
        <a:spcAft>
          <a:spcPct val="0"/>
        </a:spcAft>
        <a:defRPr sz="3600" b="1">
          <a:solidFill>
            <a:srgbClr val="000000"/>
          </a:solidFill>
          <a:latin typeface="Arial" charset="0"/>
          <a:ea typeface="ＭＳ Ｐゴシック" pitchFamily="34" charset="-128"/>
        </a:defRPr>
      </a:lvl3pPr>
      <a:lvl4pPr algn="l" rtl="0" eaLnBrk="0" fontAlgn="base" hangingPunct="0">
        <a:spcBef>
          <a:spcPct val="0"/>
        </a:spcBef>
        <a:spcAft>
          <a:spcPct val="0"/>
        </a:spcAft>
        <a:defRPr sz="3600" b="1">
          <a:solidFill>
            <a:srgbClr val="000000"/>
          </a:solidFill>
          <a:latin typeface="Arial" charset="0"/>
          <a:ea typeface="ＭＳ Ｐゴシック" pitchFamily="34" charset="-128"/>
        </a:defRPr>
      </a:lvl4pPr>
      <a:lvl5pPr algn="l" rtl="0" eaLnBrk="0" fontAlgn="base" hangingPunct="0">
        <a:spcBef>
          <a:spcPct val="0"/>
        </a:spcBef>
        <a:spcAft>
          <a:spcPct val="0"/>
        </a:spcAft>
        <a:defRPr sz="3600" b="1">
          <a:solidFill>
            <a:srgbClr val="000000"/>
          </a:solidFill>
          <a:latin typeface="Arial" charset="0"/>
          <a:ea typeface="ＭＳ Ｐゴシック" pitchFamily="34"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34"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12.png"/><Relationship Id="rId5" Type="http://schemas.openxmlformats.org/officeDocument/2006/relationships/oleObject" Target="../embeddings/oleObject5.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oleObject" Target="../embeddings/oleObject6.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sz="1800"/>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sz="1800"/>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r>
              <a:rPr lang="fr-FR" sz="2400" smtClean="0"/>
              <a:t/>
            </a:r>
            <a:br>
              <a:rPr lang="fr-FR" sz="2400" smtClean="0"/>
            </a:br>
            <a:endParaRPr lang="fr-FR" sz="1400" smtClean="0"/>
          </a:p>
        </p:txBody>
      </p:sp>
      <p:pic>
        <p:nvPicPr>
          <p:cNvPr id="3078"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3079"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p:oleObj spid="_x0000_s3074" name="CorelDRAW" r:id="rId7" imgW="1405080" imgH="1308960" progId="">
              <p:embed/>
            </p:oleObj>
          </a:graphicData>
        </a:graphic>
      </p:graphicFrame>
      <p:sp>
        <p:nvSpPr>
          <p:cNvPr id="3080" name="Rectangle 4"/>
          <p:cNvSpPr>
            <a:spLocks noGrp="1" noChangeArrowheads="1"/>
          </p:cNvSpPr>
          <p:nvPr>
            <p:ph type="ctrTitle"/>
          </p:nvPr>
        </p:nvSpPr>
        <p:spPr>
          <a:xfrm>
            <a:off x="2678113" y="990600"/>
            <a:ext cx="5856287" cy="2841625"/>
          </a:xfrm>
          <a:noFill/>
        </p:spPr>
        <p:txBody>
          <a:bodyPr/>
          <a:lstStyle/>
          <a:p>
            <a:pPr eaLnBrk="1" hangingPunct="1"/>
            <a:r>
              <a:rPr lang="en-US" sz="4000" smtClean="0"/>
              <a:t/>
            </a:r>
            <a:br>
              <a:rPr lang="en-US" sz="4000" smtClean="0"/>
            </a:br>
            <a:r>
              <a:rPr lang="en-US" sz="4000" smtClean="0"/>
              <a:t>Protection des </a:t>
            </a:r>
            <a:r>
              <a:rPr lang="fr-FR" sz="4000" smtClean="0"/>
              <a:t>données</a:t>
            </a:r>
            <a:r>
              <a:rPr lang="en-US" sz="4000" smtClean="0"/>
              <a:t> </a:t>
            </a:r>
            <a:r>
              <a:rPr lang="fr-FR" sz="4000" smtClean="0"/>
              <a:t>personnelles</a:t>
            </a:r>
            <a:r>
              <a:rPr lang="en-US" sz="4000" smtClean="0"/>
              <a:t> </a:t>
            </a:r>
            <a:r>
              <a:rPr lang="fr-FR" sz="4000" smtClean="0"/>
              <a:t>dans</a:t>
            </a:r>
            <a:r>
              <a:rPr lang="en-US" sz="4000" smtClean="0"/>
              <a:t> le monde - Module 1</a:t>
            </a:r>
            <a:endParaRPr lang="fr-FR" sz="4000" smtClean="0"/>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0600" y="390525"/>
            <a:ext cx="7772400" cy="523875"/>
          </a:xfrm>
        </p:spPr>
        <p:txBody>
          <a:bodyPr/>
          <a:lstStyle/>
          <a:p>
            <a:pPr eaLnBrk="1" hangingPunct="1"/>
            <a:r>
              <a:rPr lang="fr-FR" sz="3200" smtClean="0"/>
              <a:t>Données à caractère personnel</a:t>
            </a:r>
          </a:p>
        </p:txBody>
      </p:sp>
      <p:sp>
        <p:nvSpPr>
          <p:cNvPr id="15363" name="Rectangle 42"/>
          <p:cNvSpPr>
            <a:spLocks noChangeArrowheads="1"/>
          </p:cNvSpPr>
          <p:nvPr/>
        </p:nvSpPr>
        <p:spPr bwMode="auto">
          <a:xfrm>
            <a:off x="1143000" y="1571625"/>
            <a:ext cx="7543800" cy="4264025"/>
          </a:xfrm>
          <a:prstGeom prst="rect">
            <a:avLst/>
          </a:prstGeom>
          <a:noFill/>
          <a:ln w="12700">
            <a:noFill/>
            <a:miter lim="800000"/>
            <a:headEnd/>
            <a:tailEnd/>
          </a:ln>
        </p:spPr>
        <p:txBody>
          <a:bodyPr>
            <a:spAutoFit/>
          </a:bodyPr>
          <a:lstStyle/>
          <a:p>
            <a:pPr marL="381000" indent="-381000" eaLnBrk="1" hangingPunct="1">
              <a:lnSpc>
                <a:spcPct val="90000"/>
              </a:lnSpc>
              <a:spcBef>
                <a:spcPct val="20000"/>
              </a:spcBef>
              <a:buClr>
                <a:srgbClr val="245F94"/>
              </a:buClr>
              <a:buSzPct val="60000"/>
              <a:buFont typeface="Wingdings 2" pitchFamily="18" charset="2"/>
              <a:buNone/>
            </a:pPr>
            <a:endParaRPr lang="fr-FR" sz="2800"/>
          </a:p>
          <a:p>
            <a:pPr marL="381000" indent="-381000" eaLnBrk="1" hangingPunct="1">
              <a:lnSpc>
                <a:spcPct val="90000"/>
              </a:lnSpc>
              <a:spcBef>
                <a:spcPct val="20000"/>
              </a:spcBef>
              <a:buClr>
                <a:schemeClr val="hlink"/>
              </a:buClr>
              <a:buSzPct val="60000"/>
              <a:buFont typeface="Wingdings 2" pitchFamily="18" charset="2"/>
              <a:buChar char="¢"/>
            </a:pPr>
            <a:r>
              <a:rPr lang="fr-FR" sz="2800"/>
              <a:t>Personne physique identifiée ou qui peut être identifiée</a:t>
            </a:r>
          </a:p>
          <a:p>
            <a:pPr marL="381000" indent="-381000" eaLnBrk="1" hangingPunct="1">
              <a:lnSpc>
                <a:spcPct val="90000"/>
              </a:lnSpc>
              <a:spcBef>
                <a:spcPct val="20000"/>
              </a:spcBef>
              <a:buClr>
                <a:schemeClr val="hlink"/>
              </a:buClr>
              <a:buSzPct val="60000"/>
              <a:buFont typeface="Wingdings 2" pitchFamily="18" charset="2"/>
              <a:buChar char="¢"/>
            </a:pPr>
            <a:r>
              <a:rPr lang="fr-FR" sz="2800"/>
              <a:t>Directement ou indirectement</a:t>
            </a:r>
          </a:p>
          <a:p>
            <a:pPr marL="381000" indent="-381000" eaLnBrk="1" hangingPunct="1">
              <a:lnSpc>
                <a:spcPct val="90000"/>
              </a:lnSpc>
              <a:spcBef>
                <a:spcPct val="20000"/>
              </a:spcBef>
              <a:buClr>
                <a:schemeClr val="hlink"/>
              </a:buClr>
              <a:buSzPct val="60000"/>
              <a:buFont typeface="Wingdings 2" pitchFamily="18" charset="2"/>
              <a:buChar char="¢"/>
            </a:pPr>
            <a:r>
              <a:rPr lang="fr-FR" sz="2800"/>
              <a:t>Numéro d’identification ou éléments qui lui sont propres</a:t>
            </a:r>
          </a:p>
          <a:p>
            <a:pPr marL="381000" indent="-381000" eaLnBrk="1" hangingPunct="1">
              <a:lnSpc>
                <a:spcPct val="90000"/>
              </a:lnSpc>
              <a:spcBef>
                <a:spcPct val="20000"/>
              </a:spcBef>
              <a:buClr>
                <a:schemeClr val="hlink"/>
              </a:buClr>
              <a:buSzPct val="60000"/>
              <a:buFont typeface="Wingdings 2" pitchFamily="18" charset="2"/>
              <a:buChar char="¢"/>
            </a:pPr>
            <a:r>
              <a:rPr lang="fr-FR" sz="2800"/>
              <a:t>Considération de l’ensemble des moyens</a:t>
            </a:r>
          </a:p>
          <a:p>
            <a:pPr marL="381000" indent="-381000" eaLnBrk="1" hangingPunct="1">
              <a:lnSpc>
                <a:spcPct val="90000"/>
              </a:lnSpc>
              <a:spcBef>
                <a:spcPct val="20000"/>
              </a:spcBef>
              <a:buClr>
                <a:schemeClr val="hlink"/>
              </a:buClr>
              <a:buSzPct val="60000"/>
            </a:pPr>
            <a:endParaRPr lang="fr-FR" sz="2800" b="1">
              <a:solidFill>
                <a:srgbClr val="404040"/>
              </a:solidFill>
            </a:endParaRPr>
          </a:p>
          <a:p>
            <a:pPr marL="381000" indent="-381000" eaLnBrk="1" hangingPunct="1">
              <a:lnSpc>
                <a:spcPct val="90000"/>
              </a:lnSpc>
              <a:spcBef>
                <a:spcPct val="20000"/>
              </a:spcBef>
              <a:buClr>
                <a:schemeClr val="hlink"/>
              </a:buClr>
              <a:buSzPct val="60000"/>
              <a:buFont typeface="Wingdings 2" pitchFamily="18" charset="2"/>
              <a:buChar char="¢"/>
            </a:pPr>
            <a:r>
              <a:rPr lang="en-US"/>
              <a:t>Jurisprudence : http://www.alain-bensoussan.com/pages/840/</a:t>
            </a:r>
          </a:p>
          <a:p>
            <a:pPr marL="381000" indent="-381000" eaLnBrk="1" hangingPunct="1">
              <a:lnSpc>
                <a:spcPct val="90000"/>
              </a:lnSpc>
              <a:spcBef>
                <a:spcPct val="20000"/>
              </a:spcBef>
              <a:buClr>
                <a:srgbClr val="245F94"/>
              </a:buClr>
              <a:buSzPct val="60000"/>
            </a:pPr>
            <a:endParaRPr lang="fr-FR" b="1" u="sng">
              <a:solidFill>
                <a:srgbClr val="404040"/>
              </a:solidFill>
            </a:endParaRPr>
          </a:p>
        </p:txBody>
      </p:sp>
      <p:pic>
        <p:nvPicPr>
          <p:cNvPr id="15364" name="Picture 6"/>
          <p:cNvPicPr>
            <a:picLocks noChangeAspect="1" noChangeArrowheads="1"/>
          </p:cNvPicPr>
          <p:nvPr/>
        </p:nvPicPr>
        <p:blipFill>
          <a:blip r:embed="rId4" cstate="print"/>
          <a:srcRect/>
          <a:stretch>
            <a:fillRect/>
          </a:stretch>
        </p:blipFill>
        <p:spPr bwMode="auto">
          <a:xfrm>
            <a:off x="7315200" y="228600"/>
            <a:ext cx="1257300" cy="1295400"/>
          </a:xfrm>
          <a:prstGeom prst="rect">
            <a:avLst/>
          </a:prstGeom>
          <a:noFill/>
          <a:ln w="9525">
            <a:noFill/>
            <a:miter lim="800000"/>
            <a:headEnd/>
            <a:tailEnd/>
          </a:ln>
        </p:spPr>
      </p:pic>
      <p:sp>
        <p:nvSpPr>
          <p:cNvPr id="15365" name="Text Box 39"/>
          <p:cNvSpPr txBox="1">
            <a:spLocks noChangeArrowheads="1"/>
          </p:cNvSpPr>
          <p:nvPr/>
        </p:nvSpPr>
        <p:spPr bwMode="auto">
          <a:xfrm>
            <a:off x="971550" y="0"/>
            <a:ext cx="8172450" cy="336550"/>
          </a:xfrm>
          <a:prstGeom prst="rect">
            <a:avLst/>
          </a:prstGeom>
          <a:noFill/>
          <a:ln w="12700">
            <a:noFill/>
            <a:miter lim="800000"/>
            <a:headEnd/>
            <a:tailEnd/>
          </a:ln>
        </p:spPr>
        <p:txBody>
          <a:bodyPr>
            <a:spAutoFit/>
          </a:bodyPr>
          <a:lstStyle/>
          <a:p>
            <a:pPr>
              <a:spcBef>
                <a:spcPct val="50000"/>
              </a:spcBef>
            </a:pPr>
            <a:r>
              <a:rPr lang="fr-FR" sz="1600" b="1">
                <a:solidFill>
                  <a:srgbClr val="000000"/>
                </a:solidFill>
                <a:cs typeface="Times New Roman" pitchFamily="18" charset="0"/>
              </a:rPr>
              <a:t>Chapitre 1 - Notions de "traitement" et "de donnée à caractère personnelles"</a:t>
            </a:r>
            <a:endParaRPr lang="en-US" sz="1600" b="1">
              <a:solidFill>
                <a:srgbClr val="000000"/>
              </a:solidFill>
              <a:cs typeface="Times New Roman" pitchFamily="18" charset="0"/>
            </a:endParaRPr>
          </a:p>
        </p:txBody>
      </p:sp>
      <p:pic>
        <p:nvPicPr>
          <p:cNvPr id="15366"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333375"/>
            <a:ext cx="7848600" cy="523875"/>
          </a:xfrm>
        </p:spPr>
        <p:txBody>
          <a:bodyPr/>
          <a:lstStyle/>
          <a:p>
            <a:pPr eaLnBrk="1" hangingPunct="1"/>
            <a:r>
              <a:rPr lang="fr-FR" sz="3200" smtClean="0"/>
              <a:t>Traitement automatisé ou non</a:t>
            </a:r>
          </a:p>
        </p:txBody>
      </p:sp>
      <p:sp>
        <p:nvSpPr>
          <p:cNvPr id="16387" name="Text Box 4"/>
          <p:cNvSpPr txBox="1">
            <a:spLocks noChangeArrowheads="1"/>
          </p:cNvSpPr>
          <p:nvPr/>
        </p:nvSpPr>
        <p:spPr bwMode="auto">
          <a:xfrm>
            <a:off x="971550" y="0"/>
            <a:ext cx="8172450" cy="336550"/>
          </a:xfrm>
          <a:prstGeom prst="rect">
            <a:avLst/>
          </a:prstGeom>
          <a:noFill/>
          <a:ln w="12700">
            <a:noFill/>
            <a:miter lim="800000"/>
            <a:headEnd/>
            <a:tailEnd/>
          </a:ln>
        </p:spPr>
        <p:txBody>
          <a:bodyPr>
            <a:spAutoFit/>
          </a:bodyPr>
          <a:lstStyle/>
          <a:p>
            <a:pPr>
              <a:spcBef>
                <a:spcPct val="50000"/>
              </a:spcBef>
            </a:pPr>
            <a:r>
              <a:rPr lang="fr-FR" sz="1600" b="1">
                <a:solidFill>
                  <a:srgbClr val="000000"/>
                </a:solidFill>
                <a:cs typeface="Times New Roman" pitchFamily="18" charset="0"/>
              </a:rPr>
              <a:t>Chapitre 1 - Notions de "traitement" et "de donnée à caractère personnelles"</a:t>
            </a:r>
            <a:endParaRPr lang="en-US" sz="1600" b="1">
              <a:solidFill>
                <a:srgbClr val="000000"/>
              </a:solidFill>
              <a:cs typeface="Times New Roman" pitchFamily="18" charset="0"/>
            </a:endParaRPr>
          </a:p>
        </p:txBody>
      </p:sp>
      <p:sp>
        <p:nvSpPr>
          <p:cNvPr id="16388" name="Rectangle 5"/>
          <p:cNvSpPr>
            <a:spLocks noChangeArrowheads="1"/>
          </p:cNvSpPr>
          <p:nvPr/>
        </p:nvSpPr>
        <p:spPr bwMode="auto">
          <a:xfrm>
            <a:off x="1295400" y="1981200"/>
            <a:ext cx="7543800" cy="3459163"/>
          </a:xfrm>
          <a:prstGeom prst="rect">
            <a:avLst/>
          </a:prstGeom>
          <a:noFill/>
          <a:ln w="12700">
            <a:noFill/>
            <a:miter lim="800000"/>
            <a:headEnd/>
            <a:tailEnd/>
          </a:ln>
        </p:spPr>
        <p:txBody>
          <a:bodyPr>
            <a:spAutoFit/>
          </a:bodyPr>
          <a:lstStyle/>
          <a:p>
            <a:pPr marL="285750" indent="-285750" eaLnBrk="1" hangingPunct="1">
              <a:lnSpc>
                <a:spcPct val="90000"/>
              </a:lnSpc>
              <a:spcBef>
                <a:spcPct val="20000"/>
              </a:spcBef>
              <a:buClr>
                <a:schemeClr val="hlink"/>
              </a:buClr>
              <a:buSzPct val="60000"/>
              <a:buFont typeface="Wingdings 2" pitchFamily="18" charset="2"/>
              <a:buChar char="¢"/>
            </a:pPr>
            <a:r>
              <a:rPr lang="fr-FR" sz="2800"/>
              <a:t>Toute opération ou ensemble d’opérations</a:t>
            </a:r>
          </a:p>
          <a:p>
            <a:pPr marL="285750" indent="-285750" eaLnBrk="1" hangingPunct="1">
              <a:lnSpc>
                <a:spcPct val="90000"/>
              </a:lnSpc>
              <a:spcBef>
                <a:spcPct val="20000"/>
              </a:spcBef>
              <a:buClr>
                <a:schemeClr val="hlink"/>
              </a:buClr>
              <a:buSzPct val="60000"/>
              <a:buFont typeface="Wingdings 2" pitchFamily="18" charset="2"/>
              <a:buChar char="¢"/>
            </a:pPr>
            <a:r>
              <a:rPr lang="fr-FR" sz="2800">
                <a:cs typeface="Times New Roman" pitchFamily="18" charset="0"/>
              </a:rPr>
              <a:t>Collecte, enregistrement, organisation, conservation…</a:t>
            </a:r>
          </a:p>
          <a:p>
            <a:pPr marL="285750" indent="-285750" eaLnBrk="1" hangingPunct="1">
              <a:lnSpc>
                <a:spcPct val="90000"/>
              </a:lnSpc>
              <a:spcBef>
                <a:spcPct val="20000"/>
              </a:spcBef>
              <a:buClr>
                <a:schemeClr val="hlink"/>
              </a:buClr>
              <a:buSzPct val="60000"/>
              <a:buFont typeface="Wingdings 2" pitchFamily="18" charset="2"/>
              <a:buChar char="¢"/>
            </a:pPr>
            <a:r>
              <a:rPr lang="fr-FR" sz="2800">
                <a:cs typeface="Times New Roman" pitchFamily="18" charset="0"/>
              </a:rPr>
              <a:t>Nouveau procédé automatisé</a:t>
            </a:r>
          </a:p>
          <a:p>
            <a:pPr marL="285750" indent="-285750" eaLnBrk="1" hangingPunct="1">
              <a:lnSpc>
                <a:spcPct val="90000"/>
              </a:lnSpc>
              <a:spcBef>
                <a:spcPct val="20000"/>
              </a:spcBef>
              <a:buClr>
                <a:schemeClr val="hlink"/>
              </a:buClr>
              <a:buSzPct val="60000"/>
              <a:buFont typeface="Wingdings 2" pitchFamily="18" charset="2"/>
              <a:buChar char="¢"/>
            </a:pPr>
            <a:r>
              <a:rPr lang="fr-FR" sz="2800">
                <a:cs typeface="Times New Roman" pitchFamily="18" charset="0"/>
              </a:rPr>
              <a:t>Hors du périmètre : traitement exclusivement personnelles ou domestiques</a:t>
            </a:r>
          </a:p>
          <a:p>
            <a:pPr marL="285750" indent="-285750" eaLnBrk="1" hangingPunct="1">
              <a:lnSpc>
                <a:spcPct val="90000"/>
              </a:lnSpc>
              <a:spcBef>
                <a:spcPct val="20000"/>
              </a:spcBef>
              <a:buClr>
                <a:schemeClr val="hlink"/>
              </a:buClr>
              <a:buSzPct val="60000"/>
              <a:buFont typeface="Wingdings 2" pitchFamily="18" charset="2"/>
              <a:buNone/>
            </a:pPr>
            <a:endParaRPr lang="fr-FR" sz="2800">
              <a:cs typeface="Times New Roman" pitchFamily="18" charset="0"/>
            </a:endParaRPr>
          </a:p>
          <a:p>
            <a:pPr marL="285750" indent="-285750" eaLnBrk="1" hangingPunct="1">
              <a:lnSpc>
                <a:spcPct val="90000"/>
              </a:lnSpc>
              <a:spcBef>
                <a:spcPct val="20000"/>
              </a:spcBef>
              <a:buClr>
                <a:schemeClr val="hlink"/>
              </a:buClr>
              <a:buSzPct val="60000"/>
              <a:buFont typeface="Wingdings 2" pitchFamily="18" charset="2"/>
              <a:buChar char="¢"/>
            </a:pPr>
            <a:r>
              <a:rPr lang="en-US"/>
              <a:t>Jurisprudence : http://www.alain-bensoussan.com/pages/840/</a:t>
            </a:r>
            <a:endParaRPr lang="fr-FR" sz="2800">
              <a:cs typeface="Times New Roman" pitchFamily="18" charset="0"/>
            </a:endParaRPr>
          </a:p>
        </p:txBody>
      </p:sp>
      <p:pic>
        <p:nvPicPr>
          <p:cNvPr id="1638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333375"/>
            <a:ext cx="7772400" cy="523875"/>
          </a:xfrm>
        </p:spPr>
        <p:txBody>
          <a:bodyPr/>
          <a:lstStyle/>
          <a:p>
            <a:pPr eaLnBrk="1" hangingPunct="1"/>
            <a:r>
              <a:rPr lang="fr-FR" sz="3200" smtClean="0"/>
              <a:t>Identité Numérique</a:t>
            </a:r>
            <a:endParaRPr lang="en-US" sz="3200" smtClean="0"/>
          </a:p>
        </p:txBody>
      </p:sp>
      <p:sp>
        <p:nvSpPr>
          <p:cNvPr id="17411" name="Text Box 4"/>
          <p:cNvSpPr txBox="1">
            <a:spLocks noChangeArrowheads="1"/>
          </p:cNvSpPr>
          <p:nvPr/>
        </p:nvSpPr>
        <p:spPr bwMode="auto">
          <a:xfrm>
            <a:off x="971550" y="0"/>
            <a:ext cx="8172450" cy="336550"/>
          </a:xfrm>
          <a:prstGeom prst="rect">
            <a:avLst/>
          </a:prstGeom>
          <a:noFill/>
          <a:ln w="12700">
            <a:noFill/>
            <a:miter lim="800000"/>
            <a:headEnd/>
            <a:tailEnd/>
          </a:ln>
        </p:spPr>
        <p:txBody>
          <a:bodyPr>
            <a:spAutoFit/>
          </a:bodyPr>
          <a:lstStyle/>
          <a:p>
            <a:pPr>
              <a:spcBef>
                <a:spcPct val="50000"/>
              </a:spcBef>
            </a:pPr>
            <a:r>
              <a:rPr lang="fr-FR" sz="1600" b="1">
                <a:solidFill>
                  <a:srgbClr val="000000"/>
                </a:solidFill>
                <a:cs typeface="Times New Roman" pitchFamily="18" charset="0"/>
              </a:rPr>
              <a:t>Chapitre 1 - Notions de "traitement" et "de donnée à caractère personnelles"</a:t>
            </a:r>
            <a:endParaRPr lang="en-US" sz="1600" b="1">
              <a:solidFill>
                <a:srgbClr val="000000"/>
              </a:solidFill>
              <a:cs typeface="Times New Roman" pitchFamily="18" charset="0"/>
            </a:endParaRPr>
          </a:p>
        </p:txBody>
      </p:sp>
      <p:sp>
        <p:nvSpPr>
          <p:cNvPr id="17412" name="Rectangle 5"/>
          <p:cNvSpPr>
            <a:spLocks noChangeArrowheads="1"/>
          </p:cNvSpPr>
          <p:nvPr/>
        </p:nvSpPr>
        <p:spPr bwMode="auto">
          <a:xfrm>
            <a:off x="1295400" y="1714500"/>
            <a:ext cx="7848600" cy="476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None/>
            </a:pPr>
            <a:endParaRPr lang="fr-FR" sz="2800"/>
          </a:p>
        </p:txBody>
      </p:sp>
      <p:sp>
        <p:nvSpPr>
          <p:cNvPr id="32775" name="Oval 7"/>
          <p:cNvSpPr>
            <a:spLocks noChangeArrowheads="1"/>
          </p:cNvSpPr>
          <p:nvPr/>
        </p:nvSpPr>
        <p:spPr bwMode="auto">
          <a:xfrm>
            <a:off x="1855788" y="1484313"/>
            <a:ext cx="3097212" cy="1655762"/>
          </a:xfrm>
          <a:prstGeom prst="ellipse">
            <a:avLst/>
          </a:prstGeom>
          <a:solidFill>
            <a:srgbClr val="99CC00">
              <a:alpha val="50195"/>
            </a:srgbClr>
          </a:solidFill>
          <a:ln w="9525">
            <a:solidFill>
              <a:schemeClr val="tx1"/>
            </a:solidFill>
            <a:miter lim="800000"/>
            <a:headEnd/>
            <a:tailEnd/>
          </a:ln>
        </p:spPr>
        <p:txBody>
          <a:bodyPr wrap="none" anchor="ctr"/>
          <a:lstStyle/>
          <a:p>
            <a:pPr algn="ctr" eaLnBrk="1" hangingPunct="1"/>
            <a:endParaRPr lang="fr-FR" sz="2400">
              <a:solidFill>
                <a:srgbClr val="333399"/>
              </a:solidFill>
              <a:latin typeface="Verdana" pitchFamily="34" charset="0"/>
            </a:endParaRPr>
          </a:p>
          <a:p>
            <a:pPr algn="ctr" eaLnBrk="1" hangingPunct="1"/>
            <a:r>
              <a:rPr lang="fr-FR" sz="2400">
                <a:solidFill>
                  <a:srgbClr val="333399"/>
                </a:solidFill>
                <a:latin typeface="Verdana" pitchFamily="34" charset="0"/>
              </a:rPr>
              <a:t>Adresse</a:t>
            </a:r>
            <a:r>
              <a:rPr lang="en-US" sz="2400">
                <a:solidFill>
                  <a:srgbClr val="333399"/>
                </a:solidFill>
                <a:latin typeface="Verdana" pitchFamily="34" charset="0"/>
              </a:rPr>
              <a:t> IP</a:t>
            </a:r>
          </a:p>
        </p:txBody>
      </p:sp>
      <p:sp>
        <p:nvSpPr>
          <p:cNvPr id="32776" name="Oval 8"/>
          <p:cNvSpPr>
            <a:spLocks noChangeArrowheads="1"/>
          </p:cNvSpPr>
          <p:nvPr/>
        </p:nvSpPr>
        <p:spPr bwMode="auto">
          <a:xfrm>
            <a:off x="4724400" y="1447800"/>
            <a:ext cx="3352800" cy="1655763"/>
          </a:xfrm>
          <a:prstGeom prst="ellipse">
            <a:avLst/>
          </a:prstGeom>
          <a:solidFill>
            <a:srgbClr val="CC0099">
              <a:alpha val="50195"/>
            </a:srgbClr>
          </a:solidFill>
          <a:ln w="9525">
            <a:solidFill>
              <a:schemeClr val="tx1"/>
            </a:solidFill>
            <a:miter lim="800000"/>
            <a:headEnd/>
            <a:tailEnd/>
          </a:ln>
        </p:spPr>
        <p:txBody>
          <a:bodyPr wrap="none" anchor="ctr"/>
          <a:lstStyle/>
          <a:p>
            <a:pPr algn="ctr" eaLnBrk="1" hangingPunct="1"/>
            <a:endParaRPr lang="fr-FR" sz="2400">
              <a:solidFill>
                <a:srgbClr val="333399"/>
              </a:solidFill>
              <a:latin typeface="Verdana" pitchFamily="34" charset="0"/>
            </a:endParaRPr>
          </a:p>
          <a:p>
            <a:pPr algn="ctr" eaLnBrk="1" hangingPunct="1"/>
            <a:r>
              <a:rPr lang="fr-FR" sz="2400">
                <a:solidFill>
                  <a:srgbClr val="333399"/>
                </a:solidFill>
                <a:latin typeface="Verdana" pitchFamily="34" charset="0"/>
              </a:rPr>
              <a:t> Biométrie</a:t>
            </a:r>
          </a:p>
        </p:txBody>
      </p:sp>
      <p:sp>
        <p:nvSpPr>
          <p:cNvPr id="32777" name="Oval 9"/>
          <p:cNvSpPr>
            <a:spLocks noChangeArrowheads="1"/>
          </p:cNvSpPr>
          <p:nvPr/>
        </p:nvSpPr>
        <p:spPr bwMode="auto">
          <a:xfrm>
            <a:off x="304800" y="2895600"/>
            <a:ext cx="2735263" cy="1774825"/>
          </a:xfrm>
          <a:prstGeom prst="ellipse">
            <a:avLst/>
          </a:prstGeom>
          <a:solidFill>
            <a:srgbClr val="FF5050">
              <a:alpha val="50195"/>
            </a:srgbClr>
          </a:solidFill>
          <a:ln w="9525">
            <a:solidFill>
              <a:srgbClr val="FF6600"/>
            </a:solidFill>
            <a:miter lim="800000"/>
            <a:headEnd/>
            <a:tailEnd/>
          </a:ln>
        </p:spPr>
        <p:txBody>
          <a:bodyPr wrap="none" anchor="ctr"/>
          <a:lstStyle/>
          <a:p>
            <a:pPr algn="ctr" eaLnBrk="1" hangingPunct="1"/>
            <a:r>
              <a:rPr lang="fr-FR" sz="2400">
                <a:solidFill>
                  <a:srgbClr val="333399"/>
                </a:solidFill>
                <a:latin typeface="Verdana" pitchFamily="34" charset="0"/>
              </a:rPr>
              <a:t>Log in-</a:t>
            </a:r>
            <a:r>
              <a:rPr lang="en-US" sz="2400">
                <a:solidFill>
                  <a:srgbClr val="333399"/>
                </a:solidFill>
                <a:latin typeface="Verdana" pitchFamily="34" charset="0"/>
              </a:rPr>
              <a:t>password</a:t>
            </a:r>
          </a:p>
        </p:txBody>
      </p:sp>
      <p:sp>
        <p:nvSpPr>
          <p:cNvPr id="32778" name="Oval 10"/>
          <p:cNvSpPr>
            <a:spLocks noChangeArrowheads="1"/>
          </p:cNvSpPr>
          <p:nvPr/>
        </p:nvSpPr>
        <p:spPr bwMode="auto">
          <a:xfrm>
            <a:off x="2411413" y="2781300"/>
            <a:ext cx="4608512" cy="2016125"/>
          </a:xfrm>
          <a:prstGeom prst="ellipse">
            <a:avLst/>
          </a:prstGeom>
          <a:solidFill>
            <a:srgbClr val="FF0000">
              <a:alpha val="50195"/>
            </a:srgbClr>
          </a:solidFill>
          <a:ln w="9525">
            <a:solidFill>
              <a:schemeClr val="tx1"/>
            </a:solidFill>
            <a:miter lim="800000"/>
            <a:headEnd/>
            <a:tailEnd/>
          </a:ln>
        </p:spPr>
        <p:txBody>
          <a:bodyPr wrap="none" anchor="ctr"/>
          <a:lstStyle/>
          <a:p>
            <a:pPr algn="ctr" eaLnBrk="1" hangingPunct="1"/>
            <a:r>
              <a:rPr lang="fr-FR" sz="2400">
                <a:solidFill>
                  <a:srgbClr val="333399"/>
                </a:solidFill>
                <a:latin typeface="Verdana" pitchFamily="34" charset="0"/>
              </a:rPr>
              <a:t>Les identités</a:t>
            </a:r>
          </a:p>
          <a:p>
            <a:pPr algn="ctr" eaLnBrk="1" hangingPunct="1"/>
            <a:r>
              <a:rPr lang="fr-FR" sz="2400">
                <a:solidFill>
                  <a:srgbClr val="333399"/>
                </a:solidFill>
                <a:latin typeface="Verdana" pitchFamily="34" charset="0"/>
              </a:rPr>
              <a:t> numériques</a:t>
            </a:r>
          </a:p>
        </p:txBody>
      </p:sp>
      <p:sp>
        <p:nvSpPr>
          <p:cNvPr id="32779" name="Oval 11"/>
          <p:cNvSpPr>
            <a:spLocks noChangeArrowheads="1"/>
          </p:cNvSpPr>
          <p:nvPr/>
        </p:nvSpPr>
        <p:spPr bwMode="auto">
          <a:xfrm>
            <a:off x="6172200" y="2819400"/>
            <a:ext cx="2592388" cy="1728788"/>
          </a:xfrm>
          <a:prstGeom prst="ellipse">
            <a:avLst/>
          </a:prstGeom>
          <a:solidFill>
            <a:srgbClr val="3333CC">
              <a:alpha val="50195"/>
            </a:srgbClr>
          </a:solidFill>
          <a:ln w="9525">
            <a:solidFill>
              <a:schemeClr val="tx1"/>
            </a:solidFill>
            <a:miter lim="800000"/>
            <a:headEnd/>
            <a:tailEnd/>
          </a:ln>
        </p:spPr>
        <p:txBody>
          <a:bodyPr wrap="none" anchor="ctr"/>
          <a:lstStyle/>
          <a:p>
            <a:pPr algn="ctr" eaLnBrk="1" hangingPunct="1"/>
            <a:r>
              <a:rPr lang="fr-FR" sz="2400">
                <a:solidFill>
                  <a:srgbClr val="333399"/>
                </a:solidFill>
                <a:latin typeface="Verdana" pitchFamily="34" charset="0"/>
              </a:rPr>
              <a:t>Génétique</a:t>
            </a:r>
          </a:p>
        </p:txBody>
      </p:sp>
      <p:sp>
        <p:nvSpPr>
          <p:cNvPr id="32780" name="Oval 12"/>
          <p:cNvSpPr>
            <a:spLocks noChangeArrowheads="1"/>
          </p:cNvSpPr>
          <p:nvPr/>
        </p:nvSpPr>
        <p:spPr bwMode="auto">
          <a:xfrm>
            <a:off x="1905000" y="4343400"/>
            <a:ext cx="2808288" cy="1728788"/>
          </a:xfrm>
          <a:prstGeom prst="ellipse">
            <a:avLst/>
          </a:prstGeom>
          <a:solidFill>
            <a:srgbClr val="CC6600">
              <a:alpha val="50195"/>
            </a:srgbClr>
          </a:solidFill>
          <a:ln w="9525">
            <a:solidFill>
              <a:schemeClr val="folHlink"/>
            </a:solidFill>
            <a:miter lim="800000"/>
            <a:headEnd/>
            <a:tailEnd/>
          </a:ln>
        </p:spPr>
        <p:txBody>
          <a:bodyPr wrap="none" anchor="ctr"/>
          <a:lstStyle/>
          <a:p>
            <a:pPr algn="ctr" eaLnBrk="1" hangingPunct="1"/>
            <a:r>
              <a:rPr lang="fr-FR" sz="2400">
                <a:solidFill>
                  <a:srgbClr val="333399"/>
                </a:solidFill>
                <a:latin typeface="Verdana" pitchFamily="34" charset="0"/>
              </a:rPr>
              <a:t>  </a:t>
            </a:r>
            <a:r>
              <a:rPr lang="en-US" sz="2400">
                <a:solidFill>
                  <a:srgbClr val="333399"/>
                </a:solidFill>
                <a:latin typeface="Verdana" pitchFamily="34" charset="0"/>
              </a:rPr>
              <a:t>Identity and</a:t>
            </a:r>
          </a:p>
          <a:p>
            <a:pPr algn="ctr" eaLnBrk="1" hangingPunct="1"/>
            <a:r>
              <a:rPr lang="en-US" sz="2400">
                <a:solidFill>
                  <a:srgbClr val="333399"/>
                </a:solidFill>
                <a:latin typeface="Verdana" pitchFamily="34" charset="0"/>
              </a:rPr>
              <a:t>electronic</a:t>
            </a:r>
          </a:p>
          <a:p>
            <a:pPr algn="ctr" eaLnBrk="1" hangingPunct="1"/>
            <a:r>
              <a:rPr lang="en-US" sz="2400">
                <a:solidFill>
                  <a:srgbClr val="333399"/>
                </a:solidFill>
                <a:latin typeface="Verdana" pitchFamily="34" charset="0"/>
              </a:rPr>
              <a:t>address</a:t>
            </a:r>
          </a:p>
        </p:txBody>
      </p:sp>
      <p:sp>
        <p:nvSpPr>
          <p:cNvPr id="32781" name="Oval 13"/>
          <p:cNvSpPr>
            <a:spLocks noChangeArrowheads="1"/>
          </p:cNvSpPr>
          <p:nvPr/>
        </p:nvSpPr>
        <p:spPr bwMode="auto">
          <a:xfrm>
            <a:off x="4572000" y="4419600"/>
            <a:ext cx="2736850" cy="1728788"/>
          </a:xfrm>
          <a:prstGeom prst="ellipse">
            <a:avLst/>
          </a:prstGeom>
          <a:solidFill>
            <a:srgbClr val="FFCC00">
              <a:alpha val="50195"/>
            </a:srgbClr>
          </a:solidFill>
          <a:ln w="9525">
            <a:solidFill>
              <a:schemeClr val="tx1"/>
            </a:solidFill>
            <a:miter lim="800000"/>
            <a:headEnd/>
            <a:tailEnd/>
          </a:ln>
        </p:spPr>
        <p:txBody>
          <a:bodyPr wrap="none" anchor="ctr"/>
          <a:lstStyle/>
          <a:p>
            <a:pPr algn="ctr" eaLnBrk="1" hangingPunct="1"/>
            <a:r>
              <a:rPr lang="fr-FR" sz="2400">
                <a:solidFill>
                  <a:srgbClr val="333399"/>
                </a:solidFill>
                <a:latin typeface="Verdana" pitchFamily="34" charset="0"/>
              </a:rPr>
              <a:t>Nom de</a:t>
            </a:r>
          </a:p>
          <a:p>
            <a:pPr algn="ctr" eaLnBrk="1" hangingPunct="1"/>
            <a:r>
              <a:rPr lang="fr-FR" sz="2400">
                <a:solidFill>
                  <a:srgbClr val="333399"/>
                </a:solidFill>
                <a:latin typeface="Verdana" pitchFamily="34" charset="0"/>
              </a:rPr>
              <a:t>domaine</a:t>
            </a:r>
          </a:p>
        </p:txBody>
      </p:sp>
      <p:pic>
        <p:nvPicPr>
          <p:cNvPr id="1742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2776"/>
                                        </p:tgtEl>
                                        <p:attrNameLst>
                                          <p:attrName>style.visibility</p:attrName>
                                        </p:attrNameLst>
                                      </p:cBhvr>
                                      <p:to>
                                        <p:strVal val="visible"/>
                                      </p:to>
                                    </p:set>
                                    <p:anim calcmode="lin" valueType="num">
                                      <p:cBhvr additive="base">
                                        <p:cTn id="11" dur="500" fill="hold"/>
                                        <p:tgtEl>
                                          <p:spTgt spid="32776"/>
                                        </p:tgtEl>
                                        <p:attrNameLst>
                                          <p:attrName>ppt_x</p:attrName>
                                        </p:attrNameLst>
                                      </p:cBhvr>
                                      <p:tavLst>
                                        <p:tav tm="0">
                                          <p:val>
                                            <p:strVal val="0-#ppt_w/2"/>
                                          </p:val>
                                        </p:tav>
                                        <p:tav tm="100000">
                                          <p:val>
                                            <p:strVal val="#ppt_x"/>
                                          </p:val>
                                        </p:tav>
                                      </p:tavLst>
                                    </p:anim>
                                    <p:anim calcmode="lin" valueType="num">
                                      <p:cBhvr additive="base">
                                        <p:cTn id="12"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2779"/>
                                        </p:tgtEl>
                                        <p:attrNameLst>
                                          <p:attrName>style.visibility</p:attrName>
                                        </p:attrNameLst>
                                      </p:cBhvr>
                                      <p:to>
                                        <p:strVal val="visible"/>
                                      </p:to>
                                    </p:set>
                                    <p:anim calcmode="lin" valueType="num">
                                      <p:cBhvr additive="base">
                                        <p:cTn id="17" dur="500" fill="hold"/>
                                        <p:tgtEl>
                                          <p:spTgt spid="32779"/>
                                        </p:tgtEl>
                                        <p:attrNameLst>
                                          <p:attrName>ppt_x</p:attrName>
                                        </p:attrNameLst>
                                      </p:cBhvr>
                                      <p:tavLst>
                                        <p:tav tm="0">
                                          <p:val>
                                            <p:strVal val="0-#ppt_w/2"/>
                                          </p:val>
                                        </p:tav>
                                        <p:tav tm="100000">
                                          <p:val>
                                            <p:strVal val="#ppt_x"/>
                                          </p:val>
                                        </p:tav>
                                      </p:tavLst>
                                    </p:anim>
                                    <p:anim calcmode="lin" valueType="num">
                                      <p:cBhvr additive="base">
                                        <p:cTn id="18" dur="500" fill="hold"/>
                                        <p:tgtEl>
                                          <p:spTgt spid="3277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2781"/>
                                        </p:tgtEl>
                                        <p:attrNameLst>
                                          <p:attrName>style.visibility</p:attrName>
                                        </p:attrNameLst>
                                      </p:cBhvr>
                                      <p:to>
                                        <p:strVal val="visible"/>
                                      </p:to>
                                    </p:set>
                                    <p:anim calcmode="lin" valueType="num">
                                      <p:cBhvr additive="base">
                                        <p:cTn id="23" dur="500" fill="hold"/>
                                        <p:tgtEl>
                                          <p:spTgt spid="32781"/>
                                        </p:tgtEl>
                                        <p:attrNameLst>
                                          <p:attrName>ppt_x</p:attrName>
                                        </p:attrNameLst>
                                      </p:cBhvr>
                                      <p:tavLst>
                                        <p:tav tm="0">
                                          <p:val>
                                            <p:strVal val="0-#ppt_w/2"/>
                                          </p:val>
                                        </p:tav>
                                        <p:tav tm="100000">
                                          <p:val>
                                            <p:strVal val="#ppt_x"/>
                                          </p:val>
                                        </p:tav>
                                      </p:tavLst>
                                    </p:anim>
                                    <p:anim calcmode="lin" valueType="num">
                                      <p:cBhvr additive="base">
                                        <p:cTn id="24" dur="500" fill="hold"/>
                                        <p:tgtEl>
                                          <p:spTgt spid="3278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2780"/>
                                        </p:tgtEl>
                                        <p:attrNameLst>
                                          <p:attrName>style.visibility</p:attrName>
                                        </p:attrNameLst>
                                      </p:cBhvr>
                                      <p:to>
                                        <p:strVal val="visible"/>
                                      </p:to>
                                    </p:set>
                                    <p:anim calcmode="lin" valueType="num">
                                      <p:cBhvr additive="base">
                                        <p:cTn id="29" dur="500" fill="hold"/>
                                        <p:tgtEl>
                                          <p:spTgt spid="32780"/>
                                        </p:tgtEl>
                                        <p:attrNameLst>
                                          <p:attrName>ppt_x</p:attrName>
                                        </p:attrNameLst>
                                      </p:cBhvr>
                                      <p:tavLst>
                                        <p:tav tm="0">
                                          <p:val>
                                            <p:strVal val="0-#ppt_w/2"/>
                                          </p:val>
                                        </p:tav>
                                        <p:tav tm="100000">
                                          <p:val>
                                            <p:strVal val="#ppt_x"/>
                                          </p:val>
                                        </p:tav>
                                      </p:tavLst>
                                    </p:anim>
                                    <p:anim calcmode="lin" valueType="num">
                                      <p:cBhvr additive="base">
                                        <p:cTn id="30"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2777"/>
                                        </p:tgtEl>
                                        <p:attrNameLst>
                                          <p:attrName>style.visibility</p:attrName>
                                        </p:attrNameLst>
                                      </p:cBhvr>
                                      <p:to>
                                        <p:strVal val="visible"/>
                                      </p:to>
                                    </p:set>
                                    <p:anim calcmode="lin" valueType="num">
                                      <p:cBhvr additive="base">
                                        <p:cTn id="35" dur="500" fill="hold"/>
                                        <p:tgtEl>
                                          <p:spTgt spid="32777"/>
                                        </p:tgtEl>
                                        <p:attrNameLst>
                                          <p:attrName>ppt_x</p:attrName>
                                        </p:attrNameLst>
                                      </p:cBhvr>
                                      <p:tavLst>
                                        <p:tav tm="0">
                                          <p:val>
                                            <p:strVal val="0-#ppt_w/2"/>
                                          </p:val>
                                        </p:tav>
                                        <p:tav tm="100000">
                                          <p:val>
                                            <p:strVal val="#ppt_x"/>
                                          </p:val>
                                        </p:tav>
                                      </p:tavLst>
                                    </p:anim>
                                    <p:anim calcmode="lin" valueType="num">
                                      <p:cBhvr additive="base">
                                        <p:cTn id="36" dur="500" fill="hold"/>
                                        <p:tgtEl>
                                          <p:spTgt spid="3277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2775"/>
                                        </p:tgtEl>
                                        <p:attrNameLst>
                                          <p:attrName>style.visibility</p:attrName>
                                        </p:attrNameLst>
                                      </p:cBhvr>
                                      <p:to>
                                        <p:strVal val="visible"/>
                                      </p:to>
                                    </p:set>
                                    <p:anim calcmode="lin" valueType="num">
                                      <p:cBhvr additive="base">
                                        <p:cTn id="41" dur="500" fill="hold"/>
                                        <p:tgtEl>
                                          <p:spTgt spid="32775"/>
                                        </p:tgtEl>
                                        <p:attrNameLst>
                                          <p:attrName>ppt_x</p:attrName>
                                        </p:attrNameLst>
                                      </p:cBhvr>
                                      <p:tavLst>
                                        <p:tav tm="0">
                                          <p:val>
                                            <p:strVal val="0-#ppt_w/2"/>
                                          </p:val>
                                        </p:tav>
                                        <p:tav tm="100000">
                                          <p:val>
                                            <p:strVal val="#ppt_x"/>
                                          </p:val>
                                        </p:tav>
                                      </p:tavLst>
                                    </p:anim>
                                    <p:anim calcmode="lin" valueType="num">
                                      <p:cBhvr additive="base">
                                        <p:cTn id="42"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nimBg="1" autoUpdateAnimBg="0"/>
      <p:bldP spid="32776" grpId="0" animBg="1" autoUpdateAnimBg="0"/>
      <p:bldP spid="32777" grpId="0" animBg="1" autoUpdateAnimBg="0"/>
      <p:bldP spid="32778" grpId="0" animBg="1" autoUpdateAnimBg="0"/>
      <p:bldP spid="32779" grpId="0" animBg="1" autoUpdateAnimBg="0"/>
      <p:bldP spid="32780" grpId="0" animBg="1" autoUpdateAnimBg="0"/>
      <p:bldP spid="3278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33463" y="333375"/>
            <a:ext cx="8110537" cy="523875"/>
          </a:xfrm>
        </p:spPr>
        <p:txBody>
          <a:bodyPr/>
          <a:lstStyle/>
          <a:p>
            <a:pPr eaLnBrk="1" hangingPunct="1"/>
            <a:r>
              <a:rPr lang="fr-FR" sz="3200" smtClean="0"/>
              <a:t>Vie privée numérique</a:t>
            </a:r>
          </a:p>
        </p:txBody>
      </p:sp>
      <p:sp>
        <p:nvSpPr>
          <p:cNvPr id="18435" name="Text Box 4"/>
          <p:cNvSpPr txBox="1">
            <a:spLocks noChangeArrowheads="1"/>
          </p:cNvSpPr>
          <p:nvPr/>
        </p:nvSpPr>
        <p:spPr bwMode="auto">
          <a:xfrm>
            <a:off x="971550" y="0"/>
            <a:ext cx="8172450" cy="336550"/>
          </a:xfrm>
          <a:prstGeom prst="rect">
            <a:avLst/>
          </a:prstGeom>
          <a:noFill/>
          <a:ln w="12700">
            <a:noFill/>
            <a:miter lim="800000"/>
            <a:headEnd/>
            <a:tailEnd/>
          </a:ln>
        </p:spPr>
        <p:txBody>
          <a:bodyPr>
            <a:spAutoFit/>
          </a:bodyPr>
          <a:lstStyle/>
          <a:p>
            <a:pPr>
              <a:spcBef>
                <a:spcPct val="50000"/>
              </a:spcBef>
            </a:pPr>
            <a:r>
              <a:rPr lang="fr-FR" sz="1600" b="1">
                <a:solidFill>
                  <a:srgbClr val="000000"/>
                </a:solidFill>
                <a:cs typeface="Times New Roman" pitchFamily="18" charset="0"/>
              </a:rPr>
              <a:t>Chapitre 1 - Notions de "traitement" et "de donnée à caractère personnelles"</a:t>
            </a:r>
            <a:endParaRPr lang="en-US" sz="1600" b="1">
              <a:solidFill>
                <a:srgbClr val="000000"/>
              </a:solidFill>
              <a:cs typeface="Times New Roman" pitchFamily="18" charset="0"/>
            </a:endParaRPr>
          </a:p>
        </p:txBody>
      </p:sp>
      <p:sp>
        <p:nvSpPr>
          <p:cNvPr id="18436" name="Rectangle 5"/>
          <p:cNvSpPr>
            <a:spLocks noChangeArrowheads="1"/>
          </p:cNvSpPr>
          <p:nvPr/>
        </p:nvSpPr>
        <p:spPr bwMode="auto">
          <a:xfrm>
            <a:off x="1295400" y="1447800"/>
            <a:ext cx="7848600" cy="476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None/>
            </a:pPr>
            <a:endParaRPr lang="fr-FR" sz="2800">
              <a:cs typeface="Times New Roman" pitchFamily="18" charset="0"/>
            </a:endParaRPr>
          </a:p>
        </p:txBody>
      </p:sp>
      <p:pic>
        <p:nvPicPr>
          <p:cNvPr id="18437" name="Picture 7"/>
          <p:cNvPicPr>
            <a:picLocks noChangeAspect="1" noChangeArrowheads="1"/>
          </p:cNvPicPr>
          <p:nvPr/>
        </p:nvPicPr>
        <p:blipFill>
          <a:blip r:embed="rId4" cstate="print"/>
          <a:srcRect l="6830" t="8514" r="9413" b="12206"/>
          <a:stretch>
            <a:fillRect/>
          </a:stretch>
        </p:blipFill>
        <p:spPr bwMode="auto">
          <a:xfrm>
            <a:off x="914400" y="1219200"/>
            <a:ext cx="7466013" cy="4878388"/>
          </a:xfrm>
          <a:prstGeom prst="rect">
            <a:avLst/>
          </a:prstGeom>
          <a:noFill/>
          <a:ln w="9525">
            <a:solidFill>
              <a:schemeClr val="tx1"/>
            </a:solidFill>
            <a:miter lim="800000"/>
            <a:headEnd/>
            <a:tailEnd/>
          </a:ln>
        </p:spPr>
      </p:pic>
      <p:pic>
        <p:nvPicPr>
          <p:cNvPr id="18438"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333375"/>
            <a:ext cx="8339137" cy="523875"/>
          </a:xfrm>
        </p:spPr>
        <p:txBody>
          <a:bodyPr/>
          <a:lstStyle/>
          <a:p>
            <a:pPr eaLnBrk="1" hangingPunct="1"/>
            <a:r>
              <a:rPr lang="fr-FR" sz="3200" smtClean="0"/>
              <a:t>Notion de collecte loyale</a:t>
            </a:r>
          </a:p>
        </p:txBody>
      </p:sp>
      <p:sp>
        <p:nvSpPr>
          <p:cNvPr id="1945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2 - Notion de collecte loyale</a:t>
            </a:r>
            <a:endParaRPr lang="en-US" sz="1800" b="1">
              <a:solidFill>
                <a:srgbClr val="000000"/>
              </a:solidFill>
            </a:endParaRPr>
          </a:p>
        </p:txBody>
      </p:sp>
      <p:sp>
        <p:nvSpPr>
          <p:cNvPr id="19460" name="Rectangle 5"/>
          <p:cNvSpPr>
            <a:spLocks noChangeArrowheads="1"/>
          </p:cNvSpPr>
          <p:nvPr/>
        </p:nvSpPr>
        <p:spPr bwMode="auto">
          <a:xfrm>
            <a:off x="1295400" y="1643063"/>
            <a:ext cx="7848600" cy="476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None/>
            </a:pPr>
            <a:endParaRPr lang="fr-FR" sz="2800">
              <a:cs typeface="Times New Roman" pitchFamily="18" charset="0"/>
            </a:endParaRPr>
          </a:p>
        </p:txBody>
      </p:sp>
      <p:sp>
        <p:nvSpPr>
          <p:cNvPr id="55302" name="AutoShape 6"/>
          <p:cNvSpPr>
            <a:spLocks noChangeArrowheads="1"/>
          </p:cNvSpPr>
          <p:nvPr/>
        </p:nvSpPr>
        <p:spPr bwMode="auto">
          <a:xfrm>
            <a:off x="838200" y="1600200"/>
            <a:ext cx="33528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500">
                <a:solidFill>
                  <a:schemeClr val="bg1"/>
                </a:solidFill>
                <a:latin typeface="Verdana" pitchFamily="34" charset="0"/>
              </a:rPr>
              <a:t>Loyale</a:t>
            </a:r>
          </a:p>
          <a:p>
            <a:pPr algn="ctr" eaLnBrk="1" hangingPunct="1"/>
            <a:r>
              <a:rPr lang="fr-FR" sz="2500">
                <a:solidFill>
                  <a:schemeClr val="bg1"/>
                </a:solidFill>
                <a:latin typeface="Verdana" pitchFamily="34" charset="0"/>
              </a:rPr>
              <a:t> &amp; </a:t>
            </a:r>
          </a:p>
          <a:p>
            <a:pPr algn="ctr" eaLnBrk="1" hangingPunct="1"/>
            <a:r>
              <a:rPr lang="fr-FR" sz="2500">
                <a:solidFill>
                  <a:schemeClr val="bg1"/>
                </a:solidFill>
                <a:latin typeface="Verdana" pitchFamily="34" charset="0"/>
              </a:rPr>
              <a:t>licite</a:t>
            </a:r>
          </a:p>
        </p:txBody>
      </p:sp>
      <p:sp>
        <p:nvSpPr>
          <p:cNvPr id="55303" name="AutoShape 7"/>
          <p:cNvSpPr>
            <a:spLocks noChangeArrowheads="1"/>
          </p:cNvSpPr>
          <p:nvPr/>
        </p:nvSpPr>
        <p:spPr bwMode="auto">
          <a:xfrm>
            <a:off x="3200400" y="2667000"/>
            <a:ext cx="32004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500">
                <a:solidFill>
                  <a:schemeClr val="bg1"/>
                </a:solidFill>
                <a:latin typeface="Verdana" pitchFamily="34" charset="0"/>
              </a:rPr>
              <a:t>Informations</a:t>
            </a:r>
          </a:p>
          <a:p>
            <a:pPr algn="ctr" eaLnBrk="1" hangingPunct="1"/>
            <a:r>
              <a:rPr lang="fr-FR" sz="2500">
                <a:solidFill>
                  <a:schemeClr val="bg1"/>
                </a:solidFill>
                <a:latin typeface="Verdana" pitchFamily="34" charset="0"/>
              </a:rPr>
              <a:t>sensibles</a:t>
            </a:r>
            <a:endParaRPr lang="fr-FR" sz="2600">
              <a:solidFill>
                <a:schemeClr val="bg1"/>
              </a:solidFill>
              <a:latin typeface="Verdana" pitchFamily="34" charset="0"/>
            </a:endParaRPr>
          </a:p>
        </p:txBody>
      </p:sp>
      <p:sp>
        <p:nvSpPr>
          <p:cNvPr id="55305" name="AutoShape 9"/>
          <p:cNvSpPr>
            <a:spLocks noChangeArrowheads="1"/>
          </p:cNvSpPr>
          <p:nvPr/>
        </p:nvSpPr>
        <p:spPr bwMode="auto">
          <a:xfrm>
            <a:off x="5334000" y="3733800"/>
            <a:ext cx="32004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Caractéristiques</a:t>
            </a:r>
          </a:p>
          <a:p>
            <a:pPr algn="ctr" eaLnBrk="1" hangingPunct="1"/>
            <a:r>
              <a:rPr lang="fr-FR" sz="2600">
                <a:solidFill>
                  <a:schemeClr val="bg1"/>
                </a:solidFill>
                <a:latin typeface="Verdana" pitchFamily="34" charset="0"/>
              </a:rPr>
              <a:t>fondamentales</a:t>
            </a:r>
          </a:p>
        </p:txBody>
      </p:sp>
      <p:pic>
        <p:nvPicPr>
          <p:cNvPr id="19464" name="Picture 13"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500" fill="hold"/>
                                        <p:tgtEl>
                                          <p:spTgt spid="55302"/>
                                        </p:tgtEl>
                                        <p:attrNameLst>
                                          <p:attrName>ppt_x</p:attrName>
                                        </p:attrNameLst>
                                      </p:cBhvr>
                                      <p:tavLst>
                                        <p:tav tm="0">
                                          <p:val>
                                            <p:strVal val="0-#ppt_w/2"/>
                                          </p:val>
                                        </p:tav>
                                        <p:tav tm="100000">
                                          <p:val>
                                            <p:strVal val="#ppt_x"/>
                                          </p:val>
                                        </p:tav>
                                      </p:tavLst>
                                    </p:anim>
                                    <p:anim calcmode="lin" valueType="num">
                                      <p:cBhvr additive="base">
                                        <p:cTn id="8"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3"/>
                                        </p:tgtEl>
                                        <p:attrNameLst>
                                          <p:attrName>style.visibility</p:attrName>
                                        </p:attrNameLst>
                                      </p:cBhvr>
                                      <p:to>
                                        <p:strVal val="visible"/>
                                      </p:to>
                                    </p:set>
                                    <p:anim calcmode="lin" valueType="num">
                                      <p:cBhvr additive="base">
                                        <p:cTn id="13" dur="500" fill="hold"/>
                                        <p:tgtEl>
                                          <p:spTgt spid="55303"/>
                                        </p:tgtEl>
                                        <p:attrNameLst>
                                          <p:attrName>ppt_x</p:attrName>
                                        </p:attrNameLst>
                                      </p:cBhvr>
                                      <p:tavLst>
                                        <p:tav tm="0">
                                          <p:val>
                                            <p:strVal val="0-#ppt_w/2"/>
                                          </p:val>
                                        </p:tav>
                                        <p:tav tm="100000">
                                          <p:val>
                                            <p:strVal val="#ppt_x"/>
                                          </p:val>
                                        </p:tav>
                                      </p:tavLst>
                                    </p:anim>
                                    <p:anim calcmode="lin" valueType="num">
                                      <p:cBhvr additive="base">
                                        <p:cTn id="14"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5"/>
                                        </p:tgtEl>
                                        <p:attrNameLst>
                                          <p:attrName>style.visibility</p:attrName>
                                        </p:attrNameLst>
                                      </p:cBhvr>
                                      <p:to>
                                        <p:strVal val="visible"/>
                                      </p:to>
                                    </p:set>
                                    <p:anim calcmode="lin" valueType="num">
                                      <p:cBhvr additive="base">
                                        <p:cTn id="19" dur="500" fill="hold"/>
                                        <p:tgtEl>
                                          <p:spTgt spid="55305"/>
                                        </p:tgtEl>
                                        <p:attrNameLst>
                                          <p:attrName>ppt_x</p:attrName>
                                        </p:attrNameLst>
                                      </p:cBhvr>
                                      <p:tavLst>
                                        <p:tav tm="0">
                                          <p:val>
                                            <p:strVal val="0-#ppt_w/2"/>
                                          </p:val>
                                        </p:tav>
                                        <p:tav tm="100000">
                                          <p:val>
                                            <p:strVal val="#ppt_x"/>
                                          </p:val>
                                        </p:tav>
                                      </p:tavLst>
                                    </p:anim>
                                    <p:anim calcmode="lin" valueType="num">
                                      <p:cBhvr additive="base">
                                        <p:cTn id="20" dur="500" fill="hold"/>
                                        <p:tgtEl>
                                          <p:spTgt spid="55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autoUpdateAnimBg="0"/>
      <p:bldP spid="55303" grpId="0" animBg="1" autoUpdateAnimBg="0"/>
      <p:bldP spid="5530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14400" y="333375"/>
            <a:ext cx="8458200" cy="523875"/>
          </a:xfrm>
        </p:spPr>
        <p:txBody>
          <a:bodyPr/>
          <a:lstStyle/>
          <a:p>
            <a:pPr eaLnBrk="1" hangingPunct="1"/>
            <a:r>
              <a:rPr lang="fr-FR" sz="3000" smtClean="0"/>
              <a:t>Collecte loyale &amp; licite </a:t>
            </a:r>
          </a:p>
        </p:txBody>
      </p:sp>
      <p:pic>
        <p:nvPicPr>
          <p:cNvPr id="204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04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2 - Notion de collecte loyale</a:t>
            </a:r>
            <a:endParaRPr lang="en-US" sz="1800" b="1">
              <a:solidFill>
                <a:srgbClr val="000000"/>
              </a:solidFill>
            </a:endParaRPr>
          </a:p>
        </p:txBody>
      </p:sp>
      <p:sp>
        <p:nvSpPr>
          <p:cNvPr id="20485" name="Rectangle 5"/>
          <p:cNvSpPr>
            <a:spLocks noChangeArrowheads="1"/>
          </p:cNvSpPr>
          <p:nvPr/>
        </p:nvSpPr>
        <p:spPr bwMode="auto">
          <a:xfrm>
            <a:off x="914400" y="1676400"/>
            <a:ext cx="7848600" cy="3562350"/>
          </a:xfrm>
          <a:prstGeom prst="rect">
            <a:avLst/>
          </a:prstGeom>
          <a:noFill/>
          <a:ln w="12700">
            <a:noFill/>
            <a:miter lim="800000"/>
            <a:headEnd/>
            <a:tailEnd/>
          </a:ln>
        </p:spPr>
        <p:txBody>
          <a:bodyPr>
            <a:spAutoFit/>
          </a:bodyPr>
          <a:lstStyle/>
          <a:p>
            <a:pPr marL="285750" indent="-285750" eaLnBrk="1" hangingPunct="1">
              <a:lnSpc>
                <a:spcPct val="90000"/>
              </a:lnSpc>
              <a:spcBef>
                <a:spcPct val="20000"/>
              </a:spcBef>
              <a:buClr>
                <a:schemeClr val="hlink"/>
              </a:buClr>
              <a:buSzPct val="60000"/>
              <a:buFont typeface="Wingdings 2" pitchFamily="18" charset="2"/>
              <a:buChar char="¢"/>
            </a:pPr>
            <a:r>
              <a:rPr lang="fr-FR" sz="3200"/>
              <a:t>Évolution de l’encadrement à la régulation, de l’interdiction des pratiques déloyales à l’obligation de loyauté</a:t>
            </a:r>
          </a:p>
          <a:p>
            <a:pPr marL="285750" indent="-285750" eaLnBrk="1" hangingPunct="1">
              <a:lnSpc>
                <a:spcPct val="90000"/>
              </a:lnSpc>
              <a:spcBef>
                <a:spcPct val="20000"/>
              </a:spcBef>
              <a:buClr>
                <a:schemeClr val="hlink"/>
              </a:buClr>
              <a:buSzPct val="60000"/>
              <a:buFont typeface="Wingdings 2" pitchFamily="18" charset="2"/>
              <a:buChar char="¢"/>
            </a:pPr>
            <a:r>
              <a:rPr lang="fr-FR" sz="3200"/>
              <a:t>Article 6 - 1 loi du 6 janvier 1978</a:t>
            </a:r>
          </a:p>
          <a:p>
            <a:pPr marL="285750" indent="-285750" eaLnBrk="1" hangingPunct="1">
              <a:lnSpc>
                <a:spcPct val="90000"/>
              </a:lnSpc>
              <a:spcBef>
                <a:spcPct val="20000"/>
              </a:spcBef>
              <a:buClr>
                <a:schemeClr val="hlink"/>
              </a:buClr>
              <a:buSzPct val="60000"/>
              <a:buFont typeface="Wingdings 2" pitchFamily="18" charset="2"/>
              <a:buChar char="¢"/>
            </a:pPr>
            <a:r>
              <a:rPr lang="fr-FR" sz="3200"/>
              <a:t>Critères jurisprudentiels</a:t>
            </a:r>
          </a:p>
          <a:p>
            <a:pPr marL="285750" indent="-285750" eaLnBrk="1" hangingPunct="1">
              <a:lnSpc>
                <a:spcPct val="90000"/>
              </a:lnSpc>
              <a:spcBef>
                <a:spcPct val="20000"/>
              </a:spcBef>
              <a:buClr>
                <a:schemeClr val="hlink"/>
              </a:buClr>
              <a:buSzPct val="60000"/>
              <a:buFont typeface="Wingdings 2" pitchFamily="18" charset="2"/>
              <a:buChar char="¢"/>
            </a:pPr>
            <a:endParaRPr lang="fr-FR" sz="3200"/>
          </a:p>
          <a:p>
            <a:pPr marL="285750" indent="-285750" eaLnBrk="1" hangingPunct="1">
              <a:lnSpc>
                <a:spcPct val="90000"/>
              </a:lnSpc>
              <a:spcBef>
                <a:spcPct val="20000"/>
              </a:spcBef>
              <a:buClr>
                <a:schemeClr val="hlink"/>
              </a:buClr>
              <a:buSzPct val="60000"/>
              <a:buFont typeface="Wingdings 2" pitchFamily="18" charset="2"/>
              <a:buChar char="¢"/>
            </a:pPr>
            <a:r>
              <a:rPr lang="fr-FR" sz="1800"/>
              <a:t>Exemple : cass crim 14-3-2005 n° 05-83423, Fabrice H c / Ministère public</a:t>
            </a: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90600" y="333375"/>
            <a:ext cx="8382000" cy="523875"/>
          </a:xfrm>
        </p:spPr>
        <p:txBody>
          <a:bodyPr/>
          <a:lstStyle/>
          <a:p>
            <a:pPr eaLnBrk="1" hangingPunct="1"/>
            <a:r>
              <a:rPr lang="fr-FR" sz="3000" smtClean="0"/>
              <a:t>Informations sensibles</a:t>
            </a:r>
          </a:p>
        </p:txBody>
      </p:sp>
      <p:pic>
        <p:nvPicPr>
          <p:cNvPr id="2150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2 - Notion de collecte loyale</a:t>
            </a:r>
            <a:endParaRPr lang="en-US" sz="1800" b="1">
              <a:solidFill>
                <a:srgbClr val="000000"/>
              </a:solidFill>
            </a:endParaRPr>
          </a:p>
        </p:txBody>
      </p:sp>
      <p:sp>
        <p:nvSpPr>
          <p:cNvPr id="21509" name="Rectangle 5"/>
          <p:cNvSpPr>
            <a:spLocks noChangeArrowheads="1"/>
          </p:cNvSpPr>
          <p:nvPr/>
        </p:nvSpPr>
        <p:spPr bwMode="auto">
          <a:xfrm>
            <a:off x="1295400" y="1643063"/>
            <a:ext cx="7848600" cy="3849687"/>
          </a:xfrm>
          <a:prstGeom prst="rect">
            <a:avLst/>
          </a:prstGeom>
          <a:noFill/>
          <a:ln w="12700">
            <a:noFill/>
            <a:miter lim="800000"/>
            <a:headEnd/>
            <a:tailEnd/>
          </a:ln>
        </p:spPr>
        <p:txBody>
          <a:bodyPr>
            <a:spAutoFit/>
          </a:bodyPr>
          <a:lstStyle/>
          <a:p>
            <a:pPr marL="285750" indent="-285750" eaLnBrk="1" hangingPunct="1">
              <a:lnSpc>
                <a:spcPct val="90000"/>
              </a:lnSpc>
              <a:spcBef>
                <a:spcPct val="20000"/>
              </a:spcBef>
              <a:buClr>
                <a:schemeClr val="hlink"/>
              </a:buClr>
              <a:buSzPct val="60000"/>
              <a:buFont typeface="Wingdings 2" pitchFamily="18" charset="2"/>
              <a:buChar char="¢"/>
            </a:pPr>
            <a:r>
              <a:rPr lang="en-US" sz="3200"/>
              <a:t>Exception à </a:t>
            </a:r>
            <a:r>
              <a:rPr lang="fr-FR" sz="3200"/>
              <a:t>l’illicéité de la collecte</a:t>
            </a:r>
          </a:p>
          <a:p>
            <a:pPr marL="285750" indent="-285750" eaLnBrk="1" hangingPunct="1">
              <a:lnSpc>
                <a:spcPct val="90000"/>
              </a:lnSpc>
              <a:spcBef>
                <a:spcPct val="20000"/>
              </a:spcBef>
              <a:buClr>
                <a:schemeClr val="hlink"/>
              </a:buClr>
              <a:buSzPct val="60000"/>
              <a:buFont typeface="Wingdings 2" pitchFamily="18" charset="2"/>
              <a:buChar char="¢"/>
            </a:pPr>
            <a:r>
              <a:rPr lang="fr-FR" sz="3200"/>
              <a:t>Information dites « sensible » article 25 loi I&amp;L</a:t>
            </a:r>
          </a:p>
          <a:p>
            <a:pPr marL="285750" indent="-285750" eaLnBrk="1" hangingPunct="1">
              <a:lnSpc>
                <a:spcPct val="90000"/>
              </a:lnSpc>
              <a:spcBef>
                <a:spcPct val="20000"/>
              </a:spcBef>
              <a:buClr>
                <a:schemeClr val="hlink"/>
              </a:buClr>
              <a:buSzPct val="60000"/>
              <a:buFont typeface="Wingdings 2" pitchFamily="18" charset="2"/>
              <a:buChar char="¢"/>
            </a:pPr>
            <a:r>
              <a:rPr lang="fr-FR" sz="3200"/>
              <a:t>Cinq ans et 300 000 € d’amende (art 226-18 Code pénal)</a:t>
            </a:r>
          </a:p>
          <a:p>
            <a:pPr marL="285750" indent="-285750" eaLnBrk="1" hangingPunct="1">
              <a:lnSpc>
                <a:spcPct val="90000"/>
              </a:lnSpc>
              <a:spcBef>
                <a:spcPct val="20000"/>
              </a:spcBef>
              <a:buClr>
                <a:schemeClr val="hlink"/>
              </a:buClr>
              <a:buSzPct val="60000"/>
              <a:buFont typeface="Wingdings 2" pitchFamily="18" charset="2"/>
              <a:buChar char="¢"/>
            </a:pPr>
            <a:endParaRPr lang="fr-FR" sz="3200"/>
          </a:p>
          <a:p>
            <a:pPr marL="285750" indent="-285750" eaLnBrk="1" hangingPunct="1">
              <a:lnSpc>
                <a:spcPct val="90000"/>
              </a:lnSpc>
              <a:spcBef>
                <a:spcPct val="20000"/>
              </a:spcBef>
              <a:buClr>
                <a:schemeClr val="hlink"/>
              </a:buClr>
              <a:buSzPct val="60000"/>
              <a:buFont typeface="Wingdings 2" pitchFamily="18" charset="2"/>
              <a:buChar char="¢"/>
            </a:pPr>
            <a:r>
              <a:rPr lang="fr-FR" sz="1800"/>
              <a:t>Jurisprudence : </a:t>
            </a:r>
            <a:r>
              <a:rPr lang="fr-FR" sz="1800">
                <a:solidFill>
                  <a:srgbClr val="245F94"/>
                </a:solidFill>
                <a:latin typeface="Verdana" pitchFamily="34" charset="0"/>
              </a:rPr>
              <a:t>http://www.alain-bensoussan.com/pages/840/</a:t>
            </a:r>
            <a:endParaRPr lang="fr-FR" sz="3200"/>
          </a:p>
          <a:p>
            <a:pPr marL="285750" indent="-285750" eaLnBrk="1" hangingPunct="1">
              <a:lnSpc>
                <a:spcPct val="90000"/>
              </a:lnSpc>
              <a:spcBef>
                <a:spcPct val="20000"/>
              </a:spcBef>
              <a:buClr>
                <a:schemeClr val="hlink"/>
              </a:buClr>
              <a:buSzPct val="60000"/>
              <a:buFont typeface="Wingdings 2" pitchFamily="18" charset="2"/>
              <a:buChar char="¢"/>
            </a:pPr>
            <a:endParaRPr lang="fr-FR" sz="3200"/>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2531" name="Text Box 4"/>
          <p:cNvSpPr txBox="1">
            <a:spLocks noChangeArrowheads="1"/>
          </p:cNvSpPr>
          <p:nvPr/>
        </p:nvSpPr>
        <p:spPr bwMode="auto">
          <a:xfrm>
            <a:off x="971550" y="90488"/>
            <a:ext cx="8172450" cy="366712"/>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2 - Notion de collecte loyale</a:t>
            </a:r>
            <a:endParaRPr lang="en-US" sz="1800" b="1">
              <a:solidFill>
                <a:srgbClr val="000000"/>
              </a:solidFill>
            </a:endParaRPr>
          </a:p>
        </p:txBody>
      </p:sp>
      <p:grpSp>
        <p:nvGrpSpPr>
          <p:cNvPr id="22532" name="Group 64"/>
          <p:cNvGrpSpPr>
            <a:grpSpLocks/>
          </p:cNvGrpSpPr>
          <p:nvPr/>
        </p:nvGrpSpPr>
        <p:grpSpPr bwMode="auto">
          <a:xfrm>
            <a:off x="152400" y="990600"/>
            <a:ext cx="8534400" cy="5562600"/>
            <a:chOff x="96" y="528"/>
            <a:chExt cx="5376" cy="3504"/>
          </a:xfrm>
        </p:grpSpPr>
        <p:sp>
          <p:nvSpPr>
            <p:cNvPr id="22534" name="Rectangle 6"/>
            <p:cNvSpPr>
              <a:spLocks noChangeArrowheads="1"/>
            </p:cNvSpPr>
            <p:nvPr/>
          </p:nvSpPr>
          <p:spPr bwMode="auto">
            <a:xfrm>
              <a:off x="2822" y="2304"/>
              <a:ext cx="116" cy="384"/>
            </a:xfrm>
            <a:prstGeom prst="rect">
              <a:avLst/>
            </a:prstGeom>
            <a:noFill/>
            <a:ln w="12700">
              <a:noFill/>
              <a:miter lim="800000"/>
              <a:headEnd/>
              <a:tailEnd/>
            </a:ln>
          </p:spPr>
          <p:txBody>
            <a:bodyPr wrap="none">
              <a:spAutoFit/>
            </a:bodyPr>
            <a:lstStyle/>
            <a:p>
              <a:pPr algn="ctr" eaLnBrk="1" hangingPunct="1">
                <a:lnSpc>
                  <a:spcPct val="85000"/>
                </a:lnSpc>
              </a:pPr>
              <a:endParaRPr lang="fr-FR" sz="4000">
                <a:solidFill>
                  <a:srgbClr val="245F94"/>
                </a:solidFill>
                <a:latin typeface="Verdana" pitchFamily="34" charset="0"/>
              </a:endParaRPr>
            </a:p>
          </p:txBody>
        </p:sp>
        <p:sp>
          <p:nvSpPr>
            <p:cNvPr id="22535" name="AutoShape 7"/>
            <p:cNvSpPr>
              <a:spLocks noChangeArrowheads="1"/>
            </p:cNvSpPr>
            <p:nvPr/>
          </p:nvSpPr>
          <p:spPr bwMode="auto">
            <a:xfrm>
              <a:off x="4368" y="2784"/>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36" name="AutoShape 8"/>
            <p:cNvSpPr>
              <a:spLocks noChangeArrowheads="1"/>
            </p:cNvSpPr>
            <p:nvPr/>
          </p:nvSpPr>
          <p:spPr bwMode="auto">
            <a:xfrm>
              <a:off x="4416" y="2496"/>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37" name="AutoShape 9"/>
            <p:cNvSpPr>
              <a:spLocks noChangeArrowheads="1"/>
            </p:cNvSpPr>
            <p:nvPr/>
          </p:nvSpPr>
          <p:spPr bwMode="auto">
            <a:xfrm>
              <a:off x="4464" y="2208"/>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38" name="AutoShape 10"/>
            <p:cNvSpPr>
              <a:spLocks noChangeArrowheads="1"/>
            </p:cNvSpPr>
            <p:nvPr/>
          </p:nvSpPr>
          <p:spPr bwMode="auto">
            <a:xfrm>
              <a:off x="96" y="2400"/>
              <a:ext cx="864" cy="336"/>
            </a:xfrm>
            <a:prstGeom prst="cube">
              <a:avLst>
                <a:gd name="adj" fmla="val 25000"/>
              </a:avLst>
            </a:prstGeom>
            <a:solidFill>
              <a:srgbClr val="96C0E6"/>
            </a:solidFill>
            <a:ln w="9525">
              <a:solidFill>
                <a:schemeClr val="tx1"/>
              </a:solidFill>
              <a:miter lim="800000"/>
              <a:headEnd/>
              <a:tailEnd/>
            </a:ln>
          </p:spPr>
          <p:txBody>
            <a:bodyPr wrap="none" anchor="ctr"/>
            <a:lstStyle/>
            <a:p>
              <a:pPr algn="ctr"/>
              <a:r>
                <a:rPr lang="fr-FR" sz="1800" b="1"/>
                <a:t>Donnée</a:t>
              </a:r>
            </a:p>
          </p:txBody>
        </p:sp>
        <p:sp>
          <p:nvSpPr>
            <p:cNvPr id="22539" name="Text Box 11"/>
            <p:cNvSpPr txBox="1">
              <a:spLocks noChangeArrowheads="1"/>
            </p:cNvSpPr>
            <p:nvPr/>
          </p:nvSpPr>
          <p:spPr bwMode="auto">
            <a:xfrm>
              <a:off x="4416" y="2784"/>
              <a:ext cx="960"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Non excessive</a:t>
              </a:r>
            </a:p>
          </p:txBody>
        </p:sp>
        <p:sp>
          <p:nvSpPr>
            <p:cNvPr id="22540" name="Text Box 12"/>
            <p:cNvSpPr txBox="1">
              <a:spLocks noChangeArrowheads="1"/>
            </p:cNvSpPr>
            <p:nvPr/>
          </p:nvSpPr>
          <p:spPr bwMode="auto">
            <a:xfrm>
              <a:off x="4464" y="2544"/>
              <a:ext cx="864"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Pertinente</a:t>
              </a:r>
            </a:p>
          </p:txBody>
        </p:sp>
        <p:sp>
          <p:nvSpPr>
            <p:cNvPr id="22541" name="Text Box 13"/>
            <p:cNvSpPr txBox="1">
              <a:spLocks noChangeArrowheads="1"/>
            </p:cNvSpPr>
            <p:nvPr/>
          </p:nvSpPr>
          <p:spPr bwMode="auto">
            <a:xfrm>
              <a:off x="4512" y="2236"/>
              <a:ext cx="960"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Adéquate</a:t>
              </a:r>
            </a:p>
          </p:txBody>
        </p:sp>
        <p:sp>
          <p:nvSpPr>
            <p:cNvPr id="22542" name="AutoShape 15"/>
            <p:cNvSpPr>
              <a:spLocks noChangeArrowheads="1"/>
            </p:cNvSpPr>
            <p:nvPr/>
          </p:nvSpPr>
          <p:spPr bwMode="auto">
            <a:xfrm>
              <a:off x="3504" y="528"/>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43" name="AutoShape 16"/>
            <p:cNvSpPr>
              <a:spLocks noChangeArrowheads="1"/>
            </p:cNvSpPr>
            <p:nvPr/>
          </p:nvSpPr>
          <p:spPr bwMode="auto">
            <a:xfrm>
              <a:off x="1056" y="576"/>
              <a:ext cx="1200" cy="336"/>
            </a:xfrm>
            <a:prstGeom prst="cube">
              <a:avLst>
                <a:gd name="adj" fmla="val 25000"/>
              </a:avLst>
            </a:prstGeom>
            <a:solidFill>
              <a:srgbClr val="96C0E6"/>
            </a:solidFill>
            <a:ln w="9525">
              <a:solidFill>
                <a:schemeClr val="tx1"/>
              </a:solidFill>
              <a:miter lim="800000"/>
              <a:headEnd/>
              <a:tailEnd/>
            </a:ln>
          </p:spPr>
          <p:txBody>
            <a:bodyPr wrap="none" anchor="ctr"/>
            <a:lstStyle/>
            <a:p>
              <a:endParaRPr lang="fr-FR"/>
            </a:p>
          </p:txBody>
        </p:sp>
        <p:sp>
          <p:nvSpPr>
            <p:cNvPr id="22544" name="Text Box 17"/>
            <p:cNvSpPr txBox="1">
              <a:spLocks noChangeArrowheads="1"/>
            </p:cNvSpPr>
            <p:nvPr/>
          </p:nvSpPr>
          <p:spPr bwMode="auto">
            <a:xfrm>
              <a:off x="3552" y="604"/>
              <a:ext cx="864"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Déterminée</a:t>
              </a:r>
            </a:p>
          </p:txBody>
        </p:sp>
        <p:sp>
          <p:nvSpPr>
            <p:cNvPr id="22545" name="Line 18"/>
            <p:cNvSpPr>
              <a:spLocks noChangeShapeType="1"/>
            </p:cNvSpPr>
            <p:nvPr/>
          </p:nvSpPr>
          <p:spPr bwMode="auto">
            <a:xfrm>
              <a:off x="3072" y="624"/>
              <a:ext cx="0" cy="768"/>
            </a:xfrm>
            <a:prstGeom prst="line">
              <a:avLst/>
            </a:prstGeom>
            <a:noFill/>
            <a:ln w="9525">
              <a:solidFill>
                <a:schemeClr val="tx1"/>
              </a:solidFill>
              <a:miter lim="800000"/>
              <a:headEnd/>
              <a:tailEnd/>
            </a:ln>
          </p:spPr>
          <p:txBody>
            <a:bodyPr wrap="none"/>
            <a:lstStyle/>
            <a:p>
              <a:endParaRPr lang="fr-FR"/>
            </a:p>
          </p:txBody>
        </p:sp>
        <p:sp>
          <p:nvSpPr>
            <p:cNvPr id="22546" name="Line 19"/>
            <p:cNvSpPr>
              <a:spLocks noChangeShapeType="1"/>
            </p:cNvSpPr>
            <p:nvPr/>
          </p:nvSpPr>
          <p:spPr bwMode="auto">
            <a:xfrm>
              <a:off x="3072" y="624"/>
              <a:ext cx="432" cy="0"/>
            </a:xfrm>
            <a:prstGeom prst="line">
              <a:avLst/>
            </a:prstGeom>
            <a:noFill/>
            <a:ln w="9525">
              <a:solidFill>
                <a:schemeClr val="tx1"/>
              </a:solidFill>
              <a:miter lim="800000"/>
              <a:headEnd/>
              <a:tailEnd type="triangle" w="med" len="med"/>
            </a:ln>
          </p:spPr>
          <p:txBody>
            <a:bodyPr wrap="none"/>
            <a:lstStyle/>
            <a:p>
              <a:endParaRPr lang="fr-FR"/>
            </a:p>
          </p:txBody>
        </p:sp>
        <p:sp>
          <p:nvSpPr>
            <p:cNvPr id="22547" name="AutoShape 21"/>
            <p:cNvSpPr>
              <a:spLocks noChangeArrowheads="1"/>
            </p:cNvSpPr>
            <p:nvPr/>
          </p:nvSpPr>
          <p:spPr bwMode="auto">
            <a:xfrm>
              <a:off x="1872" y="1008"/>
              <a:ext cx="864" cy="336"/>
            </a:xfrm>
            <a:prstGeom prst="cube">
              <a:avLst>
                <a:gd name="adj" fmla="val 25000"/>
              </a:avLst>
            </a:prstGeom>
            <a:solidFill>
              <a:srgbClr val="96C0E6"/>
            </a:solidFill>
            <a:ln w="9525">
              <a:solidFill>
                <a:schemeClr val="tx1"/>
              </a:solidFill>
              <a:miter lim="800000"/>
              <a:headEnd/>
              <a:tailEnd/>
            </a:ln>
          </p:spPr>
          <p:txBody>
            <a:bodyPr wrap="none" anchor="ctr"/>
            <a:lstStyle/>
            <a:p>
              <a:endParaRPr lang="fr-FR"/>
            </a:p>
          </p:txBody>
        </p:sp>
        <p:sp>
          <p:nvSpPr>
            <p:cNvPr id="22548" name="AutoShape 22"/>
            <p:cNvSpPr>
              <a:spLocks noChangeArrowheads="1"/>
            </p:cNvSpPr>
            <p:nvPr/>
          </p:nvSpPr>
          <p:spPr bwMode="auto">
            <a:xfrm>
              <a:off x="3456" y="864"/>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49" name="AutoShape 23"/>
            <p:cNvSpPr>
              <a:spLocks noChangeArrowheads="1"/>
            </p:cNvSpPr>
            <p:nvPr/>
          </p:nvSpPr>
          <p:spPr bwMode="auto">
            <a:xfrm>
              <a:off x="3408" y="1248"/>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0" name="AutoShape 24"/>
            <p:cNvSpPr>
              <a:spLocks noChangeArrowheads="1"/>
            </p:cNvSpPr>
            <p:nvPr/>
          </p:nvSpPr>
          <p:spPr bwMode="auto">
            <a:xfrm>
              <a:off x="3408" y="1728"/>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1" name="AutoShape 25"/>
            <p:cNvSpPr>
              <a:spLocks noChangeArrowheads="1"/>
            </p:cNvSpPr>
            <p:nvPr/>
          </p:nvSpPr>
          <p:spPr bwMode="auto">
            <a:xfrm>
              <a:off x="3360" y="2064"/>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2" name="AutoShape 26"/>
            <p:cNvSpPr>
              <a:spLocks noChangeArrowheads="1"/>
            </p:cNvSpPr>
            <p:nvPr/>
          </p:nvSpPr>
          <p:spPr bwMode="auto">
            <a:xfrm>
              <a:off x="4320" y="3072"/>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3" name="AutoShape 27"/>
            <p:cNvSpPr>
              <a:spLocks noChangeArrowheads="1"/>
            </p:cNvSpPr>
            <p:nvPr/>
          </p:nvSpPr>
          <p:spPr bwMode="auto">
            <a:xfrm>
              <a:off x="4224" y="3648"/>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4" name="AutoShape 28"/>
            <p:cNvSpPr>
              <a:spLocks noChangeArrowheads="1"/>
            </p:cNvSpPr>
            <p:nvPr/>
          </p:nvSpPr>
          <p:spPr bwMode="auto">
            <a:xfrm>
              <a:off x="3120" y="3696"/>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55" name="Text Box 29"/>
            <p:cNvSpPr txBox="1">
              <a:spLocks noChangeArrowheads="1"/>
            </p:cNvSpPr>
            <p:nvPr/>
          </p:nvSpPr>
          <p:spPr bwMode="auto">
            <a:xfrm>
              <a:off x="1872" y="1084"/>
              <a:ext cx="768" cy="212"/>
            </a:xfrm>
            <a:prstGeom prst="rect">
              <a:avLst/>
            </a:prstGeom>
            <a:noFill/>
            <a:ln w="9525">
              <a:noFill/>
              <a:miter lim="800000"/>
              <a:headEnd/>
              <a:tailEnd/>
            </a:ln>
          </p:spPr>
          <p:txBody>
            <a:bodyPr>
              <a:spAutoFit/>
            </a:bodyPr>
            <a:lstStyle/>
            <a:p>
              <a:pPr eaLnBrk="1" hangingPunct="1">
                <a:spcBef>
                  <a:spcPct val="50000"/>
                </a:spcBef>
              </a:pPr>
              <a:r>
                <a:rPr lang="fr-FR" sz="1600" b="1">
                  <a:latin typeface="Times New Roman" pitchFamily="18" charset="0"/>
                </a:rPr>
                <a:t>FINALITE</a:t>
              </a:r>
            </a:p>
          </p:txBody>
        </p:sp>
        <p:sp>
          <p:nvSpPr>
            <p:cNvPr id="22556" name="AutoShape 30"/>
            <p:cNvSpPr>
              <a:spLocks noChangeArrowheads="1"/>
            </p:cNvSpPr>
            <p:nvPr/>
          </p:nvSpPr>
          <p:spPr bwMode="auto">
            <a:xfrm>
              <a:off x="1728" y="1776"/>
              <a:ext cx="864" cy="336"/>
            </a:xfrm>
            <a:prstGeom prst="cube">
              <a:avLst>
                <a:gd name="adj" fmla="val 25000"/>
              </a:avLst>
            </a:prstGeom>
            <a:solidFill>
              <a:srgbClr val="96C0E6"/>
            </a:solidFill>
            <a:ln w="9525">
              <a:solidFill>
                <a:schemeClr val="tx1"/>
              </a:solidFill>
              <a:miter lim="800000"/>
              <a:headEnd/>
              <a:tailEnd/>
            </a:ln>
          </p:spPr>
          <p:txBody>
            <a:bodyPr wrap="none" anchor="ctr"/>
            <a:lstStyle/>
            <a:p>
              <a:endParaRPr lang="fr-FR"/>
            </a:p>
          </p:txBody>
        </p:sp>
        <p:sp>
          <p:nvSpPr>
            <p:cNvPr id="22557" name="Text Box 31"/>
            <p:cNvSpPr txBox="1">
              <a:spLocks noChangeArrowheads="1"/>
            </p:cNvSpPr>
            <p:nvPr/>
          </p:nvSpPr>
          <p:spPr bwMode="auto">
            <a:xfrm>
              <a:off x="1728" y="1920"/>
              <a:ext cx="768" cy="212"/>
            </a:xfrm>
            <a:prstGeom prst="rect">
              <a:avLst/>
            </a:prstGeom>
            <a:noFill/>
            <a:ln w="9525">
              <a:noFill/>
              <a:miter lim="800000"/>
              <a:headEnd/>
              <a:tailEnd/>
            </a:ln>
          </p:spPr>
          <p:txBody>
            <a:bodyPr>
              <a:spAutoFit/>
            </a:bodyPr>
            <a:lstStyle/>
            <a:p>
              <a:pPr algn="ctr" eaLnBrk="1" hangingPunct="1">
                <a:spcBef>
                  <a:spcPct val="50000"/>
                </a:spcBef>
              </a:pPr>
              <a:r>
                <a:rPr lang="fr-FR" sz="1600" b="1">
                  <a:latin typeface="Times New Roman" pitchFamily="18" charset="0"/>
                </a:rPr>
                <a:t>MOYEN</a:t>
              </a:r>
            </a:p>
          </p:txBody>
        </p:sp>
        <p:sp>
          <p:nvSpPr>
            <p:cNvPr id="22558" name="Text Box 32"/>
            <p:cNvSpPr txBox="1">
              <a:spLocks noChangeArrowheads="1"/>
            </p:cNvSpPr>
            <p:nvPr/>
          </p:nvSpPr>
          <p:spPr bwMode="auto">
            <a:xfrm>
              <a:off x="1152" y="652"/>
              <a:ext cx="960" cy="212"/>
            </a:xfrm>
            <a:prstGeom prst="rect">
              <a:avLst/>
            </a:prstGeom>
            <a:noFill/>
            <a:ln w="9525">
              <a:noFill/>
              <a:miter lim="800000"/>
              <a:headEnd/>
              <a:tailEnd/>
            </a:ln>
          </p:spPr>
          <p:txBody>
            <a:bodyPr>
              <a:spAutoFit/>
            </a:bodyPr>
            <a:lstStyle/>
            <a:p>
              <a:pPr eaLnBrk="1" hangingPunct="1">
                <a:spcBef>
                  <a:spcPct val="50000"/>
                </a:spcBef>
              </a:pPr>
              <a:r>
                <a:rPr lang="fr-FR" sz="1600" b="1">
                  <a:latin typeface="Times New Roman" pitchFamily="18" charset="0"/>
                </a:rPr>
                <a:t>COLLECTE</a:t>
              </a:r>
            </a:p>
          </p:txBody>
        </p:sp>
        <p:sp>
          <p:nvSpPr>
            <p:cNvPr id="22559" name="AutoShape 33"/>
            <p:cNvSpPr>
              <a:spLocks noChangeArrowheads="1"/>
            </p:cNvSpPr>
            <p:nvPr/>
          </p:nvSpPr>
          <p:spPr bwMode="auto">
            <a:xfrm>
              <a:off x="1392" y="2400"/>
              <a:ext cx="1392" cy="336"/>
            </a:xfrm>
            <a:prstGeom prst="cube">
              <a:avLst>
                <a:gd name="adj" fmla="val 25000"/>
              </a:avLst>
            </a:prstGeom>
            <a:solidFill>
              <a:srgbClr val="96C0E6"/>
            </a:solidFill>
            <a:ln w="9525">
              <a:solidFill>
                <a:schemeClr val="tx1"/>
              </a:solidFill>
              <a:miter lim="800000"/>
              <a:headEnd/>
              <a:tailEnd/>
            </a:ln>
          </p:spPr>
          <p:txBody>
            <a:bodyPr wrap="none" anchor="ctr"/>
            <a:lstStyle/>
            <a:p>
              <a:endParaRPr lang="fr-FR"/>
            </a:p>
          </p:txBody>
        </p:sp>
        <p:sp>
          <p:nvSpPr>
            <p:cNvPr id="22560" name="Text Box 34"/>
            <p:cNvSpPr txBox="1">
              <a:spLocks noChangeArrowheads="1"/>
            </p:cNvSpPr>
            <p:nvPr/>
          </p:nvSpPr>
          <p:spPr bwMode="auto">
            <a:xfrm>
              <a:off x="1344" y="2496"/>
              <a:ext cx="1488" cy="212"/>
            </a:xfrm>
            <a:prstGeom prst="rect">
              <a:avLst/>
            </a:prstGeom>
            <a:noFill/>
            <a:ln w="9525">
              <a:noFill/>
              <a:miter lim="800000"/>
              <a:headEnd/>
              <a:tailEnd/>
            </a:ln>
          </p:spPr>
          <p:txBody>
            <a:bodyPr>
              <a:spAutoFit/>
            </a:bodyPr>
            <a:lstStyle/>
            <a:p>
              <a:pPr eaLnBrk="1" hangingPunct="1">
                <a:spcBef>
                  <a:spcPct val="50000"/>
                </a:spcBef>
              </a:pPr>
              <a:r>
                <a:rPr lang="fr-FR" sz="1600" b="1">
                  <a:latin typeface="Times New Roman" pitchFamily="18" charset="0"/>
                </a:rPr>
                <a:t>CARACTERISTIQUE</a:t>
              </a:r>
            </a:p>
          </p:txBody>
        </p:sp>
        <p:sp>
          <p:nvSpPr>
            <p:cNvPr id="22561" name="AutoShape 35"/>
            <p:cNvSpPr>
              <a:spLocks noChangeArrowheads="1"/>
            </p:cNvSpPr>
            <p:nvPr/>
          </p:nvSpPr>
          <p:spPr bwMode="auto">
            <a:xfrm>
              <a:off x="1248" y="3696"/>
              <a:ext cx="1200" cy="336"/>
            </a:xfrm>
            <a:prstGeom prst="cube">
              <a:avLst>
                <a:gd name="adj" fmla="val 25000"/>
              </a:avLst>
            </a:prstGeom>
            <a:solidFill>
              <a:srgbClr val="96C0E6"/>
            </a:solidFill>
            <a:ln w="9525">
              <a:solidFill>
                <a:schemeClr val="tx1"/>
              </a:solidFill>
              <a:miter lim="800000"/>
              <a:headEnd/>
              <a:tailEnd/>
            </a:ln>
          </p:spPr>
          <p:txBody>
            <a:bodyPr wrap="none" anchor="ctr"/>
            <a:lstStyle/>
            <a:p>
              <a:endParaRPr lang="fr-FR"/>
            </a:p>
          </p:txBody>
        </p:sp>
        <p:sp>
          <p:nvSpPr>
            <p:cNvPr id="22562" name="Text Box 36"/>
            <p:cNvSpPr txBox="1">
              <a:spLocks noChangeArrowheads="1"/>
            </p:cNvSpPr>
            <p:nvPr/>
          </p:nvSpPr>
          <p:spPr bwMode="auto">
            <a:xfrm>
              <a:off x="1488" y="3792"/>
              <a:ext cx="672" cy="212"/>
            </a:xfrm>
            <a:prstGeom prst="rect">
              <a:avLst/>
            </a:prstGeom>
            <a:noFill/>
            <a:ln w="9525">
              <a:noFill/>
              <a:miter lim="800000"/>
              <a:headEnd/>
              <a:tailEnd/>
            </a:ln>
          </p:spPr>
          <p:txBody>
            <a:bodyPr>
              <a:spAutoFit/>
            </a:bodyPr>
            <a:lstStyle/>
            <a:p>
              <a:pPr algn="ctr" eaLnBrk="1" hangingPunct="1">
                <a:spcBef>
                  <a:spcPct val="50000"/>
                </a:spcBef>
              </a:pPr>
              <a:r>
                <a:rPr lang="fr-FR" sz="1600" b="1">
                  <a:latin typeface="Times New Roman" pitchFamily="18" charset="0"/>
                </a:rPr>
                <a:t>DUREE</a:t>
              </a:r>
            </a:p>
          </p:txBody>
        </p:sp>
        <p:sp>
          <p:nvSpPr>
            <p:cNvPr id="22563" name="Text Box 37"/>
            <p:cNvSpPr txBox="1">
              <a:spLocks noChangeArrowheads="1"/>
            </p:cNvSpPr>
            <p:nvPr/>
          </p:nvSpPr>
          <p:spPr bwMode="auto">
            <a:xfrm>
              <a:off x="3408" y="1276"/>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Loyale</a:t>
              </a:r>
            </a:p>
          </p:txBody>
        </p:sp>
        <p:sp>
          <p:nvSpPr>
            <p:cNvPr id="22564" name="Text Box 38"/>
            <p:cNvSpPr txBox="1">
              <a:spLocks noChangeArrowheads="1"/>
            </p:cNvSpPr>
            <p:nvPr/>
          </p:nvSpPr>
          <p:spPr bwMode="auto">
            <a:xfrm>
              <a:off x="3408" y="1756"/>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Explicite</a:t>
              </a:r>
            </a:p>
          </p:txBody>
        </p:sp>
        <p:sp>
          <p:nvSpPr>
            <p:cNvPr id="22565" name="Text Box 39"/>
            <p:cNvSpPr txBox="1">
              <a:spLocks noChangeArrowheads="1"/>
            </p:cNvSpPr>
            <p:nvPr/>
          </p:nvSpPr>
          <p:spPr bwMode="auto">
            <a:xfrm>
              <a:off x="3408" y="2112"/>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Licite</a:t>
              </a:r>
            </a:p>
          </p:txBody>
        </p:sp>
        <p:sp>
          <p:nvSpPr>
            <p:cNvPr id="22566" name="Text Box 40"/>
            <p:cNvSpPr txBox="1">
              <a:spLocks noChangeArrowheads="1"/>
            </p:cNvSpPr>
            <p:nvPr/>
          </p:nvSpPr>
          <p:spPr bwMode="auto">
            <a:xfrm>
              <a:off x="3504" y="892"/>
              <a:ext cx="864"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Explicite</a:t>
              </a:r>
            </a:p>
          </p:txBody>
        </p:sp>
        <p:sp>
          <p:nvSpPr>
            <p:cNvPr id="22567" name="Text Box 41"/>
            <p:cNvSpPr txBox="1">
              <a:spLocks noChangeArrowheads="1"/>
            </p:cNvSpPr>
            <p:nvPr/>
          </p:nvSpPr>
          <p:spPr bwMode="auto">
            <a:xfrm>
              <a:off x="4272" y="3696"/>
              <a:ext cx="864" cy="212"/>
            </a:xfrm>
            <a:prstGeom prst="rect">
              <a:avLst/>
            </a:prstGeom>
            <a:noFill/>
            <a:ln w="9525">
              <a:noFill/>
              <a:miter lim="800000"/>
              <a:headEnd/>
              <a:tailEnd/>
            </a:ln>
          </p:spPr>
          <p:txBody>
            <a:bodyPr>
              <a:spAutoFit/>
            </a:bodyPr>
            <a:lstStyle/>
            <a:p>
              <a:pPr eaLnBrk="1" hangingPunct="1">
                <a:spcBef>
                  <a:spcPct val="50000"/>
                </a:spcBef>
              </a:pPr>
              <a:r>
                <a:rPr lang="fr-FR" sz="1600" b="1">
                  <a:solidFill>
                    <a:schemeClr val="bg1"/>
                  </a:solidFill>
                  <a:latin typeface="Times New Roman" pitchFamily="18" charset="0"/>
                </a:rPr>
                <a:t>Complète</a:t>
              </a:r>
            </a:p>
          </p:txBody>
        </p:sp>
        <p:sp>
          <p:nvSpPr>
            <p:cNvPr id="22568" name="Text Box 42"/>
            <p:cNvSpPr txBox="1">
              <a:spLocks noChangeArrowheads="1"/>
            </p:cNvSpPr>
            <p:nvPr/>
          </p:nvSpPr>
          <p:spPr bwMode="auto">
            <a:xfrm>
              <a:off x="4368" y="3120"/>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Exacte</a:t>
              </a:r>
            </a:p>
          </p:txBody>
        </p:sp>
        <p:sp>
          <p:nvSpPr>
            <p:cNvPr id="22569" name="AutoShape 43"/>
            <p:cNvSpPr>
              <a:spLocks noChangeArrowheads="1"/>
            </p:cNvSpPr>
            <p:nvPr/>
          </p:nvSpPr>
          <p:spPr bwMode="auto">
            <a:xfrm>
              <a:off x="4272" y="3360"/>
              <a:ext cx="960" cy="240"/>
            </a:xfrm>
            <a:prstGeom prst="cube">
              <a:avLst>
                <a:gd name="adj" fmla="val 25000"/>
              </a:avLst>
            </a:prstGeom>
            <a:solidFill>
              <a:srgbClr val="3333FF"/>
            </a:solidFill>
            <a:ln w="9525">
              <a:solidFill>
                <a:schemeClr val="tx1"/>
              </a:solidFill>
              <a:miter lim="800000"/>
              <a:headEnd/>
              <a:tailEnd/>
            </a:ln>
          </p:spPr>
          <p:txBody>
            <a:bodyPr wrap="none" anchor="ctr"/>
            <a:lstStyle/>
            <a:p>
              <a:endParaRPr lang="fr-FR"/>
            </a:p>
          </p:txBody>
        </p:sp>
        <p:sp>
          <p:nvSpPr>
            <p:cNvPr id="22570" name="Text Box 44"/>
            <p:cNvSpPr txBox="1">
              <a:spLocks noChangeArrowheads="1"/>
            </p:cNvSpPr>
            <p:nvPr/>
          </p:nvSpPr>
          <p:spPr bwMode="auto">
            <a:xfrm>
              <a:off x="4320" y="3408"/>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Mise à jour</a:t>
              </a:r>
            </a:p>
          </p:txBody>
        </p:sp>
        <p:sp>
          <p:nvSpPr>
            <p:cNvPr id="22571" name="Text Box 45"/>
            <p:cNvSpPr txBox="1">
              <a:spLocks noChangeArrowheads="1"/>
            </p:cNvSpPr>
            <p:nvPr/>
          </p:nvSpPr>
          <p:spPr bwMode="auto">
            <a:xfrm>
              <a:off x="3168" y="3744"/>
              <a:ext cx="864" cy="212"/>
            </a:xfrm>
            <a:prstGeom prst="rect">
              <a:avLst/>
            </a:prstGeom>
            <a:noFill/>
            <a:ln w="9525">
              <a:noFill/>
              <a:miter lim="800000"/>
              <a:headEnd/>
              <a:tailEnd/>
            </a:ln>
          </p:spPr>
          <p:txBody>
            <a:bodyPr>
              <a:spAutoFit/>
            </a:bodyPr>
            <a:lstStyle/>
            <a:p>
              <a:pPr algn="ctr" eaLnBrk="1" hangingPunct="1">
                <a:spcBef>
                  <a:spcPct val="50000"/>
                </a:spcBef>
              </a:pPr>
              <a:r>
                <a:rPr lang="fr-FR" sz="1600" b="1">
                  <a:solidFill>
                    <a:schemeClr val="bg1"/>
                  </a:solidFill>
                  <a:latin typeface="Times New Roman" pitchFamily="18" charset="0"/>
                </a:rPr>
                <a:t>Finalité</a:t>
              </a:r>
            </a:p>
          </p:txBody>
        </p:sp>
        <p:sp>
          <p:nvSpPr>
            <p:cNvPr id="22572" name="Line 46"/>
            <p:cNvSpPr>
              <a:spLocks noChangeShapeType="1"/>
            </p:cNvSpPr>
            <p:nvPr/>
          </p:nvSpPr>
          <p:spPr bwMode="auto">
            <a:xfrm>
              <a:off x="1008" y="816"/>
              <a:ext cx="0" cy="3072"/>
            </a:xfrm>
            <a:prstGeom prst="line">
              <a:avLst/>
            </a:prstGeom>
            <a:noFill/>
            <a:ln w="9525">
              <a:solidFill>
                <a:schemeClr val="tx1"/>
              </a:solidFill>
              <a:miter lim="800000"/>
              <a:headEnd/>
              <a:tailEnd/>
            </a:ln>
          </p:spPr>
          <p:txBody>
            <a:bodyPr wrap="none"/>
            <a:lstStyle/>
            <a:p>
              <a:endParaRPr lang="fr-FR"/>
            </a:p>
          </p:txBody>
        </p:sp>
        <p:sp>
          <p:nvSpPr>
            <p:cNvPr id="22573" name="Line 47"/>
            <p:cNvSpPr>
              <a:spLocks noChangeShapeType="1"/>
            </p:cNvSpPr>
            <p:nvPr/>
          </p:nvSpPr>
          <p:spPr bwMode="auto">
            <a:xfrm>
              <a:off x="1008" y="3888"/>
              <a:ext cx="240" cy="0"/>
            </a:xfrm>
            <a:prstGeom prst="line">
              <a:avLst/>
            </a:prstGeom>
            <a:noFill/>
            <a:ln w="9525">
              <a:solidFill>
                <a:schemeClr val="tx1"/>
              </a:solidFill>
              <a:miter lim="800000"/>
              <a:headEnd/>
              <a:tailEnd type="triangle" w="med" len="med"/>
            </a:ln>
          </p:spPr>
          <p:txBody>
            <a:bodyPr wrap="none"/>
            <a:lstStyle/>
            <a:p>
              <a:endParaRPr lang="fr-FR"/>
            </a:p>
          </p:txBody>
        </p:sp>
        <p:sp>
          <p:nvSpPr>
            <p:cNvPr id="22574" name="Line 48"/>
            <p:cNvSpPr>
              <a:spLocks noChangeShapeType="1"/>
            </p:cNvSpPr>
            <p:nvPr/>
          </p:nvSpPr>
          <p:spPr bwMode="auto">
            <a:xfrm>
              <a:off x="1008" y="816"/>
              <a:ext cx="48" cy="0"/>
            </a:xfrm>
            <a:prstGeom prst="line">
              <a:avLst/>
            </a:prstGeom>
            <a:noFill/>
            <a:ln w="9525">
              <a:solidFill>
                <a:schemeClr val="tx1"/>
              </a:solidFill>
              <a:miter lim="800000"/>
              <a:headEnd/>
              <a:tailEnd type="triangle" w="med" len="med"/>
            </a:ln>
          </p:spPr>
          <p:txBody>
            <a:bodyPr wrap="none"/>
            <a:lstStyle/>
            <a:p>
              <a:endParaRPr lang="fr-FR"/>
            </a:p>
          </p:txBody>
        </p:sp>
        <p:sp>
          <p:nvSpPr>
            <p:cNvPr id="22575" name="Line 49"/>
            <p:cNvSpPr>
              <a:spLocks noChangeShapeType="1"/>
            </p:cNvSpPr>
            <p:nvPr/>
          </p:nvSpPr>
          <p:spPr bwMode="auto">
            <a:xfrm>
              <a:off x="912" y="2592"/>
              <a:ext cx="480" cy="0"/>
            </a:xfrm>
            <a:prstGeom prst="line">
              <a:avLst/>
            </a:prstGeom>
            <a:noFill/>
            <a:ln w="9525">
              <a:solidFill>
                <a:schemeClr val="tx1"/>
              </a:solidFill>
              <a:miter lim="800000"/>
              <a:headEnd/>
              <a:tailEnd type="triangle" w="med" len="med"/>
            </a:ln>
          </p:spPr>
          <p:txBody>
            <a:bodyPr wrap="none"/>
            <a:lstStyle/>
            <a:p>
              <a:endParaRPr lang="fr-FR"/>
            </a:p>
          </p:txBody>
        </p:sp>
        <p:sp>
          <p:nvSpPr>
            <p:cNvPr id="22576" name="Line 50"/>
            <p:cNvSpPr>
              <a:spLocks noChangeShapeType="1"/>
            </p:cNvSpPr>
            <p:nvPr/>
          </p:nvSpPr>
          <p:spPr bwMode="auto">
            <a:xfrm>
              <a:off x="1488" y="912"/>
              <a:ext cx="0" cy="1056"/>
            </a:xfrm>
            <a:prstGeom prst="line">
              <a:avLst/>
            </a:prstGeom>
            <a:noFill/>
            <a:ln w="9525">
              <a:solidFill>
                <a:schemeClr val="tx1"/>
              </a:solidFill>
              <a:miter lim="800000"/>
              <a:headEnd/>
              <a:tailEnd/>
            </a:ln>
          </p:spPr>
          <p:txBody>
            <a:bodyPr wrap="none"/>
            <a:lstStyle/>
            <a:p>
              <a:endParaRPr lang="fr-FR"/>
            </a:p>
          </p:txBody>
        </p:sp>
        <p:sp>
          <p:nvSpPr>
            <p:cNvPr id="22577" name="Line 51"/>
            <p:cNvSpPr>
              <a:spLocks noChangeShapeType="1"/>
            </p:cNvSpPr>
            <p:nvPr/>
          </p:nvSpPr>
          <p:spPr bwMode="auto">
            <a:xfrm>
              <a:off x="1488" y="1200"/>
              <a:ext cx="384" cy="0"/>
            </a:xfrm>
            <a:prstGeom prst="line">
              <a:avLst/>
            </a:prstGeom>
            <a:noFill/>
            <a:ln w="9525">
              <a:solidFill>
                <a:schemeClr val="tx1"/>
              </a:solidFill>
              <a:miter lim="800000"/>
              <a:headEnd/>
              <a:tailEnd type="triangle" w="med" len="med"/>
            </a:ln>
          </p:spPr>
          <p:txBody>
            <a:bodyPr wrap="none"/>
            <a:lstStyle/>
            <a:p>
              <a:endParaRPr lang="fr-FR"/>
            </a:p>
          </p:txBody>
        </p:sp>
        <p:sp>
          <p:nvSpPr>
            <p:cNvPr id="22578" name="Line 52"/>
            <p:cNvSpPr>
              <a:spLocks noChangeShapeType="1"/>
            </p:cNvSpPr>
            <p:nvPr/>
          </p:nvSpPr>
          <p:spPr bwMode="auto">
            <a:xfrm>
              <a:off x="1488" y="1968"/>
              <a:ext cx="240" cy="0"/>
            </a:xfrm>
            <a:prstGeom prst="line">
              <a:avLst/>
            </a:prstGeom>
            <a:noFill/>
            <a:ln w="9525">
              <a:solidFill>
                <a:schemeClr val="tx1"/>
              </a:solidFill>
              <a:miter lim="800000"/>
              <a:headEnd/>
              <a:tailEnd type="triangle" w="med" len="med"/>
            </a:ln>
          </p:spPr>
          <p:txBody>
            <a:bodyPr wrap="none"/>
            <a:lstStyle/>
            <a:p>
              <a:endParaRPr lang="fr-FR"/>
            </a:p>
          </p:txBody>
        </p:sp>
        <p:sp>
          <p:nvSpPr>
            <p:cNvPr id="22579" name="Line 53"/>
            <p:cNvSpPr>
              <a:spLocks noChangeShapeType="1"/>
            </p:cNvSpPr>
            <p:nvPr/>
          </p:nvSpPr>
          <p:spPr bwMode="auto">
            <a:xfrm>
              <a:off x="2448" y="3840"/>
              <a:ext cx="672" cy="0"/>
            </a:xfrm>
            <a:prstGeom prst="line">
              <a:avLst/>
            </a:prstGeom>
            <a:noFill/>
            <a:ln w="9525">
              <a:solidFill>
                <a:schemeClr val="tx1"/>
              </a:solidFill>
              <a:miter lim="800000"/>
              <a:headEnd/>
              <a:tailEnd type="triangle" w="med" len="med"/>
            </a:ln>
          </p:spPr>
          <p:txBody>
            <a:bodyPr wrap="none"/>
            <a:lstStyle/>
            <a:p>
              <a:endParaRPr lang="fr-FR"/>
            </a:p>
          </p:txBody>
        </p:sp>
        <p:sp>
          <p:nvSpPr>
            <p:cNvPr id="22580" name="Line 54"/>
            <p:cNvSpPr>
              <a:spLocks noChangeShapeType="1"/>
            </p:cNvSpPr>
            <p:nvPr/>
          </p:nvSpPr>
          <p:spPr bwMode="auto">
            <a:xfrm>
              <a:off x="3072" y="1392"/>
              <a:ext cx="336" cy="0"/>
            </a:xfrm>
            <a:prstGeom prst="line">
              <a:avLst/>
            </a:prstGeom>
            <a:noFill/>
            <a:ln w="9525">
              <a:solidFill>
                <a:schemeClr val="tx1"/>
              </a:solidFill>
              <a:miter lim="800000"/>
              <a:headEnd/>
              <a:tailEnd type="triangle" w="med" len="med"/>
            </a:ln>
          </p:spPr>
          <p:txBody>
            <a:bodyPr wrap="none"/>
            <a:lstStyle/>
            <a:p>
              <a:endParaRPr lang="fr-FR"/>
            </a:p>
          </p:txBody>
        </p:sp>
        <p:sp>
          <p:nvSpPr>
            <p:cNvPr id="22581" name="Line 55"/>
            <p:cNvSpPr>
              <a:spLocks noChangeShapeType="1"/>
            </p:cNvSpPr>
            <p:nvPr/>
          </p:nvSpPr>
          <p:spPr bwMode="auto">
            <a:xfrm flipV="1">
              <a:off x="2736" y="1056"/>
              <a:ext cx="720" cy="96"/>
            </a:xfrm>
            <a:prstGeom prst="line">
              <a:avLst/>
            </a:prstGeom>
            <a:noFill/>
            <a:ln w="9525">
              <a:solidFill>
                <a:schemeClr val="tx1"/>
              </a:solidFill>
              <a:miter lim="800000"/>
              <a:headEnd/>
              <a:tailEnd type="triangle" w="med" len="med"/>
            </a:ln>
          </p:spPr>
          <p:txBody>
            <a:bodyPr wrap="none"/>
            <a:lstStyle/>
            <a:p>
              <a:endParaRPr lang="fr-FR"/>
            </a:p>
          </p:txBody>
        </p:sp>
        <p:sp>
          <p:nvSpPr>
            <p:cNvPr id="22582" name="Line 56"/>
            <p:cNvSpPr>
              <a:spLocks noChangeShapeType="1"/>
            </p:cNvSpPr>
            <p:nvPr/>
          </p:nvSpPr>
          <p:spPr bwMode="auto">
            <a:xfrm>
              <a:off x="3072" y="1872"/>
              <a:ext cx="0" cy="336"/>
            </a:xfrm>
            <a:prstGeom prst="line">
              <a:avLst/>
            </a:prstGeom>
            <a:noFill/>
            <a:ln w="9525">
              <a:solidFill>
                <a:schemeClr val="tx1"/>
              </a:solidFill>
              <a:miter lim="800000"/>
              <a:headEnd/>
              <a:tailEnd/>
            </a:ln>
          </p:spPr>
          <p:txBody>
            <a:bodyPr wrap="none"/>
            <a:lstStyle/>
            <a:p>
              <a:endParaRPr lang="fr-FR"/>
            </a:p>
          </p:txBody>
        </p:sp>
        <p:sp>
          <p:nvSpPr>
            <p:cNvPr id="22583" name="Line 57"/>
            <p:cNvSpPr>
              <a:spLocks noChangeShapeType="1"/>
            </p:cNvSpPr>
            <p:nvPr/>
          </p:nvSpPr>
          <p:spPr bwMode="auto">
            <a:xfrm>
              <a:off x="3072" y="1872"/>
              <a:ext cx="336" cy="0"/>
            </a:xfrm>
            <a:prstGeom prst="line">
              <a:avLst/>
            </a:prstGeom>
            <a:noFill/>
            <a:ln w="9525">
              <a:solidFill>
                <a:schemeClr val="tx1"/>
              </a:solidFill>
              <a:miter lim="800000"/>
              <a:headEnd/>
              <a:tailEnd type="triangle" w="med" len="med"/>
            </a:ln>
          </p:spPr>
          <p:txBody>
            <a:bodyPr wrap="none"/>
            <a:lstStyle/>
            <a:p>
              <a:endParaRPr lang="fr-FR"/>
            </a:p>
          </p:txBody>
        </p:sp>
        <p:sp>
          <p:nvSpPr>
            <p:cNvPr id="22584" name="Line 58"/>
            <p:cNvSpPr>
              <a:spLocks noChangeShapeType="1"/>
            </p:cNvSpPr>
            <p:nvPr/>
          </p:nvSpPr>
          <p:spPr bwMode="auto">
            <a:xfrm>
              <a:off x="3072" y="2208"/>
              <a:ext cx="288" cy="0"/>
            </a:xfrm>
            <a:prstGeom prst="line">
              <a:avLst/>
            </a:prstGeom>
            <a:noFill/>
            <a:ln w="9525">
              <a:solidFill>
                <a:schemeClr val="tx1"/>
              </a:solidFill>
              <a:miter lim="800000"/>
              <a:headEnd/>
              <a:tailEnd type="triangle" w="med" len="med"/>
            </a:ln>
          </p:spPr>
          <p:txBody>
            <a:bodyPr wrap="none"/>
            <a:lstStyle/>
            <a:p>
              <a:endParaRPr lang="fr-FR"/>
            </a:p>
          </p:txBody>
        </p:sp>
        <p:sp>
          <p:nvSpPr>
            <p:cNvPr id="22585" name="Line 59"/>
            <p:cNvSpPr>
              <a:spLocks noChangeShapeType="1"/>
            </p:cNvSpPr>
            <p:nvPr/>
          </p:nvSpPr>
          <p:spPr bwMode="auto">
            <a:xfrm>
              <a:off x="2592" y="2016"/>
              <a:ext cx="480" cy="0"/>
            </a:xfrm>
            <a:prstGeom prst="line">
              <a:avLst/>
            </a:prstGeom>
            <a:noFill/>
            <a:ln w="9525">
              <a:solidFill>
                <a:schemeClr val="tx1"/>
              </a:solidFill>
              <a:miter lim="800000"/>
              <a:headEnd/>
              <a:tailEnd/>
            </a:ln>
          </p:spPr>
          <p:txBody>
            <a:bodyPr wrap="none"/>
            <a:lstStyle/>
            <a:p>
              <a:endParaRPr lang="fr-FR"/>
            </a:p>
          </p:txBody>
        </p:sp>
        <p:sp>
          <p:nvSpPr>
            <p:cNvPr id="22586" name="Line 60"/>
            <p:cNvSpPr>
              <a:spLocks noChangeShapeType="1"/>
            </p:cNvSpPr>
            <p:nvPr/>
          </p:nvSpPr>
          <p:spPr bwMode="auto">
            <a:xfrm flipV="1">
              <a:off x="2784" y="2352"/>
              <a:ext cx="1680" cy="96"/>
            </a:xfrm>
            <a:prstGeom prst="line">
              <a:avLst/>
            </a:prstGeom>
            <a:noFill/>
            <a:ln w="9525">
              <a:solidFill>
                <a:schemeClr val="tx1"/>
              </a:solidFill>
              <a:miter lim="800000"/>
              <a:headEnd/>
              <a:tailEnd type="triangle" w="med" len="med"/>
            </a:ln>
          </p:spPr>
          <p:txBody>
            <a:bodyPr wrap="none"/>
            <a:lstStyle/>
            <a:p>
              <a:endParaRPr lang="fr-FR"/>
            </a:p>
          </p:txBody>
        </p:sp>
      </p:grpSp>
      <p:sp>
        <p:nvSpPr>
          <p:cNvPr id="22533" name="Text Box 4"/>
          <p:cNvSpPr txBox="1">
            <a:spLocks noChangeArrowheads="1"/>
          </p:cNvSpPr>
          <p:nvPr/>
        </p:nvSpPr>
        <p:spPr bwMode="auto">
          <a:xfrm>
            <a:off x="971550" y="381000"/>
            <a:ext cx="8172450" cy="549275"/>
          </a:xfrm>
          <a:prstGeom prst="rect">
            <a:avLst/>
          </a:prstGeom>
          <a:noFill/>
          <a:ln w="12700">
            <a:noFill/>
            <a:miter lim="800000"/>
            <a:headEnd/>
            <a:tailEnd/>
          </a:ln>
        </p:spPr>
        <p:txBody>
          <a:bodyPr>
            <a:spAutoFit/>
          </a:bodyPr>
          <a:lstStyle/>
          <a:p>
            <a:pPr>
              <a:spcBef>
                <a:spcPct val="50000"/>
              </a:spcBef>
            </a:pPr>
            <a:r>
              <a:rPr lang="fr-FR" sz="3000" b="1">
                <a:solidFill>
                  <a:srgbClr val="000000"/>
                </a:solidFill>
              </a:rPr>
              <a:t>Caractéristiques fondamentales</a:t>
            </a:r>
            <a:endParaRPr lang="en-US" sz="3000" b="1">
              <a:solidFill>
                <a:srgbClr val="000000"/>
              </a:solidFill>
            </a:endParaRPr>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14400" y="304800"/>
            <a:ext cx="8229600" cy="523875"/>
          </a:xfrm>
        </p:spPr>
        <p:txBody>
          <a:bodyPr/>
          <a:lstStyle/>
          <a:p>
            <a:pPr eaLnBrk="1" hangingPunct="1"/>
            <a:r>
              <a:rPr lang="fr-FR" sz="3000" smtClean="0"/>
              <a:t>Droit des personnes concernées</a:t>
            </a:r>
          </a:p>
        </p:txBody>
      </p:sp>
      <p:sp>
        <p:nvSpPr>
          <p:cNvPr id="23555"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
        <p:nvSpPr>
          <p:cNvPr id="189463" name="AutoShape 23"/>
          <p:cNvSpPr>
            <a:spLocks noChangeArrowheads="1"/>
          </p:cNvSpPr>
          <p:nvPr/>
        </p:nvSpPr>
        <p:spPr bwMode="auto">
          <a:xfrm>
            <a:off x="533400" y="1219200"/>
            <a:ext cx="25146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Information</a:t>
            </a:r>
          </a:p>
          <a:p>
            <a:pPr algn="ctr" eaLnBrk="1" hangingPunct="1"/>
            <a:r>
              <a:rPr lang="fr-FR" sz="2600">
                <a:solidFill>
                  <a:schemeClr val="bg1"/>
                </a:solidFill>
                <a:latin typeface="Verdana" pitchFamily="34" charset="0"/>
              </a:rPr>
              <a:t>préalable</a:t>
            </a:r>
          </a:p>
          <a:p>
            <a:pPr algn="ctr" eaLnBrk="1" hangingPunct="1"/>
            <a:endParaRPr lang="fr-FR" sz="2600">
              <a:solidFill>
                <a:schemeClr val="bg1"/>
              </a:solidFill>
              <a:latin typeface="Verdana" pitchFamily="34" charset="0"/>
            </a:endParaRPr>
          </a:p>
        </p:txBody>
      </p:sp>
      <p:sp>
        <p:nvSpPr>
          <p:cNvPr id="189464" name="AutoShape 24"/>
          <p:cNvSpPr>
            <a:spLocks noChangeArrowheads="1"/>
          </p:cNvSpPr>
          <p:nvPr/>
        </p:nvSpPr>
        <p:spPr bwMode="auto">
          <a:xfrm>
            <a:off x="2438400" y="2209800"/>
            <a:ext cx="2374900" cy="1871663"/>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Droit </a:t>
            </a:r>
          </a:p>
          <a:p>
            <a:pPr algn="ctr" eaLnBrk="1" hangingPunct="1"/>
            <a:r>
              <a:rPr lang="fr-FR" sz="2600">
                <a:solidFill>
                  <a:schemeClr val="bg1"/>
                </a:solidFill>
                <a:latin typeface="Verdana" pitchFamily="34" charset="0"/>
              </a:rPr>
              <a:t>d’accès</a:t>
            </a:r>
          </a:p>
          <a:p>
            <a:pPr algn="ctr" eaLnBrk="1" hangingPunct="1"/>
            <a:endParaRPr lang="fr-FR" sz="2600">
              <a:solidFill>
                <a:schemeClr val="bg1"/>
              </a:solidFill>
              <a:latin typeface="Verdana" pitchFamily="34" charset="0"/>
            </a:endParaRPr>
          </a:p>
        </p:txBody>
      </p:sp>
      <p:sp>
        <p:nvSpPr>
          <p:cNvPr id="189465" name="AutoShape 25"/>
          <p:cNvSpPr>
            <a:spLocks noChangeArrowheads="1"/>
          </p:cNvSpPr>
          <p:nvPr/>
        </p:nvSpPr>
        <p:spPr bwMode="auto">
          <a:xfrm>
            <a:off x="4038600" y="3352800"/>
            <a:ext cx="29718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Droit de</a:t>
            </a:r>
          </a:p>
          <a:p>
            <a:pPr algn="ctr" eaLnBrk="1" hangingPunct="1"/>
            <a:r>
              <a:rPr lang="fr-FR" sz="2600">
                <a:solidFill>
                  <a:schemeClr val="bg1"/>
                </a:solidFill>
                <a:latin typeface="Verdana" pitchFamily="34" charset="0"/>
              </a:rPr>
              <a:t> rectification</a:t>
            </a:r>
          </a:p>
        </p:txBody>
      </p:sp>
      <p:sp>
        <p:nvSpPr>
          <p:cNvPr id="189466" name="AutoShape 26"/>
          <p:cNvSpPr>
            <a:spLocks noChangeArrowheads="1"/>
          </p:cNvSpPr>
          <p:nvPr/>
        </p:nvSpPr>
        <p:spPr bwMode="auto">
          <a:xfrm>
            <a:off x="6248400" y="4572000"/>
            <a:ext cx="27432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Sanctions</a:t>
            </a:r>
          </a:p>
        </p:txBody>
      </p:sp>
      <p:pic>
        <p:nvPicPr>
          <p:cNvPr id="23560" name="Picture 28"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63"/>
                                        </p:tgtEl>
                                        <p:attrNameLst>
                                          <p:attrName>style.visibility</p:attrName>
                                        </p:attrNameLst>
                                      </p:cBhvr>
                                      <p:to>
                                        <p:strVal val="visible"/>
                                      </p:to>
                                    </p:set>
                                    <p:anim calcmode="lin" valueType="num">
                                      <p:cBhvr additive="base">
                                        <p:cTn id="7" dur="500" fill="hold"/>
                                        <p:tgtEl>
                                          <p:spTgt spid="189463"/>
                                        </p:tgtEl>
                                        <p:attrNameLst>
                                          <p:attrName>ppt_x</p:attrName>
                                        </p:attrNameLst>
                                      </p:cBhvr>
                                      <p:tavLst>
                                        <p:tav tm="0">
                                          <p:val>
                                            <p:strVal val="0-#ppt_w/2"/>
                                          </p:val>
                                        </p:tav>
                                        <p:tav tm="100000">
                                          <p:val>
                                            <p:strVal val="#ppt_x"/>
                                          </p:val>
                                        </p:tav>
                                      </p:tavLst>
                                    </p:anim>
                                    <p:anim calcmode="lin" valueType="num">
                                      <p:cBhvr additive="base">
                                        <p:cTn id="8" dur="500" fill="hold"/>
                                        <p:tgtEl>
                                          <p:spTgt spid="1894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64"/>
                                        </p:tgtEl>
                                        <p:attrNameLst>
                                          <p:attrName>style.visibility</p:attrName>
                                        </p:attrNameLst>
                                      </p:cBhvr>
                                      <p:to>
                                        <p:strVal val="visible"/>
                                      </p:to>
                                    </p:set>
                                    <p:anim calcmode="lin" valueType="num">
                                      <p:cBhvr additive="base">
                                        <p:cTn id="13" dur="500" fill="hold"/>
                                        <p:tgtEl>
                                          <p:spTgt spid="189464"/>
                                        </p:tgtEl>
                                        <p:attrNameLst>
                                          <p:attrName>ppt_x</p:attrName>
                                        </p:attrNameLst>
                                      </p:cBhvr>
                                      <p:tavLst>
                                        <p:tav tm="0">
                                          <p:val>
                                            <p:strVal val="0-#ppt_w/2"/>
                                          </p:val>
                                        </p:tav>
                                        <p:tav tm="100000">
                                          <p:val>
                                            <p:strVal val="#ppt_x"/>
                                          </p:val>
                                        </p:tav>
                                      </p:tavLst>
                                    </p:anim>
                                    <p:anim calcmode="lin" valueType="num">
                                      <p:cBhvr additive="base">
                                        <p:cTn id="14" dur="500" fill="hold"/>
                                        <p:tgtEl>
                                          <p:spTgt spid="1894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65"/>
                                        </p:tgtEl>
                                        <p:attrNameLst>
                                          <p:attrName>style.visibility</p:attrName>
                                        </p:attrNameLst>
                                      </p:cBhvr>
                                      <p:to>
                                        <p:strVal val="visible"/>
                                      </p:to>
                                    </p:set>
                                    <p:anim calcmode="lin" valueType="num">
                                      <p:cBhvr additive="base">
                                        <p:cTn id="19" dur="500" fill="hold"/>
                                        <p:tgtEl>
                                          <p:spTgt spid="189465"/>
                                        </p:tgtEl>
                                        <p:attrNameLst>
                                          <p:attrName>ppt_x</p:attrName>
                                        </p:attrNameLst>
                                      </p:cBhvr>
                                      <p:tavLst>
                                        <p:tav tm="0">
                                          <p:val>
                                            <p:strVal val="0-#ppt_w/2"/>
                                          </p:val>
                                        </p:tav>
                                        <p:tav tm="100000">
                                          <p:val>
                                            <p:strVal val="#ppt_x"/>
                                          </p:val>
                                        </p:tav>
                                      </p:tavLst>
                                    </p:anim>
                                    <p:anim calcmode="lin" valueType="num">
                                      <p:cBhvr additive="base">
                                        <p:cTn id="20" dur="500" fill="hold"/>
                                        <p:tgtEl>
                                          <p:spTgt spid="1894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66"/>
                                        </p:tgtEl>
                                        <p:attrNameLst>
                                          <p:attrName>style.visibility</p:attrName>
                                        </p:attrNameLst>
                                      </p:cBhvr>
                                      <p:to>
                                        <p:strVal val="visible"/>
                                      </p:to>
                                    </p:set>
                                    <p:anim calcmode="lin" valueType="num">
                                      <p:cBhvr additive="base">
                                        <p:cTn id="25" dur="500" fill="hold"/>
                                        <p:tgtEl>
                                          <p:spTgt spid="189466"/>
                                        </p:tgtEl>
                                        <p:attrNameLst>
                                          <p:attrName>ppt_x</p:attrName>
                                        </p:attrNameLst>
                                      </p:cBhvr>
                                      <p:tavLst>
                                        <p:tav tm="0">
                                          <p:val>
                                            <p:strVal val="0-#ppt_w/2"/>
                                          </p:val>
                                        </p:tav>
                                        <p:tav tm="100000">
                                          <p:val>
                                            <p:strVal val="#ppt_x"/>
                                          </p:val>
                                        </p:tav>
                                      </p:tavLst>
                                    </p:anim>
                                    <p:anim calcmode="lin" valueType="num">
                                      <p:cBhvr additive="base">
                                        <p:cTn id="26" dur="500" fill="hold"/>
                                        <p:tgtEl>
                                          <p:spTgt spid="189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3" grpId="0" animBg="1" autoUpdateAnimBg="0"/>
      <p:bldP spid="189464" grpId="0" animBg="1" autoUpdateAnimBg="0"/>
      <p:bldP spid="189465" grpId="0" animBg="1" autoUpdateAnimBg="0"/>
      <p:bldP spid="18946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90600" y="333375"/>
            <a:ext cx="8153400" cy="523875"/>
          </a:xfrm>
        </p:spPr>
        <p:txBody>
          <a:bodyPr/>
          <a:lstStyle/>
          <a:p>
            <a:pPr eaLnBrk="1" hangingPunct="1"/>
            <a:r>
              <a:rPr lang="fr-FR" sz="3000" smtClean="0"/>
              <a:t>Information préalable</a:t>
            </a:r>
          </a:p>
        </p:txBody>
      </p:sp>
      <p:sp>
        <p:nvSpPr>
          <p:cNvPr id="2457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
        <p:nvSpPr>
          <p:cNvPr id="24580" name="Rectangle 6"/>
          <p:cNvSpPr>
            <a:spLocks noChangeArrowheads="1"/>
          </p:cNvSpPr>
          <p:nvPr/>
        </p:nvSpPr>
        <p:spPr bwMode="auto">
          <a:xfrm>
            <a:off x="2743200" y="990600"/>
            <a:ext cx="3352800" cy="533400"/>
          </a:xfrm>
          <a:prstGeom prst="rect">
            <a:avLst/>
          </a:prstGeom>
          <a:noFill/>
          <a:ln w="9525">
            <a:noFill/>
            <a:miter lim="800000"/>
            <a:headEnd/>
            <a:tailEnd/>
          </a:ln>
        </p:spPr>
        <p:txBody>
          <a:bodyPr anchor="ctr"/>
          <a:lstStyle/>
          <a:p>
            <a:r>
              <a:rPr lang="fr-FR" sz="1800" b="1">
                <a:solidFill>
                  <a:srgbClr val="000000"/>
                </a:solidFill>
              </a:rPr>
              <a:t>Mentions obligatoires (1)</a:t>
            </a:r>
          </a:p>
        </p:txBody>
      </p:sp>
      <p:grpSp>
        <p:nvGrpSpPr>
          <p:cNvPr id="24581" name="Group 16"/>
          <p:cNvGrpSpPr>
            <a:grpSpLocks/>
          </p:cNvGrpSpPr>
          <p:nvPr/>
        </p:nvGrpSpPr>
        <p:grpSpPr bwMode="auto">
          <a:xfrm>
            <a:off x="381000" y="1143000"/>
            <a:ext cx="8534400" cy="5105400"/>
            <a:chOff x="0" y="672"/>
            <a:chExt cx="5376" cy="3216"/>
          </a:xfrm>
        </p:grpSpPr>
        <p:sp>
          <p:nvSpPr>
            <p:cNvPr id="24583" name="Oval 7"/>
            <p:cNvSpPr>
              <a:spLocks noChangeArrowheads="1"/>
            </p:cNvSpPr>
            <p:nvPr/>
          </p:nvSpPr>
          <p:spPr bwMode="auto">
            <a:xfrm>
              <a:off x="3792" y="672"/>
              <a:ext cx="1584" cy="912"/>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Identité </a:t>
              </a:r>
            </a:p>
            <a:p>
              <a:pPr algn="ctr" eaLnBrk="1" hangingPunct="1"/>
              <a:r>
                <a:rPr lang="fr-FR" b="1">
                  <a:solidFill>
                    <a:schemeClr val="bg1"/>
                  </a:solidFill>
                  <a:latin typeface="Tahoma" pitchFamily="34" charset="0"/>
                </a:rPr>
                <a:t>Responsable du</a:t>
              </a:r>
            </a:p>
            <a:p>
              <a:pPr algn="ctr" eaLnBrk="1" hangingPunct="1"/>
              <a:r>
                <a:rPr lang="fr-FR" b="1">
                  <a:solidFill>
                    <a:schemeClr val="bg1"/>
                  </a:solidFill>
                  <a:latin typeface="Tahoma" pitchFamily="34" charset="0"/>
                </a:rPr>
                <a:t> traitement</a:t>
              </a:r>
            </a:p>
          </p:txBody>
        </p:sp>
        <p:sp>
          <p:nvSpPr>
            <p:cNvPr id="24584" name="Oval 8"/>
            <p:cNvSpPr>
              <a:spLocks noChangeArrowheads="1"/>
            </p:cNvSpPr>
            <p:nvPr/>
          </p:nvSpPr>
          <p:spPr bwMode="auto">
            <a:xfrm>
              <a:off x="3744" y="1776"/>
              <a:ext cx="1632" cy="864"/>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Finalité</a:t>
              </a:r>
            </a:p>
          </p:txBody>
        </p:sp>
        <p:sp>
          <p:nvSpPr>
            <p:cNvPr id="24585" name="Oval 9"/>
            <p:cNvSpPr>
              <a:spLocks noChangeArrowheads="1"/>
            </p:cNvSpPr>
            <p:nvPr/>
          </p:nvSpPr>
          <p:spPr bwMode="auto">
            <a:xfrm>
              <a:off x="3744" y="2832"/>
              <a:ext cx="1632" cy="960"/>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Caractère</a:t>
              </a:r>
            </a:p>
            <a:p>
              <a:pPr algn="ctr" eaLnBrk="1" hangingPunct="1"/>
              <a:r>
                <a:rPr lang="fr-FR" b="1">
                  <a:solidFill>
                    <a:schemeClr val="bg1"/>
                  </a:solidFill>
                  <a:latin typeface="Tahoma" pitchFamily="34" charset="0"/>
                </a:rPr>
                <a:t> obligatoire ou</a:t>
              </a:r>
            </a:p>
            <a:p>
              <a:pPr algn="ctr" eaLnBrk="1" hangingPunct="1"/>
              <a:r>
                <a:rPr lang="fr-FR" b="1">
                  <a:solidFill>
                    <a:schemeClr val="bg1"/>
                  </a:solidFill>
                  <a:latin typeface="Tahoma" pitchFamily="34" charset="0"/>
                </a:rPr>
                <a:t>facultatif des </a:t>
              </a:r>
            </a:p>
            <a:p>
              <a:pPr algn="ctr" eaLnBrk="1" hangingPunct="1"/>
              <a:r>
                <a:rPr lang="fr-FR" b="1">
                  <a:solidFill>
                    <a:schemeClr val="bg1"/>
                  </a:solidFill>
                  <a:latin typeface="Tahoma" pitchFamily="34" charset="0"/>
                </a:rPr>
                <a:t>réponses</a:t>
              </a:r>
            </a:p>
          </p:txBody>
        </p:sp>
        <p:sp>
          <p:nvSpPr>
            <p:cNvPr id="24586" name="Oval 10"/>
            <p:cNvSpPr>
              <a:spLocks noChangeArrowheads="1"/>
            </p:cNvSpPr>
            <p:nvPr/>
          </p:nvSpPr>
          <p:spPr bwMode="auto">
            <a:xfrm>
              <a:off x="1872" y="2928"/>
              <a:ext cx="1776" cy="960"/>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Conséquences d’un</a:t>
              </a:r>
            </a:p>
            <a:p>
              <a:pPr algn="ctr" eaLnBrk="1" hangingPunct="1"/>
              <a:r>
                <a:rPr lang="fr-FR" b="1">
                  <a:solidFill>
                    <a:schemeClr val="bg1"/>
                  </a:solidFill>
                  <a:latin typeface="Tahoma" pitchFamily="34" charset="0"/>
                </a:rPr>
                <a:t>défaut de réponse</a:t>
              </a:r>
            </a:p>
          </p:txBody>
        </p:sp>
        <p:sp>
          <p:nvSpPr>
            <p:cNvPr id="24587" name="Oval 11"/>
            <p:cNvSpPr>
              <a:spLocks noChangeArrowheads="1"/>
            </p:cNvSpPr>
            <p:nvPr/>
          </p:nvSpPr>
          <p:spPr bwMode="auto">
            <a:xfrm>
              <a:off x="0" y="2832"/>
              <a:ext cx="1632" cy="960"/>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Destinataires et</a:t>
              </a:r>
            </a:p>
            <a:p>
              <a:pPr algn="ctr" eaLnBrk="1" hangingPunct="1"/>
              <a:r>
                <a:rPr lang="fr-FR" b="1">
                  <a:solidFill>
                    <a:schemeClr val="bg1"/>
                  </a:solidFill>
                  <a:latin typeface="Tahoma" pitchFamily="34" charset="0"/>
                </a:rPr>
                <a:t> catégories</a:t>
              </a:r>
            </a:p>
            <a:p>
              <a:pPr algn="ctr" eaLnBrk="1" hangingPunct="1"/>
              <a:r>
                <a:rPr lang="fr-FR" b="1">
                  <a:solidFill>
                    <a:schemeClr val="bg1"/>
                  </a:solidFill>
                  <a:latin typeface="Tahoma" pitchFamily="34" charset="0"/>
                </a:rPr>
                <a:t> de destinataires</a:t>
              </a:r>
            </a:p>
          </p:txBody>
        </p:sp>
        <p:sp>
          <p:nvSpPr>
            <p:cNvPr id="24588" name="Oval 12"/>
            <p:cNvSpPr>
              <a:spLocks noChangeArrowheads="1"/>
            </p:cNvSpPr>
            <p:nvPr/>
          </p:nvSpPr>
          <p:spPr bwMode="auto">
            <a:xfrm>
              <a:off x="0" y="1728"/>
              <a:ext cx="1632" cy="960"/>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Droits des </a:t>
              </a:r>
            </a:p>
            <a:p>
              <a:pPr algn="ctr" eaLnBrk="1" hangingPunct="1"/>
              <a:r>
                <a:rPr lang="fr-FR" b="1">
                  <a:solidFill>
                    <a:schemeClr val="bg1"/>
                  </a:solidFill>
                  <a:latin typeface="Tahoma" pitchFamily="34" charset="0"/>
                </a:rPr>
                <a:t>personnes</a:t>
              </a:r>
            </a:p>
          </p:txBody>
        </p:sp>
        <p:sp>
          <p:nvSpPr>
            <p:cNvPr id="24589" name="Oval 13"/>
            <p:cNvSpPr>
              <a:spLocks noChangeArrowheads="1"/>
            </p:cNvSpPr>
            <p:nvPr/>
          </p:nvSpPr>
          <p:spPr bwMode="auto">
            <a:xfrm>
              <a:off x="0" y="720"/>
              <a:ext cx="1632" cy="960"/>
            </a:xfrm>
            <a:prstGeom prst="ellipse">
              <a:avLst/>
            </a:prstGeom>
            <a:solidFill>
              <a:srgbClr val="3333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Transferts </a:t>
              </a:r>
            </a:p>
            <a:p>
              <a:pPr algn="ctr" eaLnBrk="1" hangingPunct="1"/>
              <a:r>
                <a:rPr lang="fr-FR" b="1">
                  <a:solidFill>
                    <a:schemeClr val="bg1"/>
                  </a:solidFill>
                  <a:latin typeface="Tahoma" pitchFamily="34" charset="0"/>
                </a:rPr>
                <a:t>de données hors</a:t>
              </a:r>
            </a:p>
            <a:p>
              <a:pPr algn="ctr" eaLnBrk="1" hangingPunct="1"/>
              <a:r>
                <a:rPr lang="fr-FR" b="1">
                  <a:solidFill>
                    <a:schemeClr val="bg1"/>
                  </a:solidFill>
                  <a:latin typeface="Tahoma" pitchFamily="34" charset="0"/>
                </a:rPr>
                <a:t>UE</a:t>
              </a:r>
            </a:p>
          </p:txBody>
        </p:sp>
        <p:sp>
          <p:nvSpPr>
            <p:cNvPr id="24590" name="AutoShape 14"/>
            <p:cNvSpPr>
              <a:spLocks noChangeArrowheads="1"/>
            </p:cNvSpPr>
            <p:nvPr/>
          </p:nvSpPr>
          <p:spPr bwMode="auto">
            <a:xfrm>
              <a:off x="1872" y="1152"/>
              <a:ext cx="1584" cy="1680"/>
            </a:xfrm>
            <a:prstGeom prst="bevel">
              <a:avLst>
                <a:gd name="adj" fmla="val 12500"/>
              </a:avLst>
            </a:prstGeom>
            <a:solidFill>
              <a:srgbClr val="FF0000"/>
            </a:solidFill>
            <a:ln w="9525">
              <a:solidFill>
                <a:schemeClr val="tx1"/>
              </a:solidFill>
              <a:miter lim="800000"/>
              <a:headEnd/>
              <a:tailEnd/>
            </a:ln>
          </p:spPr>
          <p:txBody>
            <a:bodyPr wrap="none" anchor="ctr"/>
            <a:lstStyle/>
            <a:p>
              <a:pPr algn="ctr" eaLnBrk="1" hangingPunct="1"/>
              <a:r>
                <a:rPr lang="fr-FR" sz="2400">
                  <a:solidFill>
                    <a:srgbClr val="23238D"/>
                  </a:solidFill>
                  <a:latin typeface="Tahoma" pitchFamily="34" charset="0"/>
                </a:rPr>
                <a:t>Collecte </a:t>
              </a:r>
              <a:r>
                <a:rPr lang="fr-FR" sz="2400" b="1">
                  <a:solidFill>
                    <a:srgbClr val="23238D"/>
                  </a:solidFill>
                  <a:latin typeface="Tahoma" pitchFamily="34" charset="0"/>
                </a:rPr>
                <a:t>sans</a:t>
              </a:r>
            </a:p>
            <a:p>
              <a:pPr algn="ctr" eaLnBrk="1" hangingPunct="1"/>
              <a:r>
                <a:rPr lang="fr-FR" sz="2400">
                  <a:solidFill>
                    <a:srgbClr val="23238D"/>
                  </a:solidFill>
                  <a:latin typeface="Tahoma" pitchFamily="34" charset="0"/>
                </a:rPr>
                <a:t>formulaire</a:t>
              </a:r>
            </a:p>
          </p:txBody>
        </p:sp>
      </p:grpSp>
      <p:pic>
        <p:nvPicPr>
          <p:cNvPr id="2458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3"/>
          <p:cNvSpPr>
            <a:spLocks noGrp="1" noChangeArrowheads="1"/>
          </p:cNvSpPr>
          <p:nvPr>
            <p:ph type="title"/>
          </p:nvPr>
        </p:nvSpPr>
        <p:spPr>
          <a:xfrm>
            <a:off x="1033463" y="404813"/>
            <a:ext cx="7729537" cy="452437"/>
          </a:xfrm>
        </p:spPr>
        <p:txBody>
          <a:bodyPr/>
          <a:lstStyle/>
          <a:p>
            <a:pPr eaLnBrk="1" hangingPunct="1"/>
            <a:r>
              <a:rPr lang="en-US" sz="3200" smtClean="0"/>
              <a:t>Votre professeur…</a:t>
            </a:r>
          </a:p>
        </p:txBody>
      </p:sp>
      <p:sp>
        <p:nvSpPr>
          <p:cNvPr id="8195" name="Rectangle 30"/>
          <p:cNvSpPr>
            <a:spLocks noGrp="1" noChangeArrowheads="1"/>
          </p:cNvSpPr>
          <p:nvPr>
            <p:ph type="body" idx="1"/>
          </p:nvPr>
        </p:nvSpPr>
        <p:spPr>
          <a:xfrm>
            <a:off x="3929063" y="1214438"/>
            <a:ext cx="5214937" cy="4767262"/>
          </a:xfrm>
        </p:spPr>
        <p:txBody>
          <a:bodyPr/>
          <a:lstStyle/>
          <a:p>
            <a:pPr marL="0" indent="0" eaLnBrk="1" hangingPunct="1">
              <a:buFont typeface="Wingdings" pitchFamily="2" charset="2"/>
              <a:buNone/>
            </a:pPr>
            <a:r>
              <a:rPr lang="en-US" sz="2000" b="1" smtClean="0">
                <a:solidFill>
                  <a:schemeClr val="hlink"/>
                </a:solidFill>
              </a:rPr>
              <a:t>Titre </a:t>
            </a:r>
            <a:r>
              <a:rPr lang="en-US" sz="2000" smtClean="0"/>
              <a:t>: Avocat (Barreau du Haut-Canada)</a:t>
            </a:r>
          </a:p>
          <a:p>
            <a:pPr marL="0" indent="0" eaLnBrk="1" hangingPunct="1">
              <a:buFont typeface="Wingdings" pitchFamily="2" charset="2"/>
              <a:buNone/>
            </a:pPr>
            <a:r>
              <a:rPr lang="en-US" sz="2000" b="1" smtClean="0">
                <a:solidFill>
                  <a:schemeClr val="hlink"/>
                </a:solidFill>
              </a:rPr>
              <a:t>Fonction </a:t>
            </a:r>
            <a:r>
              <a:rPr lang="en-US" sz="2000" smtClean="0"/>
              <a:t>: Maître de conférence, Institut Telecom, Telecom Ecole de Management, Paris, France</a:t>
            </a:r>
          </a:p>
          <a:p>
            <a:pPr marL="0" indent="0" eaLnBrk="1" hangingPunct="1">
              <a:buFont typeface="Wingdings" pitchFamily="2" charset="2"/>
              <a:buNone/>
            </a:pPr>
            <a:r>
              <a:rPr lang="en-US" sz="2000" b="1" smtClean="0">
                <a:solidFill>
                  <a:schemeClr val="hlink"/>
                </a:solidFill>
              </a:rPr>
              <a:t>Formation </a:t>
            </a:r>
            <a:r>
              <a:rPr lang="en-US" sz="2000" smtClean="0"/>
              <a:t>: Doctorat sur "La régulation de l’Internet: noms de domaine et droit des marques”.</a:t>
            </a:r>
          </a:p>
          <a:p>
            <a:pPr marL="0" indent="0" eaLnBrk="1" hangingPunct="1">
              <a:buFont typeface="Wingdings" pitchFamily="2" charset="2"/>
              <a:buNone/>
            </a:pPr>
            <a:r>
              <a:rPr lang="en-US" sz="2000" b="1" smtClean="0">
                <a:solidFill>
                  <a:schemeClr val="hlink"/>
                </a:solidFill>
              </a:rPr>
              <a:t>Contact :</a:t>
            </a:r>
            <a:br>
              <a:rPr lang="en-US" sz="2000" b="1" smtClean="0">
                <a:solidFill>
                  <a:schemeClr val="hlink"/>
                </a:solidFill>
              </a:rPr>
            </a:br>
            <a:r>
              <a:rPr lang="en-US" sz="2000" smtClean="0"/>
              <a:t>romaingola@yahoo.com</a:t>
            </a:r>
          </a:p>
        </p:txBody>
      </p:sp>
      <p:sp>
        <p:nvSpPr>
          <p:cNvPr id="8196" name="Text Box 37"/>
          <p:cNvSpPr txBox="1">
            <a:spLocks noChangeArrowheads="1"/>
          </p:cNvSpPr>
          <p:nvPr/>
        </p:nvSpPr>
        <p:spPr bwMode="gray">
          <a:xfrm>
            <a:off x="1116013" y="5334000"/>
            <a:ext cx="2527300" cy="1023938"/>
          </a:xfrm>
          <a:prstGeom prst="rect">
            <a:avLst/>
          </a:prstGeom>
          <a:solidFill>
            <a:schemeClr val="tx1"/>
          </a:solidFill>
          <a:ln w="12700">
            <a:solidFill>
              <a:schemeClr val="tx1"/>
            </a:solidFill>
            <a:miter lim="800000"/>
            <a:headEnd/>
            <a:tailEnd/>
          </a:ln>
        </p:spPr>
        <p:txBody>
          <a:bodyPr anchor="ctr"/>
          <a:lstStyle/>
          <a:p>
            <a:pPr algn="ctr">
              <a:spcBef>
                <a:spcPct val="50000"/>
              </a:spcBef>
            </a:pPr>
            <a:r>
              <a:rPr lang="en-US" b="1">
                <a:solidFill>
                  <a:schemeClr val="bg1"/>
                </a:solidFill>
              </a:rPr>
              <a:t>Dr. Romain GOLA</a:t>
            </a:r>
          </a:p>
        </p:txBody>
      </p:sp>
      <p:pic>
        <p:nvPicPr>
          <p:cNvPr id="8197" name="Picture 44" descr="badge_instructor"/>
          <p:cNvPicPr>
            <a:picLocks noChangeAspect="1" noChangeArrowheads="1"/>
          </p:cNvPicPr>
          <p:nvPr/>
        </p:nvPicPr>
        <p:blipFill>
          <a:blip r:embed="rId4" cstate="print"/>
          <a:srcRect/>
          <a:stretch>
            <a:fillRect/>
          </a:stretch>
        </p:blipFill>
        <p:spPr bwMode="auto">
          <a:xfrm>
            <a:off x="141288" y="130175"/>
            <a:ext cx="652462" cy="652463"/>
          </a:xfrm>
          <a:prstGeom prst="rect">
            <a:avLst/>
          </a:prstGeom>
          <a:noFill/>
          <a:ln w="9525">
            <a:noFill/>
            <a:miter lim="800000"/>
            <a:headEnd/>
            <a:tailEnd/>
          </a:ln>
        </p:spPr>
      </p:pic>
      <p:sp>
        <p:nvSpPr>
          <p:cNvPr id="819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Protection des données personnelles dans le monde Module 1</a:t>
            </a:r>
          </a:p>
        </p:txBody>
      </p:sp>
      <p:pic>
        <p:nvPicPr>
          <p:cNvPr id="8199" name="Picture 1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90600" y="333375"/>
            <a:ext cx="6858000" cy="523875"/>
          </a:xfrm>
        </p:spPr>
        <p:txBody>
          <a:bodyPr/>
          <a:lstStyle/>
          <a:p>
            <a:pPr eaLnBrk="1" hangingPunct="1"/>
            <a:r>
              <a:rPr lang="fr-FR" sz="3000" smtClean="0"/>
              <a:t>Information préalable</a:t>
            </a:r>
            <a:endParaRPr lang="en-US" sz="3000" smtClean="0"/>
          </a:p>
        </p:txBody>
      </p:sp>
      <p:pic>
        <p:nvPicPr>
          <p:cNvPr id="2560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60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grpSp>
        <p:nvGrpSpPr>
          <p:cNvPr id="25605" name="Group 2060"/>
          <p:cNvGrpSpPr>
            <a:grpSpLocks/>
          </p:cNvGrpSpPr>
          <p:nvPr/>
        </p:nvGrpSpPr>
        <p:grpSpPr bwMode="auto">
          <a:xfrm>
            <a:off x="381000" y="1219200"/>
            <a:ext cx="8458200" cy="4191000"/>
            <a:chOff x="240" y="720"/>
            <a:chExt cx="5328" cy="2640"/>
          </a:xfrm>
        </p:grpSpPr>
        <p:sp>
          <p:nvSpPr>
            <p:cNvPr id="25606" name="Oval 2054"/>
            <p:cNvSpPr>
              <a:spLocks noChangeArrowheads="1"/>
            </p:cNvSpPr>
            <p:nvPr/>
          </p:nvSpPr>
          <p:spPr bwMode="auto">
            <a:xfrm>
              <a:off x="3936" y="1056"/>
              <a:ext cx="1584" cy="912"/>
            </a:xfrm>
            <a:prstGeom prst="ellipse">
              <a:avLst/>
            </a:prstGeom>
            <a:solidFill>
              <a:srgbClr val="0000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Identité du </a:t>
              </a:r>
            </a:p>
            <a:p>
              <a:pPr algn="ctr" eaLnBrk="1" hangingPunct="1"/>
              <a:r>
                <a:rPr lang="fr-FR" b="1">
                  <a:solidFill>
                    <a:schemeClr val="bg1"/>
                  </a:solidFill>
                  <a:latin typeface="Tahoma" pitchFamily="34" charset="0"/>
                </a:rPr>
                <a:t>responsable du</a:t>
              </a:r>
            </a:p>
            <a:p>
              <a:pPr algn="ctr" eaLnBrk="1" hangingPunct="1"/>
              <a:r>
                <a:rPr lang="fr-FR" b="1">
                  <a:solidFill>
                    <a:schemeClr val="bg1"/>
                  </a:solidFill>
                  <a:latin typeface="Tahoma" pitchFamily="34" charset="0"/>
                </a:rPr>
                <a:t> traitement</a:t>
              </a:r>
            </a:p>
          </p:txBody>
        </p:sp>
        <p:sp>
          <p:nvSpPr>
            <p:cNvPr id="25607" name="Oval 2055"/>
            <p:cNvSpPr>
              <a:spLocks noChangeArrowheads="1"/>
            </p:cNvSpPr>
            <p:nvPr/>
          </p:nvSpPr>
          <p:spPr bwMode="auto">
            <a:xfrm>
              <a:off x="3936" y="2496"/>
              <a:ext cx="1632" cy="864"/>
            </a:xfrm>
            <a:prstGeom prst="ellipse">
              <a:avLst/>
            </a:prstGeom>
            <a:solidFill>
              <a:srgbClr val="0000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Finalité</a:t>
              </a:r>
            </a:p>
          </p:txBody>
        </p:sp>
        <p:sp>
          <p:nvSpPr>
            <p:cNvPr id="25608" name="Oval 2056"/>
            <p:cNvSpPr>
              <a:spLocks noChangeArrowheads="1"/>
            </p:cNvSpPr>
            <p:nvPr/>
          </p:nvSpPr>
          <p:spPr bwMode="auto">
            <a:xfrm>
              <a:off x="240" y="2352"/>
              <a:ext cx="1632" cy="960"/>
            </a:xfrm>
            <a:prstGeom prst="ellipse">
              <a:avLst/>
            </a:prstGeom>
            <a:solidFill>
              <a:srgbClr val="0000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Caractère</a:t>
              </a:r>
            </a:p>
            <a:p>
              <a:pPr algn="ctr" eaLnBrk="1" hangingPunct="1"/>
              <a:r>
                <a:rPr lang="fr-FR" b="1">
                  <a:solidFill>
                    <a:schemeClr val="bg1"/>
                  </a:solidFill>
                  <a:latin typeface="Tahoma" pitchFamily="34" charset="0"/>
                </a:rPr>
                <a:t> obligatoire ou</a:t>
              </a:r>
            </a:p>
            <a:p>
              <a:pPr algn="ctr" eaLnBrk="1" hangingPunct="1"/>
              <a:r>
                <a:rPr lang="fr-FR" b="1">
                  <a:solidFill>
                    <a:schemeClr val="bg1"/>
                  </a:solidFill>
                  <a:latin typeface="Tahoma" pitchFamily="34" charset="0"/>
                </a:rPr>
                <a:t>facultatif des </a:t>
              </a:r>
            </a:p>
            <a:p>
              <a:pPr algn="ctr" eaLnBrk="1" hangingPunct="1"/>
              <a:r>
                <a:rPr lang="fr-FR" b="1">
                  <a:solidFill>
                    <a:schemeClr val="bg1"/>
                  </a:solidFill>
                  <a:latin typeface="Tahoma" pitchFamily="34" charset="0"/>
                </a:rPr>
                <a:t>réponses</a:t>
              </a:r>
            </a:p>
          </p:txBody>
        </p:sp>
        <p:sp>
          <p:nvSpPr>
            <p:cNvPr id="25609" name="Oval 2057"/>
            <p:cNvSpPr>
              <a:spLocks noChangeArrowheads="1"/>
            </p:cNvSpPr>
            <p:nvPr/>
          </p:nvSpPr>
          <p:spPr bwMode="auto">
            <a:xfrm>
              <a:off x="288" y="960"/>
              <a:ext cx="1632" cy="960"/>
            </a:xfrm>
            <a:prstGeom prst="ellipse">
              <a:avLst/>
            </a:prstGeom>
            <a:solidFill>
              <a:srgbClr val="0000FF"/>
            </a:solidFill>
            <a:ln w="9525">
              <a:solidFill>
                <a:schemeClr val="tx1"/>
              </a:solidFill>
              <a:miter lim="800000"/>
              <a:headEnd/>
              <a:tailEnd/>
            </a:ln>
          </p:spPr>
          <p:txBody>
            <a:bodyPr wrap="none" anchor="ctr"/>
            <a:lstStyle/>
            <a:p>
              <a:pPr algn="ctr" eaLnBrk="1" hangingPunct="1"/>
              <a:r>
                <a:rPr lang="fr-FR" b="1">
                  <a:solidFill>
                    <a:schemeClr val="bg1"/>
                  </a:solidFill>
                  <a:latin typeface="Tahoma" pitchFamily="34" charset="0"/>
                </a:rPr>
                <a:t>Droits des </a:t>
              </a:r>
            </a:p>
            <a:p>
              <a:pPr algn="ctr" eaLnBrk="1" hangingPunct="1"/>
              <a:r>
                <a:rPr lang="fr-FR" b="1">
                  <a:solidFill>
                    <a:schemeClr val="bg1"/>
                  </a:solidFill>
                  <a:latin typeface="Tahoma" pitchFamily="34" charset="0"/>
                </a:rPr>
                <a:t>personnes</a:t>
              </a:r>
            </a:p>
          </p:txBody>
        </p:sp>
        <p:sp>
          <p:nvSpPr>
            <p:cNvPr id="25610" name="AutoShape 2058"/>
            <p:cNvSpPr>
              <a:spLocks noChangeArrowheads="1"/>
            </p:cNvSpPr>
            <p:nvPr/>
          </p:nvSpPr>
          <p:spPr bwMode="auto">
            <a:xfrm>
              <a:off x="2064" y="1104"/>
              <a:ext cx="1584" cy="1680"/>
            </a:xfrm>
            <a:prstGeom prst="bevel">
              <a:avLst>
                <a:gd name="adj" fmla="val 12500"/>
              </a:avLst>
            </a:prstGeom>
            <a:solidFill>
              <a:srgbClr val="FF0000"/>
            </a:solidFill>
            <a:ln w="9525">
              <a:solidFill>
                <a:schemeClr val="tx1"/>
              </a:solidFill>
              <a:miter lim="800000"/>
              <a:headEnd/>
              <a:tailEnd/>
            </a:ln>
          </p:spPr>
          <p:txBody>
            <a:bodyPr wrap="none" anchor="ctr"/>
            <a:lstStyle/>
            <a:p>
              <a:pPr algn="ctr" eaLnBrk="1" hangingPunct="1"/>
              <a:r>
                <a:rPr lang="fr-FR" sz="2400">
                  <a:solidFill>
                    <a:srgbClr val="23238D"/>
                  </a:solidFill>
                  <a:latin typeface="Tahoma" pitchFamily="34" charset="0"/>
                </a:rPr>
                <a:t>Collecte </a:t>
              </a:r>
              <a:r>
                <a:rPr lang="fr-FR" sz="2400" b="1">
                  <a:solidFill>
                    <a:srgbClr val="23238D"/>
                  </a:solidFill>
                  <a:latin typeface="Tahoma" pitchFamily="34" charset="0"/>
                </a:rPr>
                <a:t>avec</a:t>
              </a:r>
            </a:p>
            <a:p>
              <a:pPr algn="ctr" eaLnBrk="1" hangingPunct="1"/>
              <a:r>
                <a:rPr lang="fr-FR" sz="2400">
                  <a:solidFill>
                    <a:srgbClr val="23238D"/>
                  </a:solidFill>
                  <a:latin typeface="Tahoma" pitchFamily="34" charset="0"/>
                </a:rPr>
                <a:t>formulaire</a:t>
              </a:r>
            </a:p>
          </p:txBody>
        </p:sp>
        <p:sp>
          <p:nvSpPr>
            <p:cNvPr id="25611" name="Rectangle 2059"/>
            <p:cNvSpPr>
              <a:spLocks noChangeArrowheads="1"/>
            </p:cNvSpPr>
            <p:nvPr/>
          </p:nvSpPr>
          <p:spPr bwMode="auto">
            <a:xfrm>
              <a:off x="2016" y="720"/>
              <a:ext cx="2016" cy="336"/>
            </a:xfrm>
            <a:prstGeom prst="rect">
              <a:avLst/>
            </a:prstGeom>
            <a:noFill/>
            <a:ln w="9525">
              <a:noFill/>
              <a:miter lim="800000"/>
              <a:headEnd/>
              <a:tailEnd/>
            </a:ln>
          </p:spPr>
          <p:txBody>
            <a:bodyPr anchor="ctr"/>
            <a:lstStyle/>
            <a:p>
              <a:r>
                <a:rPr lang="fr-FR" sz="1800" b="1">
                  <a:solidFill>
                    <a:srgbClr val="000000"/>
                  </a:solidFill>
                </a:rPr>
                <a:t>Mentions obligatoires (2)</a:t>
              </a:r>
            </a:p>
          </p:txBody>
        </p:sp>
      </p:gr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90600" y="457200"/>
            <a:ext cx="7391400" cy="323850"/>
          </a:xfrm>
        </p:spPr>
        <p:txBody>
          <a:bodyPr/>
          <a:lstStyle/>
          <a:p>
            <a:pPr eaLnBrk="1" hangingPunct="1"/>
            <a:r>
              <a:rPr lang="fr-FR" sz="3000" smtClean="0"/>
              <a:t>Droit d’accès (1)</a:t>
            </a:r>
          </a:p>
        </p:txBody>
      </p:sp>
      <p:sp>
        <p:nvSpPr>
          <p:cNvPr id="2662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
        <p:nvSpPr>
          <p:cNvPr id="26628" name="Text Box 1034"/>
          <p:cNvSpPr txBox="1">
            <a:spLocks noChangeArrowheads="1"/>
          </p:cNvSpPr>
          <p:nvPr/>
        </p:nvSpPr>
        <p:spPr bwMode="auto">
          <a:xfrm>
            <a:off x="1066800" y="1371600"/>
            <a:ext cx="7696200" cy="366713"/>
          </a:xfrm>
          <a:prstGeom prst="rect">
            <a:avLst/>
          </a:prstGeom>
          <a:noFill/>
          <a:ln w="12700">
            <a:noFill/>
            <a:miter lim="800000"/>
            <a:headEnd/>
            <a:tailEnd/>
          </a:ln>
        </p:spPr>
        <p:txBody>
          <a:bodyPr>
            <a:spAutoFit/>
          </a:bodyPr>
          <a:lstStyle/>
          <a:p>
            <a:pPr algn="ctr">
              <a:spcBef>
                <a:spcPct val="50000"/>
              </a:spcBef>
            </a:pPr>
            <a:endParaRPr lang="fr-FR" sz="1800"/>
          </a:p>
        </p:txBody>
      </p:sp>
      <p:sp>
        <p:nvSpPr>
          <p:cNvPr id="201739" name="Rectangle 1035"/>
          <p:cNvSpPr>
            <a:spLocks noChangeArrowheads="1"/>
          </p:cNvSpPr>
          <p:nvPr/>
        </p:nvSpPr>
        <p:spPr bwMode="auto">
          <a:xfrm>
            <a:off x="1182688" y="1447800"/>
            <a:ext cx="7772400" cy="468471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60000"/>
              <a:buFont typeface="Wingdings 2" pitchFamily="18" charset="2"/>
              <a:buChar char="¢"/>
            </a:pPr>
            <a:r>
              <a:rPr lang="fr-FR" sz="3200"/>
              <a:t>Exercice du droit d’accès :</a:t>
            </a:r>
          </a:p>
          <a:p>
            <a:pPr marL="342900" indent="-342900" eaLnBrk="1" hangingPunct="1">
              <a:lnSpc>
                <a:spcPct val="90000"/>
              </a:lnSpc>
              <a:spcBef>
                <a:spcPct val="20000"/>
              </a:spcBef>
              <a:buClr>
                <a:schemeClr val="hlink"/>
              </a:buClr>
              <a:buSzPct val="60000"/>
              <a:buFont typeface="Wingdings 2" pitchFamily="18" charset="2"/>
              <a:buChar char="¢"/>
            </a:pPr>
            <a:endParaRPr lang="fr-FR" sz="3200"/>
          </a:p>
          <a:p>
            <a:pPr marL="860425" lvl="1" indent="-342900" eaLnBrk="1" hangingPunct="1">
              <a:lnSpc>
                <a:spcPct val="90000"/>
              </a:lnSpc>
              <a:spcBef>
                <a:spcPct val="20000"/>
              </a:spcBef>
              <a:buClr>
                <a:schemeClr val="hlink"/>
              </a:buClr>
              <a:buSzPct val="60000"/>
              <a:buFont typeface="Wingdings 2" pitchFamily="18" charset="2"/>
              <a:buChar char="¢"/>
            </a:pPr>
            <a:r>
              <a:rPr lang="fr-FR" sz="3200"/>
              <a:t>Un droit strictement personnel</a:t>
            </a:r>
          </a:p>
          <a:p>
            <a:pPr marL="860425" lvl="1" indent="-342900" eaLnBrk="1" hangingPunct="1">
              <a:lnSpc>
                <a:spcPct val="90000"/>
              </a:lnSpc>
              <a:spcBef>
                <a:spcPct val="20000"/>
              </a:spcBef>
              <a:buClr>
                <a:schemeClr val="hlink"/>
              </a:buClr>
              <a:buSzPct val="60000"/>
              <a:buFont typeface="Wingdings 2" pitchFamily="18" charset="2"/>
              <a:buChar char="¢"/>
            </a:pPr>
            <a:r>
              <a:rPr lang="fr-FR" sz="3200"/>
              <a:t>Auprès de l’organisme qui a collecté les données</a:t>
            </a:r>
          </a:p>
          <a:p>
            <a:pPr marL="860425" lvl="1" indent="-342900" eaLnBrk="1" hangingPunct="1">
              <a:lnSpc>
                <a:spcPct val="90000"/>
              </a:lnSpc>
              <a:spcBef>
                <a:spcPct val="20000"/>
              </a:spcBef>
              <a:buClr>
                <a:schemeClr val="hlink"/>
              </a:buClr>
              <a:buSzPct val="60000"/>
              <a:buFont typeface="Wingdings 2" pitchFamily="18" charset="2"/>
              <a:buChar char="¢"/>
            </a:pPr>
            <a:r>
              <a:rPr lang="fr-FR" sz="3200"/>
              <a:t>Sur place ou par écrit (moyennant preuve de son identité)</a:t>
            </a:r>
          </a:p>
          <a:p>
            <a:pPr marL="860425" lvl="1" indent="-342900" eaLnBrk="1" hangingPunct="1">
              <a:lnSpc>
                <a:spcPct val="90000"/>
              </a:lnSpc>
              <a:spcBef>
                <a:spcPct val="20000"/>
              </a:spcBef>
              <a:buClr>
                <a:schemeClr val="hlink"/>
              </a:buClr>
              <a:buSzPct val="60000"/>
              <a:buFont typeface="Wingdings 2" pitchFamily="18" charset="2"/>
              <a:buChar char="¢"/>
            </a:pPr>
            <a:r>
              <a:rPr lang="fr-FR" sz="3200"/>
              <a:t>Droit d’être assisté par un conseil ou représenté par un mandataire</a:t>
            </a:r>
            <a:endParaRPr lang="fr-FR" sz="2800">
              <a:solidFill>
                <a:srgbClr val="336699"/>
              </a:solidFill>
            </a:endParaRPr>
          </a:p>
        </p:txBody>
      </p:sp>
      <p:pic>
        <p:nvPicPr>
          <p:cNvPr id="2663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9">
                                            <p:txEl>
                                              <p:pRg st="0" end="0"/>
                                            </p:txEl>
                                          </p:spTgt>
                                        </p:tgtEl>
                                        <p:attrNameLst>
                                          <p:attrName>style.visibility</p:attrName>
                                        </p:attrNameLst>
                                      </p:cBhvr>
                                      <p:to>
                                        <p:strVal val="visible"/>
                                      </p:to>
                                    </p:set>
                                    <p:anim calcmode="lin" valueType="num">
                                      <p:cBhvr additive="base">
                                        <p:cTn id="7" dur="500" fill="hold"/>
                                        <p:tgtEl>
                                          <p:spTgt spid="201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1739">
                                            <p:txEl>
                                              <p:pRg st="2" end="2"/>
                                            </p:txEl>
                                          </p:spTgt>
                                        </p:tgtEl>
                                        <p:attrNameLst>
                                          <p:attrName>style.visibility</p:attrName>
                                        </p:attrNameLst>
                                      </p:cBhvr>
                                      <p:to>
                                        <p:strVal val="visible"/>
                                      </p:to>
                                    </p:set>
                                    <p:anim calcmode="lin" valueType="num">
                                      <p:cBhvr additive="base">
                                        <p:cTn id="11" dur="500" fill="hold"/>
                                        <p:tgtEl>
                                          <p:spTgt spid="20173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173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1739">
                                            <p:txEl>
                                              <p:pRg st="3" end="3"/>
                                            </p:txEl>
                                          </p:spTgt>
                                        </p:tgtEl>
                                        <p:attrNameLst>
                                          <p:attrName>style.visibility</p:attrName>
                                        </p:attrNameLst>
                                      </p:cBhvr>
                                      <p:to>
                                        <p:strVal val="visible"/>
                                      </p:to>
                                    </p:set>
                                    <p:anim calcmode="lin" valueType="num">
                                      <p:cBhvr additive="base">
                                        <p:cTn id="15" dur="500" fill="hold"/>
                                        <p:tgtEl>
                                          <p:spTgt spid="20173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173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1739">
                                            <p:txEl>
                                              <p:pRg st="4" end="4"/>
                                            </p:txEl>
                                          </p:spTgt>
                                        </p:tgtEl>
                                        <p:attrNameLst>
                                          <p:attrName>style.visibility</p:attrName>
                                        </p:attrNameLst>
                                      </p:cBhvr>
                                      <p:to>
                                        <p:strVal val="visible"/>
                                      </p:to>
                                    </p:set>
                                    <p:anim calcmode="lin" valueType="num">
                                      <p:cBhvr additive="base">
                                        <p:cTn id="19" dur="500" fill="hold"/>
                                        <p:tgtEl>
                                          <p:spTgt spid="2017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1739">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1739">
                                            <p:txEl>
                                              <p:pRg st="5" end="5"/>
                                            </p:txEl>
                                          </p:spTgt>
                                        </p:tgtEl>
                                        <p:attrNameLst>
                                          <p:attrName>style.visibility</p:attrName>
                                        </p:attrNameLst>
                                      </p:cBhvr>
                                      <p:to>
                                        <p:strVal val="visible"/>
                                      </p:to>
                                    </p:set>
                                    <p:anim calcmode="lin" valueType="num">
                                      <p:cBhvr additive="base">
                                        <p:cTn id="23" dur="500" fill="hold"/>
                                        <p:tgtEl>
                                          <p:spTgt spid="20173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17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90600" y="333375"/>
            <a:ext cx="6019800" cy="523875"/>
          </a:xfrm>
        </p:spPr>
        <p:txBody>
          <a:bodyPr/>
          <a:lstStyle/>
          <a:p>
            <a:pPr eaLnBrk="1" hangingPunct="1"/>
            <a:r>
              <a:rPr lang="fr-FR" sz="3000" smtClean="0"/>
              <a:t>Droit d’accès (2)</a:t>
            </a:r>
            <a:endParaRPr lang="en-US" sz="3000" smtClean="0"/>
          </a:p>
        </p:txBody>
      </p:sp>
      <p:pic>
        <p:nvPicPr>
          <p:cNvPr id="2765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65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
        <p:nvSpPr>
          <p:cNvPr id="199686" name="Rectangle 2054"/>
          <p:cNvSpPr>
            <a:spLocks noChangeArrowheads="1"/>
          </p:cNvSpPr>
          <p:nvPr/>
        </p:nvSpPr>
        <p:spPr bwMode="auto">
          <a:xfrm>
            <a:off x="1182688" y="1066800"/>
            <a:ext cx="7772400" cy="506571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60000"/>
              <a:buFont typeface="Wingdings 2" pitchFamily="18" charset="2"/>
              <a:buChar char="¢"/>
            </a:pPr>
            <a:r>
              <a:rPr lang="fr-FR" sz="3200"/>
              <a:t>Le droit d’accès porte sur :</a:t>
            </a:r>
          </a:p>
          <a:p>
            <a:pPr marL="342900" indent="-342900" eaLnBrk="1" hangingPunct="1">
              <a:lnSpc>
                <a:spcPct val="90000"/>
              </a:lnSpc>
              <a:spcBef>
                <a:spcPct val="20000"/>
              </a:spcBef>
              <a:buClr>
                <a:schemeClr val="hlink"/>
              </a:buClr>
              <a:buSzPct val="60000"/>
              <a:buFont typeface="Wingdings 2" pitchFamily="18" charset="2"/>
              <a:buNone/>
            </a:pPr>
            <a:endParaRPr lang="fr-FR" sz="2400"/>
          </a:p>
          <a:p>
            <a:pPr marL="860425" lvl="1" indent="-342900" eaLnBrk="1" hangingPunct="1">
              <a:lnSpc>
                <a:spcPct val="90000"/>
              </a:lnSpc>
              <a:spcBef>
                <a:spcPct val="20000"/>
              </a:spcBef>
              <a:buClr>
                <a:schemeClr val="hlink"/>
              </a:buClr>
              <a:buSzPct val="60000"/>
              <a:buFont typeface="Wingdings 2" pitchFamily="18" charset="2"/>
              <a:buChar char="¢"/>
            </a:pPr>
            <a:r>
              <a:rPr lang="fr-FR" sz="2400"/>
              <a:t>l’ensemble des données </a:t>
            </a:r>
          </a:p>
          <a:p>
            <a:pPr marL="860425" lvl="1" indent="-342900" eaLnBrk="1" hangingPunct="1">
              <a:lnSpc>
                <a:spcPct val="90000"/>
              </a:lnSpc>
              <a:spcBef>
                <a:spcPct val="20000"/>
              </a:spcBef>
              <a:buClr>
                <a:schemeClr val="hlink"/>
              </a:buClr>
              <a:buSzPct val="60000"/>
              <a:buFont typeface="Wingdings 2" pitchFamily="18" charset="2"/>
              <a:buChar char="¢"/>
            </a:pPr>
            <a:r>
              <a:rPr lang="fr-FR" sz="2400"/>
              <a:t>quel que soit</a:t>
            </a:r>
          </a:p>
          <a:p>
            <a:pPr marL="860425" lvl="1" indent="-342900" eaLnBrk="1" hangingPunct="1">
              <a:lnSpc>
                <a:spcPct val="90000"/>
              </a:lnSpc>
              <a:spcBef>
                <a:spcPct val="20000"/>
              </a:spcBef>
              <a:buClr>
                <a:schemeClr val="hlink"/>
              </a:buClr>
              <a:buSzPct val="60000"/>
              <a:buFont typeface="Wingdings 2" pitchFamily="18" charset="2"/>
              <a:buNone/>
            </a:pPr>
            <a:endParaRPr lang="fr-FR" sz="2400"/>
          </a:p>
          <a:p>
            <a:pPr marL="342900" indent="-342900" eaLnBrk="1" hangingPunct="1">
              <a:lnSpc>
                <a:spcPct val="90000"/>
              </a:lnSpc>
              <a:spcBef>
                <a:spcPct val="20000"/>
              </a:spcBef>
              <a:buClr>
                <a:schemeClr val="hlink"/>
              </a:buClr>
              <a:buSzPct val="60000"/>
              <a:buFont typeface="Wingdings 2" pitchFamily="18" charset="2"/>
              <a:buChar char="¢"/>
            </a:pPr>
            <a:r>
              <a:rPr lang="fr-FR" sz="3200"/>
              <a:t>La personne concernée a le droit de : </a:t>
            </a:r>
          </a:p>
          <a:p>
            <a:pPr marL="342900" indent="-342900" eaLnBrk="1" hangingPunct="1">
              <a:lnSpc>
                <a:spcPct val="90000"/>
              </a:lnSpc>
              <a:spcBef>
                <a:spcPct val="20000"/>
              </a:spcBef>
              <a:buClr>
                <a:schemeClr val="hlink"/>
              </a:buClr>
              <a:buSzPct val="60000"/>
              <a:buFont typeface="Wingdings 2" pitchFamily="18" charset="2"/>
              <a:buNone/>
            </a:pPr>
            <a:endParaRPr lang="fr-FR" sz="3200"/>
          </a:p>
          <a:p>
            <a:pPr marL="860425" lvl="1" indent="-342900" eaLnBrk="1" hangingPunct="1">
              <a:lnSpc>
                <a:spcPct val="90000"/>
              </a:lnSpc>
              <a:spcBef>
                <a:spcPct val="20000"/>
              </a:spcBef>
              <a:buClr>
                <a:schemeClr val="hlink"/>
              </a:buClr>
              <a:buSzPct val="60000"/>
              <a:buFont typeface="Wingdings 2" pitchFamily="18" charset="2"/>
              <a:buChar char="¢"/>
            </a:pPr>
            <a:r>
              <a:rPr lang="fr-FR" sz="2400"/>
              <a:t>connaître l’origine des informations</a:t>
            </a:r>
          </a:p>
          <a:p>
            <a:pPr marL="860425" lvl="1" indent="-342900" eaLnBrk="1" hangingPunct="1">
              <a:lnSpc>
                <a:spcPct val="90000"/>
              </a:lnSpc>
              <a:spcBef>
                <a:spcPct val="20000"/>
              </a:spcBef>
              <a:buClr>
                <a:schemeClr val="hlink"/>
              </a:buClr>
              <a:buSzPct val="60000"/>
              <a:buFont typeface="Wingdings 2" pitchFamily="18" charset="2"/>
              <a:buChar char="¢"/>
            </a:pPr>
            <a:r>
              <a:rPr lang="fr-FR" sz="2400"/>
              <a:t>contester la logique qui sous-tend le traitement</a:t>
            </a:r>
          </a:p>
          <a:p>
            <a:pPr marL="860425" lvl="1" indent="-342900" eaLnBrk="1" hangingPunct="1">
              <a:lnSpc>
                <a:spcPct val="90000"/>
              </a:lnSpc>
              <a:spcBef>
                <a:spcPct val="20000"/>
              </a:spcBef>
              <a:buClr>
                <a:schemeClr val="hlink"/>
              </a:buClr>
              <a:buSzPct val="60000"/>
              <a:buFont typeface="Wingdings 2" pitchFamily="18" charset="2"/>
              <a:buChar char="¢"/>
            </a:pPr>
            <a:r>
              <a:rPr lang="fr-FR" sz="2400"/>
              <a:t>Obtenir une copie des données immédiatement</a:t>
            </a:r>
          </a:p>
          <a:p>
            <a:pPr marL="342900" indent="-342900" eaLnBrk="1" hangingPunct="1">
              <a:lnSpc>
                <a:spcPct val="90000"/>
              </a:lnSpc>
              <a:spcBef>
                <a:spcPct val="20000"/>
              </a:spcBef>
              <a:buClr>
                <a:schemeClr val="hlink"/>
              </a:buClr>
              <a:buSzPct val="60000"/>
              <a:buFont typeface="Wingdings 2" pitchFamily="18" charset="2"/>
              <a:buChar char="¢"/>
            </a:pPr>
            <a:endParaRPr lang="fr-FR" sz="32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6">
                                            <p:txEl>
                                              <p:pRg st="0" end="0"/>
                                            </p:txEl>
                                          </p:spTgt>
                                        </p:tgtEl>
                                        <p:attrNameLst>
                                          <p:attrName>style.visibility</p:attrName>
                                        </p:attrNameLst>
                                      </p:cBhvr>
                                      <p:to>
                                        <p:strVal val="visible"/>
                                      </p:to>
                                    </p:set>
                                    <p:anim calcmode="lin" valueType="num">
                                      <p:cBhvr additive="base">
                                        <p:cTn id="7" dur="500" fill="hold"/>
                                        <p:tgtEl>
                                          <p:spTgt spid="1996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9686">
                                            <p:txEl>
                                              <p:pRg st="2" end="2"/>
                                            </p:txEl>
                                          </p:spTgt>
                                        </p:tgtEl>
                                        <p:attrNameLst>
                                          <p:attrName>style.visibility</p:attrName>
                                        </p:attrNameLst>
                                      </p:cBhvr>
                                      <p:to>
                                        <p:strVal val="visible"/>
                                      </p:to>
                                    </p:set>
                                    <p:anim calcmode="lin" valueType="num">
                                      <p:cBhvr additive="base">
                                        <p:cTn id="11" dur="500" fill="hold"/>
                                        <p:tgtEl>
                                          <p:spTgt spid="199686">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9686">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9686">
                                            <p:txEl>
                                              <p:pRg st="3" end="3"/>
                                            </p:txEl>
                                          </p:spTgt>
                                        </p:tgtEl>
                                        <p:attrNameLst>
                                          <p:attrName>style.visibility</p:attrName>
                                        </p:attrNameLst>
                                      </p:cBhvr>
                                      <p:to>
                                        <p:strVal val="visible"/>
                                      </p:to>
                                    </p:set>
                                    <p:anim calcmode="lin" valueType="num">
                                      <p:cBhvr additive="base">
                                        <p:cTn id="15" dur="500" fill="hold"/>
                                        <p:tgtEl>
                                          <p:spTgt spid="199686">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96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9686">
                                            <p:txEl>
                                              <p:pRg st="5" end="5"/>
                                            </p:txEl>
                                          </p:spTgt>
                                        </p:tgtEl>
                                        <p:attrNameLst>
                                          <p:attrName>style.visibility</p:attrName>
                                        </p:attrNameLst>
                                      </p:cBhvr>
                                      <p:to>
                                        <p:strVal val="visible"/>
                                      </p:to>
                                    </p:set>
                                    <p:anim calcmode="lin" valueType="num">
                                      <p:cBhvr additive="base">
                                        <p:cTn id="21" dur="500" fill="hold"/>
                                        <p:tgtEl>
                                          <p:spTgt spid="199686">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9686">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9686">
                                            <p:txEl>
                                              <p:pRg st="7" end="7"/>
                                            </p:txEl>
                                          </p:spTgt>
                                        </p:tgtEl>
                                        <p:attrNameLst>
                                          <p:attrName>style.visibility</p:attrName>
                                        </p:attrNameLst>
                                      </p:cBhvr>
                                      <p:to>
                                        <p:strVal val="visible"/>
                                      </p:to>
                                    </p:set>
                                    <p:anim calcmode="lin" valueType="num">
                                      <p:cBhvr additive="base">
                                        <p:cTn id="25" dur="500" fill="hold"/>
                                        <p:tgtEl>
                                          <p:spTgt spid="199686">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6">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9686">
                                            <p:txEl>
                                              <p:pRg st="8" end="8"/>
                                            </p:txEl>
                                          </p:spTgt>
                                        </p:tgtEl>
                                        <p:attrNameLst>
                                          <p:attrName>style.visibility</p:attrName>
                                        </p:attrNameLst>
                                      </p:cBhvr>
                                      <p:to>
                                        <p:strVal val="visible"/>
                                      </p:to>
                                    </p:set>
                                    <p:anim calcmode="lin" valueType="num">
                                      <p:cBhvr additive="base">
                                        <p:cTn id="29" dur="500" fill="hold"/>
                                        <p:tgtEl>
                                          <p:spTgt spid="199686">
                                            <p:txEl>
                                              <p:pRg st="8" end="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9686">
                                            <p:txEl>
                                              <p:pRg st="8" end="8"/>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9686">
                                            <p:txEl>
                                              <p:pRg st="9" end="9"/>
                                            </p:txEl>
                                          </p:spTgt>
                                        </p:tgtEl>
                                        <p:attrNameLst>
                                          <p:attrName>style.visibility</p:attrName>
                                        </p:attrNameLst>
                                      </p:cBhvr>
                                      <p:to>
                                        <p:strVal val="visible"/>
                                      </p:to>
                                    </p:set>
                                    <p:anim calcmode="lin" valueType="num">
                                      <p:cBhvr additive="base">
                                        <p:cTn id="33" dur="500" fill="hold"/>
                                        <p:tgtEl>
                                          <p:spTgt spid="199686">
                                            <p:txEl>
                                              <p:pRg st="9"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9968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381000"/>
            <a:ext cx="7772400" cy="457200"/>
          </a:xfrm>
        </p:spPr>
        <p:txBody>
          <a:bodyPr/>
          <a:lstStyle/>
          <a:p>
            <a:pPr eaLnBrk="1" hangingPunct="1"/>
            <a:r>
              <a:rPr lang="fr-FR" sz="3000" smtClean="0"/>
              <a:t>Droit d’accès (3)</a:t>
            </a:r>
            <a:endParaRPr lang="en-US" sz="3000" smtClean="0"/>
          </a:p>
        </p:txBody>
      </p:sp>
      <p:sp>
        <p:nvSpPr>
          <p:cNvPr id="28675" name="Rectangle 6"/>
          <p:cNvSpPr>
            <a:spLocks noGrp="1" noChangeArrowheads="1"/>
          </p:cNvSpPr>
          <p:nvPr>
            <p:ph type="body" idx="1"/>
          </p:nvPr>
        </p:nvSpPr>
        <p:spPr/>
        <p:txBody>
          <a:bodyPr/>
          <a:lstStyle/>
          <a:p>
            <a:r>
              <a:rPr lang="fr-FR" sz="3200" smtClean="0"/>
              <a:t>Délai de réponse</a:t>
            </a:r>
          </a:p>
          <a:p>
            <a:pPr lvl="1"/>
            <a:r>
              <a:rPr lang="fr-FR" sz="2800" smtClean="0">
                <a:ea typeface="ＭＳ Ｐゴシック" pitchFamily="34" charset="-128"/>
              </a:rPr>
              <a:t>2 mois à compter de la réception de la demande</a:t>
            </a:r>
          </a:p>
          <a:p>
            <a:pPr lvl="1"/>
            <a:r>
              <a:rPr lang="fr-FR" sz="2800" smtClean="0">
                <a:ea typeface="ＭＳ Ｐゴシック" pitchFamily="34" charset="-128"/>
              </a:rPr>
              <a:t>Le silence vaut décision de refus</a:t>
            </a:r>
          </a:p>
          <a:p>
            <a:pPr lvl="1"/>
            <a:r>
              <a:rPr lang="fr-FR" sz="2800" smtClean="0">
                <a:ea typeface="ＭＳ Ｐゴシック" pitchFamily="34" charset="-128"/>
              </a:rPr>
              <a:t>Réponse complète, claire et lisible</a:t>
            </a:r>
          </a:p>
          <a:p>
            <a:pPr lvl="1"/>
            <a:endParaRPr lang="fr-FR" sz="2800" smtClean="0">
              <a:ea typeface="ＭＳ Ｐゴシック" pitchFamily="34" charset="-128"/>
            </a:endParaRPr>
          </a:p>
          <a:p>
            <a:pPr eaLnBrk="1" hangingPunct="1">
              <a:lnSpc>
                <a:spcPct val="90000"/>
              </a:lnSpc>
              <a:spcAft>
                <a:spcPct val="0"/>
              </a:spcAft>
              <a:buSzPct val="60000"/>
              <a:buFont typeface="Wingdings 2" pitchFamily="18" charset="2"/>
              <a:buChar char="¢"/>
            </a:pPr>
            <a:r>
              <a:rPr lang="fr-FR" sz="1800" smtClean="0"/>
              <a:t>Jurisprudence : </a:t>
            </a:r>
            <a:r>
              <a:rPr lang="fr-FR" sz="1800" smtClean="0">
                <a:solidFill>
                  <a:srgbClr val="245F94"/>
                </a:solidFill>
                <a:latin typeface="Verdana" pitchFamily="34" charset="0"/>
              </a:rPr>
              <a:t>http://www.alainbensoussan.com/pages/840/</a:t>
            </a:r>
            <a:endParaRPr lang="fr-FR" sz="2800" smtClean="0"/>
          </a:p>
          <a:p>
            <a:pPr>
              <a:buFont typeface="Wingdings" pitchFamily="2" charset="2"/>
              <a:buNone/>
            </a:pPr>
            <a:endParaRPr lang="fr-FR" sz="2800" smtClean="0"/>
          </a:p>
        </p:txBody>
      </p:sp>
      <p:pic>
        <p:nvPicPr>
          <p:cNvPr id="2867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67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Tree>
    <p:custDataLst>
      <p:tags r:id="rId1"/>
    </p:custData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381000"/>
            <a:ext cx="7772400" cy="523875"/>
          </a:xfrm>
        </p:spPr>
        <p:txBody>
          <a:bodyPr/>
          <a:lstStyle/>
          <a:p>
            <a:pPr eaLnBrk="1" hangingPunct="1"/>
            <a:r>
              <a:rPr lang="fr-FR" sz="3000" smtClean="0"/>
              <a:t>Droit de rectification</a:t>
            </a:r>
          </a:p>
        </p:txBody>
      </p:sp>
      <p:sp>
        <p:nvSpPr>
          <p:cNvPr id="2969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sp>
        <p:nvSpPr>
          <p:cNvPr id="29700" name="Rectangle 5"/>
          <p:cNvSpPr>
            <a:spLocks noChangeArrowheads="1"/>
          </p:cNvSpPr>
          <p:nvPr/>
        </p:nvSpPr>
        <p:spPr bwMode="auto">
          <a:xfrm>
            <a:off x="1295400" y="1643063"/>
            <a:ext cx="7848600" cy="4725987"/>
          </a:xfrm>
          <a:prstGeom prst="rect">
            <a:avLst/>
          </a:prstGeom>
          <a:noFill/>
          <a:ln w="12700">
            <a:noFill/>
            <a:miter lim="800000"/>
            <a:headEnd/>
            <a:tailEnd/>
          </a:ln>
        </p:spPr>
        <p:txBody>
          <a:bodyPr>
            <a:spAutoFit/>
          </a:bodyPr>
          <a:lstStyle/>
          <a:p>
            <a:pPr marL="285750" indent="-285750" eaLnBrk="1" hangingPunct="1">
              <a:lnSpc>
                <a:spcPct val="90000"/>
              </a:lnSpc>
              <a:spcBef>
                <a:spcPct val="20000"/>
              </a:spcBef>
              <a:buClr>
                <a:schemeClr val="hlink"/>
              </a:buClr>
              <a:buSzPct val="60000"/>
              <a:buFont typeface="Wingdings 2" pitchFamily="18" charset="2"/>
              <a:buChar char="¢"/>
            </a:pPr>
            <a:r>
              <a:rPr lang="fr-FR" sz="2800"/>
              <a:t> </a:t>
            </a:r>
            <a:r>
              <a:rPr lang="fr-FR" sz="3200"/>
              <a:t>Article 40 de la loi 6 janvier 1978 modifié par la loi du 6 août 2004</a:t>
            </a:r>
          </a:p>
          <a:p>
            <a:pPr marL="285750" indent="-285750" eaLnBrk="1" hangingPunct="1">
              <a:lnSpc>
                <a:spcPct val="90000"/>
              </a:lnSpc>
              <a:spcBef>
                <a:spcPct val="20000"/>
              </a:spcBef>
              <a:buClr>
                <a:schemeClr val="hlink"/>
              </a:buClr>
              <a:buSzPct val="60000"/>
              <a:buFont typeface="Wingdings 2" pitchFamily="18" charset="2"/>
              <a:buChar char="¢"/>
            </a:pPr>
            <a:r>
              <a:rPr lang="fr-FR" sz="3200"/>
              <a:t>Décret 2005-1309 du 20 octobre 2005 modifié par le décret 2007-451 du 25 mars 2007 (article 99 &amp; 100)</a:t>
            </a:r>
          </a:p>
          <a:p>
            <a:pPr marL="285750" indent="-285750" eaLnBrk="1" hangingPunct="1">
              <a:lnSpc>
                <a:spcPct val="90000"/>
              </a:lnSpc>
              <a:spcBef>
                <a:spcPct val="20000"/>
              </a:spcBef>
              <a:buClr>
                <a:schemeClr val="hlink"/>
              </a:buClr>
              <a:buSzPct val="60000"/>
              <a:buFont typeface="Wingdings 2" pitchFamily="18" charset="2"/>
              <a:buChar char="¢"/>
            </a:pPr>
            <a:r>
              <a:rPr lang="fr-FR" sz="3200"/>
              <a:t>Conditions précisées par la Jurisprudence</a:t>
            </a:r>
          </a:p>
          <a:p>
            <a:pPr marL="285750" indent="-285750" eaLnBrk="1" hangingPunct="1">
              <a:lnSpc>
                <a:spcPct val="90000"/>
              </a:lnSpc>
              <a:spcBef>
                <a:spcPct val="20000"/>
              </a:spcBef>
              <a:buClr>
                <a:srgbClr val="245F94"/>
              </a:buClr>
              <a:buSzPct val="60000"/>
              <a:buFont typeface="Wingdings 2" pitchFamily="18" charset="2"/>
              <a:buNone/>
            </a:pPr>
            <a:endParaRPr lang="en-US" sz="3200"/>
          </a:p>
          <a:p>
            <a:pPr marL="285750" indent="-285750" eaLnBrk="1" hangingPunct="1">
              <a:lnSpc>
                <a:spcPct val="90000"/>
              </a:lnSpc>
              <a:spcBef>
                <a:spcPct val="20000"/>
              </a:spcBef>
              <a:buClr>
                <a:schemeClr val="hlink"/>
              </a:buClr>
              <a:buSzPct val="60000"/>
              <a:buFont typeface="Wingdings 2" pitchFamily="18" charset="2"/>
              <a:buChar char="¢"/>
            </a:pPr>
            <a:r>
              <a:rPr lang="fr-FR" sz="1800"/>
              <a:t>Jurisprudence : </a:t>
            </a:r>
            <a:r>
              <a:rPr lang="fr-FR" sz="1800">
                <a:solidFill>
                  <a:srgbClr val="245F94"/>
                </a:solidFill>
                <a:latin typeface="Verdana" pitchFamily="34" charset="0"/>
              </a:rPr>
              <a:t>http://www.alainbensoussan.com/pages/878/</a:t>
            </a:r>
            <a:endParaRPr lang="fr-FR" sz="2800"/>
          </a:p>
          <a:p>
            <a:pPr marL="285750" indent="-285750" eaLnBrk="1" hangingPunct="1">
              <a:lnSpc>
                <a:spcPct val="90000"/>
              </a:lnSpc>
              <a:spcBef>
                <a:spcPct val="20000"/>
              </a:spcBef>
              <a:buClr>
                <a:srgbClr val="245F94"/>
              </a:buClr>
              <a:buSzPct val="60000"/>
              <a:buFont typeface="Wingdings 2" pitchFamily="18" charset="2"/>
              <a:buNone/>
            </a:pPr>
            <a:endParaRPr lang="en-US" sz="3200"/>
          </a:p>
        </p:txBody>
      </p:sp>
      <p:pic>
        <p:nvPicPr>
          <p:cNvPr id="2970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90600" y="333375"/>
            <a:ext cx="7848600" cy="523875"/>
          </a:xfrm>
        </p:spPr>
        <p:txBody>
          <a:bodyPr/>
          <a:lstStyle/>
          <a:p>
            <a:pPr eaLnBrk="1" hangingPunct="1"/>
            <a:r>
              <a:rPr lang="fr-FR" sz="3000" smtClean="0"/>
              <a:t>Sanctions pénales : contraventions</a:t>
            </a:r>
          </a:p>
        </p:txBody>
      </p:sp>
      <p:sp>
        <p:nvSpPr>
          <p:cNvPr id="3072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3 – Les droits des personnes concernées</a:t>
            </a:r>
            <a:endParaRPr lang="en-US" sz="1800" b="1">
              <a:solidFill>
                <a:srgbClr val="000000"/>
              </a:solidFill>
            </a:endParaRPr>
          </a:p>
        </p:txBody>
      </p:sp>
      <p:grpSp>
        <p:nvGrpSpPr>
          <p:cNvPr id="30724" name="Group 1030"/>
          <p:cNvGrpSpPr>
            <a:grpSpLocks/>
          </p:cNvGrpSpPr>
          <p:nvPr/>
        </p:nvGrpSpPr>
        <p:grpSpPr bwMode="auto">
          <a:xfrm>
            <a:off x="304800" y="1600200"/>
            <a:ext cx="8686800" cy="4495800"/>
            <a:chOff x="288" y="1056"/>
            <a:chExt cx="5472" cy="2832"/>
          </a:xfrm>
        </p:grpSpPr>
        <p:sp>
          <p:nvSpPr>
            <p:cNvPr id="30726" name="AutoShape 1031"/>
            <p:cNvSpPr>
              <a:spLocks noChangeArrowheads="1"/>
            </p:cNvSpPr>
            <p:nvPr/>
          </p:nvSpPr>
          <p:spPr bwMode="auto">
            <a:xfrm>
              <a:off x="2256" y="2928"/>
              <a:ext cx="1344" cy="960"/>
            </a:xfrm>
            <a:prstGeom prst="can">
              <a:avLst>
                <a:gd name="adj" fmla="val 31412"/>
              </a:avLst>
            </a:prstGeom>
            <a:solidFill>
              <a:srgbClr val="F6F606"/>
            </a:solidFill>
            <a:ln w="9525">
              <a:solidFill>
                <a:schemeClr val="tx1"/>
              </a:solidFill>
              <a:miter lim="800000"/>
              <a:headEnd/>
              <a:tailEnd/>
            </a:ln>
          </p:spPr>
          <p:txBody>
            <a:bodyPr wrap="none" anchor="ctr"/>
            <a:lstStyle/>
            <a:p>
              <a:pPr algn="ctr" eaLnBrk="1" hangingPunct="1">
                <a:spcBef>
                  <a:spcPct val="50000"/>
                </a:spcBef>
              </a:pPr>
              <a:endParaRPr lang="fr-FR" sz="1600" b="1">
                <a:solidFill>
                  <a:schemeClr val="bg1"/>
                </a:solidFill>
                <a:latin typeface="Tahoma" pitchFamily="34" charset="0"/>
              </a:endParaRPr>
            </a:p>
            <a:p>
              <a:pPr algn="ctr" eaLnBrk="1" hangingPunct="1">
                <a:spcBef>
                  <a:spcPct val="50000"/>
                </a:spcBef>
              </a:pPr>
              <a:r>
                <a:rPr lang="fr-FR" sz="1800" b="1">
                  <a:solidFill>
                    <a:srgbClr val="000000"/>
                  </a:solidFill>
                  <a:latin typeface="Tahoma" pitchFamily="34" charset="0"/>
                </a:rPr>
                <a:t>5ème classe</a:t>
              </a:r>
            </a:p>
            <a:p>
              <a:pPr algn="ctr" eaLnBrk="1" hangingPunct="1"/>
              <a:endParaRPr lang="fr-FR" sz="1600" b="1">
                <a:solidFill>
                  <a:schemeClr val="bg1"/>
                </a:solidFill>
                <a:latin typeface="Tahoma" pitchFamily="34" charset="0"/>
              </a:endParaRPr>
            </a:p>
          </p:txBody>
        </p:sp>
        <p:sp>
          <p:nvSpPr>
            <p:cNvPr id="30727" name="AutoShape 1032"/>
            <p:cNvSpPr>
              <a:spLocks noChangeArrowheads="1"/>
            </p:cNvSpPr>
            <p:nvPr/>
          </p:nvSpPr>
          <p:spPr bwMode="auto">
            <a:xfrm>
              <a:off x="2256" y="2064"/>
              <a:ext cx="1344" cy="912"/>
            </a:xfrm>
            <a:prstGeom prst="can">
              <a:avLst>
                <a:gd name="adj" fmla="val 31412"/>
              </a:avLst>
            </a:prstGeom>
            <a:solidFill>
              <a:srgbClr val="F6F606"/>
            </a:solidFill>
            <a:ln w="9525">
              <a:solidFill>
                <a:schemeClr val="tx1"/>
              </a:solidFill>
              <a:miter lim="800000"/>
              <a:headEnd/>
              <a:tailEnd/>
            </a:ln>
          </p:spPr>
          <p:txBody>
            <a:bodyPr wrap="none" anchor="ctr"/>
            <a:lstStyle/>
            <a:p>
              <a:pPr algn="ctr" eaLnBrk="1" hangingPunct="1">
                <a:spcBef>
                  <a:spcPct val="50000"/>
                </a:spcBef>
              </a:pPr>
              <a:r>
                <a:rPr lang="fr-FR" sz="1800" b="1">
                  <a:solidFill>
                    <a:srgbClr val="000000"/>
                  </a:solidFill>
                  <a:latin typeface="Tahoma" pitchFamily="34" charset="0"/>
                </a:rPr>
                <a:t>5ème classe</a:t>
              </a:r>
            </a:p>
          </p:txBody>
        </p:sp>
        <p:grpSp>
          <p:nvGrpSpPr>
            <p:cNvPr id="30728" name="Group 1033"/>
            <p:cNvGrpSpPr>
              <a:grpSpLocks/>
            </p:cNvGrpSpPr>
            <p:nvPr/>
          </p:nvGrpSpPr>
          <p:grpSpPr bwMode="auto">
            <a:xfrm>
              <a:off x="2256" y="1152"/>
              <a:ext cx="1344" cy="960"/>
              <a:chOff x="2256" y="2160"/>
              <a:chExt cx="1344" cy="720"/>
            </a:xfrm>
          </p:grpSpPr>
          <p:sp>
            <p:nvSpPr>
              <p:cNvPr id="30736" name="AutoShape 1034"/>
              <p:cNvSpPr>
                <a:spLocks noChangeArrowheads="1"/>
              </p:cNvSpPr>
              <p:nvPr/>
            </p:nvSpPr>
            <p:spPr bwMode="auto">
              <a:xfrm>
                <a:off x="2256" y="2160"/>
                <a:ext cx="1344" cy="720"/>
              </a:xfrm>
              <a:prstGeom prst="can">
                <a:avLst>
                  <a:gd name="adj" fmla="val 31412"/>
                </a:avLst>
              </a:prstGeom>
              <a:solidFill>
                <a:srgbClr val="F6F606"/>
              </a:solidFill>
              <a:ln w="9525">
                <a:solidFill>
                  <a:schemeClr val="tx1"/>
                </a:solidFill>
                <a:miter lim="800000"/>
                <a:headEnd/>
                <a:tailEnd/>
              </a:ln>
            </p:spPr>
            <p:txBody>
              <a:bodyPr wrap="none" anchor="ctr"/>
              <a:lstStyle/>
              <a:p>
                <a:pPr algn="ctr" eaLnBrk="1" hangingPunct="1"/>
                <a:endParaRPr lang="fr-FR" sz="2800" b="1">
                  <a:solidFill>
                    <a:schemeClr val="bg1"/>
                  </a:solidFill>
                  <a:latin typeface="Tahoma" pitchFamily="34" charset="0"/>
                </a:endParaRPr>
              </a:p>
            </p:txBody>
          </p:sp>
          <p:sp>
            <p:nvSpPr>
              <p:cNvPr id="30737" name="Text Box 1035"/>
              <p:cNvSpPr txBox="1">
                <a:spLocks noChangeArrowheads="1"/>
              </p:cNvSpPr>
              <p:nvPr/>
            </p:nvSpPr>
            <p:spPr bwMode="auto">
              <a:xfrm>
                <a:off x="2352" y="2352"/>
                <a:ext cx="1200" cy="354"/>
              </a:xfrm>
              <a:prstGeom prst="rect">
                <a:avLst/>
              </a:prstGeom>
              <a:solidFill>
                <a:srgbClr val="F6F606"/>
              </a:solidFill>
              <a:ln w="9525">
                <a:noFill/>
                <a:miter lim="800000"/>
                <a:headEnd/>
                <a:tailEnd/>
              </a:ln>
            </p:spPr>
            <p:txBody>
              <a:bodyPr>
                <a:spAutoFit/>
              </a:bodyPr>
              <a:lstStyle/>
              <a:p>
                <a:pPr algn="ctr" eaLnBrk="1" hangingPunct="1">
                  <a:spcBef>
                    <a:spcPct val="50000"/>
                  </a:spcBef>
                </a:pPr>
                <a:endParaRPr lang="fr-FR" sz="1600" b="1">
                  <a:solidFill>
                    <a:schemeClr val="bg1"/>
                  </a:solidFill>
                  <a:latin typeface="Tahoma" pitchFamily="34" charset="0"/>
                </a:endParaRPr>
              </a:p>
              <a:p>
                <a:pPr algn="ctr" eaLnBrk="1" hangingPunct="1">
                  <a:spcBef>
                    <a:spcPct val="50000"/>
                  </a:spcBef>
                </a:pPr>
                <a:r>
                  <a:rPr lang="fr-FR" sz="1800" b="1">
                    <a:solidFill>
                      <a:srgbClr val="000000"/>
                    </a:solidFill>
                    <a:latin typeface="Tahoma" pitchFamily="34" charset="0"/>
                  </a:rPr>
                  <a:t>5ème classe</a:t>
                </a:r>
              </a:p>
            </p:txBody>
          </p:sp>
        </p:grpSp>
        <p:sp>
          <p:nvSpPr>
            <p:cNvPr id="30729" name="Text Box 1036"/>
            <p:cNvSpPr txBox="1">
              <a:spLocks noChangeArrowheads="1"/>
            </p:cNvSpPr>
            <p:nvPr/>
          </p:nvSpPr>
          <p:spPr bwMode="auto">
            <a:xfrm>
              <a:off x="2304" y="3360"/>
              <a:ext cx="1296" cy="327"/>
            </a:xfrm>
            <a:prstGeom prst="rect">
              <a:avLst/>
            </a:prstGeom>
            <a:noFill/>
            <a:ln w="9525">
              <a:noFill/>
              <a:miter lim="800000"/>
              <a:headEnd/>
              <a:tailEnd/>
            </a:ln>
          </p:spPr>
          <p:txBody>
            <a:bodyPr>
              <a:spAutoFit/>
            </a:bodyPr>
            <a:lstStyle/>
            <a:p>
              <a:pPr algn="ctr" eaLnBrk="1" hangingPunct="1">
                <a:spcBef>
                  <a:spcPct val="50000"/>
                </a:spcBef>
              </a:pPr>
              <a:endParaRPr lang="fr-FR" sz="2800">
                <a:latin typeface="Tahoma" pitchFamily="34" charset="0"/>
              </a:endParaRPr>
            </a:p>
          </p:txBody>
        </p:sp>
        <p:sp>
          <p:nvSpPr>
            <p:cNvPr id="173069" name="AutoShape 1037"/>
            <p:cNvSpPr>
              <a:spLocks noChangeArrowheads="1"/>
            </p:cNvSpPr>
            <p:nvPr/>
          </p:nvSpPr>
          <p:spPr bwMode="auto">
            <a:xfrm>
              <a:off x="288" y="2832"/>
              <a:ext cx="1776" cy="1056"/>
            </a:xfrm>
            <a:prstGeom prst="cube">
              <a:avLst>
                <a:gd name="adj" fmla="val 25000"/>
              </a:avLst>
            </a:prstGeom>
            <a:solidFill>
              <a:srgbClr val="FF0000"/>
            </a:solidFill>
            <a:ln w="9525">
              <a:solidFill>
                <a:schemeClr val="tx1"/>
              </a:solidFill>
              <a:miter lim="800000"/>
              <a:headEnd/>
              <a:tailEnd/>
            </a:ln>
            <a:effectLst>
              <a:outerShdw dist="107763" dir="13500000" algn="ctr" rotWithShape="0">
                <a:srgbClr val="B2B2B2"/>
              </a:outerShdw>
            </a:effectLst>
          </p:spPr>
          <p:txBody>
            <a:bodyPr wrap="none" anchor="ctr"/>
            <a:lstStyle/>
            <a:p>
              <a:pPr algn="ctr" eaLnBrk="1" hangingPunct="1">
                <a:defRPr/>
              </a:pPr>
              <a:endParaRPr lang="fr-FR" sz="1800" b="1">
                <a:solidFill>
                  <a:schemeClr val="bg1"/>
                </a:solidFill>
                <a:latin typeface="Tahoma" pitchFamily="34" charset="0"/>
              </a:endParaRPr>
            </a:p>
            <a:p>
              <a:pPr algn="ctr" eaLnBrk="1" hangingPunct="1">
                <a:defRPr/>
              </a:pPr>
              <a:r>
                <a:rPr lang="fr-FR" sz="1800" b="1">
                  <a:solidFill>
                    <a:schemeClr val="bg1"/>
                  </a:solidFill>
                  <a:latin typeface="Tahoma" pitchFamily="34" charset="0"/>
                </a:rPr>
                <a:t>Absence de mention</a:t>
              </a:r>
            </a:p>
            <a:p>
              <a:pPr algn="ctr" eaLnBrk="1" hangingPunct="1">
                <a:defRPr/>
              </a:pPr>
              <a:r>
                <a:rPr lang="fr-FR" sz="1800" b="1">
                  <a:solidFill>
                    <a:schemeClr val="bg1"/>
                  </a:solidFill>
                  <a:latin typeface="Tahoma" pitchFamily="34" charset="0"/>
                </a:rPr>
                <a:t>sur le formulaire</a:t>
              </a:r>
            </a:p>
            <a:p>
              <a:pPr algn="ctr" eaLnBrk="1" hangingPunct="1">
                <a:defRPr/>
              </a:pPr>
              <a:endParaRPr lang="fr-FR" sz="1800" b="1">
                <a:solidFill>
                  <a:schemeClr val="bg1"/>
                </a:solidFill>
                <a:latin typeface="Tahoma" pitchFamily="34" charset="0"/>
              </a:endParaRPr>
            </a:p>
          </p:txBody>
        </p:sp>
        <p:sp>
          <p:nvSpPr>
            <p:cNvPr id="173070" name="AutoShape 1038"/>
            <p:cNvSpPr>
              <a:spLocks noChangeArrowheads="1"/>
            </p:cNvSpPr>
            <p:nvPr/>
          </p:nvSpPr>
          <p:spPr bwMode="auto">
            <a:xfrm>
              <a:off x="3696" y="2832"/>
              <a:ext cx="2064" cy="1056"/>
            </a:xfrm>
            <a:prstGeom prst="cube">
              <a:avLst>
                <a:gd name="adj" fmla="val 23079"/>
              </a:avLst>
            </a:prstGeom>
            <a:solidFill>
              <a:srgbClr val="FF0000"/>
            </a:solidFill>
            <a:ln w="9525">
              <a:solidFill>
                <a:schemeClr val="bg2"/>
              </a:solidFill>
              <a:miter lim="800000"/>
              <a:headEnd/>
              <a:tailEnd/>
            </a:ln>
            <a:effectLst>
              <a:outerShdw dist="107763" dir="13500000" algn="ctr" rotWithShape="0">
                <a:srgbClr val="B2B2B2"/>
              </a:outerShdw>
            </a:effectLst>
          </p:spPr>
          <p:txBody>
            <a:bodyPr wrap="none" anchor="ctr"/>
            <a:lstStyle/>
            <a:p>
              <a:pPr algn="ctr" eaLnBrk="1" hangingPunct="1">
                <a:defRPr/>
              </a:pPr>
              <a:r>
                <a:rPr lang="fr-FR" sz="1800" b="1">
                  <a:solidFill>
                    <a:schemeClr val="bg1"/>
                  </a:solidFill>
                  <a:latin typeface="Tahoma" pitchFamily="34" charset="0"/>
                </a:rPr>
                <a:t>Absence </a:t>
              </a:r>
            </a:p>
            <a:p>
              <a:pPr algn="ctr" eaLnBrk="1" hangingPunct="1">
                <a:defRPr/>
              </a:pPr>
              <a:r>
                <a:rPr lang="fr-FR" sz="1800" b="1">
                  <a:solidFill>
                    <a:schemeClr val="bg1"/>
                  </a:solidFill>
                  <a:latin typeface="Tahoma" pitchFamily="34" charset="0"/>
                </a:rPr>
                <a:t>d’ information de la</a:t>
              </a:r>
            </a:p>
            <a:p>
              <a:pPr algn="ctr" eaLnBrk="1" hangingPunct="1">
                <a:defRPr/>
              </a:pPr>
              <a:r>
                <a:rPr lang="fr-FR" sz="1800" b="1">
                  <a:solidFill>
                    <a:schemeClr val="bg1"/>
                  </a:solidFill>
                  <a:latin typeface="Tahoma" pitchFamily="34" charset="0"/>
                </a:rPr>
                <a:t>personne concernée</a:t>
              </a:r>
            </a:p>
          </p:txBody>
        </p:sp>
        <p:sp>
          <p:nvSpPr>
            <p:cNvPr id="173071" name="AutoShape 1039"/>
            <p:cNvSpPr>
              <a:spLocks noChangeArrowheads="1"/>
            </p:cNvSpPr>
            <p:nvPr/>
          </p:nvSpPr>
          <p:spPr bwMode="auto">
            <a:xfrm>
              <a:off x="3696" y="1920"/>
              <a:ext cx="2064" cy="1104"/>
            </a:xfrm>
            <a:prstGeom prst="cube">
              <a:avLst>
                <a:gd name="adj" fmla="val 23079"/>
              </a:avLst>
            </a:prstGeom>
            <a:solidFill>
              <a:srgbClr val="FF0000"/>
            </a:solidFill>
            <a:ln w="9525">
              <a:solidFill>
                <a:schemeClr val="tx1"/>
              </a:solidFill>
              <a:miter lim="800000"/>
              <a:headEnd/>
              <a:tailEnd/>
            </a:ln>
            <a:effectLst>
              <a:outerShdw dist="107763" dir="13500000" algn="ctr" rotWithShape="0">
                <a:srgbClr val="B2B2B2"/>
              </a:outerShdw>
            </a:effectLst>
          </p:spPr>
          <p:txBody>
            <a:bodyPr wrap="none" anchor="ctr"/>
            <a:lstStyle/>
            <a:p>
              <a:pPr algn="ctr" eaLnBrk="1" hangingPunct="1">
                <a:defRPr/>
              </a:pPr>
              <a:r>
                <a:rPr lang="fr-FR" sz="1800" b="1">
                  <a:solidFill>
                    <a:schemeClr val="bg1"/>
                  </a:solidFill>
                  <a:latin typeface="Tahoma" pitchFamily="34" charset="0"/>
                </a:rPr>
                <a:t>Refus de délivrer</a:t>
              </a:r>
            </a:p>
            <a:p>
              <a:pPr algn="ctr" eaLnBrk="1" hangingPunct="1">
                <a:defRPr/>
              </a:pPr>
              <a:r>
                <a:rPr lang="fr-FR" sz="1800" b="1">
                  <a:solidFill>
                    <a:schemeClr val="bg1"/>
                  </a:solidFill>
                  <a:latin typeface="Tahoma" pitchFamily="34" charset="0"/>
                </a:rPr>
                <a:t>une copie des données</a:t>
              </a:r>
            </a:p>
            <a:p>
              <a:pPr algn="ctr" eaLnBrk="1" hangingPunct="1">
                <a:defRPr/>
              </a:pPr>
              <a:r>
                <a:rPr lang="fr-FR" sz="1800" b="1">
                  <a:solidFill>
                    <a:schemeClr val="bg1"/>
                  </a:solidFill>
                  <a:latin typeface="Tahoma" pitchFamily="34" charset="0"/>
                </a:rPr>
                <a:t>(sauf refus autorisé)</a:t>
              </a:r>
            </a:p>
          </p:txBody>
        </p:sp>
        <p:sp>
          <p:nvSpPr>
            <p:cNvPr id="173072" name="AutoShape 1040"/>
            <p:cNvSpPr>
              <a:spLocks noChangeArrowheads="1"/>
            </p:cNvSpPr>
            <p:nvPr/>
          </p:nvSpPr>
          <p:spPr bwMode="auto">
            <a:xfrm>
              <a:off x="3744" y="1056"/>
              <a:ext cx="2016" cy="1056"/>
            </a:xfrm>
            <a:prstGeom prst="cube">
              <a:avLst>
                <a:gd name="adj" fmla="val 23079"/>
              </a:avLst>
            </a:prstGeom>
            <a:solidFill>
              <a:srgbClr val="FF0000"/>
            </a:solidFill>
            <a:ln w="9525">
              <a:solidFill>
                <a:schemeClr val="tx1"/>
              </a:solidFill>
              <a:miter lim="800000"/>
              <a:headEnd/>
              <a:tailEnd/>
            </a:ln>
            <a:effectLst>
              <a:outerShdw dist="107763" dir="13500000" algn="ctr" rotWithShape="0">
                <a:srgbClr val="B2B2B2"/>
              </a:outerShdw>
            </a:effectLst>
          </p:spPr>
          <p:txBody>
            <a:bodyPr wrap="none" anchor="ctr"/>
            <a:lstStyle/>
            <a:p>
              <a:pPr algn="ctr" eaLnBrk="1" hangingPunct="1">
                <a:defRPr/>
              </a:pPr>
              <a:r>
                <a:rPr lang="fr-FR" sz="1600" b="1">
                  <a:solidFill>
                    <a:schemeClr val="bg1"/>
                  </a:solidFill>
                  <a:latin typeface="Tahoma" pitchFamily="34" charset="0"/>
                </a:rPr>
                <a:t>Absence d’information sur </a:t>
              </a:r>
            </a:p>
            <a:p>
              <a:pPr algn="ctr" eaLnBrk="1" hangingPunct="1">
                <a:defRPr/>
              </a:pPr>
              <a:r>
                <a:rPr lang="fr-FR" sz="1600" b="1">
                  <a:solidFill>
                    <a:schemeClr val="bg1"/>
                  </a:solidFill>
                  <a:latin typeface="Tahoma" pitchFamily="34" charset="0"/>
                </a:rPr>
                <a:t>l’accès aux informations </a:t>
              </a:r>
            </a:p>
            <a:p>
              <a:pPr algn="ctr" eaLnBrk="1" hangingPunct="1">
                <a:defRPr/>
              </a:pPr>
              <a:r>
                <a:rPr lang="fr-FR" sz="1600" b="1">
                  <a:solidFill>
                    <a:schemeClr val="bg1"/>
                  </a:solidFill>
                  <a:latin typeface="Tahoma" pitchFamily="34" charset="0"/>
                </a:rPr>
                <a:t>stockées sur le terminal </a:t>
              </a:r>
            </a:p>
            <a:p>
              <a:pPr algn="ctr" eaLnBrk="1" hangingPunct="1">
                <a:defRPr/>
              </a:pPr>
              <a:r>
                <a:rPr lang="fr-FR" sz="1600" b="1">
                  <a:solidFill>
                    <a:schemeClr val="bg1"/>
                  </a:solidFill>
                  <a:latin typeface="Tahoma" pitchFamily="34" charset="0"/>
                </a:rPr>
                <a:t>de connexion</a:t>
              </a:r>
            </a:p>
          </p:txBody>
        </p:sp>
        <p:sp>
          <p:nvSpPr>
            <p:cNvPr id="173073" name="AutoShape 1041"/>
            <p:cNvSpPr>
              <a:spLocks noChangeArrowheads="1"/>
            </p:cNvSpPr>
            <p:nvPr/>
          </p:nvSpPr>
          <p:spPr bwMode="auto">
            <a:xfrm>
              <a:off x="288" y="1968"/>
              <a:ext cx="1776" cy="1056"/>
            </a:xfrm>
            <a:prstGeom prst="cube">
              <a:avLst>
                <a:gd name="adj" fmla="val 23079"/>
              </a:avLst>
            </a:prstGeom>
            <a:solidFill>
              <a:srgbClr val="FF0000"/>
            </a:solidFill>
            <a:ln w="9525">
              <a:solidFill>
                <a:schemeClr val="tx1"/>
              </a:solidFill>
              <a:miter lim="800000"/>
              <a:headEnd/>
              <a:tailEnd/>
            </a:ln>
            <a:effectLst>
              <a:outerShdw dist="107763" dir="13500000" algn="ctr" rotWithShape="0">
                <a:srgbClr val="B2B2B2"/>
              </a:outerShdw>
            </a:effectLst>
          </p:spPr>
          <p:txBody>
            <a:bodyPr wrap="none" anchor="ctr"/>
            <a:lstStyle/>
            <a:p>
              <a:pPr algn="ctr" eaLnBrk="1" hangingPunct="1">
                <a:defRPr/>
              </a:pPr>
              <a:endParaRPr lang="fr-FR" sz="1800" b="1">
                <a:solidFill>
                  <a:schemeClr val="bg1"/>
                </a:solidFill>
                <a:latin typeface="Tahoma" pitchFamily="34" charset="0"/>
              </a:endParaRPr>
            </a:p>
            <a:p>
              <a:pPr algn="ctr" eaLnBrk="1" hangingPunct="1">
                <a:defRPr/>
              </a:pPr>
              <a:r>
                <a:rPr lang="fr-FR" sz="1800" b="1">
                  <a:solidFill>
                    <a:schemeClr val="bg1"/>
                  </a:solidFill>
                  <a:latin typeface="Tahoma" pitchFamily="34" charset="0"/>
                </a:rPr>
                <a:t>Non réponse à une </a:t>
              </a:r>
            </a:p>
            <a:p>
              <a:pPr algn="ctr" eaLnBrk="1" hangingPunct="1">
                <a:defRPr/>
              </a:pPr>
              <a:r>
                <a:rPr lang="fr-FR" sz="1800" b="1">
                  <a:solidFill>
                    <a:schemeClr val="bg1"/>
                  </a:solidFill>
                  <a:latin typeface="Tahoma" pitchFamily="34" charset="0"/>
                </a:rPr>
                <a:t>demande d’accès </a:t>
              </a:r>
            </a:p>
            <a:p>
              <a:pPr algn="ctr" eaLnBrk="1" hangingPunct="1">
                <a:defRPr/>
              </a:pPr>
              <a:r>
                <a:rPr lang="fr-FR" sz="1800" b="1">
                  <a:solidFill>
                    <a:schemeClr val="bg1"/>
                  </a:solidFill>
                  <a:latin typeface="Tahoma" pitchFamily="34" charset="0"/>
                </a:rPr>
                <a:t>(sauf refus autorisé)</a:t>
              </a:r>
            </a:p>
            <a:p>
              <a:pPr algn="ctr" eaLnBrk="1" hangingPunct="1">
                <a:defRPr/>
              </a:pPr>
              <a:endParaRPr lang="fr-FR" sz="1800" b="1">
                <a:solidFill>
                  <a:schemeClr val="bg1"/>
                </a:solidFill>
                <a:latin typeface="Tahoma" pitchFamily="34" charset="0"/>
              </a:endParaRPr>
            </a:p>
          </p:txBody>
        </p:sp>
        <p:sp>
          <p:nvSpPr>
            <p:cNvPr id="173074" name="AutoShape 1042"/>
            <p:cNvSpPr>
              <a:spLocks noChangeArrowheads="1"/>
            </p:cNvSpPr>
            <p:nvPr/>
          </p:nvSpPr>
          <p:spPr bwMode="auto">
            <a:xfrm>
              <a:off x="288" y="1056"/>
              <a:ext cx="1776" cy="1104"/>
            </a:xfrm>
            <a:prstGeom prst="cube">
              <a:avLst>
                <a:gd name="adj" fmla="val 23079"/>
              </a:avLst>
            </a:prstGeom>
            <a:solidFill>
              <a:srgbClr val="FF0000"/>
            </a:solidFill>
            <a:ln w="9525">
              <a:solidFill>
                <a:schemeClr val="tx1"/>
              </a:solidFill>
              <a:miter lim="800000"/>
              <a:headEnd/>
              <a:tailEnd/>
            </a:ln>
            <a:effectLst>
              <a:outerShdw dist="107763" dir="13500000" algn="ctr" rotWithShape="0">
                <a:srgbClr val="B2B2B2"/>
              </a:outerShdw>
            </a:effectLst>
          </p:spPr>
          <p:txBody>
            <a:bodyPr wrap="none" anchor="ctr"/>
            <a:lstStyle/>
            <a:p>
              <a:pPr algn="ctr" eaLnBrk="1" hangingPunct="1">
                <a:defRPr/>
              </a:pPr>
              <a:r>
                <a:rPr lang="fr-FR" sz="1800" b="1">
                  <a:solidFill>
                    <a:schemeClr val="bg1"/>
                  </a:solidFill>
                  <a:latin typeface="Tahoma" pitchFamily="34" charset="0"/>
                </a:rPr>
                <a:t>Non respect du droit</a:t>
              </a:r>
            </a:p>
            <a:p>
              <a:pPr algn="ctr" eaLnBrk="1" hangingPunct="1">
                <a:defRPr/>
              </a:pPr>
              <a:r>
                <a:rPr lang="fr-FR" sz="1800" b="1">
                  <a:solidFill>
                    <a:schemeClr val="bg1"/>
                  </a:solidFill>
                  <a:latin typeface="Tahoma" pitchFamily="34" charset="0"/>
                </a:rPr>
                <a:t>de rectification</a:t>
              </a:r>
            </a:p>
          </p:txBody>
        </p:sp>
      </p:grpSp>
      <p:pic>
        <p:nvPicPr>
          <p:cNvPr id="3072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14400" y="333375"/>
            <a:ext cx="8229600" cy="523875"/>
          </a:xfrm>
        </p:spPr>
        <p:txBody>
          <a:bodyPr/>
          <a:lstStyle/>
          <a:p>
            <a:pPr eaLnBrk="1" hangingPunct="1"/>
            <a:r>
              <a:rPr lang="en-US" sz="3200" smtClean="0"/>
              <a:t>Le </a:t>
            </a:r>
            <a:r>
              <a:rPr lang="fr-FR" sz="3200" smtClean="0"/>
              <a:t>maître du fichier et ses obligations</a:t>
            </a:r>
          </a:p>
        </p:txBody>
      </p:sp>
      <p:sp>
        <p:nvSpPr>
          <p:cNvPr id="3174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sp>
        <p:nvSpPr>
          <p:cNvPr id="156678" name="AutoShape 6"/>
          <p:cNvSpPr>
            <a:spLocks noChangeArrowheads="1"/>
          </p:cNvSpPr>
          <p:nvPr/>
        </p:nvSpPr>
        <p:spPr bwMode="auto">
          <a:xfrm>
            <a:off x="228600" y="1295400"/>
            <a:ext cx="28194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Le responsable</a:t>
            </a:r>
          </a:p>
          <a:p>
            <a:pPr algn="ctr" eaLnBrk="1" hangingPunct="1"/>
            <a:r>
              <a:rPr lang="fr-FR" sz="2600">
                <a:solidFill>
                  <a:schemeClr val="bg1"/>
                </a:solidFill>
                <a:latin typeface="Verdana" pitchFamily="34" charset="0"/>
              </a:rPr>
              <a:t>du traitement</a:t>
            </a:r>
          </a:p>
          <a:p>
            <a:pPr algn="ctr" eaLnBrk="1" hangingPunct="1"/>
            <a:endParaRPr lang="fr-FR" sz="2600">
              <a:solidFill>
                <a:schemeClr val="bg1"/>
              </a:solidFill>
              <a:latin typeface="Verdana" pitchFamily="34" charset="0"/>
            </a:endParaRPr>
          </a:p>
        </p:txBody>
      </p:sp>
      <p:sp>
        <p:nvSpPr>
          <p:cNvPr id="156679" name="AutoShape 7"/>
          <p:cNvSpPr>
            <a:spLocks noChangeArrowheads="1"/>
          </p:cNvSpPr>
          <p:nvPr/>
        </p:nvSpPr>
        <p:spPr bwMode="auto">
          <a:xfrm>
            <a:off x="2286000" y="2362200"/>
            <a:ext cx="2374900" cy="1871663"/>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Obligations</a:t>
            </a:r>
          </a:p>
          <a:p>
            <a:pPr algn="ctr" eaLnBrk="1" hangingPunct="1"/>
            <a:r>
              <a:rPr lang="fr-FR" sz="2600">
                <a:solidFill>
                  <a:schemeClr val="bg1"/>
                </a:solidFill>
                <a:latin typeface="Verdana" pitchFamily="34" charset="0"/>
              </a:rPr>
              <a:t>déclaratives</a:t>
            </a:r>
          </a:p>
          <a:p>
            <a:pPr algn="ctr" eaLnBrk="1" hangingPunct="1"/>
            <a:endParaRPr lang="fr-FR" sz="2600">
              <a:solidFill>
                <a:schemeClr val="bg1"/>
              </a:solidFill>
              <a:latin typeface="Verdana" pitchFamily="34" charset="0"/>
            </a:endParaRPr>
          </a:p>
        </p:txBody>
      </p:sp>
      <p:sp>
        <p:nvSpPr>
          <p:cNvPr id="156680" name="AutoShape 8"/>
          <p:cNvSpPr>
            <a:spLocks noChangeArrowheads="1"/>
          </p:cNvSpPr>
          <p:nvPr/>
        </p:nvSpPr>
        <p:spPr bwMode="auto">
          <a:xfrm>
            <a:off x="4114800" y="3429000"/>
            <a:ext cx="25146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Droit à </a:t>
            </a:r>
          </a:p>
          <a:p>
            <a:pPr algn="ctr" eaLnBrk="1" hangingPunct="1"/>
            <a:r>
              <a:rPr lang="fr-FR" sz="2600">
                <a:solidFill>
                  <a:schemeClr val="bg1"/>
                </a:solidFill>
                <a:latin typeface="Verdana" pitchFamily="34" charset="0"/>
              </a:rPr>
              <a:t>l’identité </a:t>
            </a:r>
          </a:p>
          <a:p>
            <a:pPr algn="ctr" eaLnBrk="1" hangingPunct="1"/>
            <a:r>
              <a:rPr lang="fr-FR" sz="2600">
                <a:solidFill>
                  <a:schemeClr val="bg1"/>
                </a:solidFill>
                <a:latin typeface="Verdana" pitchFamily="34" charset="0"/>
              </a:rPr>
              <a:t>numérique</a:t>
            </a:r>
          </a:p>
        </p:txBody>
      </p:sp>
      <p:sp>
        <p:nvSpPr>
          <p:cNvPr id="156682" name="AutoShape 10"/>
          <p:cNvSpPr>
            <a:spLocks noChangeArrowheads="1"/>
          </p:cNvSpPr>
          <p:nvPr/>
        </p:nvSpPr>
        <p:spPr bwMode="auto">
          <a:xfrm>
            <a:off x="6248400" y="4495800"/>
            <a:ext cx="25146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Droit à </a:t>
            </a:r>
          </a:p>
          <a:p>
            <a:pPr algn="ctr" eaLnBrk="1" hangingPunct="1"/>
            <a:r>
              <a:rPr lang="fr-FR" sz="2600">
                <a:solidFill>
                  <a:schemeClr val="bg1"/>
                </a:solidFill>
                <a:latin typeface="Verdana" pitchFamily="34" charset="0"/>
              </a:rPr>
              <a:t>la vie privée </a:t>
            </a:r>
          </a:p>
          <a:p>
            <a:pPr algn="ctr" eaLnBrk="1" hangingPunct="1"/>
            <a:r>
              <a:rPr lang="fr-FR" sz="2600">
                <a:solidFill>
                  <a:schemeClr val="bg1"/>
                </a:solidFill>
                <a:latin typeface="Verdana" pitchFamily="34" charset="0"/>
              </a:rPr>
              <a:t>numérique</a:t>
            </a:r>
          </a:p>
        </p:txBody>
      </p:sp>
      <p:pic>
        <p:nvPicPr>
          <p:cNvPr id="31752" name="Picture 12"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additive="base">
                                        <p:cTn id="7" dur="500" fill="hold"/>
                                        <p:tgtEl>
                                          <p:spTgt spid="156678"/>
                                        </p:tgtEl>
                                        <p:attrNameLst>
                                          <p:attrName>ppt_x</p:attrName>
                                        </p:attrNameLst>
                                      </p:cBhvr>
                                      <p:tavLst>
                                        <p:tav tm="0">
                                          <p:val>
                                            <p:strVal val="0-#ppt_w/2"/>
                                          </p:val>
                                        </p:tav>
                                        <p:tav tm="100000">
                                          <p:val>
                                            <p:strVal val="#ppt_x"/>
                                          </p:val>
                                        </p:tav>
                                      </p:tavLst>
                                    </p:anim>
                                    <p:anim calcmode="lin" valueType="num">
                                      <p:cBhvr additive="base">
                                        <p:cTn id="8" dur="500" fill="hold"/>
                                        <p:tgtEl>
                                          <p:spTgt spid="1566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additive="base">
                                        <p:cTn id="13" dur="500" fill="hold"/>
                                        <p:tgtEl>
                                          <p:spTgt spid="156679"/>
                                        </p:tgtEl>
                                        <p:attrNameLst>
                                          <p:attrName>ppt_x</p:attrName>
                                        </p:attrNameLst>
                                      </p:cBhvr>
                                      <p:tavLst>
                                        <p:tav tm="0">
                                          <p:val>
                                            <p:strVal val="0-#ppt_w/2"/>
                                          </p:val>
                                        </p:tav>
                                        <p:tav tm="100000">
                                          <p:val>
                                            <p:strVal val="#ppt_x"/>
                                          </p:val>
                                        </p:tav>
                                      </p:tavLst>
                                    </p:anim>
                                    <p:anim calcmode="lin" valueType="num">
                                      <p:cBhvr additive="base">
                                        <p:cTn id="14"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80"/>
                                        </p:tgtEl>
                                        <p:attrNameLst>
                                          <p:attrName>style.visibility</p:attrName>
                                        </p:attrNameLst>
                                      </p:cBhvr>
                                      <p:to>
                                        <p:strVal val="visible"/>
                                      </p:to>
                                    </p:set>
                                    <p:anim calcmode="lin" valueType="num">
                                      <p:cBhvr additive="base">
                                        <p:cTn id="19" dur="500" fill="hold"/>
                                        <p:tgtEl>
                                          <p:spTgt spid="156680"/>
                                        </p:tgtEl>
                                        <p:attrNameLst>
                                          <p:attrName>ppt_x</p:attrName>
                                        </p:attrNameLst>
                                      </p:cBhvr>
                                      <p:tavLst>
                                        <p:tav tm="0">
                                          <p:val>
                                            <p:strVal val="0-#ppt_w/2"/>
                                          </p:val>
                                        </p:tav>
                                        <p:tav tm="100000">
                                          <p:val>
                                            <p:strVal val="#ppt_x"/>
                                          </p:val>
                                        </p:tav>
                                      </p:tavLst>
                                    </p:anim>
                                    <p:anim calcmode="lin" valueType="num">
                                      <p:cBhvr additive="base">
                                        <p:cTn id="20"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682"/>
                                        </p:tgtEl>
                                        <p:attrNameLst>
                                          <p:attrName>style.visibility</p:attrName>
                                        </p:attrNameLst>
                                      </p:cBhvr>
                                      <p:to>
                                        <p:strVal val="visible"/>
                                      </p:to>
                                    </p:set>
                                    <p:anim calcmode="lin" valueType="num">
                                      <p:cBhvr additive="base">
                                        <p:cTn id="25" dur="500" fill="hold"/>
                                        <p:tgtEl>
                                          <p:spTgt spid="156682"/>
                                        </p:tgtEl>
                                        <p:attrNameLst>
                                          <p:attrName>ppt_x</p:attrName>
                                        </p:attrNameLst>
                                      </p:cBhvr>
                                      <p:tavLst>
                                        <p:tav tm="0">
                                          <p:val>
                                            <p:strVal val="0-#ppt_w/2"/>
                                          </p:val>
                                        </p:tav>
                                        <p:tav tm="100000">
                                          <p:val>
                                            <p:strVal val="#ppt_x"/>
                                          </p:val>
                                        </p:tav>
                                      </p:tavLst>
                                    </p:anim>
                                    <p:anim calcmode="lin" valueType="num">
                                      <p:cBhvr additive="base">
                                        <p:cTn id="26" dur="500" fill="hold"/>
                                        <p:tgtEl>
                                          <p:spTgt spid="1566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animBg="1" autoUpdateAnimBg="0"/>
      <p:bldP spid="156679" grpId="0" animBg="1" autoUpdateAnimBg="0"/>
      <p:bldP spid="156680" grpId="0" animBg="1" autoUpdateAnimBg="0"/>
      <p:bldP spid="15668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14400" y="333375"/>
            <a:ext cx="8229600" cy="523875"/>
          </a:xfrm>
        </p:spPr>
        <p:txBody>
          <a:bodyPr/>
          <a:lstStyle/>
          <a:p>
            <a:pPr eaLnBrk="1" hangingPunct="1"/>
            <a:r>
              <a:rPr lang="en-US" sz="3200" smtClean="0"/>
              <a:t>Le </a:t>
            </a:r>
            <a:r>
              <a:rPr lang="fr-FR" sz="3200" smtClean="0"/>
              <a:t>responsable du traitement</a:t>
            </a:r>
          </a:p>
        </p:txBody>
      </p:sp>
      <p:sp>
        <p:nvSpPr>
          <p:cNvPr id="51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sp>
        <p:nvSpPr>
          <p:cNvPr id="5125" name="AutoShape 19"/>
          <p:cNvSpPr>
            <a:spLocks noChangeArrowheads="1"/>
          </p:cNvSpPr>
          <p:nvPr/>
        </p:nvSpPr>
        <p:spPr bwMode="auto">
          <a:xfrm>
            <a:off x="4446588" y="1019175"/>
            <a:ext cx="431800" cy="5910263"/>
          </a:xfrm>
          <a:prstGeom prst="upArrow">
            <a:avLst>
              <a:gd name="adj1" fmla="val 18685"/>
              <a:gd name="adj2" fmla="val 139283"/>
            </a:avLst>
          </a:prstGeom>
          <a:solidFill>
            <a:srgbClr val="3333CC"/>
          </a:solidFill>
          <a:ln w="9525">
            <a:solidFill>
              <a:schemeClr val="tx1"/>
            </a:solidFill>
            <a:miter lim="800000"/>
            <a:headEnd/>
            <a:tailEnd/>
          </a:ln>
        </p:spPr>
        <p:txBody>
          <a:bodyPr wrap="none" anchor="ctr"/>
          <a:lstStyle/>
          <a:p>
            <a:endParaRPr lang="fr-FR"/>
          </a:p>
        </p:txBody>
      </p:sp>
      <p:grpSp>
        <p:nvGrpSpPr>
          <p:cNvPr id="5126" name="Group 27"/>
          <p:cNvGrpSpPr>
            <a:grpSpLocks/>
          </p:cNvGrpSpPr>
          <p:nvPr/>
        </p:nvGrpSpPr>
        <p:grpSpPr bwMode="auto">
          <a:xfrm>
            <a:off x="773113" y="1143000"/>
            <a:ext cx="8142287" cy="5257800"/>
            <a:chOff x="487" y="720"/>
            <a:chExt cx="5129" cy="3312"/>
          </a:xfrm>
        </p:grpSpPr>
        <p:sp>
          <p:nvSpPr>
            <p:cNvPr id="5128" name="Rectangle 15"/>
            <p:cNvSpPr>
              <a:spLocks noChangeArrowheads="1"/>
            </p:cNvSpPr>
            <p:nvPr/>
          </p:nvSpPr>
          <p:spPr bwMode="auto">
            <a:xfrm>
              <a:off x="3072" y="2784"/>
              <a:ext cx="2540" cy="1216"/>
            </a:xfrm>
            <a:prstGeom prst="rect">
              <a:avLst/>
            </a:prstGeom>
            <a:solidFill>
              <a:srgbClr val="FF3300"/>
            </a:solidFill>
            <a:ln w="9525">
              <a:solidFill>
                <a:schemeClr val="tx1"/>
              </a:solidFill>
              <a:miter lim="800000"/>
              <a:headEnd/>
              <a:tailEnd/>
            </a:ln>
          </p:spPr>
          <p:txBody>
            <a:bodyPr wrap="none" anchor="ctr"/>
            <a:lstStyle/>
            <a:p>
              <a:endParaRPr lang="fr-FR"/>
            </a:p>
          </p:txBody>
        </p:sp>
        <p:sp>
          <p:nvSpPr>
            <p:cNvPr id="5129" name="Rectangle 16"/>
            <p:cNvSpPr>
              <a:spLocks noChangeArrowheads="1"/>
            </p:cNvSpPr>
            <p:nvPr/>
          </p:nvSpPr>
          <p:spPr bwMode="auto">
            <a:xfrm>
              <a:off x="487" y="720"/>
              <a:ext cx="2314" cy="3312"/>
            </a:xfrm>
            <a:prstGeom prst="rect">
              <a:avLst/>
            </a:prstGeom>
            <a:solidFill>
              <a:srgbClr val="FF3300"/>
            </a:solidFill>
            <a:ln w="9525">
              <a:solidFill>
                <a:schemeClr val="tx1"/>
              </a:solidFill>
              <a:miter lim="800000"/>
              <a:headEnd/>
              <a:tailEnd/>
            </a:ln>
          </p:spPr>
          <p:txBody>
            <a:bodyPr wrap="none" anchor="ctr"/>
            <a:lstStyle/>
            <a:p>
              <a:endParaRPr lang="fr-FR"/>
            </a:p>
          </p:txBody>
        </p:sp>
        <p:sp>
          <p:nvSpPr>
            <p:cNvPr id="5130" name="Rectangle 17"/>
            <p:cNvSpPr>
              <a:spLocks noChangeArrowheads="1"/>
            </p:cNvSpPr>
            <p:nvPr/>
          </p:nvSpPr>
          <p:spPr bwMode="auto">
            <a:xfrm>
              <a:off x="3030" y="768"/>
              <a:ext cx="2586" cy="1584"/>
            </a:xfrm>
            <a:prstGeom prst="rect">
              <a:avLst/>
            </a:prstGeom>
            <a:solidFill>
              <a:srgbClr val="00E4A8"/>
            </a:solidFill>
            <a:ln w="9525">
              <a:solidFill>
                <a:schemeClr val="tx1"/>
              </a:solidFill>
              <a:miter lim="800000"/>
              <a:headEnd/>
              <a:tailEnd/>
            </a:ln>
          </p:spPr>
          <p:txBody>
            <a:bodyPr wrap="none" anchor="ctr"/>
            <a:lstStyle/>
            <a:p>
              <a:endParaRPr lang="fr-FR"/>
            </a:p>
          </p:txBody>
        </p:sp>
        <p:sp>
          <p:nvSpPr>
            <p:cNvPr id="5131" name="AutoShape 18"/>
            <p:cNvSpPr>
              <a:spLocks noChangeArrowheads="1"/>
            </p:cNvSpPr>
            <p:nvPr/>
          </p:nvSpPr>
          <p:spPr bwMode="auto">
            <a:xfrm>
              <a:off x="578" y="2637"/>
              <a:ext cx="4990" cy="269"/>
            </a:xfrm>
            <a:prstGeom prst="rightArrow">
              <a:avLst>
                <a:gd name="adj1" fmla="val 30148"/>
                <a:gd name="adj2" fmla="val 72483"/>
              </a:avLst>
            </a:prstGeom>
            <a:solidFill>
              <a:srgbClr val="3333CC"/>
            </a:solidFill>
            <a:ln w="9525">
              <a:solidFill>
                <a:schemeClr val="tx1"/>
              </a:solidFill>
              <a:miter lim="800000"/>
              <a:headEnd/>
              <a:tailEnd/>
            </a:ln>
          </p:spPr>
          <p:txBody>
            <a:bodyPr wrap="none" anchor="ctr"/>
            <a:lstStyle/>
            <a:p>
              <a:endParaRPr lang="fr-FR"/>
            </a:p>
          </p:txBody>
        </p:sp>
        <p:sp>
          <p:nvSpPr>
            <p:cNvPr id="5132" name="Oval 20"/>
            <p:cNvSpPr>
              <a:spLocks noChangeArrowheads="1"/>
            </p:cNvSpPr>
            <p:nvPr/>
          </p:nvSpPr>
          <p:spPr bwMode="auto">
            <a:xfrm>
              <a:off x="3600" y="3216"/>
              <a:ext cx="998" cy="570"/>
            </a:xfrm>
            <a:prstGeom prst="ellipse">
              <a:avLst/>
            </a:prstGeom>
            <a:solidFill>
              <a:srgbClr val="3333CC"/>
            </a:solidFill>
            <a:ln w="9525">
              <a:solidFill>
                <a:schemeClr val="tx1"/>
              </a:solidFill>
              <a:miter lim="800000"/>
              <a:headEnd/>
              <a:tailEnd/>
            </a:ln>
          </p:spPr>
          <p:txBody>
            <a:bodyPr wrap="none" anchor="ctr"/>
            <a:lstStyle/>
            <a:p>
              <a:pPr algn="ctr" eaLnBrk="1" hangingPunct="1"/>
              <a:r>
                <a:rPr lang="fr-FR" sz="1800">
                  <a:solidFill>
                    <a:schemeClr val="bg1"/>
                  </a:solidFill>
                  <a:latin typeface="Verdana" pitchFamily="34" charset="0"/>
                </a:rPr>
                <a:t>Finalité</a:t>
              </a:r>
            </a:p>
          </p:txBody>
        </p:sp>
        <p:sp>
          <p:nvSpPr>
            <p:cNvPr id="5133" name="Oval 21"/>
            <p:cNvSpPr>
              <a:spLocks noChangeArrowheads="1"/>
            </p:cNvSpPr>
            <p:nvPr/>
          </p:nvSpPr>
          <p:spPr bwMode="auto">
            <a:xfrm>
              <a:off x="3366" y="1056"/>
              <a:ext cx="998" cy="570"/>
            </a:xfrm>
            <a:prstGeom prst="ellipse">
              <a:avLst/>
            </a:prstGeom>
            <a:solidFill>
              <a:srgbClr val="3333CC"/>
            </a:solidFill>
            <a:ln w="9525">
              <a:solidFill>
                <a:schemeClr val="tx1"/>
              </a:solidFill>
              <a:miter lim="800000"/>
              <a:headEnd/>
              <a:tailEnd/>
            </a:ln>
          </p:spPr>
          <p:txBody>
            <a:bodyPr wrap="none" anchor="ctr"/>
            <a:lstStyle/>
            <a:p>
              <a:pPr algn="ctr" eaLnBrk="1" hangingPunct="1"/>
              <a:r>
                <a:rPr lang="fr-FR" sz="1800">
                  <a:solidFill>
                    <a:schemeClr val="bg1"/>
                  </a:solidFill>
                  <a:latin typeface="Verdana" pitchFamily="34" charset="0"/>
                </a:rPr>
                <a:t>Moyen</a:t>
              </a:r>
            </a:p>
          </p:txBody>
        </p:sp>
        <p:sp>
          <p:nvSpPr>
            <p:cNvPr id="5134" name="Oval 22"/>
            <p:cNvSpPr>
              <a:spLocks noChangeArrowheads="1"/>
            </p:cNvSpPr>
            <p:nvPr/>
          </p:nvSpPr>
          <p:spPr bwMode="auto">
            <a:xfrm>
              <a:off x="1686" y="2400"/>
              <a:ext cx="2352" cy="712"/>
            </a:xfrm>
            <a:prstGeom prst="ellipse">
              <a:avLst/>
            </a:prstGeom>
            <a:solidFill>
              <a:srgbClr val="3333CC"/>
            </a:solidFill>
            <a:ln w="9525">
              <a:solidFill>
                <a:schemeClr val="tx1"/>
              </a:solidFill>
              <a:miter lim="800000"/>
              <a:headEnd/>
              <a:tailEnd/>
            </a:ln>
          </p:spPr>
          <p:txBody>
            <a:bodyPr wrap="none" anchor="ctr"/>
            <a:lstStyle/>
            <a:p>
              <a:pPr algn="ctr" eaLnBrk="1" hangingPunct="1"/>
              <a:r>
                <a:rPr lang="fr-FR" sz="1800">
                  <a:solidFill>
                    <a:srgbClr val="000000"/>
                  </a:solidFill>
                  <a:latin typeface="Verdana" pitchFamily="34" charset="0"/>
                </a:rPr>
                <a:t>Détermination</a:t>
              </a:r>
            </a:p>
            <a:p>
              <a:pPr algn="ctr" eaLnBrk="1" hangingPunct="1"/>
              <a:r>
                <a:rPr lang="fr-FR" sz="1800">
                  <a:solidFill>
                    <a:srgbClr val="000000"/>
                  </a:solidFill>
                  <a:latin typeface="Verdana" pitchFamily="34" charset="0"/>
                </a:rPr>
                <a:t>Responsable du traitement</a:t>
              </a:r>
            </a:p>
          </p:txBody>
        </p:sp>
        <p:sp>
          <p:nvSpPr>
            <p:cNvPr id="5135" name="AutoShape 23"/>
            <p:cNvSpPr>
              <a:spLocks noChangeArrowheads="1"/>
            </p:cNvSpPr>
            <p:nvPr/>
          </p:nvSpPr>
          <p:spPr bwMode="auto">
            <a:xfrm>
              <a:off x="966" y="1104"/>
              <a:ext cx="1224" cy="757"/>
            </a:xfrm>
            <a:prstGeom prst="can">
              <a:avLst>
                <a:gd name="adj" fmla="val 25000"/>
              </a:avLst>
            </a:prstGeom>
            <a:solidFill>
              <a:srgbClr val="3333CC"/>
            </a:solidFill>
            <a:ln w="9525">
              <a:solidFill>
                <a:schemeClr val="tx1"/>
              </a:solidFill>
              <a:miter lim="800000"/>
              <a:headEnd/>
              <a:tailEnd/>
            </a:ln>
          </p:spPr>
          <p:txBody>
            <a:bodyPr wrap="none" anchor="ctr"/>
            <a:lstStyle/>
            <a:p>
              <a:pPr algn="ctr" eaLnBrk="1" hangingPunct="1"/>
              <a:r>
                <a:rPr lang="fr-FR" sz="1800">
                  <a:solidFill>
                    <a:schemeClr val="bg1"/>
                  </a:solidFill>
                  <a:latin typeface="Verdana" pitchFamily="34" charset="0"/>
                </a:rPr>
                <a:t>Traitement</a:t>
              </a:r>
            </a:p>
          </p:txBody>
        </p:sp>
        <p:graphicFrame>
          <p:nvGraphicFramePr>
            <p:cNvPr id="5122" name="Object 24"/>
            <p:cNvGraphicFramePr>
              <a:graphicFrameLocks noChangeAspect="1"/>
            </p:cNvGraphicFramePr>
            <p:nvPr/>
          </p:nvGraphicFramePr>
          <p:xfrm>
            <a:off x="2070" y="3072"/>
            <a:ext cx="624" cy="745"/>
          </p:xfrm>
          <a:graphic>
            <a:graphicData uri="http://schemas.openxmlformats.org/presentationml/2006/ole">
              <p:oleObj spid="_x0000_s5122" name="Clip" r:id="rId5" imgW="1728720" imgH="3252600" progId="">
                <p:embed/>
              </p:oleObj>
            </a:graphicData>
          </a:graphic>
        </p:graphicFrame>
      </p:grpSp>
      <p:pic>
        <p:nvPicPr>
          <p:cNvPr id="5127" name="Picture 3" descr="badge_generic"/>
          <p:cNvPicPr>
            <a:picLocks noChangeAspect="1" noChangeArrowheads="1"/>
          </p:cNvPicPr>
          <p:nvPr/>
        </p:nvPicPr>
        <p:blipFill>
          <a:blip r:embed="rId6" cstate="print"/>
          <a:srcRect/>
          <a:stretch>
            <a:fillRect/>
          </a:stretch>
        </p:blipFill>
        <p:spPr bwMode="auto">
          <a:xfrm>
            <a:off x="130175" y="119063"/>
            <a:ext cx="652463" cy="652462"/>
          </a:xfrm>
          <a:prstGeom prst="rect">
            <a:avLst/>
          </a:prstGeom>
          <a:noFill/>
          <a:ln w="9525">
            <a:noFill/>
            <a:miter lim="800000"/>
            <a:headEnd/>
            <a:tailEnd/>
          </a:ln>
        </p:spPr>
      </p:pic>
    </p:spTree>
    <p:custDataLst>
      <p:tags r:id="rId2"/>
    </p:custData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38200" y="457200"/>
            <a:ext cx="8305800" cy="400050"/>
          </a:xfrm>
        </p:spPr>
        <p:txBody>
          <a:bodyPr/>
          <a:lstStyle/>
          <a:p>
            <a:pPr eaLnBrk="1" hangingPunct="1"/>
            <a:r>
              <a:rPr lang="en-US" sz="3200" smtClean="0"/>
              <a:t>Obligations </a:t>
            </a:r>
            <a:r>
              <a:rPr lang="fr-FR" sz="3200" smtClean="0"/>
              <a:t>déclaratives</a:t>
            </a:r>
            <a:r>
              <a:rPr lang="en-US" sz="3200" smtClean="0"/>
              <a:t> (1)</a:t>
            </a:r>
          </a:p>
        </p:txBody>
      </p:sp>
      <p:sp>
        <p:nvSpPr>
          <p:cNvPr id="3277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sp>
        <p:nvSpPr>
          <p:cNvPr id="158726" name="Rectangle 6"/>
          <p:cNvSpPr>
            <a:spLocks noChangeArrowheads="1"/>
          </p:cNvSpPr>
          <p:nvPr/>
        </p:nvSpPr>
        <p:spPr bwMode="auto">
          <a:xfrm>
            <a:off x="914400" y="1295400"/>
            <a:ext cx="7958138" cy="4800600"/>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Le principe général</a:t>
            </a:r>
          </a:p>
          <a:p>
            <a:pPr marL="860425" lvl="1" indent="-342900">
              <a:spcBef>
                <a:spcPct val="20000"/>
              </a:spcBef>
              <a:spcAft>
                <a:spcPct val="30000"/>
              </a:spcAft>
              <a:buClr>
                <a:schemeClr val="bg2"/>
              </a:buClr>
              <a:buFont typeface="Wingdings" pitchFamily="2" charset="2"/>
              <a:buChar char="n"/>
            </a:pPr>
            <a:r>
              <a:rPr lang="fr-FR" sz="2800"/>
              <a:t>Tous les traitements sauf</a:t>
            </a:r>
          </a:p>
          <a:p>
            <a:pPr marL="342900" indent="-342900">
              <a:spcBef>
                <a:spcPct val="20000"/>
              </a:spcBef>
              <a:spcAft>
                <a:spcPct val="30000"/>
              </a:spcAft>
              <a:buClr>
                <a:schemeClr val="hlink"/>
              </a:buClr>
              <a:buFont typeface="Wingdings" pitchFamily="2" charset="2"/>
              <a:buChar char="n"/>
            </a:pPr>
            <a:r>
              <a:rPr lang="fr-FR" sz="3200"/>
              <a:t>Le régime général</a:t>
            </a:r>
          </a:p>
          <a:p>
            <a:pPr marL="860425" lvl="1" indent="-342900">
              <a:spcBef>
                <a:spcPct val="20000"/>
              </a:spcBef>
              <a:spcAft>
                <a:spcPct val="30000"/>
              </a:spcAft>
              <a:buClr>
                <a:schemeClr val="bg2"/>
              </a:buClr>
              <a:buFont typeface="Wingdings" pitchFamily="2" charset="2"/>
              <a:buChar char="n"/>
            </a:pPr>
            <a:r>
              <a:rPr lang="fr-FR" sz="2800"/>
              <a:t>La déclaration</a:t>
            </a:r>
          </a:p>
          <a:p>
            <a:pPr marL="342900" indent="-342900">
              <a:spcBef>
                <a:spcPct val="20000"/>
              </a:spcBef>
              <a:spcAft>
                <a:spcPct val="30000"/>
              </a:spcAft>
              <a:buClr>
                <a:schemeClr val="hlink"/>
              </a:buClr>
              <a:buFont typeface="Wingdings" pitchFamily="2" charset="2"/>
              <a:buChar char="n"/>
            </a:pPr>
            <a:r>
              <a:rPr lang="fr-FR" sz="3200"/>
              <a:t>Le régime particulier</a:t>
            </a:r>
          </a:p>
          <a:p>
            <a:pPr marL="860425" lvl="1" indent="-342900">
              <a:spcBef>
                <a:spcPct val="20000"/>
              </a:spcBef>
              <a:spcAft>
                <a:spcPct val="30000"/>
              </a:spcAft>
              <a:buClr>
                <a:schemeClr val="bg2"/>
              </a:buClr>
              <a:buFont typeface="Wingdings" pitchFamily="2" charset="2"/>
              <a:buChar char="n"/>
            </a:pPr>
            <a:r>
              <a:rPr lang="fr-FR" sz="2800"/>
              <a:t>L’autorisation</a:t>
            </a:r>
          </a:p>
          <a:p>
            <a:pPr marL="342900" indent="-342900">
              <a:spcBef>
                <a:spcPct val="20000"/>
              </a:spcBef>
              <a:spcAft>
                <a:spcPct val="30000"/>
              </a:spcAft>
              <a:buClr>
                <a:schemeClr val="hlink"/>
              </a:buClr>
              <a:buFont typeface="Wingdings" pitchFamily="2" charset="2"/>
              <a:buChar char="n"/>
            </a:pPr>
            <a:r>
              <a:rPr lang="fr-FR" sz="3200"/>
              <a:t>Les dérogations</a:t>
            </a:r>
          </a:p>
        </p:txBody>
      </p:sp>
      <p:pic>
        <p:nvPicPr>
          <p:cNvPr id="3277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6">
                                            <p:txEl>
                                              <p:pRg st="0" end="0"/>
                                            </p:txEl>
                                          </p:spTgt>
                                        </p:tgtEl>
                                        <p:attrNameLst>
                                          <p:attrName>style.visibility</p:attrName>
                                        </p:attrNameLst>
                                      </p:cBhvr>
                                      <p:to>
                                        <p:strVal val="visible"/>
                                      </p:to>
                                    </p:set>
                                    <p:anim calcmode="lin" valueType="num">
                                      <p:cBhvr additive="base">
                                        <p:cTn id="7" dur="500" fill="hold"/>
                                        <p:tgtEl>
                                          <p:spTgt spid="1587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8726">
                                            <p:txEl>
                                              <p:pRg st="1" end="1"/>
                                            </p:txEl>
                                          </p:spTgt>
                                        </p:tgtEl>
                                        <p:attrNameLst>
                                          <p:attrName>style.visibility</p:attrName>
                                        </p:attrNameLst>
                                      </p:cBhvr>
                                      <p:to>
                                        <p:strVal val="visible"/>
                                      </p:to>
                                    </p:set>
                                    <p:anim calcmode="lin" valueType="num">
                                      <p:cBhvr additive="base">
                                        <p:cTn id="11" dur="500" fill="hold"/>
                                        <p:tgtEl>
                                          <p:spTgt spid="15872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87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8726">
                                            <p:txEl>
                                              <p:pRg st="2" end="2"/>
                                            </p:txEl>
                                          </p:spTgt>
                                        </p:tgtEl>
                                        <p:attrNameLst>
                                          <p:attrName>style.visibility</p:attrName>
                                        </p:attrNameLst>
                                      </p:cBhvr>
                                      <p:to>
                                        <p:strVal val="visible"/>
                                      </p:to>
                                    </p:set>
                                    <p:anim calcmode="lin" valueType="num">
                                      <p:cBhvr additive="base">
                                        <p:cTn id="17" dur="500" fill="hold"/>
                                        <p:tgtEl>
                                          <p:spTgt spid="15872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872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8726">
                                            <p:txEl>
                                              <p:pRg st="3" end="3"/>
                                            </p:txEl>
                                          </p:spTgt>
                                        </p:tgtEl>
                                        <p:attrNameLst>
                                          <p:attrName>style.visibility</p:attrName>
                                        </p:attrNameLst>
                                      </p:cBhvr>
                                      <p:to>
                                        <p:strVal val="visible"/>
                                      </p:to>
                                    </p:set>
                                    <p:anim calcmode="lin" valueType="num">
                                      <p:cBhvr additive="base">
                                        <p:cTn id="21" dur="500" fill="hold"/>
                                        <p:tgtEl>
                                          <p:spTgt spid="15872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87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8726">
                                            <p:txEl>
                                              <p:pRg st="4" end="4"/>
                                            </p:txEl>
                                          </p:spTgt>
                                        </p:tgtEl>
                                        <p:attrNameLst>
                                          <p:attrName>style.visibility</p:attrName>
                                        </p:attrNameLst>
                                      </p:cBhvr>
                                      <p:to>
                                        <p:strVal val="visible"/>
                                      </p:to>
                                    </p:set>
                                    <p:anim calcmode="lin" valueType="num">
                                      <p:cBhvr additive="base">
                                        <p:cTn id="27" dur="500" fill="hold"/>
                                        <p:tgtEl>
                                          <p:spTgt spid="15872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8726">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8726">
                                            <p:txEl>
                                              <p:pRg st="5" end="5"/>
                                            </p:txEl>
                                          </p:spTgt>
                                        </p:tgtEl>
                                        <p:attrNameLst>
                                          <p:attrName>style.visibility</p:attrName>
                                        </p:attrNameLst>
                                      </p:cBhvr>
                                      <p:to>
                                        <p:strVal val="visible"/>
                                      </p:to>
                                    </p:set>
                                    <p:anim calcmode="lin" valueType="num">
                                      <p:cBhvr additive="base">
                                        <p:cTn id="31" dur="500" fill="hold"/>
                                        <p:tgtEl>
                                          <p:spTgt spid="15872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87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8726">
                                            <p:txEl>
                                              <p:pRg st="6" end="6"/>
                                            </p:txEl>
                                          </p:spTgt>
                                        </p:tgtEl>
                                        <p:attrNameLst>
                                          <p:attrName>style.visibility</p:attrName>
                                        </p:attrNameLst>
                                      </p:cBhvr>
                                      <p:to>
                                        <p:strVal val="visible"/>
                                      </p:to>
                                    </p:set>
                                    <p:anim calcmode="lin" valueType="num">
                                      <p:cBhvr additive="base">
                                        <p:cTn id="37" dur="500" fill="hold"/>
                                        <p:tgtEl>
                                          <p:spTgt spid="15872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872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90600" y="304800"/>
            <a:ext cx="8153400" cy="523875"/>
          </a:xfrm>
        </p:spPr>
        <p:txBody>
          <a:bodyPr/>
          <a:lstStyle/>
          <a:p>
            <a:pPr eaLnBrk="1" hangingPunct="1"/>
            <a:r>
              <a:rPr lang="en-US" sz="3200" smtClean="0"/>
              <a:t>Obligations </a:t>
            </a:r>
            <a:r>
              <a:rPr lang="fr-FR" sz="3200" smtClean="0"/>
              <a:t>déclaratives</a:t>
            </a:r>
            <a:r>
              <a:rPr lang="en-US" sz="3200" smtClean="0"/>
              <a:t> (2)</a:t>
            </a:r>
          </a:p>
        </p:txBody>
      </p:sp>
      <p:pic>
        <p:nvPicPr>
          <p:cNvPr id="337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3796" name="Text Box 4"/>
          <p:cNvSpPr txBox="1">
            <a:spLocks noChangeArrowheads="1"/>
          </p:cNvSpPr>
          <p:nvPr/>
        </p:nvSpPr>
        <p:spPr bwMode="auto">
          <a:xfrm>
            <a:off x="971550" y="0"/>
            <a:ext cx="8172450" cy="77946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a:p>
            <a:pPr>
              <a:spcBef>
                <a:spcPct val="50000"/>
              </a:spcBef>
            </a:pPr>
            <a:endParaRPr lang="en-US" sz="1800" b="1">
              <a:solidFill>
                <a:srgbClr val="000000"/>
              </a:solidFill>
            </a:endParaRPr>
          </a:p>
        </p:txBody>
      </p:sp>
      <p:sp>
        <p:nvSpPr>
          <p:cNvPr id="179213" name="Rectangle 13"/>
          <p:cNvSpPr>
            <a:spLocks noChangeArrowheads="1"/>
          </p:cNvSpPr>
          <p:nvPr/>
        </p:nvSpPr>
        <p:spPr bwMode="auto">
          <a:xfrm>
            <a:off x="914400" y="17526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La déclaration</a:t>
            </a:r>
          </a:p>
          <a:p>
            <a:pPr marL="860425" lvl="1" indent="-342900">
              <a:spcBef>
                <a:spcPct val="20000"/>
              </a:spcBef>
              <a:spcAft>
                <a:spcPct val="30000"/>
              </a:spcAft>
              <a:buClr>
                <a:schemeClr val="bg2"/>
              </a:buClr>
              <a:buFont typeface="Wingdings" pitchFamily="2" charset="2"/>
              <a:buChar char="n"/>
            </a:pPr>
            <a:r>
              <a:rPr lang="fr-FR" sz="2800"/>
              <a:t>Déclaration ordinaire</a:t>
            </a:r>
          </a:p>
          <a:p>
            <a:pPr marL="860425" lvl="1" indent="-342900">
              <a:spcBef>
                <a:spcPct val="20000"/>
              </a:spcBef>
              <a:spcAft>
                <a:spcPct val="30000"/>
              </a:spcAft>
              <a:buClr>
                <a:schemeClr val="bg2"/>
              </a:buClr>
              <a:buFont typeface="Wingdings" pitchFamily="2" charset="2"/>
              <a:buChar char="n"/>
            </a:pPr>
            <a:r>
              <a:rPr lang="fr-FR" sz="2800"/>
              <a:t>Normes simplifiées</a:t>
            </a:r>
          </a:p>
          <a:p>
            <a:pPr marL="860425" lvl="1" indent="-342900">
              <a:spcBef>
                <a:spcPct val="20000"/>
              </a:spcBef>
              <a:spcAft>
                <a:spcPct val="30000"/>
              </a:spcAft>
              <a:buClr>
                <a:schemeClr val="bg2"/>
              </a:buClr>
              <a:buFont typeface="Wingdings" pitchFamily="2" charset="2"/>
              <a:buChar char="n"/>
            </a:pPr>
            <a:r>
              <a:rPr lang="fr-FR" sz="2800"/>
              <a:t>Exemptions</a:t>
            </a:r>
          </a:p>
          <a:p>
            <a:pPr marL="860425" lvl="1" indent="-342900">
              <a:spcBef>
                <a:spcPct val="20000"/>
              </a:spcBef>
              <a:spcAft>
                <a:spcPct val="30000"/>
              </a:spcAft>
              <a:buClr>
                <a:schemeClr val="bg2"/>
              </a:buClr>
              <a:buFont typeface="Wingdings" pitchFamily="2" charset="2"/>
              <a:buChar char="n"/>
            </a:pPr>
            <a:r>
              <a:rPr lang="fr-FR" sz="2800"/>
              <a:t>Déclaration unique</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13">
                                            <p:txEl>
                                              <p:pRg st="0" end="0"/>
                                            </p:txEl>
                                          </p:spTgt>
                                        </p:tgtEl>
                                        <p:attrNameLst>
                                          <p:attrName>style.visibility</p:attrName>
                                        </p:attrNameLst>
                                      </p:cBhvr>
                                      <p:to>
                                        <p:strVal val="visible"/>
                                      </p:to>
                                    </p:set>
                                    <p:anim calcmode="lin" valueType="num">
                                      <p:cBhvr additive="base">
                                        <p:cTn id="7" dur="500" fill="hold"/>
                                        <p:tgtEl>
                                          <p:spTgt spid="1792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1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213">
                                            <p:txEl>
                                              <p:pRg st="1" end="1"/>
                                            </p:txEl>
                                          </p:spTgt>
                                        </p:tgtEl>
                                        <p:attrNameLst>
                                          <p:attrName>style.visibility</p:attrName>
                                        </p:attrNameLst>
                                      </p:cBhvr>
                                      <p:to>
                                        <p:strVal val="visible"/>
                                      </p:to>
                                    </p:set>
                                    <p:anim calcmode="lin" valueType="num">
                                      <p:cBhvr additive="base">
                                        <p:cTn id="11" dur="500" fill="hold"/>
                                        <p:tgtEl>
                                          <p:spTgt spid="17921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921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9213">
                                            <p:txEl>
                                              <p:pRg st="2" end="2"/>
                                            </p:txEl>
                                          </p:spTgt>
                                        </p:tgtEl>
                                        <p:attrNameLst>
                                          <p:attrName>style.visibility</p:attrName>
                                        </p:attrNameLst>
                                      </p:cBhvr>
                                      <p:to>
                                        <p:strVal val="visible"/>
                                      </p:to>
                                    </p:set>
                                    <p:anim calcmode="lin" valueType="num">
                                      <p:cBhvr additive="base">
                                        <p:cTn id="15" dur="500" fill="hold"/>
                                        <p:tgtEl>
                                          <p:spTgt spid="17921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921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9213">
                                            <p:txEl>
                                              <p:pRg st="3" end="3"/>
                                            </p:txEl>
                                          </p:spTgt>
                                        </p:tgtEl>
                                        <p:attrNameLst>
                                          <p:attrName>style.visibility</p:attrName>
                                        </p:attrNameLst>
                                      </p:cBhvr>
                                      <p:to>
                                        <p:strVal val="visible"/>
                                      </p:to>
                                    </p:set>
                                    <p:anim calcmode="lin" valueType="num">
                                      <p:cBhvr additive="base">
                                        <p:cTn id="19" dur="500" fill="hold"/>
                                        <p:tgtEl>
                                          <p:spTgt spid="17921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21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9213">
                                            <p:txEl>
                                              <p:pRg st="4" end="4"/>
                                            </p:txEl>
                                          </p:spTgt>
                                        </p:tgtEl>
                                        <p:attrNameLst>
                                          <p:attrName>style.visibility</p:attrName>
                                        </p:attrNameLst>
                                      </p:cBhvr>
                                      <p:to>
                                        <p:strVal val="visible"/>
                                      </p:to>
                                    </p:set>
                                    <p:anim calcmode="lin" valueType="num">
                                      <p:cBhvr additive="base">
                                        <p:cTn id="23" dur="500" fill="hold"/>
                                        <p:tgtEl>
                                          <p:spTgt spid="17921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92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1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3"/>
          <p:cNvSpPr>
            <a:spLocks noGrp="1" noChangeArrowheads="1"/>
          </p:cNvSpPr>
          <p:nvPr>
            <p:ph type="title"/>
          </p:nvPr>
        </p:nvSpPr>
        <p:spPr>
          <a:xfrm>
            <a:off x="1033463" y="404813"/>
            <a:ext cx="7729537" cy="452437"/>
          </a:xfrm>
        </p:spPr>
        <p:txBody>
          <a:bodyPr/>
          <a:lstStyle/>
          <a:p>
            <a:pPr eaLnBrk="1" hangingPunct="1"/>
            <a:r>
              <a:rPr lang="en-US" sz="3200" smtClean="0"/>
              <a:t>Votre professeur…</a:t>
            </a:r>
          </a:p>
        </p:txBody>
      </p:sp>
      <p:sp>
        <p:nvSpPr>
          <p:cNvPr id="9219" name="Rectangle 30"/>
          <p:cNvSpPr>
            <a:spLocks noGrp="1" noChangeArrowheads="1"/>
          </p:cNvSpPr>
          <p:nvPr>
            <p:ph type="body" idx="1"/>
          </p:nvPr>
        </p:nvSpPr>
        <p:spPr>
          <a:xfrm>
            <a:off x="3929063" y="1214438"/>
            <a:ext cx="5214937" cy="4767262"/>
          </a:xfrm>
        </p:spPr>
        <p:txBody>
          <a:bodyPr/>
          <a:lstStyle/>
          <a:p>
            <a:pPr marL="0" indent="0" eaLnBrk="1" hangingPunct="1">
              <a:buFont typeface="Wingdings" pitchFamily="2" charset="2"/>
              <a:buNone/>
            </a:pPr>
            <a:r>
              <a:rPr lang="en-US" sz="2000" b="1" smtClean="0">
                <a:solidFill>
                  <a:schemeClr val="hlink"/>
                </a:solidFill>
              </a:rPr>
              <a:t>Titre </a:t>
            </a:r>
            <a:r>
              <a:rPr lang="en-US" sz="2000" smtClean="0"/>
              <a:t>: Avocat (Barreau du Haut-Canada)</a:t>
            </a:r>
          </a:p>
          <a:p>
            <a:pPr marL="0" indent="0" eaLnBrk="1" hangingPunct="1">
              <a:buFont typeface="Wingdings" pitchFamily="2" charset="2"/>
              <a:buNone/>
            </a:pPr>
            <a:r>
              <a:rPr lang="en-US" sz="2000" b="1" smtClean="0">
                <a:solidFill>
                  <a:schemeClr val="hlink"/>
                </a:solidFill>
              </a:rPr>
              <a:t>Fonction </a:t>
            </a:r>
            <a:r>
              <a:rPr lang="en-US" sz="2000" smtClean="0"/>
              <a:t>: Maître de conférence, Institut Telecom, Telecom Ecole de Management, Paris, France</a:t>
            </a:r>
          </a:p>
          <a:p>
            <a:pPr marL="0" indent="0" eaLnBrk="1" hangingPunct="1">
              <a:buFont typeface="Wingdings" pitchFamily="2" charset="2"/>
              <a:buNone/>
            </a:pPr>
            <a:r>
              <a:rPr lang="en-US" sz="2000" b="1" smtClean="0">
                <a:solidFill>
                  <a:schemeClr val="hlink"/>
                </a:solidFill>
              </a:rPr>
              <a:t>Formation </a:t>
            </a:r>
            <a:r>
              <a:rPr lang="en-US" sz="2000" smtClean="0"/>
              <a:t>: Doctorat sur "La régulation de l’Internet: noms de domaine et droit des marques”.</a:t>
            </a:r>
          </a:p>
          <a:p>
            <a:pPr marL="0" indent="0" eaLnBrk="1" hangingPunct="1">
              <a:buFont typeface="Wingdings" pitchFamily="2" charset="2"/>
              <a:buNone/>
            </a:pPr>
            <a:r>
              <a:rPr lang="en-US" sz="2000" b="1" smtClean="0">
                <a:solidFill>
                  <a:schemeClr val="hlink"/>
                </a:solidFill>
              </a:rPr>
              <a:t>Contact :</a:t>
            </a:r>
            <a:br>
              <a:rPr lang="en-US" sz="2000" b="1" smtClean="0">
                <a:solidFill>
                  <a:schemeClr val="hlink"/>
                </a:solidFill>
              </a:rPr>
            </a:br>
            <a:r>
              <a:rPr lang="en-US" sz="2000" smtClean="0"/>
              <a:t>romaingola@yahoo.com</a:t>
            </a:r>
          </a:p>
        </p:txBody>
      </p:sp>
      <p:sp>
        <p:nvSpPr>
          <p:cNvPr id="9220" name="Text Box 37"/>
          <p:cNvSpPr txBox="1">
            <a:spLocks noChangeArrowheads="1"/>
          </p:cNvSpPr>
          <p:nvPr/>
        </p:nvSpPr>
        <p:spPr bwMode="gray">
          <a:xfrm>
            <a:off x="1116013" y="5334000"/>
            <a:ext cx="2527300" cy="1023938"/>
          </a:xfrm>
          <a:prstGeom prst="rect">
            <a:avLst/>
          </a:prstGeom>
          <a:solidFill>
            <a:schemeClr val="tx1"/>
          </a:solidFill>
          <a:ln w="12700">
            <a:solidFill>
              <a:schemeClr val="tx1"/>
            </a:solidFill>
            <a:miter lim="800000"/>
            <a:headEnd/>
            <a:tailEnd/>
          </a:ln>
        </p:spPr>
        <p:txBody>
          <a:bodyPr anchor="ctr"/>
          <a:lstStyle/>
          <a:p>
            <a:pPr algn="ctr">
              <a:spcBef>
                <a:spcPct val="50000"/>
              </a:spcBef>
            </a:pPr>
            <a:r>
              <a:rPr lang="en-US" b="1">
                <a:solidFill>
                  <a:schemeClr val="bg1"/>
                </a:solidFill>
              </a:rPr>
              <a:t>Dr. Romain GOLA</a:t>
            </a:r>
          </a:p>
        </p:txBody>
      </p:sp>
      <p:pic>
        <p:nvPicPr>
          <p:cNvPr id="9221" name="Picture 44" descr="badge_instructor"/>
          <p:cNvPicPr>
            <a:picLocks noChangeAspect="1" noChangeArrowheads="1"/>
          </p:cNvPicPr>
          <p:nvPr/>
        </p:nvPicPr>
        <p:blipFill>
          <a:blip r:embed="rId4" cstate="print"/>
          <a:srcRect/>
          <a:stretch>
            <a:fillRect/>
          </a:stretch>
        </p:blipFill>
        <p:spPr bwMode="auto">
          <a:xfrm>
            <a:off x="141288" y="130175"/>
            <a:ext cx="652462" cy="652463"/>
          </a:xfrm>
          <a:prstGeom prst="rect">
            <a:avLst/>
          </a:prstGeom>
          <a:noFill/>
          <a:ln w="9525">
            <a:noFill/>
            <a:miter lim="800000"/>
            <a:headEnd/>
            <a:tailEnd/>
          </a:ln>
        </p:spPr>
      </p:pic>
      <p:sp>
        <p:nvSpPr>
          <p:cNvPr id="922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Protection des données personnelles dans le monde Module 1</a:t>
            </a:r>
          </a:p>
        </p:txBody>
      </p:sp>
      <p:pic>
        <p:nvPicPr>
          <p:cNvPr id="9223" name="Picture 1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90600" y="333375"/>
            <a:ext cx="8153400" cy="523875"/>
          </a:xfrm>
        </p:spPr>
        <p:txBody>
          <a:bodyPr/>
          <a:lstStyle/>
          <a:p>
            <a:pPr eaLnBrk="1" hangingPunct="1"/>
            <a:r>
              <a:rPr lang="en-US" sz="3200" smtClean="0"/>
              <a:t>Obligations </a:t>
            </a:r>
            <a:r>
              <a:rPr lang="fr-FR" sz="3200" smtClean="0"/>
              <a:t>déclaratives</a:t>
            </a:r>
            <a:r>
              <a:rPr lang="en-US" sz="3200" smtClean="0"/>
              <a:t> (3)</a:t>
            </a:r>
          </a:p>
        </p:txBody>
      </p:sp>
      <p:pic>
        <p:nvPicPr>
          <p:cNvPr id="348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48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grpSp>
        <p:nvGrpSpPr>
          <p:cNvPr id="34821" name="Group 21"/>
          <p:cNvGrpSpPr>
            <a:grpSpLocks/>
          </p:cNvGrpSpPr>
          <p:nvPr/>
        </p:nvGrpSpPr>
        <p:grpSpPr bwMode="auto">
          <a:xfrm>
            <a:off x="346075" y="990600"/>
            <a:ext cx="8569325" cy="5334000"/>
            <a:chOff x="158" y="480"/>
            <a:chExt cx="5398" cy="3360"/>
          </a:xfrm>
        </p:grpSpPr>
        <p:sp>
          <p:nvSpPr>
            <p:cNvPr id="34822" name="AutoShape 8"/>
            <p:cNvSpPr>
              <a:spLocks noChangeArrowheads="1"/>
            </p:cNvSpPr>
            <p:nvPr/>
          </p:nvSpPr>
          <p:spPr bwMode="auto">
            <a:xfrm>
              <a:off x="2426" y="575"/>
              <a:ext cx="499" cy="3265"/>
            </a:xfrm>
            <a:prstGeom prst="upArrow">
              <a:avLst>
                <a:gd name="adj1" fmla="val 49917"/>
                <a:gd name="adj2" fmla="val 124349"/>
              </a:avLst>
            </a:prstGeom>
            <a:solidFill>
              <a:srgbClr val="6699FF"/>
            </a:solidFill>
            <a:ln w="9525">
              <a:solidFill>
                <a:schemeClr val="tx1"/>
              </a:solidFill>
              <a:miter lim="800000"/>
              <a:headEnd/>
              <a:tailEnd/>
            </a:ln>
          </p:spPr>
          <p:txBody>
            <a:bodyPr wrap="none" anchor="ctr"/>
            <a:lstStyle/>
            <a:p>
              <a:endParaRPr lang="fr-FR"/>
            </a:p>
          </p:txBody>
        </p:sp>
        <p:sp>
          <p:nvSpPr>
            <p:cNvPr id="34823" name="AutoShape 9"/>
            <p:cNvSpPr>
              <a:spLocks noChangeArrowheads="1"/>
            </p:cNvSpPr>
            <p:nvPr/>
          </p:nvSpPr>
          <p:spPr bwMode="auto">
            <a:xfrm>
              <a:off x="158" y="2101"/>
              <a:ext cx="5398" cy="316"/>
            </a:xfrm>
            <a:prstGeom prst="rightArrow">
              <a:avLst>
                <a:gd name="adj1" fmla="val 75204"/>
                <a:gd name="adj2" fmla="val 109295"/>
              </a:avLst>
            </a:prstGeom>
            <a:solidFill>
              <a:srgbClr val="6699FF"/>
            </a:solidFill>
            <a:ln w="9525">
              <a:solidFill>
                <a:schemeClr val="tx1"/>
              </a:solidFill>
              <a:miter lim="800000"/>
              <a:headEnd/>
              <a:tailEnd/>
            </a:ln>
          </p:spPr>
          <p:txBody>
            <a:bodyPr wrap="none" anchor="ctr"/>
            <a:lstStyle/>
            <a:p>
              <a:pPr eaLnBrk="1" hangingPunct="1"/>
              <a:r>
                <a:rPr lang="fr-FR" sz="2800">
                  <a:solidFill>
                    <a:schemeClr val="bg1"/>
                  </a:solidFill>
                  <a:latin typeface="Tahoma" pitchFamily="34" charset="0"/>
                </a:rPr>
                <a:t>Dérogation                                    0bligation  </a:t>
              </a:r>
            </a:p>
          </p:txBody>
        </p:sp>
        <p:sp>
          <p:nvSpPr>
            <p:cNvPr id="34824" name="WordArt 10"/>
            <p:cNvSpPr>
              <a:spLocks noChangeArrowheads="1" noChangeShapeType="1" noTextEdit="1"/>
            </p:cNvSpPr>
            <p:nvPr/>
          </p:nvSpPr>
          <p:spPr bwMode="auto">
            <a:xfrm>
              <a:off x="1791" y="3525"/>
              <a:ext cx="1831" cy="300"/>
            </a:xfrm>
            <a:prstGeom prst="rect">
              <a:avLst/>
            </a:prstGeom>
          </p:spPr>
          <p:txBody>
            <a:bodyPr wrap="none" fromWordArt="1">
              <a:prstTxWarp prst="textPlain">
                <a:avLst>
                  <a:gd name="adj" fmla="val 50000"/>
                </a:avLst>
              </a:prstTxWarp>
            </a:bodyPr>
            <a:lstStyle/>
            <a:p>
              <a:pPr algn="ctr"/>
              <a:r>
                <a:rPr lang="fr-FR" sz="3600" kern="10">
                  <a:ln w="9525">
                    <a:noFill/>
                    <a:miter lim="800000"/>
                    <a:headEnd/>
                    <a:tailEnd/>
                  </a:ln>
                  <a:solidFill>
                    <a:srgbClr val="336699"/>
                  </a:solidFill>
                  <a:effectLst>
                    <a:outerShdw dist="45791" dir="2021404" algn="ctr" rotWithShape="0">
                      <a:srgbClr val="B2B2B2">
                        <a:alpha val="79999"/>
                      </a:srgbClr>
                    </a:outerShdw>
                  </a:effectLst>
                  <a:latin typeface="Times New Roman"/>
                  <a:cs typeface="Times New Roman"/>
                </a:rPr>
                <a:t>Déclaration </a:t>
              </a:r>
            </a:p>
          </p:txBody>
        </p:sp>
        <p:sp>
          <p:nvSpPr>
            <p:cNvPr id="34825" name="WordArt 11"/>
            <p:cNvSpPr>
              <a:spLocks noChangeArrowheads="1" noChangeShapeType="1" noTextEdit="1"/>
            </p:cNvSpPr>
            <p:nvPr/>
          </p:nvSpPr>
          <p:spPr bwMode="auto">
            <a:xfrm>
              <a:off x="1920" y="480"/>
              <a:ext cx="1584" cy="288"/>
            </a:xfrm>
            <a:prstGeom prst="rect">
              <a:avLst/>
            </a:prstGeom>
          </p:spPr>
          <p:txBody>
            <a:bodyPr wrap="none" fromWordArt="1">
              <a:prstTxWarp prst="textPlain">
                <a:avLst>
                  <a:gd name="adj" fmla="val 50000"/>
                </a:avLst>
              </a:prstTxWarp>
            </a:bodyPr>
            <a:lstStyle/>
            <a:p>
              <a:pPr algn="ctr"/>
              <a:r>
                <a:rPr lang="fr-FR" sz="3600" kern="10">
                  <a:ln w="9525">
                    <a:noFill/>
                    <a:miter lim="800000"/>
                    <a:headEnd/>
                    <a:tailEnd/>
                  </a:ln>
                  <a:solidFill>
                    <a:srgbClr val="336699"/>
                  </a:solidFill>
                  <a:effectLst>
                    <a:outerShdw dist="45791" dir="2021404" algn="ctr" rotWithShape="0">
                      <a:srgbClr val="B2B2B2">
                        <a:alpha val="79999"/>
                      </a:srgbClr>
                    </a:outerShdw>
                  </a:effectLst>
                  <a:latin typeface="Times New Roman"/>
                  <a:cs typeface="Times New Roman"/>
                </a:rPr>
                <a:t>Autorisation </a:t>
              </a:r>
            </a:p>
          </p:txBody>
        </p:sp>
        <p:sp>
          <p:nvSpPr>
            <p:cNvPr id="34826" name="Oval 12"/>
            <p:cNvSpPr>
              <a:spLocks noChangeArrowheads="1"/>
            </p:cNvSpPr>
            <p:nvPr/>
          </p:nvSpPr>
          <p:spPr bwMode="auto">
            <a:xfrm>
              <a:off x="294" y="2536"/>
              <a:ext cx="1543" cy="515"/>
            </a:xfrm>
            <a:prstGeom prst="ellipse">
              <a:avLst/>
            </a:prstGeom>
            <a:solidFill>
              <a:srgbClr val="008080"/>
            </a:solidFill>
            <a:ln w="9525">
              <a:solidFill>
                <a:schemeClr val="tx1"/>
              </a:solidFill>
              <a:miter lim="800000"/>
              <a:headEnd/>
              <a:tailEnd/>
            </a:ln>
          </p:spPr>
          <p:txBody>
            <a:bodyPr wrap="none" anchor="ctr"/>
            <a:lstStyle/>
            <a:p>
              <a:pPr algn="ctr" eaLnBrk="1" hangingPunct="1"/>
              <a:endParaRPr lang="fr-FR" sz="2800">
                <a:solidFill>
                  <a:srgbClr val="23238D"/>
                </a:solidFill>
                <a:latin typeface="Tahoma" pitchFamily="34" charset="0"/>
              </a:endParaRPr>
            </a:p>
            <a:p>
              <a:pPr algn="ctr" eaLnBrk="1" hangingPunct="1"/>
              <a:r>
                <a:rPr lang="fr-FR" sz="2800">
                  <a:solidFill>
                    <a:srgbClr val="23238D"/>
                  </a:solidFill>
                  <a:latin typeface="Tahoma" pitchFamily="34" charset="0"/>
                </a:rPr>
                <a:t>CIL</a:t>
              </a:r>
            </a:p>
            <a:p>
              <a:pPr algn="ctr" eaLnBrk="1" hangingPunct="1"/>
              <a:endParaRPr lang="fr-FR" sz="2800">
                <a:solidFill>
                  <a:srgbClr val="23238D"/>
                </a:solidFill>
                <a:latin typeface="Tahoma" pitchFamily="34" charset="0"/>
              </a:endParaRPr>
            </a:p>
          </p:txBody>
        </p:sp>
        <p:sp>
          <p:nvSpPr>
            <p:cNvPr id="34827" name="Rectangle 13"/>
            <p:cNvSpPr>
              <a:spLocks noChangeArrowheads="1"/>
            </p:cNvSpPr>
            <p:nvPr/>
          </p:nvSpPr>
          <p:spPr bwMode="auto">
            <a:xfrm>
              <a:off x="2109" y="1904"/>
              <a:ext cx="1134" cy="789"/>
            </a:xfrm>
            <a:prstGeom prst="rect">
              <a:avLst/>
            </a:prstGeom>
            <a:solidFill>
              <a:schemeClr val="tx1"/>
            </a:solidFill>
            <a:ln w="9525">
              <a:solidFill>
                <a:schemeClr val="tx1"/>
              </a:solidFill>
              <a:miter lim="800000"/>
              <a:headEnd/>
              <a:tailEnd/>
            </a:ln>
          </p:spPr>
          <p:txBody>
            <a:bodyPr wrap="none" anchor="ctr"/>
            <a:lstStyle/>
            <a:p>
              <a:pPr algn="ctr" eaLnBrk="1" hangingPunct="1"/>
              <a:r>
                <a:rPr lang="fr-FR" sz="2800">
                  <a:solidFill>
                    <a:schemeClr val="bg1"/>
                  </a:solidFill>
                  <a:latin typeface="Tahoma" pitchFamily="34" charset="0"/>
                </a:rPr>
                <a:t>Secteur </a:t>
              </a:r>
            </a:p>
            <a:p>
              <a:pPr algn="ctr" eaLnBrk="1" hangingPunct="1"/>
              <a:r>
                <a:rPr lang="fr-FR" sz="2800">
                  <a:solidFill>
                    <a:schemeClr val="bg1"/>
                  </a:solidFill>
                  <a:latin typeface="Tahoma" pitchFamily="34" charset="0"/>
                </a:rPr>
                <a:t>Public </a:t>
              </a:r>
            </a:p>
            <a:p>
              <a:pPr algn="ctr" eaLnBrk="1" hangingPunct="1"/>
              <a:r>
                <a:rPr lang="fr-FR" sz="2800">
                  <a:solidFill>
                    <a:schemeClr val="bg1"/>
                  </a:solidFill>
                  <a:latin typeface="Tahoma" pitchFamily="34" charset="0"/>
                </a:rPr>
                <a:t>Privé</a:t>
              </a:r>
              <a:r>
                <a:rPr lang="fr-FR" sz="2800">
                  <a:solidFill>
                    <a:srgbClr val="23238D"/>
                  </a:solidFill>
                  <a:latin typeface="Tahoma" pitchFamily="34" charset="0"/>
                </a:rPr>
                <a:t> </a:t>
              </a:r>
            </a:p>
          </p:txBody>
        </p:sp>
        <p:sp>
          <p:nvSpPr>
            <p:cNvPr id="34828" name="AutoShape 14"/>
            <p:cNvSpPr>
              <a:spLocks noChangeArrowheads="1"/>
            </p:cNvSpPr>
            <p:nvPr/>
          </p:nvSpPr>
          <p:spPr bwMode="auto">
            <a:xfrm>
              <a:off x="3651" y="2575"/>
              <a:ext cx="1724" cy="1028"/>
            </a:xfrm>
            <a:prstGeom prst="flowChartDocument">
              <a:avLst/>
            </a:prstGeom>
            <a:solidFill>
              <a:srgbClr val="008080"/>
            </a:solidFill>
            <a:ln w="9525">
              <a:solidFill>
                <a:schemeClr val="tx1"/>
              </a:solidFill>
              <a:miter lim="800000"/>
              <a:headEnd/>
              <a:tailEnd/>
            </a:ln>
          </p:spPr>
          <p:txBody>
            <a:bodyPr wrap="none" anchor="ctr"/>
            <a:lstStyle/>
            <a:p>
              <a:pPr algn="ctr" eaLnBrk="1" hangingPunct="1"/>
              <a:r>
                <a:rPr lang="fr-FR" sz="2800">
                  <a:solidFill>
                    <a:srgbClr val="23238D"/>
                  </a:solidFill>
                  <a:latin typeface="Tahoma" pitchFamily="34" charset="0"/>
                </a:rPr>
                <a:t>Générale</a:t>
              </a:r>
            </a:p>
            <a:p>
              <a:pPr algn="ctr" eaLnBrk="1" hangingPunct="1"/>
              <a:r>
                <a:rPr lang="fr-FR" sz="2800">
                  <a:solidFill>
                    <a:srgbClr val="23238D"/>
                  </a:solidFill>
                  <a:latin typeface="Tahoma" pitchFamily="34" charset="0"/>
                </a:rPr>
                <a:t> Simplifiée</a:t>
              </a:r>
            </a:p>
          </p:txBody>
        </p:sp>
        <p:grpSp>
          <p:nvGrpSpPr>
            <p:cNvPr id="34829" name="Group 15"/>
            <p:cNvGrpSpPr>
              <a:grpSpLocks/>
            </p:cNvGrpSpPr>
            <p:nvPr/>
          </p:nvGrpSpPr>
          <p:grpSpPr bwMode="auto">
            <a:xfrm>
              <a:off x="3606" y="480"/>
              <a:ext cx="1860" cy="1503"/>
              <a:chOff x="3606" y="432"/>
              <a:chExt cx="1860" cy="1524"/>
            </a:xfrm>
          </p:grpSpPr>
          <p:sp>
            <p:nvSpPr>
              <p:cNvPr id="34833" name="AutoShape 16"/>
              <p:cNvSpPr>
                <a:spLocks noChangeArrowheads="1"/>
              </p:cNvSpPr>
              <p:nvPr/>
            </p:nvSpPr>
            <p:spPr bwMode="auto">
              <a:xfrm>
                <a:off x="3606" y="512"/>
                <a:ext cx="1860" cy="1444"/>
              </a:xfrm>
              <a:prstGeom prst="flowChartDocument">
                <a:avLst/>
              </a:prstGeom>
              <a:solidFill>
                <a:srgbClr val="FF0000"/>
              </a:solidFill>
              <a:ln w="9525">
                <a:solidFill>
                  <a:schemeClr val="tx1"/>
                </a:solidFill>
                <a:miter lim="800000"/>
                <a:headEnd/>
                <a:tailEnd/>
              </a:ln>
            </p:spPr>
            <p:txBody>
              <a:bodyPr wrap="none" anchor="ctr"/>
              <a:lstStyle/>
              <a:p>
                <a:pPr algn="ctr" eaLnBrk="1" hangingPunct="1"/>
                <a:endParaRPr lang="fr-FR" sz="2800">
                  <a:latin typeface="Tahoma" pitchFamily="34" charset="0"/>
                </a:endParaRPr>
              </a:p>
            </p:txBody>
          </p:sp>
          <p:sp>
            <p:nvSpPr>
              <p:cNvPr id="34834" name="Text Box 17"/>
              <p:cNvSpPr txBox="1">
                <a:spLocks noChangeArrowheads="1"/>
              </p:cNvSpPr>
              <p:nvPr/>
            </p:nvSpPr>
            <p:spPr bwMode="auto">
              <a:xfrm>
                <a:off x="3696" y="432"/>
                <a:ext cx="1509" cy="1423"/>
              </a:xfrm>
              <a:prstGeom prst="rect">
                <a:avLst/>
              </a:prstGeom>
              <a:noFill/>
              <a:ln w="9525">
                <a:noFill/>
                <a:miter lim="800000"/>
                <a:headEnd/>
                <a:tailEnd/>
              </a:ln>
            </p:spPr>
            <p:txBody>
              <a:bodyPr wrap="none">
                <a:spAutoFit/>
              </a:bodyPr>
              <a:lstStyle/>
              <a:p>
                <a:pPr algn="ctr" eaLnBrk="1" hangingPunct="1"/>
                <a:r>
                  <a:rPr lang="fr-FR" sz="2800">
                    <a:latin typeface="Tahoma" pitchFamily="34" charset="0"/>
                  </a:rPr>
                  <a:t>Liste</a:t>
                </a:r>
              </a:p>
              <a:p>
                <a:pPr algn="ctr" eaLnBrk="1" hangingPunct="1"/>
                <a:r>
                  <a:rPr lang="fr-FR" sz="2800">
                    <a:latin typeface="Tahoma" pitchFamily="34" charset="0"/>
                  </a:rPr>
                  <a:t>RNIPP</a:t>
                </a:r>
              </a:p>
              <a:p>
                <a:pPr algn="ctr" eaLnBrk="1" hangingPunct="1"/>
                <a:r>
                  <a:rPr lang="fr-FR" sz="2800">
                    <a:latin typeface="Tahoma" pitchFamily="34" charset="0"/>
                  </a:rPr>
                  <a:t>Santé </a:t>
                </a:r>
              </a:p>
              <a:p>
                <a:pPr algn="ctr" eaLnBrk="1" hangingPunct="1"/>
                <a:r>
                  <a:rPr lang="fr-FR" sz="2800">
                    <a:latin typeface="Tahoma" pitchFamily="34" charset="0"/>
                  </a:rPr>
                  <a:t>Discrimination</a:t>
                </a:r>
              </a:p>
              <a:p>
                <a:pPr algn="ctr" eaLnBrk="1" hangingPunct="1"/>
                <a:r>
                  <a:rPr lang="fr-FR" sz="2800">
                    <a:latin typeface="Tahoma" pitchFamily="34" charset="0"/>
                  </a:rPr>
                  <a:t>Casier</a:t>
                </a:r>
              </a:p>
            </p:txBody>
          </p:sp>
        </p:grpSp>
        <p:grpSp>
          <p:nvGrpSpPr>
            <p:cNvPr id="34830" name="Group 18"/>
            <p:cNvGrpSpPr>
              <a:grpSpLocks/>
            </p:cNvGrpSpPr>
            <p:nvPr/>
          </p:nvGrpSpPr>
          <p:grpSpPr bwMode="auto">
            <a:xfrm>
              <a:off x="204" y="3129"/>
              <a:ext cx="1633" cy="616"/>
              <a:chOff x="204" y="3119"/>
              <a:chExt cx="1633" cy="625"/>
            </a:xfrm>
          </p:grpSpPr>
          <p:sp>
            <p:nvSpPr>
              <p:cNvPr id="34831" name="Oval 19"/>
              <p:cNvSpPr>
                <a:spLocks noChangeArrowheads="1"/>
              </p:cNvSpPr>
              <p:nvPr/>
            </p:nvSpPr>
            <p:spPr bwMode="auto">
              <a:xfrm>
                <a:off x="204" y="3119"/>
                <a:ext cx="1633" cy="625"/>
              </a:xfrm>
              <a:prstGeom prst="ellipse">
                <a:avLst/>
              </a:prstGeom>
              <a:solidFill>
                <a:srgbClr val="008080"/>
              </a:solidFill>
              <a:ln w="9525">
                <a:solidFill>
                  <a:schemeClr val="tx1"/>
                </a:solidFill>
                <a:miter lim="800000"/>
                <a:headEnd/>
                <a:tailEnd/>
              </a:ln>
            </p:spPr>
            <p:txBody>
              <a:bodyPr wrap="none" anchor="ctr"/>
              <a:lstStyle/>
              <a:p>
                <a:pPr algn="ctr" eaLnBrk="1" hangingPunct="1"/>
                <a:endParaRPr lang="fr-FR" sz="2800">
                  <a:solidFill>
                    <a:srgbClr val="23238D"/>
                  </a:solidFill>
                  <a:latin typeface="Tahoma" pitchFamily="34" charset="0"/>
                </a:endParaRPr>
              </a:p>
              <a:p>
                <a:pPr algn="ctr" eaLnBrk="1" hangingPunct="1"/>
                <a:endParaRPr lang="fr-FR" sz="2800">
                  <a:solidFill>
                    <a:srgbClr val="23238D"/>
                  </a:solidFill>
                  <a:latin typeface="Tahoma" pitchFamily="34" charset="0"/>
                </a:endParaRPr>
              </a:p>
            </p:txBody>
          </p:sp>
          <p:sp>
            <p:nvSpPr>
              <p:cNvPr id="34832" name="Text Box 20"/>
              <p:cNvSpPr txBox="1">
                <a:spLocks noChangeArrowheads="1"/>
              </p:cNvSpPr>
              <p:nvPr/>
            </p:nvSpPr>
            <p:spPr bwMode="auto">
              <a:xfrm>
                <a:off x="240" y="3120"/>
                <a:ext cx="1584" cy="604"/>
              </a:xfrm>
              <a:prstGeom prst="rect">
                <a:avLst/>
              </a:prstGeom>
              <a:noFill/>
              <a:ln w="9525">
                <a:noFill/>
                <a:miter lim="800000"/>
                <a:headEnd/>
                <a:tailEnd/>
              </a:ln>
            </p:spPr>
            <p:txBody>
              <a:bodyPr>
                <a:spAutoFit/>
              </a:bodyPr>
              <a:lstStyle/>
              <a:p>
                <a:pPr algn="ctr" eaLnBrk="1" hangingPunct="1"/>
                <a:r>
                  <a:rPr lang="fr-FR" sz="2800">
                    <a:solidFill>
                      <a:srgbClr val="23238D"/>
                    </a:solidFill>
                    <a:latin typeface="Tahoma" pitchFamily="34" charset="0"/>
                  </a:rPr>
                  <a:t>Norme</a:t>
                </a:r>
              </a:p>
              <a:p>
                <a:pPr algn="ctr" eaLnBrk="1" hangingPunct="1"/>
                <a:r>
                  <a:rPr lang="fr-FR" sz="2800">
                    <a:solidFill>
                      <a:srgbClr val="23238D"/>
                    </a:solidFill>
                    <a:latin typeface="Tahoma" pitchFamily="34" charset="0"/>
                  </a:rPr>
                  <a:t>d’exclusion</a:t>
                </a:r>
                <a:endParaRPr lang="fr-FR" sz="2400">
                  <a:latin typeface="Times New Roman" pitchFamily="18" charset="0"/>
                </a:endParaRPr>
              </a:p>
            </p:txBody>
          </p:sp>
        </p:grpSp>
      </p:grpSp>
    </p:spTree>
    <p:custDataLst>
      <p:tags r:id="rId1"/>
    </p:custData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914400" y="333375"/>
            <a:ext cx="8229600" cy="523875"/>
          </a:xfrm>
        </p:spPr>
        <p:txBody>
          <a:bodyPr/>
          <a:lstStyle/>
          <a:p>
            <a:pPr eaLnBrk="1" hangingPunct="1"/>
            <a:r>
              <a:rPr lang="fr-FR" sz="3200" smtClean="0"/>
              <a:t>Autorisation</a:t>
            </a:r>
          </a:p>
        </p:txBody>
      </p:sp>
      <p:pic>
        <p:nvPicPr>
          <p:cNvPr id="358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58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grpSp>
        <p:nvGrpSpPr>
          <p:cNvPr id="35845" name="Group 1031"/>
          <p:cNvGrpSpPr>
            <a:grpSpLocks/>
          </p:cNvGrpSpPr>
          <p:nvPr/>
        </p:nvGrpSpPr>
        <p:grpSpPr bwMode="auto">
          <a:xfrm>
            <a:off x="542925" y="1230313"/>
            <a:ext cx="8372475" cy="4941887"/>
            <a:chOff x="192" y="708"/>
            <a:chExt cx="5274" cy="3113"/>
          </a:xfrm>
        </p:grpSpPr>
        <p:sp>
          <p:nvSpPr>
            <p:cNvPr id="35846" name="Oval 1032"/>
            <p:cNvSpPr>
              <a:spLocks noChangeArrowheads="1"/>
            </p:cNvSpPr>
            <p:nvPr/>
          </p:nvSpPr>
          <p:spPr bwMode="auto">
            <a:xfrm>
              <a:off x="2400" y="1200"/>
              <a:ext cx="1166" cy="2016"/>
            </a:xfrm>
            <a:prstGeom prst="ellipse">
              <a:avLst/>
            </a:prstGeom>
            <a:solidFill>
              <a:srgbClr val="0000FF"/>
            </a:solidFill>
            <a:ln w="9525">
              <a:solidFill>
                <a:schemeClr val="tx1"/>
              </a:solidFill>
              <a:round/>
              <a:headEnd/>
              <a:tailEnd/>
            </a:ln>
          </p:spPr>
          <p:txBody>
            <a:bodyPr wrap="none" anchor="ctr"/>
            <a:lstStyle/>
            <a:p>
              <a:pPr algn="ctr" eaLnBrk="1" hangingPunct="1"/>
              <a:r>
                <a:rPr lang="fr-FR" sz="1800" b="1">
                  <a:solidFill>
                    <a:schemeClr val="bg1"/>
                  </a:solidFill>
                </a:rPr>
                <a:t>Traitements</a:t>
              </a:r>
            </a:p>
            <a:p>
              <a:pPr algn="ctr" eaLnBrk="1" hangingPunct="1"/>
              <a:r>
                <a:rPr lang="fr-FR" sz="1800" b="1">
                  <a:solidFill>
                    <a:schemeClr val="bg1"/>
                  </a:solidFill>
                </a:rPr>
                <a:t> à</a:t>
              </a:r>
            </a:p>
            <a:p>
              <a:pPr algn="ctr" eaLnBrk="1" hangingPunct="1"/>
              <a:r>
                <a:rPr lang="fr-FR" sz="1800" b="1">
                  <a:solidFill>
                    <a:schemeClr val="bg1"/>
                  </a:solidFill>
                </a:rPr>
                <a:t> risques</a:t>
              </a:r>
            </a:p>
          </p:txBody>
        </p:sp>
        <p:sp>
          <p:nvSpPr>
            <p:cNvPr id="35847" name="Text Box 1033"/>
            <p:cNvSpPr txBox="1">
              <a:spLocks noChangeArrowheads="1"/>
            </p:cNvSpPr>
            <p:nvPr/>
          </p:nvSpPr>
          <p:spPr bwMode="auto">
            <a:xfrm>
              <a:off x="1519" y="708"/>
              <a:ext cx="2044"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Statistiques publiques</a:t>
              </a:r>
            </a:p>
          </p:txBody>
        </p:sp>
        <p:sp>
          <p:nvSpPr>
            <p:cNvPr id="35848" name="Text Box 1034"/>
            <p:cNvSpPr txBox="1">
              <a:spLocks noChangeArrowheads="1"/>
            </p:cNvSpPr>
            <p:nvPr/>
          </p:nvSpPr>
          <p:spPr bwMode="auto">
            <a:xfrm>
              <a:off x="1632" y="3504"/>
              <a:ext cx="1963"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Difficultés sociales</a:t>
              </a:r>
            </a:p>
          </p:txBody>
        </p:sp>
        <p:sp>
          <p:nvSpPr>
            <p:cNvPr id="35849" name="Text Box 1035"/>
            <p:cNvSpPr txBox="1">
              <a:spLocks noChangeArrowheads="1"/>
            </p:cNvSpPr>
            <p:nvPr/>
          </p:nvSpPr>
          <p:spPr bwMode="auto">
            <a:xfrm>
              <a:off x="3787" y="981"/>
              <a:ext cx="1679"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N° INSEE</a:t>
              </a:r>
            </a:p>
          </p:txBody>
        </p:sp>
        <p:sp>
          <p:nvSpPr>
            <p:cNvPr id="35850" name="Text Box 1036"/>
            <p:cNvSpPr txBox="1">
              <a:spLocks noChangeArrowheads="1"/>
            </p:cNvSpPr>
            <p:nvPr/>
          </p:nvSpPr>
          <p:spPr bwMode="auto">
            <a:xfrm>
              <a:off x="192" y="2880"/>
              <a:ext cx="2021"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Données génétiques </a:t>
              </a:r>
            </a:p>
          </p:txBody>
        </p:sp>
        <p:sp>
          <p:nvSpPr>
            <p:cNvPr id="35851" name="Text Box 1037"/>
            <p:cNvSpPr txBox="1">
              <a:spLocks noChangeArrowheads="1"/>
            </p:cNvSpPr>
            <p:nvPr/>
          </p:nvSpPr>
          <p:spPr bwMode="auto">
            <a:xfrm>
              <a:off x="3787" y="3067"/>
              <a:ext cx="1655" cy="754"/>
            </a:xfrm>
            <a:prstGeom prst="rect">
              <a:avLst/>
            </a:prstGeom>
            <a:solidFill>
              <a:srgbClr val="FF0000"/>
            </a:solidFill>
            <a:ln w="9525">
              <a:solidFill>
                <a:schemeClr val="tx1"/>
              </a:solidFill>
              <a:miter lim="800000"/>
              <a:headEnd/>
              <a:tailEnd/>
            </a:ln>
          </p:spPr>
          <p:txBody>
            <a:bodyPr wrap="none">
              <a:spAutoFit/>
            </a:bodyPr>
            <a:lstStyle/>
            <a:p>
              <a:pPr algn="ctr" eaLnBrk="1" hangingPunct="1"/>
              <a:r>
                <a:rPr lang="fr-FR" sz="2400">
                  <a:latin typeface="Book Antiqua" pitchFamily="18" charset="0"/>
                </a:rPr>
                <a:t>Infractions, </a:t>
              </a:r>
            </a:p>
            <a:p>
              <a:pPr algn="ctr" eaLnBrk="1" hangingPunct="1"/>
              <a:r>
                <a:rPr lang="fr-FR" sz="2400">
                  <a:latin typeface="Book Antiqua" pitchFamily="18" charset="0"/>
                </a:rPr>
                <a:t>condamnations, </a:t>
              </a:r>
            </a:p>
            <a:p>
              <a:pPr algn="ctr" eaLnBrk="1" hangingPunct="1"/>
              <a:r>
                <a:rPr lang="fr-FR" sz="2400">
                  <a:latin typeface="Book Antiqua" pitchFamily="18" charset="0"/>
                </a:rPr>
                <a:t>mesures de sûreté</a:t>
              </a:r>
            </a:p>
          </p:txBody>
        </p:sp>
        <p:sp>
          <p:nvSpPr>
            <p:cNvPr id="35852" name="Text Box 1038"/>
            <p:cNvSpPr txBox="1">
              <a:spLocks noChangeArrowheads="1"/>
            </p:cNvSpPr>
            <p:nvPr/>
          </p:nvSpPr>
          <p:spPr bwMode="auto">
            <a:xfrm>
              <a:off x="3787" y="2568"/>
              <a:ext cx="1679"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Exclusion</a:t>
              </a:r>
            </a:p>
          </p:txBody>
        </p:sp>
        <p:sp>
          <p:nvSpPr>
            <p:cNvPr id="35853" name="Text Box 1039"/>
            <p:cNvSpPr txBox="1">
              <a:spLocks noChangeArrowheads="1"/>
            </p:cNvSpPr>
            <p:nvPr/>
          </p:nvSpPr>
          <p:spPr bwMode="auto">
            <a:xfrm>
              <a:off x="3787" y="1434"/>
              <a:ext cx="1679"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Interconnexion</a:t>
              </a:r>
            </a:p>
          </p:txBody>
        </p:sp>
        <p:sp>
          <p:nvSpPr>
            <p:cNvPr id="35854" name="Text Box 1040"/>
            <p:cNvSpPr txBox="1">
              <a:spLocks noChangeArrowheads="1"/>
            </p:cNvSpPr>
            <p:nvPr/>
          </p:nvSpPr>
          <p:spPr bwMode="auto">
            <a:xfrm>
              <a:off x="192" y="1296"/>
              <a:ext cx="1962" cy="52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Anonymisation des données sensibles</a:t>
              </a:r>
            </a:p>
          </p:txBody>
        </p:sp>
        <p:sp>
          <p:nvSpPr>
            <p:cNvPr id="35855" name="Text Box 1041"/>
            <p:cNvSpPr txBox="1">
              <a:spLocks noChangeArrowheads="1"/>
            </p:cNvSpPr>
            <p:nvPr/>
          </p:nvSpPr>
          <p:spPr bwMode="auto">
            <a:xfrm>
              <a:off x="192" y="2160"/>
              <a:ext cx="1996" cy="52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Traitements de données sensibles</a:t>
              </a:r>
            </a:p>
          </p:txBody>
        </p:sp>
        <p:sp>
          <p:nvSpPr>
            <p:cNvPr id="35856" name="Text Box 1042"/>
            <p:cNvSpPr txBox="1">
              <a:spLocks noChangeArrowheads="1"/>
            </p:cNvSpPr>
            <p:nvPr/>
          </p:nvSpPr>
          <p:spPr bwMode="auto">
            <a:xfrm>
              <a:off x="3787" y="1968"/>
              <a:ext cx="1679" cy="294"/>
            </a:xfrm>
            <a:prstGeom prst="rect">
              <a:avLst/>
            </a:prstGeom>
            <a:solidFill>
              <a:srgbClr val="FF0000"/>
            </a:solidFill>
            <a:ln w="9525">
              <a:solidFill>
                <a:schemeClr val="tx1"/>
              </a:solidFill>
              <a:miter lim="800000"/>
              <a:headEnd/>
              <a:tailEnd/>
            </a:ln>
          </p:spPr>
          <p:txBody>
            <a:bodyPr>
              <a:spAutoFit/>
            </a:bodyPr>
            <a:lstStyle/>
            <a:p>
              <a:pPr algn="ctr">
                <a:spcBef>
                  <a:spcPct val="50000"/>
                </a:spcBef>
              </a:pPr>
              <a:r>
                <a:rPr lang="fr-FR" sz="2400">
                  <a:latin typeface="Book Antiqua" pitchFamily="18" charset="0"/>
                </a:rPr>
                <a:t>Biométrie</a:t>
              </a:r>
            </a:p>
          </p:txBody>
        </p:sp>
      </p:grpSp>
    </p:spTree>
    <p:custDataLst>
      <p:tags r:id="rId1"/>
    </p:custData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90600" y="333375"/>
            <a:ext cx="8153400" cy="523875"/>
          </a:xfrm>
        </p:spPr>
        <p:txBody>
          <a:bodyPr/>
          <a:lstStyle/>
          <a:p>
            <a:pPr eaLnBrk="1" hangingPunct="1"/>
            <a:r>
              <a:rPr lang="fr-FR" sz="3200" smtClean="0"/>
              <a:t>Droit à l’identité numérique</a:t>
            </a:r>
          </a:p>
        </p:txBody>
      </p:sp>
      <p:sp>
        <p:nvSpPr>
          <p:cNvPr id="3686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sp>
        <p:nvSpPr>
          <p:cNvPr id="191496" name="Rectangle 8"/>
          <p:cNvSpPr>
            <a:spLocks noChangeArrowheads="1"/>
          </p:cNvSpPr>
          <p:nvPr/>
        </p:nvSpPr>
        <p:spPr bwMode="auto">
          <a:xfrm>
            <a:off x="838200" y="15240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Des données authentiques</a:t>
            </a:r>
          </a:p>
          <a:p>
            <a:pPr marL="742950" lvl="1" indent="-285750">
              <a:lnSpc>
                <a:spcPct val="90000"/>
              </a:lnSpc>
              <a:spcBef>
                <a:spcPct val="20000"/>
              </a:spcBef>
              <a:spcAft>
                <a:spcPct val="30000"/>
              </a:spcAft>
              <a:buClr>
                <a:schemeClr val="bg2"/>
              </a:buClr>
              <a:buFont typeface="Wingdings" pitchFamily="2" charset="2"/>
              <a:buChar char="n"/>
            </a:pPr>
            <a:r>
              <a:rPr lang="fr-FR" sz="2800"/>
              <a:t>Précautions visant à éviter que les données soient déformées, endommagées ou que des tiers non autorisés y aient accès</a:t>
            </a:r>
          </a:p>
          <a:p>
            <a:pPr marL="342900" indent="-342900">
              <a:lnSpc>
                <a:spcPct val="90000"/>
              </a:lnSpc>
              <a:spcBef>
                <a:spcPct val="20000"/>
              </a:spcBef>
              <a:spcAft>
                <a:spcPct val="30000"/>
              </a:spcAft>
              <a:buClr>
                <a:schemeClr val="hlink"/>
              </a:buClr>
              <a:buFont typeface="Wingdings" pitchFamily="2" charset="2"/>
              <a:buChar char="n"/>
            </a:pPr>
            <a:r>
              <a:rPr lang="fr-FR" sz="3200"/>
              <a:t>Sanctions pénales</a:t>
            </a:r>
          </a:p>
          <a:p>
            <a:pPr marL="742950" lvl="1" indent="-285750">
              <a:lnSpc>
                <a:spcPct val="90000"/>
              </a:lnSpc>
              <a:spcBef>
                <a:spcPct val="20000"/>
              </a:spcBef>
              <a:spcAft>
                <a:spcPct val="30000"/>
              </a:spcAft>
              <a:buClr>
                <a:schemeClr val="bg2"/>
              </a:buClr>
              <a:buFont typeface="Wingdings" pitchFamily="2" charset="2"/>
              <a:buChar char="n"/>
            </a:pPr>
            <a:r>
              <a:rPr lang="fr-FR" sz="2800"/>
              <a:t>Cinq ans d’emprisonnement</a:t>
            </a:r>
          </a:p>
          <a:p>
            <a:pPr marL="742950" lvl="1" indent="-285750">
              <a:lnSpc>
                <a:spcPct val="90000"/>
              </a:lnSpc>
              <a:spcBef>
                <a:spcPct val="20000"/>
              </a:spcBef>
              <a:spcAft>
                <a:spcPct val="30000"/>
              </a:spcAft>
              <a:buClr>
                <a:schemeClr val="bg2"/>
              </a:buClr>
              <a:buFont typeface="Wingdings" pitchFamily="2" charset="2"/>
              <a:buChar char="n"/>
            </a:pPr>
            <a:r>
              <a:rPr lang="fr-FR" sz="2800"/>
              <a:t>300 000 € d’amende (PM, x 5)</a:t>
            </a:r>
          </a:p>
        </p:txBody>
      </p:sp>
      <p:pic>
        <p:nvPicPr>
          <p:cNvPr id="3686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6">
                                            <p:txEl>
                                              <p:pRg st="0" end="0"/>
                                            </p:txEl>
                                          </p:spTgt>
                                        </p:tgtEl>
                                        <p:attrNameLst>
                                          <p:attrName>style.visibility</p:attrName>
                                        </p:attrNameLst>
                                      </p:cBhvr>
                                      <p:to>
                                        <p:strVal val="visible"/>
                                      </p:to>
                                    </p:set>
                                    <p:anim calcmode="lin" valueType="num">
                                      <p:cBhvr additive="base">
                                        <p:cTn id="7" dur="500" fill="hold"/>
                                        <p:tgtEl>
                                          <p:spTgt spid="19149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4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1496">
                                            <p:txEl>
                                              <p:pRg st="1" end="1"/>
                                            </p:txEl>
                                          </p:spTgt>
                                        </p:tgtEl>
                                        <p:attrNameLst>
                                          <p:attrName>style.visibility</p:attrName>
                                        </p:attrNameLst>
                                      </p:cBhvr>
                                      <p:to>
                                        <p:strVal val="visible"/>
                                      </p:to>
                                    </p:set>
                                    <p:anim calcmode="lin" valueType="num">
                                      <p:cBhvr additive="base">
                                        <p:cTn id="13" dur="500" fill="hold"/>
                                        <p:tgtEl>
                                          <p:spTgt spid="19149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14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1496">
                                            <p:txEl>
                                              <p:pRg st="2" end="2"/>
                                            </p:txEl>
                                          </p:spTgt>
                                        </p:tgtEl>
                                        <p:attrNameLst>
                                          <p:attrName>style.visibility</p:attrName>
                                        </p:attrNameLst>
                                      </p:cBhvr>
                                      <p:to>
                                        <p:strVal val="visible"/>
                                      </p:to>
                                    </p:set>
                                    <p:anim calcmode="lin" valueType="num">
                                      <p:cBhvr additive="base">
                                        <p:cTn id="19" dur="500" fill="hold"/>
                                        <p:tgtEl>
                                          <p:spTgt spid="19149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14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1496">
                                            <p:txEl>
                                              <p:pRg st="3" end="3"/>
                                            </p:txEl>
                                          </p:spTgt>
                                        </p:tgtEl>
                                        <p:attrNameLst>
                                          <p:attrName>style.visibility</p:attrName>
                                        </p:attrNameLst>
                                      </p:cBhvr>
                                      <p:to>
                                        <p:strVal val="visible"/>
                                      </p:to>
                                    </p:set>
                                    <p:anim calcmode="lin" valueType="num">
                                      <p:cBhvr additive="base">
                                        <p:cTn id="25" dur="500" fill="hold"/>
                                        <p:tgtEl>
                                          <p:spTgt spid="19149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14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1496">
                                            <p:txEl>
                                              <p:pRg st="4" end="4"/>
                                            </p:txEl>
                                          </p:spTgt>
                                        </p:tgtEl>
                                        <p:attrNameLst>
                                          <p:attrName>style.visibility</p:attrName>
                                        </p:attrNameLst>
                                      </p:cBhvr>
                                      <p:to>
                                        <p:strVal val="visible"/>
                                      </p:to>
                                    </p:set>
                                    <p:anim calcmode="lin" valueType="num">
                                      <p:cBhvr additive="base">
                                        <p:cTn id="31" dur="500" fill="hold"/>
                                        <p:tgtEl>
                                          <p:spTgt spid="19149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149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914400" y="333375"/>
            <a:ext cx="8229600" cy="523875"/>
          </a:xfrm>
        </p:spPr>
        <p:txBody>
          <a:bodyPr/>
          <a:lstStyle/>
          <a:p>
            <a:pPr eaLnBrk="1" hangingPunct="1"/>
            <a:r>
              <a:rPr lang="fr-FR" sz="3200" smtClean="0"/>
              <a:t>Droit à la vie privée numérique</a:t>
            </a:r>
            <a:endParaRPr lang="en-US" sz="3200" smtClean="0"/>
          </a:p>
        </p:txBody>
      </p:sp>
      <p:sp>
        <p:nvSpPr>
          <p:cNvPr id="614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4 – Le maître du fichier et ses obligations</a:t>
            </a:r>
            <a:endParaRPr lang="en-US" sz="1800" b="1">
              <a:solidFill>
                <a:srgbClr val="000000"/>
              </a:solidFill>
            </a:endParaRPr>
          </a:p>
        </p:txBody>
      </p:sp>
      <p:graphicFrame>
        <p:nvGraphicFramePr>
          <p:cNvPr id="6146" name="Object 1024"/>
          <p:cNvGraphicFramePr>
            <a:graphicFrameLocks noChangeAspect="1"/>
          </p:cNvGraphicFramePr>
          <p:nvPr/>
        </p:nvGraphicFramePr>
        <p:xfrm flipH="1">
          <a:off x="66675" y="838200"/>
          <a:ext cx="1304925" cy="1676400"/>
        </p:xfrm>
        <a:graphic>
          <a:graphicData uri="http://schemas.openxmlformats.org/presentationml/2006/ole">
            <p:oleObj spid="_x0000_s6146" name="Clip" r:id="rId5" imgW="3848040" imgH="5478120" progId="">
              <p:embed/>
            </p:oleObj>
          </a:graphicData>
        </a:graphic>
      </p:graphicFrame>
      <p:sp>
        <p:nvSpPr>
          <p:cNvPr id="160776" name="Rectangle 1032"/>
          <p:cNvSpPr>
            <a:spLocks noChangeArrowheads="1"/>
          </p:cNvSpPr>
          <p:nvPr/>
        </p:nvSpPr>
        <p:spPr bwMode="auto">
          <a:xfrm>
            <a:off x="762000" y="14478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Cessions des données à des tiers et interconnexions</a:t>
            </a:r>
          </a:p>
          <a:p>
            <a:pPr marL="742950" lvl="1" indent="-285750">
              <a:lnSpc>
                <a:spcPct val="90000"/>
              </a:lnSpc>
              <a:spcBef>
                <a:spcPct val="20000"/>
              </a:spcBef>
              <a:spcAft>
                <a:spcPct val="30000"/>
              </a:spcAft>
              <a:buClr>
                <a:schemeClr val="bg2"/>
              </a:buClr>
              <a:buFont typeface="Wingdings" pitchFamily="2" charset="2"/>
              <a:buChar char="n"/>
            </a:pPr>
            <a:r>
              <a:rPr lang="fr-FR"/>
              <a:t>Prévues dans les formalités préalables</a:t>
            </a:r>
          </a:p>
          <a:p>
            <a:pPr marL="742950" lvl="1" indent="-285750">
              <a:lnSpc>
                <a:spcPct val="90000"/>
              </a:lnSpc>
              <a:spcBef>
                <a:spcPct val="20000"/>
              </a:spcBef>
              <a:spcAft>
                <a:spcPct val="30000"/>
              </a:spcAft>
              <a:buClr>
                <a:schemeClr val="bg2"/>
              </a:buClr>
              <a:buFont typeface="Wingdings" pitchFamily="2" charset="2"/>
              <a:buChar char="n"/>
            </a:pPr>
            <a:r>
              <a:rPr lang="fr-FR"/>
              <a:t>Déclaration de modification</a:t>
            </a:r>
          </a:p>
          <a:p>
            <a:pPr marL="742950" lvl="1" indent="-285750">
              <a:lnSpc>
                <a:spcPct val="90000"/>
              </a:lnSpc>
              <a:spcBef>
                <a:spcPct val="20000"/>
              </a:spcBef>
              <a:spcAft>
                <a:spcPct val="30000"/>
              </a:spcAft>
              <a:buClr>
                <a:schemeClr val="bg2"/>
              </a:buClr>
              <a:buFont typeface="Wingdings" pitchFamily="2" charset="2"/>
              <a:buChar char="n"/>
            </a:pPr>
            <a:r>
              <a:rPr lang="fr-FR"/>
              <a:t>Détournement de finalité</a:t>
            </a:r>
          </a:p>
          <a:p>
            <a:pPr marL="342900" indent="-342900">
              <a:lnSpc>
                <a:spcPct val="90000"/>
              </a:lnSpc>
              <a:spcBef>
                <a:spcPct val="20000"/>
              </a:spcBef>
              <a:spcAft>
                <a:spcPct val="30000"/>
              </a:spcAft>
              <a:buClr>
                <a:schemeClr val="hlink"/>
              </a:buClr>
              <a:buFont typeface="Wingdings" pitchFamily="2" charset="2"/>
              <a:buChar char="n"/>
            </a:pPr>
            <a:r>
              <a:rPr lang="fr-FR" sz="3200"/>
              <a:t>Établissement de profils types</a:t>
            </a:r>
          </a:p>
          <a:p>
            <a:pPr marL="742950" lvl="1" indent="-285750">
              <a:lnSpc>
                <a:spcPct val="90000"/>
              </a:lnSpc>
              <a:spcBef>
                <a:spcPct val="20000"/>
              </a:spcBef>
              <a:spcAft>
                <a:spcPct val="30000"/>
              </a:spcAft>
              <a:buClr>
                <a:schemeClr val="bg2"/>
              </a:buClr>
              <a:buFont typeface="Wingdings" pitchFamily="2" charset="2"/>
              <a:buChar char="n"/>
            </a:pPr>
            <a:r>
              <a:rPr lang="fr-FR"/>
              <a:t>Pas de décisions produisant des effets juridiques fondés uniquement sur un traitement automatisé</a:t>
            </a:r>
          </a:p>
          <a:p>
            <a:pPr marL="742950" lvl="1" indent="-285750">
              <a:lnSpc>
                <a:spcPct val="90000"/>
              </a:lnSpc>
              <a:spcBef>
                <a:spcPct val="20000"/>
              </a:spcBef>
              <a:spcAft>
                <a:spcPct val="30000"/>
              </a:spcAft>
              <a:buClr>
                <a:schemeClr val="bg2"/>
              </a:buClr>
              <a:buFont typeface="Wingdings" pitchFamily="2" charset="2"/>
              <a:buChar char="n"/>
            </a:pPr>
            <a:r>
              <a:rPr lang="fr-FR"/>
              <a:t>Pas de décision de justice fondée sur un traitement automatisé de données à caractère personnel destiné à évaluer certains aspects de sa personnalité</a:t>
            </a:r>
          </a:p>
        </p:txBody>
      </p:sp>
      <p:pic>
        <p:nvPicPr>
          <p:cNvPr id="6150" name="Picture 3" descr="badge_generic"/>
          <p:cNvPicPr>
            <a:picLocks noChangeAspect="1" noChangeArrowheads="1"/>
          </p:cNvPicPr>
          <p:nvPr/>
        </p:nvPicPr>
        <p:blipFill>
          <a:blip r:embed="rId6" cstate="print"/>
          <a:srcRect/>
          <a:stretch>
            <a:fillRect/>
          </a:stretch>
        </p:blipFill>
        <p:spPr bwMode="auto">
          <a:xfrm>
            <a:off x="130175" y="119063"/>
            <a:ext cx="652463" cy="652462"/>
          </a:xfrm>
          <a:prstGeom prst="rect">
            <a:avLst/>
          </a:prstGeom>
          <a:noFill/>
          <a:ln w="9525">
            <a:noFill/>
            <a:miter lim="800000"/>
            <a:headEnd/>
            <a:tailEnd/>
          </a:ln>
        </p:spPr>
      </p:pic>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6">
                                            <p:txEl>
                                              <p:pRg st="0" end="0"/>
                                            </p:txEl>
                                          </p:spTgt>
                                        </p:tgtEl>
                                        <p:attrNameLst>
                                          <p:attrName>style.visibility</p:attrName>
                                        </p:attrNameLst>
                                      </p:cBhvr>
                                      <p:to>
                                        <p:strVal val="visible"/>
                                      </p:to>
                                    </p:set>
                                    <p:anim calcmode="lin" valueType="num">
                                      <p:cBhvr additive="base">
                                        <p:cTn id="7" dur="500" fill="hold"/>
                                        <p:tgtEl>
                                          <p:spTgt spid="1607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776">
                                            <p:txEl>
                                              <p:pRg st="1" end="1"/>
                                            </p:txEl>
                                          </p:spTgt>
                                        </p:tgtEl>
                                        <p:attrNameLst>
                                          <p:attrName>style.visibility</p:attrName>
                                        </p:attrNameLst>
                                      </p:cBhvr>
                                      <p:to>
                                        <p:strVal val="visible"/>
                                      </p:to>
                                    </p:set>
                                    <p:anim calcmode="lin" valueType="num">
                                      <p:cBhvr additive="base">
                                        <p:cTn id="11" dur="500" fill="hold"/>
                                        <p:tgtEl>
                                          <p:spTgt spid="16077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0776">
                                            <p:txEl>
                                              <p:pRg st="2" end="2"/>
                                            </p:txEl>
                                          </p:spTgt>
                                        </p:tgtEl>
                                        <p:attrNameLst>
                                          <p:attrName>style.visibility</p:attrName>
                                        </p:attrNameLst>
                                      </p:cBhvr>
                                      <p:to>
                                        <p:strVal val="visible"/>
                                      </p:to>
                                    </p:set>
                                    <p:anim calcmode="lin" valueType="num">
                                      <p:cBhvr additive="base">
                                        <p:cTn id="15" dur="500" fill="hold"/>
                                        <p:tgtEl>
                                          <p:spTgt spid="16077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0776">
                                            <p:txEl>
                                              <p:pRg st="3" end="3"/>
                                            </p:txEl>
                                          </p:spTgt>
                                        </p:tgtEl>
                                        <p:attrNameLst>
                                          <p:attrName>style.visibility</p:attrName>
                                        </p:attrNameLst>
                                      </p:cBhvr>
                                      <p:to>
                                        <p:strVal val="visible"/>
                                      </p:to>
                                    </p:set>
                                    <p:anim calcmode="lin" valueType="num">
                                      <p:cBhvr additive="base">
                                        <p:cTn id="19" dur="500" fill="hold"/>
                                        <p:tgtEl>
                                          <p:spTgt spid="16077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6">
                                            <p:txEl>
                                              <p:pRg st="4" end="4"/>
                                            </p:txEl>
                                          </p:spTgt>
                                        </p:tgtEl>
                                        <p:attrNameLst>
                                          <p:attrName>style.visibility</p:attrName>
                                        </p:attrNameLst>
                                      </p:cBhvr>
                                      <p:to>
                                        <p:strVal val="visible"/>
                                      </p:to>
                                    </p:set>
                                    <p:anim calcmode="lin" valueType="num">
                                      <p:cBhvr additive="base">
                                        <p:cTn id="25" dur="500" fill="hold"/>
                                        <p:tgtEl>
                                          <p:spTgt spid="16077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0776">
                                            <p:txEl>
                                              <p:pRg st="5" end="5"/>
                                            </p:txEl>
                                          </p:spTgt>
                                        </p:tgtEl>
                                        <p:attrNameLst>
                                          <p:attrName>style.visibility</p:attrName>
                                        </p:attrNameLst>
                                      </p:cBhvr>
                                      <p:to>
                                        <p:strVal val="visible"/>
                                      </p:to>
                                    </p:set>
                                    <p:anim calcmode="lin" valueType="num">
                                      <p:cBhvr additive="base">
                                        <p:cTn id="29" dur="500" fill="hold"/>
                                        <p:tgtEl>
                                          <p:spTgt spid="16077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0776">
                                            <p:txEl>
                                              <p:pRg st="6" end="6"/>
                                            </p:txEl>
                                          </p:spTgt>
                                        </p:tgtEl>
                                        <p:attrNameLst>
                                          <p:attrName>style.visibility</p:attrName>
                                        </p:attrNameLst>
                                      </p:cBhvr>
                                      <p:to>
                                        <p:strVal val="visible"/>
                                      </p:to>
                                    </p:set>
                                    <p:anim calcmode="lin" valueType="num">
                                      <p:cBhvr additive="base">
                                        <p:cTn id="33" dur="500" fill="hold"/>
                                        <p:tgtEl>
                                          <p:spTgt spid="16077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0600" y="404813"/>
            <a:ext cx="7772400" cy="452437"/>
          </a:xfrm>
        </p:spPr>
        <p:txBody>
          <a:bodyPr/>
          <a:lstStyle/>
          <a:p>
            <a:pPr eaLnBrk="1" hangingPunct="1"/>
            <a:r>
              <a:rPr lang="fr-FR" sz="3200" smtClean="0"/>
              <a:t>Rôle du CIL</a:t>
            </a:r>
          </a:p>
        </p:txBody>
      </p:sp>
      <p:sp>
        <p:nvSpPr>
          <p:cNvPr id="37891"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5 – Le maître du fichier et ses obligations</a:t>
            </a:r>
            <a:endParaRPr lang="en-US" sz="1800" b="1">
              <a:solidFill>
                <a:srgbClr val="000000"/>
              </a:solidFill>
            </a:endParaRPr>
          </a:p>
        </p:txBody>
      </p:sp>
      <p:grpSp>
        <p:nvGrpSpPr>
          <p:cNvPr id="37892" name="Group 10"/>
          <p:cNvGrpSpPr>
            <a:grpSpLocks/>
          </p:cNvGrpSpPr>
          <p:nvPr/>
        </p:nvGrpSpPr>
        <p:grpSpPr bwMode="auto">
          <a:xfrm>
            <a:off x="152400" y="1143000"/>
            <a:ext cx="6934200" cy="3962400"/>
            <a:chOff x="96" y="720"/>
            <a:chExt cx="4368" cy="2496"/>
          </a:xfrm>
        </p:grpSpPr>
        <p:sp>
          <p:nvSpPr>
            <p:cNvPr id="37895" name="AutoShape 6"/>
            <p:cNvSpPr>
              <a:spLocks noChangeArrowheads="1"/>
            </p:cNvSpPr>
            <p:nvPr/>
          </p:nvSpPr>
          <p:spPr bwMode="auto">
            <a:xfrm>
              <a:off x="96" y="720"/>
              <a:ext cx="1776" cy="109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Allègement</a:t>
              </a:r>
            </a:p>
            <a:p>
              <a:pPr algn="ctr" eaLnBrk="1" hangingPunct="1"/>
              <a:r>
                <a:rPr lang="fr-FR" sz="2600">
                  <a:solidFill>
                    <a:schemeClr val="bg1"/>
                  </a:solidFill>
                  <a:latin typeface="Verdana" pitchFamily="34" charset="0"/>
                </a:rPr>
                <a:t>des </a:t>
              </a:r>
            </a:p>
            <a:p>
              <a:pPr algn="ctr" eaLnBrk="1" hangingPunct="1"/>
              <a:r>
                <a:rPr lang="fr-FR" sz="2600">
                  <a:solidFill>
                    <a:schemeClr val="bg1"/>
                  </a:solidFill>
                  <a:latin typeface="Verdana" pitchFamily="34" charset="0"/>
                </a:rPr>
                <a:t>formalités</a:t>
              </a:r>
            </a:p>
            <a:p>
              <a:pPr algn="ctr" eaLnBrk="1" hangingPunct="1"/>
              <a:endParaRPr lang="fr-FR" sz="2600">
                <a:solidFill>
                  <a:schemeClr val="bg1"/>
                </a:solidFill>
                <a:latin typeface="Verdana" pitchFamily="34" charset="0"/>
              </a:endParaRPr>
            </a:p>
          </p:txBody>
        </p:sp>
        <p:sp>
          <p:nvSpPr>
            <p:cNvPr id="37896" name="AutoShape 7"/>
            <p:cNvSpPr>
              <a:spLocks noChangeArrowheads="1"/>
            </p:cNvSpPr>
            <p:nvPr/>
          </p:nvSpPr>
          <p:spPr bwMode="auto">
            <a:xfrm>
              <a:off x="1344" y="1296"/>
              <a:ext cx="1776" cy="1179"/>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Désignation</a:t>
              </a:r>
            </a:p>
            <a:p>
              <a:pPr algn="ctr" eaLnBrk="1" hangingPunct="1"/>
              <a:r>
                <a:rPr lang="fr-FR" sz="2600">
                  <a:solidFill>
                    <a:schemeClr val="bg1"/>
                  </a:solidFill>
                  <a:latin typeface="Verdana" pitchFamily="34" charset="0"/>
                </a:rPr>
                <a:t>du</a:t>
              </a:r>
            </a:p>
            <a:p>
              <a:pPr algn="ctr" eaLnBrk="1" hangingPunct="1"/>
              <a:r>
                <a:rPr lang="fr-FR" sz="2600">
                  <a:solidFill>
                    <a:schemeClr val="bg1"/>
                  </a:solidFill>
                  <a:latin typeface="Verdana" pitchFamily="34" charset="0"/>
                </a:rPr>
                <a:t>correspondant</a:t>
              </a:r>
            </a:p>
            <a:p>
              <a:pPr algn="ctr" eaLnBrk="1" hangingPunct="1"/>
              <a:endParaRPr lang="fr-FR" sz="2600">
                <a:solidFill>
                  <a:schemeClr val="bg1"/>
                </a:solidFill>
                <a:latin typeface="Verdana" pitchFamily="34" charset="0"/>
              </a:endParaRPr>
            </a:p>
          </p:txBody>
        </p:sp>
        <p:sp>
          <p:nvSpPr>
            <p:cNvPr id="37897" name="AutoShape 8"/>
            <p:cNvSpPr>
              <a:spLocks noChangeArrowheads="1"/>
            </p:cNvSpPr>
            <p:nvPr/>
          </p:nvSpPr>
          <p:spPr bwMode="auto">
            <a:xfrm>
              <a:off x="2592" y="2016"/>
              <a:ext cx="1872" cy="12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Missions</a:t>
              </a:r>
            </a:p>
            <a:p>
              <a:pPr algn="ctr" eaLnBrk="1" hangingPunct="1"/>
              <a:r>
                <a:rPr lang="fr-FR" sz="2600">
                  <a:solidFill>
                    <a:schemeClr val="bg1"/>
                  </a:solidFill>
                  <a:latin typeface="Verdana" pitchFamily="34" charset="0"/>
                </a:rPr>
                <a:t>du </a:t>
              </a:r>
            </a:p>
            <a:p>
              <a:pPr algn="ctr" eaLnBrk="1" hangingPunct="1"/>
              <a:r>
                <a:rPr lang="fr-FR" sz="2600">
                  <a:solidFill>
                    <a:schemeClr val="bg1"/>
                  </a:solidFill>
                  <a:latin typeface="Verdana" pitchFamily="34" charset="0"/>
                </a:rPr>
                <a:t>correspondant</a:t>
              </a:r>
            </a:p>
          </p:txBody>
        </p:sp>
      </p:grpSp>
      <p:sp>
        <p:nvSpPr>
          <p:cNvPr id="69641" name="AutoShape 9"/>
          <p:cNvSpPr>
            <a:spLocks noChangeArrowheads="1"/>
          </p:cNvSpPr>
          <p:nvPr/>
        </p:nvSpPr>
        <p:spPr bwMode="auto">
          <a:xfrm>
            <a:off x="6324600" y="4495800"/>
            <a:ext cx="27432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Sanctions</a:t>
            </a:r>
          </a:p>
        </p:txBody>
      </p:sp>
      <p:pic>
        <p:nvPicPr>
          <p:cNvPr id="37894" name="Picture 12"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0-#ppt_w/2"/>
                                          </p:val>
                                        </p:tav>
                                        <p:tav tm="100000">
                                          <p:val>
                                            <p:strVal val="#ppt_x"/>
                                          </p:val>
                                        </p:tav>
                                      </p:tavLst>
                                    </p:anim>
                                    <p:anim calcmode="lin" valueType="num">
                                      <p:cBhvr additive="base">
                                        <p:cTn id="8" dur="500" fill="hold"/>
                                        <p:tgtEl>
                                          <p:spTgt spid="696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38915"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fr-FR" sz="3200" b="1">
                <a:solidFill>
                  <a:srgbClr val="000000"/>
                </a:solidFill>
              </a:rPr>
              <a:t>Allègement des formalités</a:t>
            </a:r>
          </a:p>
        </p:txBody>
      </p:sp>
      <p:sp>
        <p:nvSpPr>
          <p:cNvPr id="231429" name="Rectangle 5"/>
          <p:cNvSpPr>
            <a:spLocks noChangeArrowheads="1"/>
          </p:cNvSpPr>
          <p:nvPr/>
        </p:nvSpPr>
        <p:spPr bwMode="auto">
          <a:xfrm>
            <a:off x="838200" y="1600200"/>
            <a:ext cx="7958138" cy="42672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Principe : déclaration normale auprès de la Cnil</a:t>
            </a:r>
          </a:p>
          <a:p>
            <a:pPr marL="342900" indent="-342900">
              <a:lnSpc>
                <a:spcPct val="90000"/>
              </a:lnSpc>
              <a:spcBef>
                <a:spcPct val="20000"/>
              </a:spcBef>
              <a:spcAft>
                <a:spcPct val="30000"/>
              </a:spcAft>
              <a:buClr>
                <a:schemeClr val="hlink"/>
              </a:buClr>
              <a:buFont typeface="Wingdings" pitchFamily="2" charset="2"/>
              <a:buChar char="n"/>
            </a:pPr>
            <a:r>
              <a:rPr lang="fr-FR" sz="3200"/>
              <a:t>Sauf en cas de désignation d’un CIL</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mis en œuvre sont intégrés au registre du CIL</a:t>
            </a:r>
          </a:p>
          <a:p>
            <a:pPr marL="742950" lvl="1" indent="-285750">
              <a:lnSpc>
                <a:spcPct val="90000"/>
              </a:lnSpc>
              <a:spcBef>
                <a:spcPct val="20000"/>
              </a:spcBef>
              <a:spcAft>
                <a:spcPct val="30000"/>
              </a:spcAft>
              <a:buClr>
                <a:schemeClr val="bg2"/>
              </a:buClr>
              <a:buFont typeface="Wingdings" pitchFamily="2" charset="2"/>
              <a:buChar char="n"/>
            </a:pPr>
            <a:r>
              <a:rPr lang="fr-FR" sz="2200"/>
              <a:t>Sauf transfert de données à caractère personnel à destination d’un Etat non membre de l’UE</a:t>
            </a:r>
          </a:p>
          <a:p>
            <a:pPr marL="342900" indent="-342900">
              <a:lnSpc>
                <a:spcPct val="90000"/>
              </a:lnSpc>
              <a:spcBef>
                <a:spcPct val="20000"/>
              </a:spcBef>
              <a:spcAft>
                <a:spcPct val="30000"/>
              </a:spcAft>
              <a:buClr>
                <a:schemeClr val="hlink"/>
              </a:buClr>
              <a:buFont typeface="Wingdings" pitchFamily="2" charset="2"/>
              <a:buChar char="n"/>
            </a:pPr>
            <a:r>
              <a:rPr lang="fr-FR" sz="3200"/>
              <a:t>Dans tous les cas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soumis aux articles 25, 26 et 27 de la loi I et L doivent faire l’objet d’une autorisation de la Cnil</a:t>
            </a:r>
          </a:p>
        </p:txBody>
      </p:sp>
      <p:pic>
        <p:nvPicPr>
          <p:cNvPr id="3891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9">
                                            <p:txEl>
                                              <p:pRg st="0" end="0"/>
                                            </p:txEl>
                                          </p:spTgt>
                                        </p:tgtEl>
                                        <p:attrNameLst>
                                          <p:attrName>style.visibility</p:attrName>
                                        </p:attrNameLst>
                                      </p:cBhvr>
                                      <p:to>
                                        <p:strVal val="visible"/>
                                      </p:to>
                                    </p:set>
                                    <p:anim calcmode="lin" valueType="num">
                                      <p:cBhvr additive="base">
                                        <p:cTn id="7" dur="500" fill="hold"/>
                                        <p:tgtEl>
                                          <p:spTgt spid="2314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1429">
                                            <p:txEl>
                                              <p:pRg st="1" end="1"/>
                                            </p:txEl>
                                          </p:spTgt>
                                        </p:tgtEl>
                                        <p:attrNameLst>
                                          <p:attrName>style.visibility</p:attrName>
                                        </p:attrNameLst>
                                      </p:cBhvr>
                                      <p:to>
                                        <p:strVal val="visible"/>
                                      </p:to>
                                    </p:set>
                                    <p:anim calcmode="lin" valueType="num">
                                      <p:cBhvr additive="base">
                                        <p:cTn id="13" dur="500" fill="hold"/>
                                        <p:tgtEl>
                                          <p:spTgt spid="2314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142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1429">
                                            <p:txEl>
                                              <p:pRg st="2" end="2"/>
                                            </p:txEl>
                                          </p:spTgt>
                                        </p:tgtEl>
                                        <p:attrNameLst>
                                          <p:attrName>style.visibility</p:attrName>
                                        </p:attrNameLst>
                                      </p:cBhvr>
                                      <p:to>
                                        <p:strVal val="visible"/>
                                      </p:to>
                                    </p:set>
                                    <p:anim calcmode="lin" valueType="num">
                                      <p:cBhvr additive="base">
                                        <p:cTn id="17" dur="500" fill="hold"/>
                                        <p:tgtEl>
                                          <p:spTgt spid="23142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142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31429">
                                            <p:txEl>
                                              <p:pRg st="3" end="3"/>
                                            </p:txEl>
                                          </p:spTgt>
                                        </p:tgtEl>
                                        <p:attrNameLst>
                                          <p:attrName>style.visibility</p:attrName>
                                        </p:attrNameLst>
                                      </p:cBhvr>
                                      <p:to>
                                        <p:strVal val="visible"/>
                                      </p:to>
                                    </p:set>
                                    <p:anim calcmode="lin" valueType="num">
                                      <p:cBhvr additive="base">
                                        <p:cTn id="21" dur="500" fill="hold"/>
                                        <p:tgtEl>
                                          <p:spTgt spid="23142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14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1429">
                                            <p:txEl>
                                              <p:pRg st="4" end="4"/>
                                            </p:txEl>
                                          </p:spTgt>
                                        </p:tgtEl>
                                        <p:attrNameLst>
                                          <p:attrName>style.visibility</p:attrName>
                                        </p:attrNameLst>
                                      </p:cBhvr>
                                      <p:to>
                                        <p:strVal val="visible"/>
                                      </p:to>
                                    </p:set>
                                    <p:anim calcmode="lin" valueType="num">
                                      <p:cBhvr additive="base">
                                        <p:cTn id="27" dur="500" fill="hold"/>
                                        <p:tgtEl>
                                          <p:spTgt spid="23142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142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1429">
                                            <p:txEl>
                                              <p:pRg st="5" end="5"/>
                                            </p:txEl>
                                          </p:spTgt>
                                        </p:tgtEl>
                                        <p:attrNameLst>
                                          <p:attrName>style.visibility</p:attrName>
                                        </p:attrNameLst>
                                      </p:cBhvr>
                                      <p:to>
                                        <p:strVal val="visible"/>
                                      </p:to>
                                    </p:set>
                                    <p:anim calcmode="lin" valueType="num">
                                      <p:cBhvr additive="base">
                                        <p:cTn id="31" dur="500" fill="hold"/>
                                        <p:tgtEl>
                                          <p:spTgt spid="23142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142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39939" name="Rectangle 2"/>
          <p:cNvSpPr>
            <a:spLocks noChangeArrowheads="1"/>
          </p:cNvSpPr>
          <p:nvPr/>
        </p:nvSpPr>
        <p:spPr bwMode="auto">
          <a:xfrm>
            <a:off x="990600" y="404813"/>
            <a:ext cx="7772400" cy="452437"/>
          </a:xfrm>
          <a:prstGeom prst="rect">
            <a:avLst/>
          </a:prstGeom>
          <a:noFill/>
          <a:ln w="9525">
            <a:noFill/>
            <a:miter lim="800000"/>
            <a:headEnd/>
            <a:tailEnd/>
          </a:ln>
        </p:spPr>
        <p:txBody>
          <a:bodyPr anchor="ctr"/>
          <a:lstStyle/>
          <a:p>
            <a:pPr eaLnBrk="1" hangingPunct="1"/>
            <a:r>
              <a:rPr lang="fr-FR" sz="3200" b="1">
                <a:solidFill>
                  <a:srgbClr val="000000"/>
                </a:solidFill>
              </a:rPr>
              <a:t>La désignation d’un CIL (1)</a:t>
            </a:r>
          </a:p>
        </p:txBody>
      </p:sp>
      <p:grpSp>
        <p:nvGrpSpPr>
          <p:cNvPr id="39940" name="Group 5"/>
          <p:cNvGrpSpPr>
            <a:grpSpLocks/>
          </p:cNvGrpSpPr>
          <p:nvPr/>
        </p:nvGrpSpPr>
        <p:grpSpPr bwMode="auto">
          <a:xfrm>
            <a:off x="685800" y="1143000"/>
            <a:ext cx="8408988" cy="5257800"/>
            <a:chOff x="340" y="672"/>
            <a:chExt cx="5297" cy="3312"/>
          </a:xfrm>
        </p:grpSpPr>
        <p:sp>
          <p:nvSpPr>
            <p:cNvPr id="39942" name="Oval 6"/>
            <p:cNvSpPr>
              <a:spLocks noChangeArrowheads="1"/>
            </p:cNvSpPr>
            <p:nvPr/>
          </p:nvSpPr>
          <p:spPr bwMode="auto">
            <a:xfrm>
              <a:off x="864" y="672"/>
              <a:ext cx="2450" cy="1451"/>
            </a:xfrm>
            <a:prstGeom prst="ellipse">
              <a:avLst/>
            </a:prstGeom>
            <a:solidFill>
              <a:srgbClr val="00E4A8"/>
            </a:solidFill>
            <a:ln w="9525">
              <a:solidFill>
                <a:schemeClr val="tx1"/>
              </a:solidFill>
              <a:miter lim="800000"/>
              <a:headEnd/>
              <a:tailEnd/>
            </a:ln>
          </p:spPr>
          <p:txBody>
            <a:bodyPr wrap="none" anchor="ctr"/>
            <a:lstStyle/>
            <a:p>
              <a:pPr algn="ctr" eaLnBrk="1" hangingPunct="1"/>
              <a:r>
                <a:rPr lang="fr-FR" sz="2400">
                  <a:solidFill>
                    <a:srgbClr val="23238D"/>
                  </a:solidFill>
                </a:rPr>
                <a:t>Désignation</a:t>
              </a:r>
            </a:p>
            <a:p>
              <a:pPr algn="ctr" eaLnBrk="1" hangingPunct="1"/>
              <a:r>
                <a:rPr lang="fr-FR" sz="2400">
                  <a:solidFill>
                    <a:srgbClr val="23238D"/>
                  </a:solidFill>
                </a:rPr>
                <a:t>Interne/Externe</a:t>
              </a:r>
            </a:p>
            <a:p>
              <a:pPr algn="ctr" eaLnBrk="1" hangingPunct="1"/>
              <a:r>
                <a:rPr lang="fr-FR" sz="2400">
                  <a:solidFill>
                    <a:srgbClr val="23238D"/>
                  </a:solidFill>
                </a:rPr>
                <a:t>                   (seuil &gt;50 pers.)</a:t>
              </a:r>
              <a:r>
                <a:rPr lang="fr-FR" sz="2400">
                  <a:solidFill>
                    <a:srgbClr val="23238D"/>
                  </a:solidFill>
                  <a:latin typeface="Verdana" pitchFamily="34" charset="0"/>
                </a:rPr>
                <a:t>                 </a:t>
              </a:r>
            </a:p>
          </p:txBody>
        </p:sp>
        <p:sp>
          <p:nvSpPr>
            <p:cNvPr id="39943" name="Oval 7"/>
            <p:cNvSpPr>
              <a:spLocks noChangeArrowheads="1"/>
            </p:cNvSpPr>
            <p:nvPr/>
          </p:nvSpPr>
          <p:spPr bwMode="auto">
            <a:xfrm>
              <a:off x="3120" y="768"/>
              <a:ext cx="1920" cy="1344"/>
            </a:xfrm>
            <a:prstGeom prst="ellipse">
              <a:avLst/>
            </a:prstGeom>
            <a:solidFill>
              <a:srgbClr val="7C9ADC"/>
            </a:solidFill>
            <a:ln w="9525">
              <a:solidFill>
                <a:schemeClr val="tx1"/>
              </a:solidFill>
              <a:miter lim="800000"/>
              <a:headEnd/>
              <a:tailEnd/>
            </a:ln>
          </p:spPr>
          <p:txBody>
            <a:bodyPr wrap="none" anchor="ctr"/>
            <a:lstStyle/>
            <a:p>
              <a:pPr marL="190500" algn="ctr" eaLnBrk="1" hangingPunct="1"/>
              <a:r>
                <a:rPr lang="fr-FR" sz="2400"/>
                <a:t>Opportunité </a:t>
              </a:r>
            </a:p>
            <a:p>
              <a:pPr marL="190500" algn="ctr" eaLnBrk="1" hangingPunct="1"/>
              <a:r>
                <a:rPr lang="fr-FR" sz="1800"/>
                <a:t>(coût, atout compétitif,</a:t>
              </a:r>
            </a:p>
            <a:p>
              <a:pPr marL="190500" algn="ctr" eaLnBrk="1" hangingPunct="1"/>
              <a:r>
                <a:rPr lang="fr-FR" sz="1800"/>
                <a:t>développement durable</a:t>
              </a:r>
            </a:p>
            <a:p>
              <a:pPr marL="190500" algn="ctr" eaLnBrk="1" hangingPunct="1"/>
              <a:r>
                <a:rPr lang="fr-FR" sz="1800"/>
                <a:t>…)</a:t>
              </a:r>
            </a:p>
          </p:txBody>
        </p:sp>
        <p:sp>
          <p:nvSpPr>
            <p:cNvPr id="39944" name="Rectangle 8"/>
            <p:cNvSpPr>
              <a:spLocks noChangeArrowheads="1"/>
            </p:cNvSpPr>
            <p:nvPr/>
          </p:nvSpPr>
          <p:spPr bwMode="auto">
            <a:xfrm>
              <a:off x="340" y="935"/>
              <a:ext cx="408" cy="3039"/>
            </a:xfrm>
            <a:prstGeom prst="rect">
              <a:avLst/>
            </a:prstGeom>
            <a:solidFill>
              <a:srgbClr val="FFCC00"/>
            </a:solidFill>
            <a:ln w="9525">
              <a:solidFill>
                <a:schemeClr val="tx1"/>
              </a:solidFill>
              <a:miter lim="800000"/>
              <a:headEnd/>
              <a:tailEnd/>
            </a:ln>
          </p:spPr>
          <p:txBody>
            <a:bodyPr wrap="none" anchor="ctr"/>
            <a:lstStyle/>
            <a:p>
              <a:pPr algn="ctr" eaLnBrk="1" hangingPunct="1"/>
              <a:r>
                <a:rPr lang="fr-FR" sz="2800">
                  <a:solidFill>
                    <a:srgbClr val="23238D"/>
                  </a:solidFill>
                </a:rPr>
                <a:t>C</a:t>
              </a:r>
            </a:p>
            <a:p>
              <a:pPr algn="ctr" eaLnBrk="1" hangingPunct="1"/>
              <a:r>
                <a:rPr lang="fr-FR" sz="2800">
                  <a:solidFill>
                    <a:srgbClr val="23238D"/>
                  </a:solidFill>
                </a:rPr>
                <a:t>I</a:t>
              </a:r>
            </a:p>
            <a:p>
              <a:pPr algn="ctr" eaLnBrk="1" hangingPunct="1"/>
              <a:r>
                <a:rPr lang="fr-FR" sz="2800">
                  <a:solidFill>
                    <a:srgbClr val="23238D"/>
                  </a:solidFill>
                </a:rPr>
                <a:t>L</a:t>
              </a:r>
            </a:p>
          </p:txBody>
        </p:sp>
        <p:sp>
          <p:nvSpPr>
            <p:cNvPr id="39945" name="Rectangle 9"/>
            <p:cNvSpPr>
              <a:spLocks noChangeArrowheads="1"/>
            </p:cNvSpPr>
            <p:nvPr/>
          </p:nvSpPr>
          <p:spPr bwMode="auto">
            <a:xfrm>
              <a:off x="5184" y="899"/>
              <a:ext cx="453" cy="3085"/>
            </a:xfrm>
            <a:prstGeom prst="rect">
              <a:avLst/>
            </a:prstGeom>
            <a:solidFill>
              <a:srgbClr val="FFCC00"/>
            </a:solidFill>
            <a:ln w="9525">
              <a:solidFill>
                <a:schemeClr val="tx1"/>
              </a:solidFill>
              <a:miter lim="800000"/>
              <a:headEnd/>
              <a:tailEnd/>
            </a:ln>
          </p:spPr>
          <p:txBody>
            <a:bodyPr wrap="none" anchor="ctr"/>
            <a:lstStyle/>
            <a:p>
              <a:pPr algn="ctr" eaLnBrk="1" hangingPunct="1"/>
              <a:r>
                <a:rPr lang="fr-FR" sz="2800">
                  <a:solidFill>
                    <a:srgbClr val="23238D"/>
                  </a:solidFill>
                </a:rPr>
                <a:t>R</a:t>
              </a:r>
            </a:p>
            <a:p>
              <a:pPr algn="ctr" eaLnBrk="1" hangingPunct="1"/>
              <a:r>
                <a:rPr lang="fr-FR" sz="2800">
                  <a:solidFill>
                    <a:srgbClr val="23238D"/>
                  </a:solidFill>
                </a:rPr>
                <a:t>E</a:t>
              </a:r>
            </a:p>
            <a:p>
              <a:pPr algn="ctr" eaLnBrk="1" hangingPunct="1"/>
              <a:r>
                <a:rPr lang="fr-FR" sz="2800">
                  <a:solidFill>
                    <a:srgbClr val="23238D"/>
                  </a:solidFill>
                </a:rPr>
                <a:t>S</a:t>
              </a:r>
            </a:p>
            <a:p>
              <a:pPr algn="ctr" eaLnBrk="1" hangingPunct="1"/>
              <a:r>
                <a:rPr lang="fr-FR" sz="2800">
                  <a:solidFill>
                    <a:srgbClr val="23238D"/>
                  </a:solidFill>
                </a:rPr>
                <a:t>P</a:t>
              </a:r>
            </a:p>
            <a:p>
              <a:pPr algn="ctr" eaLnBrk="1" hangingPunct="1"/>
              <a:r>
                <a:rPr lang="fr-FR" sz="2800">
                  <a:solidFill>
                    <a:srgbClr val="23238D"/>
                  </a:solidFill>
                </a:rPr>
                <a:t>O</a:t>
              </a:r>
            </a:p>
            <a:p>
              <a:pPr algn="ctr" eaLnBrk="1" hangingPunct="1"/>
              <a:r>
                <a:rPr lang="fr-FR" sz="2800">
                  <a:solidFill>
                    <a:srgbClr val="23238D"/>
                  </a:solidFill>
                </a:rPr>
                <a:t>N</a:t>
              </a:r>
            </a:p>
            <a:p>
              <a:pPr algn="ctr" eaLnBrk="1" hangingPunct="1"/>
              <a:r>
                <a:rPr lang="fr-FR" sz="2800">
                  <a:solidFill>
                    <a:srgbClr val="23238D"/>
                  </a:solidFill>
                </a:rPr>
                <a:t>S</a:t>
              </a:r>
            </a:p>
            <a:p>
              <a:pPr algn="ctr" eaLnBrk="1" hangingPunct="1"/>
              <a:r>
                <a:rPr lang="fr-FR" sz="2800">
                  <a:solidFill>
                    <a:srgbClr val="23238D"/>
                  </a:solidFill>
                </a:rPr>
                <a:t>A</a:t>
              </a:r>
            </a:p>
            <a:p>
              <a:pPr algn="ctr" eaLnBrk="1" hangingPunct="1"/>
              <a:r>
                <a:rPr lang="fr-FR" sz="2800">
                  <a:solidFill>
                    <a:srgbClr val="23238D"/>
                  </a:solidFill>
                </a:rPr>
                <a:t>B</a:t>
              </a:r>
            </a:p>
            <a:p>
              <a:pPr algn="ctr" eaLnBrk="1" hangingPunct="1"/>
              <a:r>
                <a:rPr lang="fr-FR" sz="2800">
                  <a:solidFill>
                    <a:srgbClr val="23238D"/>
                  </a:solidFill>
                </a:rPr>
                <a:t>L</a:t>
              </a:r>
            </a:p>
            <a:p>
              <a:pPr algn="ctr" eaLnBrk="1" hangingPunct="1"/>
              <a:r>
                <a:rPr lang="fr-FR" sz="2800">
                  <a:solidFill>
                    <a:srgbClr val="23238D"/>
                  </a:solidFill>
                </a:rPr>
                <a:t>E</a:t>
              </a:r>
            </a:p>
          </p:txBody>
        </p:sp>
        <p:sp>
          <p:nvSpPr>
            <p:cNvPr id="39946" name="AutoShape 10"/>
            <p:cNvSpPr>
              <a:spLocks noChangeArrowheads="1"/>
            </p:cNvSpPr>
            <p:nvPr/>
          </p:nvSpPr>
          <p:spPr bwMode="auto">
            <a:xfrm>
              <a:off x="975" y="2296"/>
              <a:ext cx="1542" cy="1134"/>
            </a:xfrm>
            <a:prstGeom prst="flowChartMultidocument">
              <a:avLst/>
            </a:prstGeom>
            <a:solidFill>
              <a:srgbClr val="3CB89D"/>
            </a:solidFill>
            <a:ln w="9525">
              <a:solidFill>
                <a:schemeClr val="tx1"/>
              </a:solidFill>
              <a:miter lim="800000"/>
              <a:headEnd/>
              <a:tailEnd/>
            </a:ln>
          </p:spPr>
          <p:txBody>
            <a:bodyPr wrap="none" anchor="ctr"/>
            <a:lstStyle/>
            <a:p>
              <a:pPr algn="ctr" eaLnBrk="1" hangingPunct="1"/>
              <a:r>
                <a:rPr lang="fr-FR">
                  <a:solidFill>
                    <a:srgbClr val="23238D"/>
                  </a:solidFill>
                </a:rPr>
                <a:t>Indépendance</a:t>
              </a:r>
            </a:p>
          </p:txBody>
        </p:sp>
        <p:sp>
          <p:nvSpPr>
            <p:cNvPr id="39947" name="AutoShape 11"/>
            <p:cNvSpPr>
              <a:spLocks noChangeArrowheads="1"/>
            </p:cNvSpPr>
            <p:nvPr/>
          </p:nvSpPr>
          <p:spPr bwMode="auto">
            <a:xfrm>
              <a:off x="3198" y="2251"/>
              <a:ext cx="1587" cy="1225"/>
            </a:xfrm>
            <a:prstGeom prst="flowChartMultidocument">
              <a:avLst/>
            </a:prstGeom>
            <a:solidFill>
              <a:srgbClr val="FF3300"/>
            </a:solidFill>
            <a:ln w="9525">
              <a:solidFill>
                <a:schemeClr val="tx1"/>
              </a:solidFill>
              <a:miter lim="800000"/>
              <a:headEnd/>
              <a:tailEnd/>
            </a:ln>
          </p:spPr>
          <p:txBody>
            <a:bodyPr wrap="none" anchor="ctr"/>
            <a:lstStyle/>
            <a:p>
              <a:pPr algn="ctr" eaLnBrk="1" hangingPunct="1"/>
              <a:r>
                <a:rPr lang="fr-FR">
                  <a:solidFill>
                    <a:srgbClr val="23238D"/>
                  </a:solidFill>
                </a:rPr>
                <a:t>Révocation</a:t>
              </a:r>
            </a:p>
            <a:p>
              <a:pPr algn="ctr" eaLnBrk="1" hangingPunct="1"/>
              <a:r>
                <a:rPr lang="fr-FR">
                  <a:solidFill>
                    <a:srgbClr val="23238D"/>
                  </a:solidFill>
                </a:rPr>
                <a:t>Fin de mission</a:t>
              </a:r>
            </a:p>
          </p:txBody>
        </p:sp>
        <p:sp>
          <p:nvSpPr>
            <p:cNvPr id="39948" name="Rectangle 12"/>
            <p:cNvSpPr>
              <a:spLocks noChangeArrowheads="1"/>
            </p:cNvSpPr>
            <p:nvPr/>
          </p:nvSpPr>
          <p:spPr bwMode="auto">
            <a:xfrm>
              <a:off x="1296" y="3612"/>
              <a:ext cx="3036" cy="372"/>
            </a:xfrm>
            <a:prstGeom prst="rect">
              <a:avLst/>
            </a:prstGeom>
            <a:solidFill>
              <a:srgbClr val="FFCC00"/>
            </a:solidFill>
            <a:ln w="9525">
              <a:solidFill>
                <a:schemeClr val="tx1"/>
              </a:solidFill>
              <a:miter lim="800000"/>
              <a:headEnd/>
              <a:tailEnd/>
            </a:ln>
          </p:spPr>
          <p:txBody>
            <a:bodyPr wrap="none" anchor="ctr"/>
            <a:lstStyle/>
            <a:p>
              <a:pPr algn="ctr" eaLnBrk="1" hangingPunct="1"/>
              <a:r>
                <a:rPr lang="fr-FR" sz="2600">
                  <a:solidFill>
                    <a:srgbClr val="23238D"/>
                  </a:solidFill>
                </a:rPr>
                <a:t>Dialogue, procédures, note</a:t>
              </a:r>
            </a:p>
          </p:txBody>
        </p:sp>
      </p:grpSp>
      <p:pic>
        <p:nvPicPr>
          <p:cNvPr id="39941"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40963"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fr-FR" sz="3200" b="1">
                <a:solidFill>
                  <a:srgbClr val="000000"/>
                </a:solidFill>
              </a:rPr>
              <a:t>La désignation d’un CIL (2)</a:t>
            </a:r>
          </a:p>
        </p:txBody>
      </p:sp>
      <p:pic>
        <p:nvPicPr>
          <p:cNvPr id="40964"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33477" name="Rectangle 5"/>
          <p:cNvSpPr>
            <a:spLocks noChangeArrowheads="1"/>
          </p:cNvSpPr>
          <p:nvPr/>
        </p:nvSpPr>
        <p:spPr bwMode="auto">
          <a:xfrm>
            <a:off x="838200" y="14478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Notification des IRP par lettre recommandée</a:t>
            </a:r>
          </a:p>
          <a:p>
            <a:pPr marL="342900" indent="-342900">
              <a:spcBef>
                <a:spcPct val="20000"/>
              </a:spcBef>
              <a:spcAft>
                <a:spcPct val="30000"/>
              </a:spcAft>
              <a:buClr>
                <a:schemeClr val="hlink"/>
              </a:buClr>
              <a:buFont typeface="Wingdings" pitchFamily="2" charset="2"/>
              <a:buChar char="n"/>
            </a:pPr>
            <a:r>
              <a:rPr lang="fr-FR" sz="3200"/>
              <a:t>Notification à la Cnil</a:t>
            </a:r>
          </a:p>
          <a:p>
            <a:pPr marL="342900" indent="-342900">
              <a:spcBef>
                <a:spcPct val="20000"/>
              </a:spcBef>
              <a:spcAft>
                <a:spcPct val="30000"/>
              </a:spcAft>
              <a:buClr>
                <a:schemeClr val="hlink"/>
              </a:buClr>
              <a:buFont typeface="Wingdings" pitchFamily="2" charset="2"/>
              <a:buChar char="n"/>
            </a:pPr>
            <a:r>
              <a:rPr lang="fr-FR" sz="3200"/>
              <a:t>Le responsable du traitement ne peut être Cil</a:t>
            </a:r>
          </a:p>
          <a:p>
            <a:pPr marL="342900" indent="-342900">
              <a:spcBef>
                <a:spcPct val="20000"/>
              </a:spcBef>
              <a:spcAft>
                <a:spcPct val="30000"/>
              </a:spcAft>
              <a:buClr>
                <a:schemeClr val="hlink"/>
              </a:buClr>
              <a:buFont typeface="Wingdings" pitchFamily="2" charset="2"/>
              <a:buChar char="n"/>
            </a:pPr>
            <a:r>
              <a:rPr lang="fr-FR" sz="3200"/>
              <a:t>Une personne physique ou morale semble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3477">
                                            <p:txEl>
                                              <p:pRg st="0" end="0"/>
                                            </p:txEl>
                                          </p:spTgt>
                                        </p:tgtEl>
                                        <p:attrNameLst>
                                          <p:attrName>style.visibility</p:attrName>
                                        </p:attrNameLst>
                                      </p:cBhvr>
                                      <p:to>
                                        <p:strVal val="visible"/>
                                      </p:to>
                                    </p:set>
                                    <p:anim calcmode="lin" valueType="num">
                                      <p:cBhvr additive="base">
                                        <p:cTn id="7" dur="500" fill="hold"/>
                                        <p:tgtEl>
                                          <p:spTgt spid="2334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3477">
                                            <p:txEl>
                                              <p:pRg st="1" end="1"/>
                                            </p:txEl>
                                          </p:spTgt>
                                        </p:tgtEl>
                                        <p:attrNameLst>
                                          <p:attrName>style.visibility</p:attrName>
                                        </p:attrNameLst>
                                      </p:cBhvr>
                                      <p:to>
                                        <p:strVal val="visible"/>
                                      </p:to>
                                    </p:set>
                                    <p:anim calcmode="lin" valueType="num">
                                      <p:cBhvr additive="base">
                                        <p:cTn id="13" dur="500" fill="hold"/>
                                        <p:tgtEl>
                                          <p:spTgt spid="23347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3477">
                                            <p:txEl>
                                              <p:pRg st="2" end="2"/>
                                            </p:txEl>
                                          </p:spTgt>
                                        </p:tgtEl>
                                        <p:attrNameLst>
                                          <p:attrName>style.visibility</p:attrName>
                                        </p:attrNameLst>
                                      </p:cBhvr>
                                      <p:to>
                                        <p:strVal val="visible"/>
                                      </p:to>
                                    </p:set>
                                    <p:anim calcmode="lin" valueType="num">
                                      <p:cBhvr additive="base">
                                        <p:cTn id="19" dur="500" fill="hold"/>
                                        <p:tgtEl>
                                          <p:spTgt spid="23347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33477">
                                            <p:txEl>
                                              <p:pRg st="3" end="3"/>
                                            </p:txEl>
                                          </p:spTgt>
                                        </p:tgtEl>
                                        <p:attrNameLst>
                                          <p:attrName>style.visibility</p:attrName>
                                        </p:attrNameLst>
                                      </p:cBhvr>
                                      <p:to>
                                        <p:strVal val="visible"/>
                                      </p:to>
                                    </p:set>
                                    <p:anim calcmode="lin" valueType="num">
                                      <p:cBhvr additive="base">
                                        <p:cTn id="25" dur="500" fill="hold"/>
                                        <p:tgtEl>
                                          <p:spTgt spid="23347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347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ChangeArrowheads="1"/>
          </p:cNvSpPr>
          <p:nvPr/>
        </p:nvSpPr>
        <p:spPr bwMode="auto">
          <a:xfrm>
            <a:off x="914400" y="0"/>
            <a:ext cx="5657850" cy="366713"/>
          </a:xfrm>
          <a:prstGeom prst="rect">
            <a:avLst/>
          </a:prstGeom>
          <a:noFill/>
          <a:ln w="12700">
            <a:noFill/>
            <a:miter lim="800000"/>
            <a:headEnd/>
            <a:tailEnd/>
          </a:ln>
        </p:spPr>
        <p:txBody>
          <a:bodyPr wrap="none">
            <a:spAutoFit/>
          </a:bodyPr>
          <a:lstStyle/>
          <a:p>
            <a:pPr algn="ct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41987"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fr-FR" sz="3200" b="1">
                <a:solidFill>
                  <a:srgbClr val="000000"/>
                </a:solidFill>
              </a:rPr>
              <a:t>La désignation d’un CIL (3)</a:t>
            </a:r>
          </a:p>
        </p:txBody>
      </p:sp>
      <p:pic>
        <p:nvPicPr>
          <p:cNvPr id="4198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37573" name="Rectangle 1029"/>
          <p:cNvSpPr>
            <a:spLocks noChangeArrowheads="1"/>
          </p:cNvSpPr>
          <p:nvPr/>
        </p:nvSpPr>
        <p:spPr bwMode="auto">
          <a:xfrm>
            <a:off x="762000" y="17526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Dans ou hors de l’organisme</a:t>
            </a:r>
          </a:p>
          <a:p>
            <a:pPr marL="342900" indent="-342900">
              <a:spcBef>
                <a:spcPct val="20000"/>
              </a:spcBef>
              <a:spcAft>
                <a:spcPct val="30000"/>
              </a:spcAft>
              <a:buClr>
                <a:schemeClr val="hlink"/>
              </a:buClr>
              <a:buFont typeface="Wingdings" pitchFamily="2" charset="2"/>
              <a:buChar char="n"/>
            </a:pPr>
            <a:r>
              <a:rPr lang="fr-FR" sz="3200"/>
              <a:t>Membre de la direction : juridique, générale, de la déontologie, de l’inspection ou du contrôle général</a:t>
            </a:r>
          </a:p>
          <a:p>
            <a:pPr marL="342900" indent="-342900">
              <a:spcBef>
                <a:spcPct val="20000"/>
              </a:spcBef>
              <a:spcAft>
                <a:spcPct val="30000"/>
              </a:spcAft>
              <a:buClr>
                <a:schemeClr val="hlink"/>
              </a:buClr>
              <a:buFont typeface="Wingdings" pitchFamily="2" charset="2"/>
              <a:buChar char="n"/>
            </a:pPr>
            <a:r>
              <a:rPr lang="fr-FR" sz="3200"/>
              <a:t>Prestataire de services</a:t>
            </a:r>
          </a:p>
          <a:p>
            <a:pPr marL="342900" indent="-342900">
              <a:spcBef>
                <a:spcPct val="20000"/>
              </a:spcBef>
              <a:spcAft>
                <a:spcPct val="30000"/>
              </a:spcAft>
              <a:buClr>
                <a:schemeClr val="hlink"/>
              </a:buClr>
              <a:buFont typeface="Wingdings" pitchFamily="2" charset="2"/>
              <a:buChar char="n"/>
            </a:pPr>
            <a:r>
              <a:rPr lang="fr-FR" sz="3200"/>
              <a:t>Experts comptables, avocats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7573">
                                            <p:txEl>
                                              <p:pRg st="0" end="0"/>
                                            </p:txEl>
                                          </p:spTgt>
                                        </p:tgtEl>
                                        <p:attrNameLst>
                                          <p:attrName>style.visibility</p:attrName>
                                        </p:attrNameLst>
                                      </p:cBhvr>
                                      <p:to>
                                        <p:strVal val="visible"/>
                                      </p:to>
                                    </p:set>
                                    <p:anim calcmode="lin" valueType="num">
                                      <p:cBhvr additive="base">
                                        <p:cTn id="7" dur="500" fill="hold"/>
                                        <p:tgtEl>
                                          <p:spTgt spid="2375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7573">
                                            <p:txEl>
                                              <p:pRg st="1" end="1"/>
                                            </p:txEl>
                                          </p:spTgt>
                                        </p:tgtEl>
                                        <p:attrNameLst>
                                          <p:attrName>style.visibility</p:attrName>
                                        </p:attrNameLst>
                                      </p:cBhvr>
                                      <p:to>
                                        <p:strVal val="visible"/>
                                      </p:to>
                                    </p:set>
                                    <p:anim calcmode="lin" valueType="num">
                                      <p:cBhvr additive="base">
                                        <p:cTn id="13" dur="500" fill="hold"/>
                                        <p:tgtEl>
                                          <p:spTgt spid="2375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757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7573">
                                            <p:txEl>
                                              <p:pRg st="2" end="2"/>
                                            </p:txEl>
                                          </p:spTgt>
                                        </p:tgtEl>
                                        <p:attrNameLst>
                                          <p:attrName>style.visibility</p:attrName>
                                        </p:attrNameLst>
                                      </p:cBhvr>
                                      <p:to>
                                        <p:strVal val="visible"/>
                                      </p:to>
                                    </p:set>
                                    <p:anim calcmode="lin" valueType="num">
                                      <p:cBhvr additive="base">
                                        <p:cTn id="19" dur="500" fill="hold"/>
                                        <p:tgtEl>
                                          <p:spTgt spid="2375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37573">
                                            <p:txEl>
                                              <p:pRg st="3" end="3"/>
                                            </p:txEl>
                                          </p:spTgt>
                                        </p:tgtEl>
                                        <p:attrNameLst>
                                          <p:attrName>style.visibility</p:attrName>
                                        </p:attrNameLst>
                                      </p:cBhvr>
                                      <p:to>
                                        <p:strVal val="visible"/>
                                      </p:to>
                                    </p:set>
                                    <p:anim calcmode="lin" valueType="num">
                                      <p:cBhvr additive="base">
                                        <p:cTn id="25" dur="500" fill="hold"/>
                                        <p:tgtEl>
                                          <p:spTgt spid="2375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757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14400" y="0"/>
            <a:ext cx="5657850" cy="366713"/>
          </a:xfrm>
          <a:prstGeom prst="rect">
            <a:avLst/>
          </a:prstGeom>
          <a:noFill/>
          <a:ln w="12700">
            <a:noFill/>
            <a:miter lim="800000"/>
            <a:headEnd/>
            <a:tailEnd/>
          </a:ln>
        </p:spPr>
        <p:txBody>
          <a:bodyPr wrap="none">
            <a:spAutoFit/>
          </a:bodyPr>
          <a:lstStyle/>
          <a:p>
            <a:pPr algn="ct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43011"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fr-FR" sz="3200" b="1">
                <a:solidFill>
                  <a:srgbClr val="000000"/>
                </a:solidFill>
              </a:rPr>
              <a:t>Missions et actions (1)</a:t>
            </a:r>
          </a:p>
        </p:txBody>
      </p:sp>
      <p:sp>
        <p:nvSpPr>
          <p:cNvPr id="238597" name="Rectangle 5"/>
          <p:cNvSpPr>
            <a:spLocks noChangeArrowheads="1"/>
          </p:cNvSpPr>
          <p:nvPr/>
        </p:nvSpPr>
        <p:spPr bwMode="auto">
          <a:xfrm>
            <a:off x="838200" y="14478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Assurer, d’une manière indépendante, le respect des obligations</a:t>
            </a:r>
          </a:p>
          <a:p>
            <a:pPr marL="342900" indent="-342900">
              <a:lnSpc>
                <a:spcPct val="90000"/>
              </a:lnSpc>
              <a:spcBef>
                <a:spcPct val="20000"/>
              </a:spcBef>
              <a:spcAft>
                <a:spcPct val="30000"/>
              </a:spcAft>
              <a:buClr>
                <a:schemeClr val="hlink"/>
              </a:buClr>
              <a:buFont typeface="Wingdings" pitchFamily="2" charset="2"/>
              <a:buChar char="n"/>
            </a:pPr>
            <a:r>
              <a:rPr lang="fr-FR" sz="3200"/>
              <a:t>Tenir une liste des traitements effectués immédiatement accessible à toute personne en faisant la demande</a:t>
            </a:r>
          </a:p>
          <a:p>
            <a:pPr marL="342900" indent="-342900">
              <a:lnSpc>
                <a:spcPct val="90000"/>
              </a:lnSpc>
              <a:spcBef>
                <a:spcPct val="20000"/>
              </a:spcBef>
              <a:spcAft>
                <a:spcPct val="30000"/>
              </a:spcAft>
              <a:buClr>
                <a:schemeClr val="hlink"/>
              </a:buClr>
              <a:buFont typeface="Wingdings" pitchFamily="2" charset="2"/>
              <a:buChar char="n"/>
            </a:pPr>
            <a:r>
              <a:rPr lang="fr-FR" sz="3200"/>
              <a:t>Recommandations au responsable des traitements</a:t>
            </a:r>
          </a:p>
          <a:p>
            <a:pPr marL="342900" indent="-342900">
              <a:lnSpc>
                <a:spcPct val="90000"/>
              </a:lnSpc>
              <a:spcBef>
                <a:spcPct val="20000"/>
              </a:spcBef>
              <a:spcAft>
                <a:spcPct val="30000"/>
              </a:spcAft>
              <a:buClr>
                <a:schemeClr val="hlink"/>
              </a:buClr>
              <a:buFont typeface="Wingdings" pitchFamily="2" charset="2"/>
              <a:buChar char="n"/>
            </a:pPr>
            <a:r>
              <a:rPr lang="fr-FR" sz="3200"/>
              <a:t>Consultation avant la mise en œuvre de tout traitement</a:t>
            </a:r>
          </a:p>
        </p:txBody>
      </p:sp>
      <p:pic>
        <p:nvPicPr>
          <p:cNvPr id="43013"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38597">
                                            <p:txEl>
                                              <p:pRg st="0" end="0"/>
                                            </p:txEl>
                                          </p:spTgt>
                                        </p:tgtEl>
                                        <p:attrNameLst>
                                          <p:attrName>style.visibility</p:attrName>
                                        </p:attrNameLst>
                                      </p:cBhvr>
                                      <p:to>
                                        <p:strVal val="visible"/>
                                      </p:to>
                                    </p:set>
                                    <p:anim calcmode="lin" valueType="num">
                                      <p:cBhvr additive="base">
                                        <p:cTn id="7" dur="500" fill="hold"/>
                                        <p:tgtEl>
                                          <p:spTgt spid="2385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38597">
                                            <p:txEl>
                                              <p:pRg st="1" end="1"/>
                                            </p:txEl>
                                          </p:spTgt>
                                        </p:tgtEl>
                                        <p:attrNameLst>
                                          <p:attrName>style.visibility</p:attrName>
                                        </p:attrNameLst>
                                      </p:cBhvr>
                                      <p:to>
                                        <p:strVal val="visible"/>
                                      </p:to>
                                    </p:set>
                                    <p:anim calcmode="lin" valueType="num">
                                      <p:cBhvr additive="base">
                                        <p:cTn id="13" dur="500" fill="hold"/>
                                        <p:tgtEl>
                                          <p:spTgt spid="2385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38597">
                                            <p:txEl>
                                              <p:pRg st="2" end="2"/>
                                            </p:txEl>
                                          </p:spTgt>
                                        </p:tgtEl>
                                        <p:attrNameLst>
                                          <p:attrName>style.visibility</p:attrName>
                                        </p:attrNameLst>
                                      </p:cBhvr>
                                      <p:to>
                                        <p:strVal val="visible"/>
                                      </p:to>
                                    </p:set>
                                    <p:anim calcmode="lin" valueType="num">
                                      <p:cBhvr additive="base">
                                        <p:cTn id="19" dur="500" fill="hold"/>
                                        <p:tgtEl>
                                          <p:spTgt spid="23859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38597">
                                            <p:txEl>
                                              <p:pRg st="3" end="3"/>
                                            </p:txEl>
                                          </p:spTgt>
                                        </p:tgtEl>
                                        <p:attrNameLst>
                                          <p:attrName>style.visibility</p:attrName>
                                        </p:attrNameLst>
                                      </p:cBhvr>
                                      <p:to>
                                        <p:strVal val="visible"/>
                                      </p:to>
                                    </p:set>
                                    <p:anim calcmode="lin" valueType="num">
                                      <p:cBhvr additive="base">
                                        <p:cTn id="25" dur="500" fill="hold"/>
                                        <p:tgtEl>
                                          <p:spTgt spid="23859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859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3"/>
          <p:cNvSpPr>
            <a:spLocks noGrp="1" noChangeArrowheads="1"/>
          </p:cNvSpPr>
          <p:nvPr>
            <p:ph type="title"/>
          </p:nvPr>
        </p:nvSpPr>
        <p:spPr>
          <a:xfrm>
            <a:off x="1033463" y="404813"/>
            <a:ext cx="7729537" cy="452437"/>
          </a:xfrm>
        </p:spPr>
        <p:txBody>
          <a:bodyPr/>
          <a:lstStyle/>
          <a:p>
            <a:pPr eaLnBrk="1" hangingPunct="1"/>
            <a:r>
              <a:rPr lang="en-US" sz="3200" smtClean="0"/>
              <a:t>Votre professeur…</a:t>
            </a:r>
          </a:p>
        </p:txBody>
      </p:sp>
      <p:sp>
        <p:nvSpPr>
          <p:cNvPr id="10243" name="Rectangle 30"/>
          <p:cNvSpPr>
            <a:spLocks noGrp="1" noChangeArrowheads="1"/>
          </p:cNvSpPr>
          <p:nvPr>
            <p:ph type="body" idx="1"/>
          </p:nvPr>
        </p:nvSpPr>
        <p:spPr>
          <a:xfrm>
            <a:off x="3929063" y="1214438"/>
            <a:ext cx="5214937" cy="4767262"/>
          </a:xfrm>
        </p:spPr>
        <p:txBody>
          <a:bodyPr/>
          <a:lstStyle/>
          <a:p>
            <a:pPr marL="0" indent="0" eaLnBrk="1" hangingPunct="1">
              <a:buFont typeface="Wingdings" pitchFamily="2" charset="2"/>
              <a:buNone/>
            </a:pPr>
            <a:r>
              <a:rPr lang="en-US" sz="2000" b="1" smtClean="0">
                <a:solidFill>
                  <a:schemeClr val="hlink"/>
                </a:solidFill>
              </a:rPr>
              <a:t>Titre </a:t>
            </a:r>
            <a:r>
              <a:rPr lang="en-US" sz="2000" smtClean="0"/>
              <a:t>: Avocat (Barreau du Haut-Canada)</a:t>
            </a:r>
          </a:p>
          <a:p>
            <a:pPr marL="0" indent="0" eaLnBrk="1" hangingPunct="1">
              <a:buFont typeface="Wingdings" pitchFamily="2" charset="2"/>
              <a:buNone/>
            </a:pPr>
            <a:r>
              <a:rPr lang="en-US" sz="2000" b="1" smtClean="0">
                <a:solidFill>
                  <a:schemeClr val="hlink"/>
                </a:solidFill>
              </a:rPr>
              <a:t>Fonction </a:t>
            </a:r>
            <a:r>
              <a:rPr lang="en-US" sz="2000" smtClean="0"/>
              <a:t>: Maître de conférence, Institut Telecom, Telecom Ecole de Management, Paris, France</a:t>
            </a:r>
          </a:p>
          <a:p>
            <a:pPr marL="0" indent="0" eaLnBrk="1" hangingPunct="1">
              <a:buFont typeface="Wingdings" pitchFamily="2" charset="2"/>
              <a:buNone/>
            </a:pPr>
            <a:r>
              <a:rPr lang="en-US" sz="2000" b="1" smtClean="0">
                <a:solidFill>
                  <a:schemeClr val="hlink"/>
                </a:solidFill>
              </a:rPr>
              <a:t>Formation </a:t>
            </a:r>
            <a:r>
              <a:rPr lang="en-US" sz="2000" smtClean="0"/>
              <a:t>: Doctorat sur "La régulation de l’Internet: noms de domaine et droit des marques”.</a:t>
            </a:r>
          </a:p>
          <a:p>
            <a:pPr marL="0" indent="0" eaLnBrk="1" hangingPunct="1">
              <a:buFont typeface="Wingdings" pitchFamily="2" charset="2"/>
              <a:buNone/>
            </a:pPr>
            <a:r>
              <a:rPr lang="en-US" sz="2000" b="1" smtClean="0">
                <a:solidFill>
                  <a:schemeClr val="hlink"/>
                </a:solidFill>
              </a:rPr>
              <a:t>Contact :</a:t>
            </a:r>
            <a:br>
              <a:rPr lang="en-US" sz="2000" b="1" smtClean="0">
                <a:solidFill>
                  <a:schemeClr val="hlink"/>
                </a:solidFill>
              </a:rPr>
            </a:br>
            <a:r>
              <a:rPr lang="en-US" sz="2000" smtClean="0"/>
              <a:t>romaingola@yahoo.com</a:t>
            </a:r>
          </a:p>
        </p:txBody>
      </p:sp>
      <p:sp>
        <p:nvSpPr>
          <p:cNvPr id="10244" name="Text Box 37"/>
          <p:cNvSpPr txBox="1">
            <a:spLocks noChangeArrowheads="1"/>
          </p:cNvSpPr>
          <p:nvPr/>
        </p:nvSpPr>
        <p:spPr bwMode="gray">
          <a:xfrm>
            <a:off x="1116013" y="5334000"/>
            <a:ext cx="2527300" cy="1023938"/>
          </a:xfrm>
          <a:prstGeom prst="rect">
            <a:avLst/>
          </a:prstGeom>
          <a:solidFill>
            <a:schemeClr val="tx1"/>
          </a:solidFill>
          <a:ln w="12700">
            <a:solidFill>
              <a:schemeClr val="tx1"/>
            </a:solidFill>
            <a:miter lim="800000"/>
            <a:headEnd/>
            <a:tailEnd/>
          </a:ln>
        </p:spPr>
        <p:txBody>
          <a:bodyPr anchor="ctr"/>
          <a:lstStyle/>
          <a:p>
            <a:pPr algn="ctr">
              <a:spcBef>
                <a:spcPct val="50000"/>
              </a:spcBef>
            </a:pPr>
            <a:r>
              <a:rPr lang="en-US" b="1">
                <a:solidFill>
                  <a:schemeClr val="bg1"/>
                </a:solidFill>
              </a:rPr>
              <a:t>Dr. Romain GOLA</a:t>
            </a:r>
          </a:p>
        </p:txBody>
      </p:sp>
      <p:pic>
        <p:nvPicPr>
          <p:cNvPr id="10245" name="Picture 44" descr="badge_instructor"/>
          <p:cNvPicPr>
            <a:picLocks noChangeAspect="1" noChangeArrowheads="1"/>
          </p:cNvPicPr>
          <p:nvPr/>
        </p:nvPicPr>
        <p:blipFill>
          <a:blip r:embed="rId4" cstate="print"/>
          <a:srcRect/>
          <a:stretch>
            <a:fillRect/>
          </a:stretch>
        </p:blipFill>
        <p:spPr bwMode="auto">
          <a:xfrm>
            <a:off x="141288" y="130175"/>
            <a:ext cx="652462" cy="652463"/>
          </a:xfrm>
          <a:prstGeom prst="rect">
            <a:avLst/>
          </a:prstGeom>
          <a:noFill/>
          <a:ln w="9525">
            <a:noFill/>
            <a:miter lim="800000"/>
            <a:headEnd/>
            <a:tailEnd/>
          </a:ln>
        </p:spPr>
      </p:pic>
      <p:sp>
        <p:nvSpPr>
          <p:cNvPr id="1024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Protection des données personnelles dans le monde Module 1</a:t>
            </a:r>
          </a:p>
        </p:txBody>
      </p:sp>
      <p:pic>
        <p:nvPicPr>
          <p:cNvPr id="10247" name="Picture 1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5 – Le maître du fichier et ses obligations</a:t>
            </a:r>
            <a:endParaRPr lang="en-US" sz="1800" b="1">
              <a:solidFill>
                <a:srgbClr val="000000"/>
              </a:solidFill>
            </a:endParaRPr>
          </a:p>
        </p:txBody>
      </p:sp>
      <p:sp>
        <p:nvSpPr>
          <p:cNvPr id="44035"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fr-FR" sz="3200" b="1">
                <a:solidFill>
                  <a:srgbClr val="000000"/>
                </a:solidFill>
              </a:rPr>
              <a:t>Missions et actions (2)</a:t>
            </a:r>
          </a:p>
        </p:txBody>
      </p:sp>
      <p:pic>
        <p:nvPicPr>
          <p:cNvPr id="44036"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44037" name="Rectangle 6"/>
          <p:cNvSpPr>
            <a:spLocks noChangeArrowheads="1"/>
          </p:cNvSpPr>
          <p:nvPr/>
        </p:nvSpPr>
        <p:spPr bwMode="auto">
          <a:xfrm>
            <a:off x="762000" y="16764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Constate les manquements et met en place les procédures éventuelles de régularisation</a:t>
            </a:r>
          </a:p>
          <a:p>
            <a:pPr marL="342900" indent="-342900">
              <a:spcBef>
                <a:spcPct val="20000"/>
              </a:spcBef>
              <a:spcAft>
                <a:spcPct val="30000"/>
              </a:spcAft>
              <a:buClr>
                <a:schemeClr val="hlink"/>
              </a:buClr>
              <a:buFont typeface="Wingdings" pitchFamily="2" charset="2"/>
              <a:buChar char="n"/>
            </a:pPr>
            <a:r>
              <a:rPr lang="fr-FR" sz="3200"/>
              <a:t>Saisit la Cnil</a:t>
            </a:r>
          </a:p>
          <a:p>
            <a:pPr marL="342900" indent="-342900">
              <a:spcBef>
                <a:spcPct val="20000"/>
              </a:spcBef>
              <a:spcAft>
                <a:spcPct val="30000"/>
              </a:spcAft>
              <a:buClr>
                <a:schemeClr val="hlink"/>
              </a:buClr>
              <a:buFont typeface="Wingdings" pitchFamily="2" charset="2"/>
              <a:buChar char="n"/>
            </a:pPr>
            <a:r>
              <a:rPr lang="fr-FR" sz="3200"/>
              <a:t>Réalise un bilan annuel de ses activités</a:t>
            </a:r>
          </a:p>
          <a:p>
            <a:pPr marL="342900" indent="-342900">
              <a:spcBef>
                <a:spcPct val="20000"/>
              </a:spcBef>
              <a:spcAft>
                <a:spcPct val="30000"/>
              </a:spcAft>
              <a:buClr>
                <a:schemeClr val="hlink"/>
              </a:buClr>
              <a:buFont typeface="Wingdings" pitchFamily="2" charset="2"/>
              <a:buChar char="n"/>
            </a:pPr>
            <a:r>
              <a:rPr lang="fr-FR" sz="3200"/>
              <a:t>Rôle essentiellement pédagogique : diffuser une culture I et 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9094" name="Picture 6"/>
          <p:cNvPicPr>
            <a:picLocks noChangeAspect="1" noChangeArrowheads="1"/>
          </p:cNvPicPr>
          <p:nvPr/>
        </p:nvPicPr>
        <p:blipFill>
          <a:blip r:embed="rId2" cstate="print"/>
          <a:srcRect/>
          <a:stretch>
            <a:fillRect/>
          </a:stretch>
        </p:blipFill>
        <p:spPr bwMode="auto">
          <a:xfrm>
            <a:off x="2913063" y="2057400"/>
            <a:ext cx="3603625" cy="3255963"/>
          </a:xfrm>
          <a:prstGeom prst="rect">
            <a:avLst/>
          </a:prstGeom>
          <a:noFill/>
          <a:ln w="12700">
            <a:noFill/>
            <a:miter lim="800000"/>
            <a:headEnd type="none" w="sm" len="sm"/>
            <a:tailEnd type="none" w="sm" len="sm"/>
          </a:ln>
        </p:spPr>
      </p:pic>
      <p:pic>
        <p:nvPicPr>
          <p:cNvPr id="45059" name="Picture 4" descr="badge_quiz"/>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miter lim="800000"/>
            <a:headEnd/>
            <a:tailEnd/>
          </a:ln>
        </p:spPr>
      </p:pic>
      <p:sp>
        <p:nvSpPr>
          <p:cNvPr id="45060"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en-US" sz="3200" b="1">
                <a:solidFill>
                  <a:srgbClr val="000000"/>
                </a:solidFill>
              </a:rPr>
              <a:t>Part 1 STOP</a:t>
            </a:r>
            <a:endParaRPr lang="fr-FR" sz="3200" b="1">
              <a:solidFill>
                <a:srgbClr val="000000"/>
              </a:solidFill>
            </a:endParaRPr>
          </a:p>
        </p:txBody>
      </p:sp>
      <p:sp>
        <p:nvSpPr>
          <p:cNvPr id="4506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sz="1800" b="1">
                <a:solidFill>
                  <a:srgbClr val="000000"/>
                </a:solidFill>
              </a:rPr>
              <a:t>SUPINFO </a:t>
            </a:r>
            <a:r>
              <a:rPr lang="fr-FR" sz="1800" b="1">
                <a:solidFill>
                  <a:srgbClr val="000000"/>
                </a:solidFill>
              </a:rPr>
              <a:t>Protection des données personnelles dans le monde Module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2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0"/>
          <p:cNvSpPr>
            <a:spLocks noGrp="1" noChangeArrowheads="1"/>
          </p:cNvSpPr>
          <p:nvPr>
            <p:ph type="ctrTitle" idx="4294967295"/>
          </p:nvPr>
        </p:nvSpPr>
        <p:spPr>
          <a:xfrm>
            <a:off x="2514600" y="1600200"/>
            <a:ext cx="6237288" cy="2286000"/>
          </a:xfrm>
        </p:spPr>
        <p:txBody>
          <a:bodyPr/>
          <a:lstStyle/>
          <a:p>
            <a:pPr eaLnBrk="1" hangingPunct="1"/>
            <a:r>
              <a:rPr lang="en-US" smtClean="0"/>
              <a:t>Partie 2</a:t>
            </a:r>
            <a:br>
              <a:rPr lang="en-US" smtClean="0"/>
            </a:br>
            <a:r>
              <a:rPr lang="fr-FR" smtClean="0"/>
              <a:t>Les différents systèmes</a:t>
            </a:r>
            <a:br>
              <a:rPr lang="fr-FR" smtClean="0"/>
            </a:br>
            <a:r>
              <a:rPr lang="fr-FR" smtClean="0"/>
              <a:t>d’informations au sein des entreprises</a:t>
            </a:r>
          </a:p>
        </p:txBody>
      </p:sp>
      <p:pic>
        <p:nvPicPr>
          <p:cNvPr id="46083" name="Picture 42" descr="emblem_class"/>
          <p:cNvPicPr>
            <a:picLocks noChangeAspect="1" noChangeArrowheads="1"/>
          </p:cNvPicPr>
          <p:nvPr/>
        </p:nvPicPr>
        <p:blipFill>
          <a:blip r:embed="rId5" cstate="print"/>
          <a:srcRect/>
          <a:stretch>
            <a:fillRect/>
          </a:stretch>
        </p:blipFill>
        <p:spPr bwMode="auto">
          <a:xfrm>
            <a:off x="914400" y="2057400"/>
            <a:ext cx="1371600" cy="1371600"/>
          </a:xfrm>
          <a:prstGeom prst="rect">
            <a:avLst/>
          </a:prstGeom>
          <a:noFill/>
          <a:ln w="9525">
            <a:noFill/>
            <a:miter lim="800000"/>
            <a:headEnd/>
            <a:tailEnd/>
          </a:ln>
        </p:spPr>
      </p:pic>
      <p:sp>
        <p:nvSpPr>
          <p:cNvPr id="46084" name="Text Box 78"/>
          <p:cNvSpPr txBox="1">
            <a:spLocks noChangeArrowheads="1"/>
          </p:cNvSpPr>
          <p:nvPr/>
        </p:nvSpPr>
        <p:spPr bwMode="auto">
          <a:xfrm>
            <a:off x="533400" y="228600"/>
            <a:ext cx="8172450" cy="366713"/>
          </a:xfrm>
          <a:prstGeom prst="rect">
            <a:avLst/>
          </a:prstGeom>
          <a:noFill/>
          <a:ln w="12700">
            <a:noFill/>
            <a:miter lim="800000"/>
            <a:headEnd/>
            <a:tailEnd/>
          </a:ln>
        </p:spPr>
        <p:txBody>
          <a:bodyPr>
            <a:spAutoFit/>
          </a:bodyPr>
          <a:lstStyle/>
          <a:p>
            <a:pPr>
              <a:spcBef>
                <a:spcPct val="50000"/>
              </a:spcBef>
            </a:pPr>
            <a:r>
              <a:rPr lang="en-US" sz="1800" b="1">
                <a:solidFill>
                  <a:srgbClr val="000000"/>
                </a:solidFill>
              </a:rPr>
              <a:t>SUPINFO </a:t>
            </a:r>
            <a:r>
              <a:rPr lang="fr-FR" sz="1800" b="1">
                <a:solidFill>
                  <a:srgbClr val="000000"/>
                </a:solidFill>
              </a:rPr>
              <a:t>Protection des données personnelles dans le monde Module 1</a:t>
            </a:r>
          </a:p>
        </p:txBody>
      </p:sp>
    </p:spTree>
    <p:custDataLst>
      <p:tags r:id="rId2"/>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Partie 2 – Les différents systèmes d’informations au sein des entreprises</a:t>
            </a:r>
            <a:endParaRPr lang="en-US" sz="1800" b="1">
              <a:solidFill>
                <a:srgbClr val="000000"/>
              </a:solidFill>
            </a:endParaRPr>
          </a:p>
        </p:txBody>
      </p:sp>
      <p:sp>
        <p:nvSpPr>
          <p:cNvPr id="47107" name="Rectangle 2"/>
          <p:cNvSpPr>
            <a:spLocks noChangeArrowheads="1"/>
          </p:cNvSpPr>
          <p:nvPr/>
        </p:nvSpPr>
        <p:spPr bwMode="auto">
          <a:xfrm>
            <a:off x="1033463" y="461963"/>
            <a:ext cx="7729537" cy="452437"/>
          </a:xfrm>
          <a:prstGeom prst="rect">
            <a:avLst/>
          </a:prstGeom>
          <a:noFill/>
          <a:ln w="9525">
            <a:noFill/>
            <a:miter lim="800000"/>
            <a:headEnd/>
            <a:tailEnd/>
          </a:ln>
        </p:spPr>
        <p:txBody>
          <a:bodyPr anchor="ctr"/>
          <a:lstStyle/>
          <a:p>
            <a:pPr eaLnBrk="1" hangingPunct="1"/>
            <a:endParaRPr lang="fr-FR" sz="3200" b="1">
              <a:solidFill>
                <a:srgbClr val="000000"/>
              </a:solidFill>
            </a:endParaRPr>
          </a:p>
        </p:txBody>
      </p:sp>
      <p:sp>
        <p:nvSpPr>
          <p:cNvPr id="47108" name="Rectangle 2"/>
          <p:cNvSpPr>
            <a:spLocks noChangeArrowheads="1"/>
          </p:cNvSpPr>
          <p:nvPr/>
        </p:nvSpPr>
        <p:spPr bwMode="auto">
          <a:xfrm>
            <a:off x="990600" y="385763"/>
            <a:ext cx="7729538" cy="452437"/>
          </a:xfrm>
          <a:prstGeom prst="rect">
            <a:avLst/>
          </a:prstGeom>
          <a:noFill/>
          <a:ln w="9525">
            <a:noFill/>
            <a:miter lim="800000"/>
            <a:headEnd/>
            <a:tailEnd/>
          </a:ln>
        </p:spPr>
        <p:txBody>
          <a:bodyPr anchor="ctr"/>
          <a:lstStyle/>
          <a:p>
            <a:pPr eaLnBrk="1" hangingPunct="1"/>
            <a:r>
              <a:rPr lang="fr-FR" sz="3200" b="1">
                <a:solidFill>
                  <a:srgbClr val="000000"/>
                </a:solidFill>
              </a:rPr>
              <a:t>Aperçu</a:t>
            </a:r>
          </a:p>
        </p:txBody>
      </p:sp>
      <p:sp>
        <p:nvSpPr>
          <p:cNvPr id="47109" name="Rectangle 8"/>
          <p:cNvSpPr>
            <a:spLocks noChangeArrowheads="1"/>
          </p:cNvSpPr>
          <p:nvPr/>
        </p:nvSpPr>
        <p:spPr bwMode="auto">
          <a:xfrm>
            <a:off x="1619250" y="914400"/>
            <a:ext cx="5330825" cy="427038"/>
          </a:xfrm>
          <a:prstGeom prst="rect">
            <a:avLst/>
          </a:prstGeom>
          <a:noFill/>
          <a:ln w="12700">
            <a:noFill/>
            <a:miter lim="800000"/>
            <a:headEnd/>
            <a:tailEnd/>
          </a:ln>
        </p:spPr>
        <p:txBody>
          <a:bodyPr wrap="none">
            <a:spAutoFit/>
          </a:bodyPr>
          <a:lstStyle/>
          <a:p>
            <a:r>
              <a:rPr lang="fr-FR" sz="2200"/>
              <a:t>Ce sont les chapitres qui nous approche :</a:t>
            </a:r>
            <a:endParaRPr lang="en-US" sz="2200"/>
          </a:p>
        </p:txBody>
      </p:sp>
      <p:grpSp>
        <p:nvGrpSpPr>
          <p:cNvPr id="47110" name="Group 15"/>
          <p:cNvGrpSpPr>
            <a:grpSpLocks/>
          </p:cNvGrpSpPr>
          <p:nvPr/>
        </p:nvGrpSpPr>
        <p:grpSpPr bwMode="auto">
          <a:xfrm>
            <a:off x="1066800" y="2133600"/>
            <a:ext cx="3505200" cy="2895600"/>
            <a:chOff x="672" y="1344"/>
            <a:chExt cx="2208" cy="1824"/>
          </a:xfrm>
        </p:grpSpPr>
        <p:pic>
          <p:nvPicPr>
            <p:cNvPr id="47115" name="Picture 10" descr="Sphére verte"/>
            <p:cNvPicPr>
              <a:picLocks noChangeAspect="1" noChangeArrowheads="1"/>
            </p:cNvPicPr>
            <p:nvPr/>
          </p:nvPicPr>
          <p:blipFill>
            <a:blip r:embed="rId2" cstate="print"/>
            <a:srcRect/>
            <a:stretch>
              <a:fillRect/>
            </a:stretch>
          </p:blipFill>
          <p:spPr bwMode="auto">
            <a:xfrm>
              <a:off x="672" y="1344"/>
              <a:ext cx="2208" cy="1824"/>
            </a:xfrm>
            <a:prstGeom prst="rect">
              <a:avLst/>
            </a:prstGeom>
            <a:noFill/>
            <a:ln w="9525">
              <a:noFill/>
              <a:miter lim="800000"/>
              <a:headEnd/>
              <a:tailEnd/>
            </a:ln>
          </p:spPr>
        </p:pic>
        <p:sp>
          <p:nvSpPr>
            <p:cNvPr id="47116" name="Text Box 11"/>
            <p:cNvSpPr txBox="1">
              <a:spLocks noChangeArrowheads="1"/>
            </p:cNvSpPr>
            <p:nvPr/>
          </p:nvSpPr>
          <p:spPr bwMode="auto">
            <a:xfrm>
              <a:off x="912" y="1824"/>
              <a:ext cx="1680" cy="748"/>
            </a:xfrm>
            <a:prstGeom prst="rect">
              <a:avLst/>
            </a:prstGeom>
            <a:noFill/>
            <a:ln w="9525">
              <a:noFill/>
              <a:miter lim="800000"/>
              <a:headEnd/>
              <a:tailEnd/>
            </a:ln>
          </p:spPr>
          <p:txBody>
            <a:bodyPr>
              <a:spAutoFit/>
            </a:bodyPr>
            <a:lstStyle/>
            <a:p>
              <a:pPr algn="ctr"/>
              <a:r>
                <a:rPr lang="fr-FR" sz="2400">
                  <a:solidFill>
                    <a:srgbClr val="000000"/>
                  </a:solidFill>
                  <a:latin typeface="Arial Black" pitchFamily="34" charset="0"/>
                </a:rPr>
                <a:t>Les principaux systèmes d’informations</a:t>
              </a:r>
            </a:p>
          </p:txBody>
        </p:sp>
      </p:grpSp>
      <p:grpSp>
        <p:nvGrpSpPr>
          <p:cNvPr id="3" name="Group 12"/>
          <p:cNvGrpSpPr>
            <a:grpSpLocks/>
          </p:cNvGrpSpPr>
          <p:nvPr/>
        </p:nvGrpSpPr>
        <p:grpSpPr bwMode="auto">
          <a:xfrm>
            <a:off x="4724400" y="1981200"/>
            <a:ext cx="3886200" cy="3048000"/>
            <a:chOff x="3888" y="1536"/>
            <a:chExt cx="1440" cy="1152"/>
          </a:xfrm>
        </p:grpSpPr>
        <p:pic>
          <p:nvPicPr>
            <p:cNvPr id="47113" name="Picture 13" descr="Sphére rouge"/>
            <p:cNvPicPr>
              <a:picLocks noChangeAspect="1" noChangeArrowheads="1"/>
            </p:cNvPicPr>
            <p:nvPr/>
          </p:nvPicPr>
          <p:blipFill>
            <a:blip r:embed="rId3" cstate="print"/>
            <a:srcRect/>
            <a:stretch>
              <a:fillRect/>
            </a:stretch>
          </p:blipFill>
          <p:spPr bwMode="auto">
            <a:xfrm>
              <a:off x="4032" y="1536"/>
              <a:ext cx="1296" cy="1152"/>
            </a:xfrm>
            <a:prstGeom prst="rect">
              <a:avLst/>
            </a:prstGeom>
            <a:noFill/>
            <a:ln w="9525">
              <a:noFill/>
              <a:miter lim="800000"/>
              <a:headEnd/>
              <a:tailEnd/>
            </a:ln>
          </p:spPr>
        </p:pic>
        <p:sp>
          <p:nvSpPr>
            <p:cNvPr id="47114" name="Text Box 14"/>
            <p:cNvSpPr txBox="1">
              <a:spLocks noChangeArrowheads="1"/>
            </p:cNvSpPr>
            <p:nvPr/>
          </p:nvSpPr>
          <p:spPr bwMode="auto">
            <a:xfrm>
              <a:off x="3888" y="1824"/>
              <a:ext cx="1406" cy="311"/>
            </a:xfrm>
            <a:prstGeom prst="rect">
              <a:avLst/>
            </a:prstGeom>
            <a:noFill/>
            <a:ln w="9525">
              <a:noFill/>
              <a:miter lim="800000"/>
              <a:headEnd/>
              <a:tailEnd/>
            </a:ln>
          </p:spPr>
          <p:txBody>
            <a:bodyPr>
              <a:spAutoFit/>
            </a:bodyPr>
            <a:lstStyle/>
            <a:p>
              <a:pPr algn="ctr"/>
              <a:r>
                <a:rPr lang="fr-FR" sz="2400">
                  <a:solidFill>
                    <a:srgbClr val="000000"/>
                  </a:solidFill>
                  <a:latin typeface="Arial Black" pitchFamily="34" charset="0"/>
                </a:rPr>
                <a:t>Les flux</a:t>
              </a:r>
            </a:p>
            <a:p>
              <a:pPr algn="ctr"/>
              <a:r>
                <a:rPr lang="fr-FR" sz="2400">
                  <a:solidFill>
                    <a:srgbClr val="000000"/>
                  </a:solidFill>
                  <a:latin typeface="Arial Black" pitchFamily="34" charset="0"/>
                </a:rPr>
                <a:t>transfrontières</a:t>
              </a:r>
            </a:p>
          </p:txBody>
        </p:sp>
      </p:grpSp>
      <p:pic>
        <p:nvPicPr>
          <p:cNvPr id="47112" name="Picture 1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Partie 2 – Les différents systèmes d’informations</a:t>
            </a:r>
            <a:endParaRPr lang="en-US" sz="1800" b="1">
              <a:solidFill>
                <a:srgbClr val="000000"/>
              </a:solidFill>
            </a:endParaRPr>
          </a:p>
        </p:txBody>
      </p:sp>
      <p:sp>
        <p:nvSpPr>
          <p:cNvPr id="48131" name="Rectangle 2"/>
          <p:cNvSpPr>
            <a:spLocks noChangeArrowheads="1"/>
          </p:cNvSpPr>
          <p:nvPr/>
        </p:nvSpPr>
        <p:spPr bwMode="auto">
          <a:xfrm>
            <a:off x="1033463" y="461963"/>
            <a:ext cx="7729537" cy="452437"/>
          </a:xfrm>
          <a:prstGeom prst="rect">
            <a:avLst/>
          </a:prstGeom>
          <a:noFill/>
          <a:ln w="9525">
            <a:noFill/>
            <a:miter lim="800000"/>
            <a:headEnd/>
            <a:tailEnd/>
          </a:ln>
        </p:spPr>
        <p:txBody>
          <a:bodyPr anchor="ctr"/>
          <a:lstStyle/>
          <a:p>
            <a:pPr eaLnBrk="1" hangingPunct="1"/>
            <a:endParaRPr lang="fr-FR" sz="3200" b="1">
              <a:solidFill>
                <a:srgbClr val="000000"/>
              </a:solidFill>
            </a:endParaRPr>
          </a:p>
        </p:txBody>
      </p:sp>
      <p:sp>
        <p:nvSpPr>
          <p:cNvPr id="48132" name="Rectangle 2"/>
          <p:cNvSpPr>
            <a:spLocks noChangeArrowheads="1"/>
          </p:cNvSpPr>
          <p:nvPr/>
        </p:nvSpPr>
        <p:spPr bwMode="auto">
          <a:xfrm>
            <a:off x="990600" y="385763"/>
            <a:ext cx="8153400" cy="528637"/>
          </a:xfrm>
          <a:prstGeom prst="rect">
            <a:avLst/>
          </a:prstGeom>
          <a:noFill/>
          <a:ln w="9525">
            <a:noFill/>
            <a:miter lim="800000"/>
            <a:headEnd/>
            <a:tailEnd/>
          </a:ln>
        </p:spPr>
        <p:txBody>
          <a:bodyPr anchor="ctr"/>
          <a:lstStyle/>
          <a:p>
            <a:pPr eaLnBrk="1" hangingPunct="1"/>
            <a:r>
              <a:rPr lang="fr-FR" sz="2200" b="1">
                <a:solidFill>
                  <a:srgbClr val="000000"/>
                </a:solidFill>
              </a:rPr>
              <a:t>Chapitre 1 - Les principaux systèmes d’informations</a:t>
            </a:r>
          </a:p>
        </p:txBody>
      </p:sp>
      <p:sp>
        <p:nvSpPr>
          <p:cNvPr id="271373" name="AutoShape 13"/>
          <p:cNvSpPr>
            <a:spLocks noChangeArrowheads="1"/>
          </p:cNvSpPr>
          <p:nvPr/>
        </p:nvSpPr>
        <p:spPr bwMode="auto">
          <a:xfrm>
            <a:off x="762000" y="1165225"/>
            <a:ext cx="2514600" cy="18827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SI</a:t>
            </a:r>
          </a:p>
          <a:p>
            <a:pPr algn="ctr" eaLnBrk="1" hangingPunct="1"/>
            <a:r>
              <a:rPr lang="fr-FR" sz="2600">
                <a:solidFill>
                  <a:schemeClr val="bg1"/>
                </a:solidFill>
                <a:latin typeface="Verdana" pitchFamily="34" charset="0"/>
              </a:rPr>
              <a:t>Ressources</a:t>
            </a:r>
          </a:p>
          <a:p>
            <a:pPr algn="ctr" eaLnBrk="1" hangingPunct="1"/>
            <a:r>
              <a:rPr lang="fr-FR" sz="2600">
                <a:solidFill>
                  <a:schemeClr val="bg1"/>
                </a:solidFill>
                <a:latin typeface="Verdana" pitchFamily="34" charset="0"/>
              </a:rPr>
              <a:t>humaines</a:t>
            </a:r>
          </a:p>
          <a:p>
            <a:pPr algn="ctr" eaLnBrk="1" hangingPunct="1"/>
            <a:endParaRPr lang="fr-FR" sz="2600">
              <a:solidFill>
                <a:schemeClr val="bg1"/>
              </a:solidFill>
              <a:latin typeface="Verdana" pitchFamily="34" charset="0"/>
            </a:endParaRPr>
          </a:p>
        </p:txBody>
      </p:sp>
      <p:sp>
        <p:nvSpPr>
          <p:cNvPr id="271374" name="AutoShape 14"/>
          <p:cNvSpPr>
            <a:spLocks noChangeArrowheads="1"/>
          </p:cNvSpPr>
          <p:nvPr/>
        </p:nvSpPr>
        <p:spPr bwMode="auto">
          <a:xfrm>
            <a:off x="2578100" y="2286000"/>
            <a:ext cx="2603500" cy="16002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sz="2600">
              <a:solidFill>
                <a:schemeClr val="bg1"/>
              </a:solidFill>
              <a:latin typeface="Verdana" pitchFamily="34" charset="0"/>
            </a:endParaRPr>
          </a:p>
          <a:p>
            <a:pPr algn="ctr" eaLnBrk="1" hangingPunct="1"/>
            <a:r>
              <a:rPr lang="fr-FR" sz="2600">
                <a:solidFill>
                  <a:schemeClr val="bg1"/>
                </a:solidFill>
                <a:latin typeface="Verdana" pitchFamily="34" charset="0"/>
              </a:rPr>
              <a:t>SI</a:t>
            </a:r>
          </a:p>
          <a:p>
            <a:pPr algn="ctr" eaLnBrk="1" hangingPunct="1"/>
            <a:r>
              <a:rPr lang="fr-FR" sz="2600">
                <a:solidFill>
                  <a:schemeClr val="bg1"/>
                </a:solidFill>
                <a:latin typeface="Verdana" pitchFamily="34" charset="0"/>
              </a:rPr>
              <a:t>Client</a:t>
            </a:r>
          </a:p>
          <a:p>
            <a:pPr algn="ctr" eaLnBrk="1" hangingPunct="1"/>
            <a:endParaRPr lang="fr-FR" sz="2600">
              <a:solidFill>
                <a:schemeClr val="bg1"/>
              </a:solidFill>
              <a:latin typeface="Verdana" pitchFamily="34" charset="0"/>
            </a:endParaRPr>
          </a:p>
        </p:txBody>
      </p:sp>
      <p:sp>
        <p:nvSpPr>
          <p:cNvPr id="271375" name="AutoShape 15"/>
          <p:cNvSpPr>
            <a:spLocks noChangeArrowheads="1"/>
          </p:cNvSpPr>
          <p:nvPr/>
        </p:nvSpPr>
        <p:spPr bwMode="auto">
          <a:xfrm>
            <a:off x="4191000" y="3276600"/>
            <a:ext cx="26670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SI</a:t>
            </a:r>
          </a:p>
          <a:p>
            <a:pPr algn="ctr" eaLnBrk="1" hangingPunct="1"/>
            <a:r>
              <a:rPr lang="fr-FR" sz="2600">
                <a:solidFill>
                  <a:schemeClr val="bg1"/>
                </a:solidFill>
                <a:latin typeface="Verdana" pitchFamily="34" charset="0"/>
              </a:rPr>
              <a:t>Achat</a:t>
            </a:r>
          </a:p>
        </p:txBody>
      </p:sp>
      <p:sp>
        <p:nvSpPr>
          <p:cNvPr id="271376" name="AutoShape 16"/>
          <p:cNvSpPr>
            <a:spLocks noChangeArrowheads="1"/>
          </p:cNvSpPr>
          <p:nvPr/>
        </p:nvSpPr>
        <p:spPr bwMode="auto">
          <a:xfrm>
            <a:off x="6172200" y="4495800"/>
            <a:ext cx="24384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SI</a:t>
            </a:r>
          </a:p>
          <a:p>
            <a:pPr algn="ctr" eaLnBrk="1" hangingPunct="1"/>
            <a:r>
              <a:rPr lang="fr-FR" sz="2600">
                <a:solidFill>
                  <a:schemeClr val="bg1"/>
                </a:solidFill>
                <a:latin typeface="Verdana" pitchFamily="34" charset="0"/>
              </a:rPr>
              <a:t>Archivage</a:t>
            </a:r>
          </a:p>
        </p:txBody>
      </p:sp>
      <p:pic>
        <p:nvPicPr>
          <p:cNvPr id="48137" name="Picture 17" descr="New_logo_mail"/>
          <p:cNvPicPr>
            <a:picLocks noChangeAspect="1" noChangeArrowheads="1"/>
          </p:cNvPicPr>
          <p:nvPr/>
        </p:nvPicPr>
        <p:blipFill>
          <a:blip r:embed="rId2" cstate="print"/>
          <a:srcRect/>
          <a:stretch>
            <a:fillRect/>
          </a:stretch>
        </p:blipFill>
        <p:spPr bwMode="auto">
          <a:xfrm>
            <a:off x="122238" y="0"/>
            <a:ext cx="68897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73"/>
                                        </p:tgtEl>
                                        <p:attrNameLst>
                                          <p:attrName>style.visibility</p:attrName>
                                        </p:attrNameLst>
                                      </p:cBhvr>
                                      <p:to>
                                        <p:strVal val="visible"/>
                                      </p:to>
                                    </p:set>
                                    <p:anim calcmode="lin" valueType="num">
                                      <p:cBhvr additive="base">
                                        <p:cTn id="7" dur="500" fill="hold"/>
                                        <p:tgtEl>
                                          <p:spTgt spid="271373"/>
                                        </p:tgtEl>
                                        <p:attrNameLst>
                                          <p:attrName>ppt_x</p:attrName>
                                        </p:attrNameLst>
                                      </p:cBhvr>
                                      <p:tavLst>
                                        <p:tav tm="0">
                                          <p:val>
                                            <p:strVal val="0-#ppt_w/2"/>
                                          </p:val>
                                        </p:tav>
                                        <p:tav tm="100000">
                                          <p:val>
                                            <p:strVal val="#ppt_x"/>
                                          </p:val>
                                        </p:tav>
                                      </p:tavLst>
                                    </p:anim>
                                    <p:anim calcmode="lin" valueType="num">
                                      <p:cBhvr additive="base">
                                        <p:cTn id="8" dur="500" fill="hold"/>
                                        <p:tgtEl>
                                          <p:spTgt spid="2713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74"/>
                                        </p:tgtEl>
                                        <p:attrNameLst>
                                          <p:attrName>style.visibility</p:attrName>
                                        </p:attrNameLst>
                                      </p:cBhvr>
                                      <p:to>
                                        <p:strVal val="visible"/>
                                      </p:to>
                                    </p:set>
                                    <p:anim calcmode="lin" valueType="num">
                                      <p:cBhvr additive="base">
                                        <p:cTn id="13" dur="500" fill="hold"/>
                                        <p:tgtEl>
                                          <p:spTgt spid="271374"/>
                                        </p:tgtEl>
                                        <p:attrNameLst>
                                          <p:attrName>ppt_x</p:attrName>
                                        </p:attrNameLst>
                                      </p:cBhvr>
                                      <p:tavLst>
                                        <p:tav tm="0">
                                          <p:val>
                                            <p:strVal val="0-#ppt_w/2"/>
                                          </p:val>
                                        </p:tav>
                                        <p:tav tm="100000">
                                          <p:val>
                                            <p:strVal val="#ppt_x"/>
                                          </p:val>
                                        </p:tav>
                                      </p:tavLst>
                                    </p:anim>
                                    <p:anim calcmode="lin" valueType="num">
                                      <p:cBhvr additive="base">
                                        <p:cTn id="14" dur="500" fill="hold"/>
                                        <p:tgtEl>
                                          <p:spTgt spid="2713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1375"/>
                                        </p:tgtEl>
                                        <p:attrNameLst>
                                          <p:attrName>style.visibility</p:attrName>
                                        </p:attrNameLst>
                                      </p:cBhvr>
                                      <p:to>
                                        <p:strVal val="visible"/>
                                      </p:to>
                                    </p:set>
                                    <p:anim calcmode="lin" valueType="num">
                                      <p:cBhvr additive="base">
                                        <p:cTn id="19" dur="500" fill="hold"/>
                                        <p:tgtEl>
                                          <p:spTgt spid="271375"/>
                                        </p:tgtEl>
                                        <p:attrNameLst>
                                          <p:attrName>ppt_x</p:attrName>
                                        </p:attrNameLst>
                                      </p:cBhvr>
                                      <p:tavLst>
                                        <p:tav tm="0">
                                          <p:val>
                                            <p:strVal val="0-#ppt_w/2"/>
                                          </p:val>
                                        </p:tav>
                                        <p:tav tm="100000">
                                          <p:val>
                                            <p:strVal val="#ppt_x"/>
                                          </p:val>
                                        </p:tav>
                                      </p:tavLst>
                                    </p:anim>
                                    <p:anim calcmode="lin" valueType="num">
                                      <p:cBhvr additive="base">
                                        <p:cTn id="20" dur="500" fill="hold"/>
                                        <p:tgtEl>
                                          <p:spTgt spid="2713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1376"/>
                                        </p:tgtEl>
                                        <p:attrNameLst>
                                          <p:attrName>style.visibility</p:attrName>
                                        </p:attrNameLst>
                                      </p:cBhvr>
                                      <p:to>
                                        <p:strVal val="visible"/>
                                      </p:to>
                                    </p:set>
                                    <p:anim calcmode="lin" valueType="num">
                                      <p:cBhvr additive="base">
                                        <p:cTn id="25" dur="500" fill="hold"/>
                                        <p:tgtEl>
                                          <p:spTgt spid="271376"/>
                                        </p:tgtEl>
                                        <p:attrNameLst>
                                          <p:attrName>ppt_x</p:attrName>
                                        </p:attrNameLst>
                                      </p:cBhvr>
                                      <p:tavLst>
                                        <p:tav tm="0">
                                          <p:val>
                                            <p:strVal val="0-#ppt_w/2"/>
                                          </p:val>
                                        </p:tav>
                                        <p:tav tm="100000">
                                          <p:val>
                                            <p:strVal val="#ppt_x"/>
                                          </p:val>
                                        </p:tav>
                                      </p:tavLst>
                                    </p:anim>
                                    <p:anim calcmode="lin" valueType="num">
                                      <p:cBhvr additive="base">
                                        <p:cTn id="26" dur="500" fill="hold"/>
                                        <p:tgtEl>
                                          <p:spTgt spid="271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autoUpdateAnimBg="0"/>
      <p:bldP spid="271374" grpId="0" animBg="1" autoUpdateAnimBg="0"/>
      <p:bldP spid="271375" grpId="0" animBg="1" autoUpdateAnimBg="0"/>
      <p:bldP spid="27137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SI Ressources humaines (1)</a:t>
            </a:r>
          </a:p>
        </p:txBody>
      </p:sp>
      <p:sp>
        <p:nvSpPr>
          <p:cNvPr id="272389" name="Rectangle 5"/>
          <p:cNvSpPr>
            <a:spLocks noChangeArrowheads="1"/>
          </p:cNvSpPr>
          <p:nvPr/>
        </p:nvSpPr>
        <p:spPr bwMode="auto">
          <a:xfrm>
            <a:off x="838200" y="11430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Recrutement</a:t>
            </a:r>
          </a:p>
          <a:p>
            <a:pPr marL="342900" indent="-342900">
              <a:spcBef>
                <a:spcPct val="20000"/>
              </a:spcBef>
              <a:spcAft>
                <a:spcPct val="30000"/>
              </a:spcAft>
              <a:buClr>
                <a:schemeClr val="hlink"/>
              </a:buClr>
              <a:buFont typeface="Wingdings" pitchFamily="2" charset="2"/>
              <a:buChar char="n"/>
            </a:pPr>
            <a:r>
              <a:rPr lang="fr-FR" sz="3200"/>
              <a:t>Paie</a:t>
            </a:r>
          </a:p>
          <a:p>
            <a:pPr marL="342900" indent="-342900">
              <a:spcBef>
                <a:spcPct val="20000"/>
              </a:spcBef>
              <a:spcAft>
                <a:spcPct val="30000"/>
              </a:spcAft>
              <a:buClr>
                <a:schemeClr val="hlink"/>
              </a:buClr>
              <a:buFont typeface="Wingdings" pitchFamily="2" charset="2"/>
              <a:buChar char="n"/>
            </a:pPr>
            <a:r>
              <a:rPr lang="fr-FR" sz="3200"/>
              <a:t>Gestion et formation du personnel</a:t>
            </a:r>
          </a:p>
          <a:p>
            <a:pPr marL="342900" indent="-342900">
              <a:spcBef>
                <a:spcPct val="20000"/>
              </a:spcBef>
              <a:spcAft>
                <a:spcPct val="30000"/>
              </a:spcAft>
              <a:buClr>
                <a:schemeClr val="hlink"/>
              </a:buClr>
              <a:buFont typeface="Wingdings" pitchFamily="2" charset="2"/>
              <a:buChar char="n"/>
            </a:pPr>
            <a:r>
              <a:rPr lang="fr-FR" sz="3200"/>
              <a:t>Annuaires et intranet</a:t>
            </a:r>
          </a:p>
          <a:p>
            <a:pPr marL="342900" indent="-342900">
              <a:spcBef>
                <a:spcPct val="20000"/>
              </a:spcBef>
              <a:spcAft>
                <a:spcPct val="30000"/>
              </a:spcAft>
              <a:buClr>
                <a:schemeClr val="hlink"/>
              </a:buClr>
              <a:buFont typeface="Wingdings" pitchFamily="2" charset="2"/>
              <a:buChar char="n"/>
            </a:pPr>
            <a:r>
              <a:rPr lang="fr-FR" sz="3200"/>
              <a:t>Gestion des contrôles d’accès aux locaux</a:t>
            </a:r>
          </a:p>
          <a:p>
            <a:pPr marL="342900" indent="-342900">
              <a:spcBef>
                <a:spcPct val="20000"/>
              </a:spcBef>
              <a:spcAft>
                <a:spcPct val="30000"/>
              </a:spcAft>
              <a:buClr>
                <a:schemeClr val="hlink"/>
              </a:buClr>
              <a:buFont typeface="Wingdings" pitchFamily="2" charset="2"/>
              <a:buChar char="n"/>
            </a:pPr>
            <a:r>
              <a:rPr lang="fr-FR" sz="3200"/>
              <a:t>Gestion de la restauration</a:t>
            </a:r>
          </a:p>
          <a:p>
            <a:pPr marL="342900" indent="-342900">
              <a:spcBef>
                <a:spcPct val="20000"/>
              </a:spcBef>
              <a:spcAft>
                <a:spcPct val="30000"/>
              </a:spcAft>
              <a:buClr>
                <a:schemeClr val="hlink"/>
              </a:buClr>
              <a:buFont typeface="Wingdings" pitchFamily="2" charset="2"/>
              <a:buChar char="n"/>
            </a:pPr>
            <a:r>
              <a:rPr lang="fr-FR" sz="3200"/>
              <a:t>Relations avec les IRP</a:t>
            </a:r>
          </a:p>
        </p:txBody>
      </p:sp>
      <p:sp>
        <p:nvSpPr>
          <p:cNvPr id="4915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pic>
        <p:nvPicPr>
          <p:cNvPr id="4915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72389">
                                            <p:txEl>
                                              <p:pRg st="0" end="0"/>
                                            </p:txEl>
                                          </p:spTgt>
                                        </p:tgtEl>
                                        <p:attrNameLst>
                                          <p:attrName>style.visibility</p:attrName>
                                        </p:attrNameLst>
                                      </p:cBhvr>
                                      <p:to>
                                        <p:strVal val="visible"/>
                                      </p:to>
                                    </p:set>
                                    <p:anim calcmode="lin" valueType="num">
                                      <p:cBhvr additive="base">
                                        <p:cTn id="7" dur="500" fill="hold"/>
                                        <p:tgtEl>
                                          <p:spTgt spid="2723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238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72389">
                                            <p:txEl>
                                              <p:pRg st="1" end="1"/>
                                            </p:txEl>
                                          </p:spTgt>
                                        </p:tgtEl>
                                        <p:attrNameLst>
                                          <p:attrName>style.visibility</p:attrName>
                                        </p:attrNameLst>
                                      </p:cBhvr>
                                      <p:to>
                                        <p:strVal val="visible"/>
                                      </p:to>
                                    </p:set>
                                    <p:anim calcmode="lin" valueType="num">
                                      <p:cBhvr additive="base">
                                        <p:cTn id="13" dur="500" fill="hold"/>
                                        <p:tgtEl>
                                          <p:spTgt spid="2723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238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72389">
                                            <p:txEl>
                                              <p:pRg st="2" end="2"/>
                                            </p:txEl>
                                          </p:spTgt>
                                        </p:tgtEl>
                                        <p:attrNameLst>
                                          <p:attrName>style.visibility</p:attrName>
                                        </p:attrNameLst>
                                      </p:cBhvr>
                                      <p:to>
                                        <p:strVal val="visible"/>
                                      </p:to>
                                    </p:set>
                                    <p:anim calcmode="lin" valueType="num">
                                      <p:cBhvr additive="base">
                                        <p:cTn id="19" dur="500" fill="hold"/>
                                        <p:tgtEl>
                                          <p:spTgt spid="2723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238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72389">
                                            <p:txEl>
                                              <p:pRg st="3" end="3"/>
                                            </p:txEl>
                                          </p:spTgt>
                                        </p:tgtEl>
                                        <p:attrNameLst>
                                          <p:attrName>style.visibility</p:attrName>
                                        </p:attrNameLst>
                                      </p:cBhvr>
                                      <p:to>
                                        <p:strVal val="visible"/>
                                      </p:to>
                                    </p:set>
                                    <p:anim calcmode="lin" valueType="num">
                                      <p:cBhvr additive="base">
                                        <p:cTn id="25" dur="500" fill="hold"/>
                                        <p:tgtEl>
                                          <p:spTgt spid="2723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238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72389">
                                            <p:txEl>
                                              <p:pRg st="4" end="4"/>
                                            </p:txEl>
                                          </p:spTgt>
                                        </p:tgtEl>
                                        <p:attrNameLst>
                                          <p:attrName>style.visibility</p:attrName>
                                        </p:attrNameLst>
                                      </p:cBhvr>
                                      <p:to>
                                        <p:strVal val="visible"/>
                                      </p:to>
                                    </p:set>
                                    <p:anim calcmode="lin" valueType="num">
                                      <p:cBhvr additive="base">
                                        <p:cTn id="31" dur="500" fill="hold"/>
                                        <p:tgtEl>
                                          <p:spTgt spid="2723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238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72389">
                                            <p:txEl>
                                              <p:pRg st="5" end="5"/>
                                            </p:txEl>
                                          </p:spTgt>
                                        </p:tgtEl>
                                        <p:attrNameLst>
                                          <p:attrName>style.visibility</p:attrName>
                                        </p:attrNameLst>
                                      </p:cBhvr>
                                      <p:to>
                                        <p:strVal val="visible"/>
                                      </p:to>
                                    </p:set>
                                    <p:anim calcmode="lin" valueType="num">
                                      <p:cBhvr additive="base">
                                        <p:cTn id="37" dur="500" fill="hold"/>
                                        <p:tgtEl>
                                          <p:spTgt spid="27238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238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272389">
                                            <p:txEl>
                                              <p:pRg st="6" end="6"/>
                                            </p:txEl>
                                          </p:spTgt>
                                        </p:tgtEl>
                                        <p:attrNameLst>
                                          <p:attrName>style.visibility</p:attrName>
                                        </p:attrNameLst>
                                      </p:cBhvr>
                                      <p:to>
                                        <p:strVal val="visible"/>
                                      </p:to>
                                    </p:set>
                                    <p:anim calcmode="lin" valueType="num">
                                      <p:cBhvr additive="base">
                                        <p:cTn id="43" dur="500" fill="hold"/>
                                        <p:tgtEl>
                                          <p:spTgt spid="27238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2389">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SI Ressources humaines (2)</a:t>
            </a:r>
          </a:p>
        </p:txBody>
      </p:sp>
      <p:pic>
        <p:nvPicPr>
          <p:cNvPr id="50179"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pic>
        <p:nvPicPr>
          <p:cNvPr id="273413" name="Picture 5" descr="http://www.tourisme-alsace.info/lei/strasbourg/photos/223007623_1.jpg"/>
          <p:cNvPicPr>
            <a:picLocks noChangeAspect="1" noChangeArrowheads="1"/>
          </p:cNvPicPr>
          <p:nvPr/>
        </p:nvPicPr>
        <p:blipFill>
          <a:blip r:embed="rId3" cstate="print"/>
          <a:srcRect l="17778" t="19720" r="18518" b="13229"/>
          <a:stretch>
            <a:fillRect/>
          </a:stretch>
        </p:blipFill>
        <p:spPr bwMode="auto">
          <a:xfrm>
            <a:off x="1066800" y="1143000"/>
            <a:ext cx="3810000" cy="2362200"/>
          </a:xfrm>
          <a:prstGeom prst="rect">
            <a:avLst/>
          </a:prstGeom>
          <a:noFill/>
          <a:ln w="9525">
            <a:noFill/>
            <a:miter lim="800000"/>
            <a:headEnd/>
            <a:tailEnd/>
          </a:ln>
        </p:spPr>
      </p:pic>
      <p:sp>
        <p:nvSpPr>
          <p:cNvPr id="273414" name="Text Box 6"/>
          <p:cNvSpPr txBox="1">
            <a:spLocks noChangeArrowheads="1"/>
          </p:cNvSpPr>
          <p:nvPr/>
        </p:nvSpPr>
        <p:spPr bwMode="auto">
          <a:xfrm>
            <a:off x="5181600" y="1279525"/>
            <a:ext cx="3581400" cy="2378075"/>
          </a:xfrm>
          <a:prstGeom prst="rect">
            <a:avLst/>
          </a:prstGeom>
          <a:noFill/>
          <a:ln w="9525">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None/>
            </a:pPr>
            <a:r>
              <a:rPr lang="fr-FR" sz="2800"/>
              <a:t>Recommandation n°89 sur la protection des données utilisées à des fins d’emploi</a:t>
            </a:r>
          </a:p>
          <a:p>
            <a:pPr eaLnBrk="1" hangingPunct="1"/>
            <a:endParaRPr lang="fr-FR" sz="2400">
              <a:latin typeface="Times New Roman" pitchFamily="18" charset="0"/>
            </a:endParaRPr>
          </a:p>
        </p:txBody>
      </p:sp>
      <p:sp>
        <p:nvSpPr>
          <p:cNvPr id="273415" name="Rectangle 7"/>
          <p:cNvSpPr>
            <a:spLocks noChangeArrowheads="1"/>
          </p:cNvSpPr>
          <p:nvPr/>
        </p:nvSpPr>
        <p:spPr bwMode="auto">
          <a:xfrm>
            <a:off x="1066800" y="3657600"/>
            <a:ext cx="6629400" cy="2654300"/>
          </a:xfrm>
          <a:prstGeom prst="rect">
            <a:avLst/>
          </a:prstGeom>
          <a:noFill/>
          <a:ln w="9525">
            <a:noFill/>
            <a:miter lim="800000"/>
            <a:headEnd/>
            <a:tailEnd/>
          </a:ln>
        </p:spPr>
        <p:txBody>
          <a:bodyPr>
            <a:spAutoFit/>
          </a:bodyPr>
          <a:lstStyle/>
          <a:p>
            <a:pPr eaLnBrk="1" hangingPunct="1">
              <a:buFont typeface="Wingdings" pitchFamily="2" charset="2"/>
              <a:buChar char="§"/>
            </a:pPr>
            <a:r>
              <a:rPr lang="fr-FR" sz="2800">
                <a:latin typeface="Verdana" pitchFamily="34" charset="0"/>
              </a:rPr>
              <a:t>Protection des libertés individuelles et collectives</a:t>
            </a:r>
          </a:p>
          <a:p>
            <a:pPr eaLnBrk="1" hangingPunct="1">
              <a:buFont typeface="Wingdings" pitchFamily="2" charset="2"/>
              <a:buChar char="§"/>
            </a:pPr>
            <a:r>
              <a:rPr lang="fr-FR" sz="2800">
                <a:latin typeface="Verdana" pitchFamily="34" charset="0"/>
              </a:rPr>
              <a:t>Transparence sur les dispositifs de collecte et information des IRP</a:t>
            </a:r>
          </a:p>
          <a:p>
            <a:pPr eaLnBrk="1" hangingPunct="1">
              <a:buFont typeface="Wingdings" pitchFamily="2" charset="2"/>
              <a:buChar char="§"/>
            </a:pPr>
            <a:r>
              <a:rPr lang="fr-FR" sz="2800">
                <a:latin typeface="Verdana" pitchFamily="34" charset="0"/>
              </a:rPr>
              <a:t>Égalité professionnelle entre hommes et femmes</a:t>
            </a:r>
          </a:p>
        </p:txBody>
      </p:sp>
      <p:sp>
        <p:nvSpPr>
          <p:cNvPr id="50183"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3413"/>
                                        </p:tgtEl>
                                        <p:attrNameLst>
                                          <p:attrName>style.visibility</p:attrName>
                                        </p:attrNameLst>
                                      </p:cBhvr>
                                      <p:to>
                                        <p:strVal val="visible"/>
                                      </p:to>
                                    </p:set>
                                    <p:anim calcmode="lin" valueType="num">
                                      <p:cBhvr additive="base">
                                        <p:cTn id="7" dur="500" fill="hold"/>
                                        <p:tgtEl>
                                          <p:spTgt spid="273413"/>
                                        </p:tgtEl>
                                        <p:attrNameLst>
                                          <p:attrName>ppt_x</p:attrName>
                                        </p:attrNameLst>
                                      </p:cBhvr>
                                      <p:tavLst>
                                        <p:tav tm="0">
                                          <p:val>
                                            <p:strVal val="0-#ppt_w/2"/>
                                          </p:val>
                                        </p:tav>
                                        <p:tav tm="100000">
                                          <p:val>
                                            <p:strVal val="#ppt_x"/>
                                          </p:val>
                                        </p:tav>
                                      </p:tavLst>
                                    </p:anim>
                                    <p:anim calcmode="lin" valueType="num">
                                      <p:cBhvr additive="base">
                                        <p:cTn id="8" dur="500" fill="hold"/>
                                        <p:tgtEl>
                                          <p:spTgt spid="273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14"/>
                                        </p:tgtEl>
                                        <p:attrNameLst>
                                          <p:attrName>style.visibility</p:attrName>
                                        </p:attrNameLst>
                                      </p:cBhvr>
                                      <p:to>
                                        <p:strVal val="visible"/>
                                      </p:to>
                                    </p:set>
                                    <p:anim calcmode="lin" valueType="num">
                                      <p:cBhvr additive="base">
                                        <p:cTn id="13" dur="500" fill="hold"/>
                                        <p:tgtEl>
                                          <p:spTgt spid="273414"/>
                                        </p:tgtEl>
                                        <p:attrNameLst>
                                          <p:attrName>ppt_x</p:attrName>
                                        </p:attrNameLst>
                                      </p:cBhvr>
                                      <p:tavLst>
                                        <p:tav tm="0">
                                          <p:val>
                                            <p:strVal val="0-#ppt_w/2"/>
                                          </p:val>
                                        </p:tav>
                                        <p:tav tm="100000">
                                          <p:val>
                                            <p:strVal val="#ppt_x"/>
                                          </p:val>
                                        </p:tav>
                                      </p:tavLst>
                                    </p:anim>
                                    <p:anim calcmode="lin" valueType="num">
                                      <p:cBhvr additive="base">
                                        <p:cTn id="14" dur="500" fill="hold"/>
                                        <p:tgtEl>
                                          <p:spTgt spid="2734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5"/>
                                        </p:tgtEl>
                                        <p:attrNameLst>
                                          <p:attrName>style.visibility</p:attrName>
                                        </p:attrNameLst>
                                      </p:cBhvr>
                                      <p:to>
                                        <p:strVal val="visible"/>
                                      </p:to>
                                    </p:set>
                                    <p:anim calcmode="lin" valueType="num">
                                      <p:cBhvr additive="base">
                                        <p:cTn id="19" dur="500" fill="hold"/>
                                        <p:tgtEl>
                                          <p:spTgt spid="273415"/>
                                        </p:tgtEl>
                                        <p:attrNameLst>
                                          <p:attrName>ppt_x</p:attrName>
                                        </p:attrNameLst>
                                      </p:cBhvr>
                                      <p:tavLst>
                                        <p:tav tm="0">
                                          <p:val>
                                            <p:strVal val="0-#ppt_w/2"/>
                                          </p:val>
                                        </p:tav>
                                        <p:tav tm="100000">
                                          <p:val>
                                            <p:strVal val="#ppt_x"/>
                                          </p:val>
                                        </p:tav>
                                      </p:tavLst>
                                    </p:anim>
                                    <p:anim calcmode="lin" valueType="num">
                                      <p:cBhvr additive="base">
                                        <p:cTn id="20"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utoUpdateAnimBg="0"/>
      <p:bldP spid="2734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SI Ressources humaines (3)</a:t>
            </a:r>
          </a:p>
        </p:txBody>
      </p:sp>
      <p:pic>
        <p:nvPicPr>
          <p:cNvPr id="51203"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74437" name="Rectangle 5"/>
          <p:cNvSpPr>
            <a:spLocks noChangeArrowheads="1"/>
          </p:cNvSpPr>
          <p:nvPr/>
        </p:nvSpPr>
        <p:spPr bwMode="auto">
          <a:xfrm>
            <a:off x="838200" y="9906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Principes </a:t>
            </a:r>
          </a:p>
          <a:p>
            <a:pPr marL="742950" lvl="1" indent="-285750">
              <a:lnSpc>
                <a:spcPct val="90000"/>
              </a:lnSpc>
              <a:spcBef>
                <a:spcPct val="20000"/>
              </a:spcBef>
              <a:spcAft>
                <a:spcPct val="30000"/>
              </a:spcAft>
              <a:buClr>
                <a:schemeClr val="bg2"/>
              </a:buClr>
              <a:buFont typeface="Wingdings" pitchFamily="2" charset="2"/>
              <a:buChar char="n"/>
            </a:pPr>
            <a:r>
              <a:rPr lang="fr-FR" sz="2200"/>
              <a:t>Transparence</a:t>
            </a:r>
          </a:p>
          <a:p>
            <a:pPr marL="742950" lvl="1" indent="-285750">
              <a:lnSpc>
                <a:spcPct val="90000"/>
              </a:lnSpc>
              <a:spcBef>
                <a:spcPct val="20000"/>
              </a:spcBef>
              <a:spcAft>
                <a:spcPct val="30000"/>
              </a:spcAft>
              <a:buClr>
                <a:schemeClr val="bg2"/>
              </a:buClr>
              <a:buFont typeface="Wingdings" pitchFamily="2" charset="2"/>
              <a:buChar char="n"/>
            </a:pPr>
            <a:r>
              <a:rPr lang="fr-FR" sz="2200"/>
              <a:t>Proportionnalité</a:t>
            </a:r>
          </a:p>
          <a:p>
            <a:pPr marL="742950" lvl="1" indent="-285750">
              <a:lnSpc>
                <a:spcPct val="90000"/>
              </a:lnSpc>
              <a:spcBef>
                <a:spcPct val="20000"/>
              </a:spcBef>
              <a:spcAft>
                <a:spcPct val="30000"/>
              </a:spcAft>
              <a:buClr>
                <a:schemeClr val="bg2"/>
              </a:buClr>
              <a:buFont typeface="Wingdings" pitchFamily="2" charset="2"/>
              <a:buChar char="n"/>
            </a:pPr>
            <a:r>
              <a:rPr lang="fr-FR" sz="2200"/>
              <a:t>Finalité</a:t>
            </a:r>
          </a:p>
          <a:p>
            <a:pPr marL="342900" indent="-342900">
              <a:lnSpc>
                <a:spcPct val="90000"/>
              </a:lnSpc>
              <a:spcBef>
                <a:spcPct val="20000"/>
              </a:spcBef>
              <a:spcAft>
                <a:spcPct val="30000"/>
              </a:spcAft>
              <a:buClr>
                <a:schemeClr val="hlink"/>
              </a:buClr>
              <a:buFont typeface="Wingdings" pitchFamily="2" charset="2"/>
              <a:buChar char="n"/>
            </a:pPr>
            <a:r>
              <a:rPr lang="fr-FR" sz="2800"/>
              <a:t>Déclaration de conformité</a:t>
            </a:r>
          </a:p>
          <a:p>
            <a:pPr marL="742950" lvl="1" indent="-285750">
              <a:lnSpc>
                <a:spcPct val="90000"/>
              </a:lnSpc>
              <a:spcBef>
                <a:spcPct val="20000"/>
              </a:spcBef>
              <a:spcAft>
                <a:spcPct val="30000"/>
              </a:spcAft>
              <a:buClr>
                <a:schemeClr val="bg2"/>
              </a:buClr>
              <a:buFont typeface="Wingdings" pitchFamily="2" charset="2"/>
              <a:buChar char="n"/>
            </a:pPr>
            <a:r>
              <a:rPr lang="fr-FR" sz="2200"/>
              <a:t>Normes simplifiées : gestion du personnel, gestion des contrôles d’accès aux locaux, des horaires et de la restauration, utilisation des services de téléphonie, géolocalisation</a:t>
            </a:r>
          </a:p>
          <a:p>
            <a:pPr marL="342900" indent="-342900">
              <a:lnSpc>
                <a:spcPct val="90000"/>
              </a:lnSpc>
              <a:spcBef>
                <a:spcPct val="20000"/>
              </a:spcBef>
              <a:spcAft>
                <a:spcPct val="30000"/>
              </a:spcAft>
              <a:buClr>
                <a:schemeClr val="hlink"/>
              </a:buClr>
              <a:buFont typeface="Wingdings" pitchFamily="2" charset="2"/>
              <a:buChar char="n"/>
            </a:pPr>
            <a:r>
              <a:rPr lang="fr-FR" sz="2800"/>
              <a:t>Dispense de déclaration</a:t>
            </a:r>
          </a:p>
          <a:p>
            <a:pPr marL="742950" lvl="1" indent="-285750">
              <a:lnSpc>
                <a:spcPct val="90000"/>
              </a:lnSpc>
              <a:spcBef>
                <a:spcPct val="20000"/>
              </a:spcBef>
              <a:spcAft>
                <a:spcPct val="30000"/>
              </a:spcAft>
              <a:buClr>
                <a:schemeClr val="bg2"/>
              </a:buClr>
              <a:buFont typeface="Wingdings" pitchFamily="2" charset="2"/>
              <a:buChar char="n"/>
            </a:pPr>
            <a:r>
              <a:rPr lang="fr-FR" sz="2200"/>
              <a:t>Dispenses : gestion des rémunérations personnes publiques et personnes privées</a:t>
            </a:r>
          </a:p>
          <a:p>
            <a:pPr marL="742950" lvl="1" indent="-285750">
              <a:lnSpc>
                <a:spcPct val="90000"/>
              </a:lnSpc>
              <a:spcBef>
                <a:spcPct val="20000"/>
              </a:spcBef>
              <a:spcAft>
                <a:spcPct val="30000"/>
              </a:spcAft>
              <a:buClr>
                <a:schemeClr val="bg2"/>
              </a:buClr>
              <a:buFont typeface="Wingdings" pitchFamily="2" charset="2"/>
              <a:buChar char="n"/>
            </a:pPr>
            <a:r>
              <a:rPr lang="fr-FR" sz="2200"/>
              <a:t>Autorisation unique : dispositifs d’alerte professionnelle</a:t>
            </a:r>
          </a:p>
          <a:p>
            <a:pPr marL="742950" lvl="1" indent="-285750">
              <a:lnSpc>
                <a:spcPct val="90000"/>
              </a:lnSpc>
              <a:spcBef>
                <a:spcPct val="20000"/>
              </a:spcBef>
              <a:spcAft>
                <a:spcPct val="30000"/>
              </a:spcAft>
              <a:buClr>
                <a:schemeClr val="bg2"/>
              </a:buClr>
              <a:buFont typeface="Wingdings" pitchFamily="2" charset="2"/>
              <a:buNone/>
            </a:pPr>
            <a:endParaRPr lang="fr-FR" sz="1800"/>
          </a:p>
        </p:txBody>
      </p:sp>
      <p:sp>
        <p:nvSpPr>
          <p:cNvPr id="51205"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7">
                                            <p:txEl>
                                              <p:pRg st="0" end="0"/>
                                            </p:txEl>
                                          </p:spTgt>
                                        </p:tgtEl>
                                        <p:attrNameLst>
                                          <p:attrName>style.visibility</p:attrName>
                                        </p:attrNameLst>
                                      </p:cBhvr>
                                      <p:to>
                                        <p:strVal val="visible"/>
                                      </p:to>
                                    </p:set>
                                    <p:anim calcmode="lin" valueType="num">
                                      <p:cBhvr additive="base">
                                        <p:cTn id="7" dur="500" fill="hold"/>
                                        <p:tgtEl>
                                          <p:spTgt spid="2744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4437">
                                            <p:txEl>
                                              <p:pRg st="1" end="1"/>
                                            </p:txEl>
                                          </p:spTgt>
                                        </p:tgtEl>
                                        <p:attrNameLst>
                                          <p:attrName>style.visibility</p:attrName>
                                        </p:attrNameLst>
                                      </p:cBhvr>
                                      <p:to>
                                        <p:strVal val="visible"/>
                                      </p:to>
                                    </p:set>
                                    <p:anim calcmode="lin" valueType="num">
                                      <p:cBhvr additive="base">
                                        <p:cTn id="11" dur="500" fill="hold"/>
                                        <p:tgtEl>
                                          <p:spTgt spid="27443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443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4437">
                                            <p:txEl>
                                              <p:pRg st="2" end="2"/>
                                            </p:txEl>
                                          </p:spTgt>
                                        </p:tgtEl>
                                        <p:attrNameLst>
                                          <p:attrName>style.visibility</p:attrName>
                                        </p:attrNameLst>
                                      </p:cBhvr>
                                      <p:to>
                                        <p:strVal val="visible"/>
                                      </p:to>
                                    </p:set>
                                    <p:anim calcmode="lin" valueType="num">
                                      <p:cBhvr additive="base">
                                        <p:cTn id="15" dur="500" fill="hold"/>
                                        <p:tgtEl>
                                          <p:spTgt spid="27443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443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4437">
                                            <p:txEl>
                                              <p:pRg st="3" end="3"/>
                                            </p:txEl>
                                          </p:spTgt>
                                        </p:tgtEl>
                                        <p:attrNameLst>
                                          <p:attrName>style.visibility</p:attrName>
                                        </p:attrNameLst>
                                      </p:cBhvr>
                                      <p:to>
                                        <p:strVal val="visible"/>
                                      </p:to>
                                    </p:set>
                                    <p:anim calcmode="lin" valueType="num">
                                      <p:cBhvr additive="base">
                                        <p:cTn id="19" dur="500" fill="hold"/>
                                        <p:tgtEl>
                                          <p:spTgt spid="27443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4437">
                                            <p:txEl>
                                              <p:pRg st="4" end="4"/>
                                            </p:txEl>
                                          </p:spTgt>
                                        </p:tgtEl>
                                        <p:attrNameLst>
                                          <p:attrName>style.visibility</p:attrName>
                                        </p:attrNameLst>
                                      </p:cBhvr>
                                      <p:to>
                                        <p:strVal val="visible"/>
                                      </p:to>
                                    </p:set>
                                    <p:anim calcmode="lin" valueType="num">
                                      <p:cBhvr additive="base">
                                        <p:cTn id="25" dur="500" fill="hold"/>
                                        <p:tgtEl>
                                          <p:spTgt spid="27443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443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74437">
                                            <p:txEl>
                                              <p:pRg st="5" end="5"/>
                                            </p:txEl>
                                          </p:spTgt>
                                        </p:tgtEl>
                                        <p:attrNameLst>
                                          <p:attrName>style.visibility</p:attrName>
                                        </p:attrNameLst>
                                      </p:cBhvr>
                                      <p:to>
                                        <p:strVal val="visible"/>
                                      </p:to>
                                    </p:set>
                                    <p:anim calcmode="lin" valueType="num">
                                      <p:cBhvr additive="base">
                                        <p:cTn id="29" dur="500" fill="hold"/>
                                        <p:tgtEl>
                                          <p:spTgt spid="27443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443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4437">
                                            <p:txEl>
                                              <p:pRg st="6" end="6"/>
                                            </p:txEl>
                                          </p:spTgt>
                                        </p:tgtEl>
                                        <p:attrNameLst>
                                          <p:attrName>style.visibility</p:attrName>
                                        </p:attrNameLst>
                                      </p:cBhvr>
                                      <p:to>
                                        <p:strVal val="visible"/>
                                      </p:to>
                                    </p:set>
                                    <p:anim calcmode="lin" valueType="num">
                                      <p:cBhvr additive="base">
                                        <p:cTn id="35" dur="500" fill="hold"/>
                                        <p:tgtEl>
                                          <p:spTgt spid="27443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443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74437">
                                            <p:txEl>
                                              <p:pRg st="7" end="7"/>
                                            </p:txEl>
                                          </p:spTgt>
                                        </p:tgtEl>
                                        <p:attrNameLst>
                                          <p:attrName>style.visibility</p:attrName>
                                        </p:attrNameLst>
                                      </p:cBhvr>
                                      <p:to>
                                        <p:strVal val="visible"/>
                                      </p:to>
                                    </p:set>
                                    <p:anim calcmode="lin" valueType="num">
                                      <p:cBhvr additive="base">
                                        <p:cTn id="39" dur="500" fill="hold"/>
                                        <p:tgtEl>
                                          <p:spTgt spid="274437">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443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4437">
                                            <p:txEl>
                                              <p:pRg st="8" end="8"/>
                                            </p:txEl>
                                          </p:spTgt>
                                        </p:tgtEl>
                                        <p:attrNameLst>
                                          <p:attrName>style.visibility</p:attrName>
                                        </p:attrNameLst>
                                      </p:cBhvr>
                                      <p:to>
                                        <p:strVal val="visible"/>
                                      </p:to>
                                    </p:set>
                                    <p:anim calcmode="lin" valueType="num">
                                      <p:cBhvr additive="base">
                                        <p:cTn id="43" dur="500" fill="hold"/>
                                        <p:tgtEl>
                                          <p:spTgt spid="274437">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443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SI Client (1)</a:t>
            </a:r>
          </a:p>
        </p:txBody>
      </p:sp>
      <p:sp>
        <p:nvSpPr>
          <p:cNvPr id="275461" name="Rectangle 5"/>
          <p:cNvSpPr>
            <a:spLocks noChangeArrowheads="1"/>
          </p:cNvSpPr>
          <p:nvPr/>
        </p:nvSpPr>
        <p:spPr bwMode="auto">
          <a:xfrm>
            <a:off x="914400" y="12954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Prospection électronique</a:t>
            </a:r>
          </a:p>
          <a:p>
            <a:pPr marL="342900" indent="-342900">
              <a:spcBef>
                <a:spcPct val="20000"/>
              </a:spcBef>
              <a:spcAft>
                <a:spcPct val="30000"/>
              </a:spcAft>
              <a:buClr>
                <a:schemeClr val="hlink"/>
              </a:buClr>
              <a:buFont typeface="Wingdings" pitchFamily="2" charset="2"/>
              <a:buChar char="n"/>
            </a:pPr>
            <a:r>
              <a:rPr lang="fr-FR" sz="3200"/>
              <a:t>Gestion des relations avec les clients</a:t>
            </a:r>
          </a:p>
          <a:p>
            <a:pPr marL="342900" indent="-342900">
              <a:spcBef>
                <a:spcPct val="20000"/>
              </a:spcBef>
              <a:spcAft>
                <a:spcPct val="30000"/>
              </a:spcAft>
              <a:buClr>
                <a:schemeClr val="hlink"/>
              </a:buClr>
              <a:buFont typeface="Wingdings" pitchFamily="2" charset="2"/>
              <a:buChar char="n"/>
            </a:pPr>
            <a:r>
              <a:rPr lang="fr-FR" sz="3200"/>
              <a:t>Profils</a:t>
            </a:r>
          </a:p>
          <a:p>
            <a:pPr marL="342900" indent="-342900">
              <a:spcBef>
                <a:spcPct val="20000"/>
              </a:spcBef>
              <a:spcAft>
                <a:spcPct val="30000"/>
              </a:spcAft>
              <a:buClr>
                <a:schemeClr val="hlink"/>
              </a:buClr>
              <a:buFont typeface="Wingdings" pitchFamily="2" charset="2"/>
              <a:buChar char="n"/>
            </a:pPr>
            <a:r>
              <a:rPr lang="fr-FR" sz="3200"/>
              <a:t>Segmentation</a:t>
            </a:r>
          </a:p>
          <a:p>
            <a:pPr marL="342900" indent="-342900">
              <a:spcBef>
                <a:spcPct val="20000"/>
              </a:spcBef>
              <a:spcAft>
                <a:spcPct val="30000"/>
              </a:spcAft>
              <a:buClr>
                <a:schemeClr val="hlink"/>
              </a:buClr>
              <a:buFont typeface="Wingdings" pitchFamily="2" charset="2"/>
              <a:buChar char="n"/>
            </a:pPr>
            <a:r>
              <a:rPr lang="fr-FR" sz="3200"/>
              <a:t>Fidélisation</a:t>
            </a:r>
          </a:p>
          <a:p>
            <a:pPr marL="342900" indent="-342900">
              <a:spcBef>
                <a:spcPct val="20000"/>
              </a:spcBef>
              <a:spcAft>
                <a:spcPct val="30000"/>
              </a:spcAft>
              <a:buClr>
                <a:schemeClr val="hlink"/>
              </a:buClr>
              <a:buFont typeface="Wingdings" pitchFamily="2" charset="2"/>
              <a:buChar char="n"/>
            </a:pPr>
            <a:r>
              <a:rPr lang="fr-FR" sz="3200"/>
              <a:t>Gestion des difficultés contractuelles</a:t>
            </a:r>
          </a:p>
          <a:p>
            <a:pPr marL="342900" indent="-342900">
              <a:spcBef>
                <a:spcPct val="20000"/>
              </a:spcBef>
              <a:spcAft>
                <a:spcPct val="30000"/>
              </a:spcAft>
              <a:buClr>
                <a:schemeClr val="hlink"/>
              </a:buClr>
              <a:buFont typeface="Wingdings" pitchFamily="2" charset="2"/>
              <a:buChar char="n"/>
            </a:pPr>
            <a:r>
              <a:rPr lang="fr-FR" sz="3200"/>
              <a:t>Opérations de flux transfrontières</a:t>
            </a:r>
          </a:p>
        </p:txBody>
      </p:sp>
      <p:sp>
        <p:nvSpPr>
          <p:cNvPr id="52228"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pic>
        <p:nvPicPr>
          <p:cNvPr id="52229"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 calcmode="lin" valueType="num">
                                      <p:cBhvr additive="base">
                                        <p:cTn id="7" dur="500" fill="hold"/>
                                        <p:tgtEl>
                                          <p:spTgt spid="2754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61">
                                            <p:txEl>
                                              <p:pRg st="1" end="1"/>
                                            </p:txEl>
                                          </p:spTgt>
                                        </p:tgtEl>
                                        <p:attrNameLst>
                                          <p:attrName>style.visibility</p:attrName>
                                        </p:attrNameLst>
                                      </p:cBhvr>
                                      <p:to>
                                        <p:strVal val="visible"/>
                                      </p:to>
                                    </p:set>
                                    <p:anim calcmode="lin" valueType="num">
                                      <p:cBhvr additive="base">
                                        <p:cTn id="13" dur="500" fill="hold"/>
                                        <p:tgtEl>
                                          <p:spTgt spid="27546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61">
                                            <p:txEl>
                                              <p:pRg st="2" end="2"/>
                                            </p:txEl>
                                          </p:spTgt>
                                        </p:tgtEl>
                                        <p:attrNameLst>
                                          <p:attrName>style.visibility</p:attrName>
                                        </p:attrNameLst>
                                      </p:cBhvr>
                                      <p:to>
                                        <p:strVal val="visible"/>
                                      </p:to>
                                    </p:set>
                                    <p:anim calcmode="lin" valueType="num">
                                      <p:cBhvr additive="base">
                                        <p:cTn id="19" dur="500" fill="hold"/>
                                        <p:tgtEl>
                                          <p:spTgt spid="27546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5461">
                                            <p:txEl>
                                              <p:pRg st="3" end="3"/>
                                            </p:txEl>
                                          </p:spTgt>
                                        </p:tgtEl>
                                        <p:attrNameLst>
                                          <p:attrName>style.visibility</p:attrName>
                                        </p:attrNameLst>
                                      </p:cBhvr>
                                      <p:to>
                                        <p:strVal val="visible"/>
                                      </p:to>
                                    </p:set>
                                    <p:anim calcmode="lin" valueType="num">
                                      <p:cBhvr additive="base">
                                        <p:cTn id="25" dur="500" fill="hold"/>
                                        <p:tgtEl>
                                          <p:spTgt spid="27546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5461">
                                            <p:txEl>
                                              <p:pRg st="4" end="4"/>
                                            </p:txEl>
                                          </p:spTgt>
                                        </p:tgtEl>
                                        <p:attrNameLst>
                                          <p:attrName>style.visibility</p:attrName>
                                        </p:attrNameLst>
                                      </p:cBhvr>
                                      <p:to>
                                        <p:strVal val="visible"/>
                                      </p:to>
                                    </p:set>
                                    <p:anim calcmode="lin" valueType="num">
                                      <p:cBhvr additive="base">
                                        <p:cTn id="31" dur="500" fill="hold"/>
                                        <p:tgtEl>
                                          <p:spTgt spid="27546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5461">
                                            <p:txEl>
                                              <p:pRg st="5" end="5"/>
                                            </p:txEl>
                                          </p:spTgt>
                                        </p:tgtEl>
                                        <p:attrNameLst>
                                          <p:attrName>style.visibility</p:attrName>
                                        </p:attrNameLst>
                                      </p:cBhvr>
                                      <p:to>
                                        <p:strVal val="visible"/>
                                      </p:to>
                                    </p:set>
                                    <p:anim calcmode="lin" valueType="num">
                                      <p:cBhvr additive="base">
                                        <p:cTn id="37" dur="500" fill="hold"/>
                                        <p:tgtEl>
                                          <p:spTgt spid="27546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6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5461">
                                            <p:txEl>
                                              <p:pRg st="6" end="6"/>
                                            </p:txEl>
                                          </p:spTgt>
                                        </p:tgtEl>
                                        <p:attrNameLst>
                                          <p:attrName>style.visibility</p:attrName>
                                        </p:attrNameLst>
                                      </p:cBhvr>
                                      <p:to>
                                        <p:strVal val="visible"/>
                                      </p:to>
                                    </p:set>
                                    <p:anim calcmode="lin" valueType="num">
                                      <p:cBhvr additive="base">
                                        <p:cTn id="43" dur="500" fill="hold"/>
                                        <p:tgtEl>
                                          <p:spTgt spid="27546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6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SI Client (2)</a:t>
            </a:r>
          </a:p>
        </p:txBody>
      </p:sp>
      <p:pic>
        <p:nvPicPr>
          <p:cNvPr id="53251"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76485" name="Rectangle 5"/>
          <p:cNvSpPr>
            <a:spLocks noChangeArrowheads="1"/>
          </p:cNvSpPr>
          <p:nvPr/>
        </p:nvSpPr>
        <p:spPr bwMode="auto">
          <a:xfrm>
            <a:off x="914400" y="16002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Norme simplifiée n°48 « multisectorielles » portant sur la gestion des fichiers de clients et de prospects</a:t>
            </a:r>
          </a:p>
          <a:p>
            <a:pPr marL="342900" indent="-342900">
              <a:spcBef>
                <a:spcPct val="20000"/>
              </a:spcBef>
              <a:spcAft>
                <a:spcPct val="30000"/>
              </a:spcAft>
              <a:buClr>
                <a:schemeClr val="hlink"/>
              </a:buClr>
              <a:buFont typeface="Wingdings" pitchFamily="2" charset="2"/>
              <a:buChar char="n"/>
            </a:pPr>
            <a:r>
              <a:rPr lang="fr-FR" sz="3200"/>
              <a:t>Seuls les SI client du secteur bancaire et assurance sont exclus de cette norme et doivent être déclarés selon la procédure ordinaire</a:t>
            </a:r>
          </a:p>
        </p:txBody>
      </p:sp>
      <p:sp>
        <p:nvSpPr>
          <p:cNvPr id="53253"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5">
                                            <p:txEl>
                                              <p:pRg st="0" end="0"/>
                                            </p:txEl>
                                          </p:spTgt>
                                        </p:tgtEl>
                                        <p:attrNameLst>
                                          <p:attrName>style.visibility</p:attrName>
                                        </p:attrNameLst>
                                      </p:cBhvr>
                                      <p:to>
                                        <p:strVal val="visible"/>
                                      </p:to>
                                    </p:set>
                                    <p:anim calcmode="lin" valueType="num">
                                      <p:cBhvr additive="base">
                                        <p:cTn id="7" dur="500" fill="hold"/>
                                        <p:tgtEl>
                                          <p:spTgt spid="2764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485">
                                            <p:txEl>
                                              <p:pRg st="1" end="1"/>
                                            </p:txEl>
                                          </p:spTgt>
                                        </p:tgtEl>
                                        <p:attrNameLst>
                                          <p:attrName>style.visibility</p:attrName>
                                        </p:attrNameLst>
                                      </p:cBhvr>
                                      <p:to>
                                        <p:strVal val="visible"/>
                                      </p:to>
                                    </p:set>
                                    <p:anim calcmode="lin" valueType="num">
                                      <p:cBhvr additive="base">
                                        <p:cTn id="13" dur="500" fill="hold"/>
                                        <p:tgtEl>
                                          <p:spTgt spid="27648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48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8"/>
          <p:cNvSpPr>
            <a:spLocks noGrp="1" noChangeArrowheads="1"/>
          </p:cNvSpPr>
          <p:nvPr>
            <p:ph type="title"/>
          </p:nvPr>
        </p:nvSpPr>
        <p:spPr>
          <a:xfrm>
            <a:off x="1033463" y="404813"/>
            <a:ext cx="7729537" cy="452437"/>
          </a:xfrm>
        </p:spPr>
        <p:txBody>
          <a:bodyPr/>
          <a:lstStyle/>
          <a:p>
            <a:pPr eaLnBrk="1" hangingPunct="1"/>
            <a:r>
              <a:rPr lang="fr-FR" sz="3200" smtClean="0"/>
              <a:t>Objectifs du cours</a:t>
            </a:r>
          </a:p>
        </p:txBody>
      </p:sp>
      <p:sp>
        <p:nvSpPr>
          <p:cNvPr id="11267" name="Rectangle 10"/>
          <p:cNvSpPr>
            <a:spLocks noGrp="1" noChangeArrowheads="1"/>
          </p:cNvSpPr>
          <p:nvPr>
            <p:ph type="body" sz="half" idx="2"/>
          </p:nvPr>
        </p:nvSpPr>
        <p:spPr>
          <a:xfrm>
            <a:off x="1066800" y="2133600"/>
            <a:ext cx="4833938" cy="2895600"/>
          </a:xfrm>
        </p:spPr>
        <p:txBody>
          <a:bodyPr/>
          <a:lstStyle/>
          <a:p>
            <a:pPr eaLnBrk="1" hangingPunct="1"/>
            <a:r>
              <a:rPr lang="en-US" sz="2400" smtClean="0"/>
              <a:t>bien comprendre ce que recouvre la loi relative à l’informatique, aux fichiers et aux libertés</a:t>
            </a:r>
          </a:p>
          <a:p>
            <a:pPr eaLnBrk="1" hangingPunct="1"/>
            <a:r>
              <a:rPr lang="en-US" sz="2400" smtClean="0"/>
              <a:t>maîtriser les terminologies propres et les définitions qu’elle recouvre</a:t>
            </a:r>
          </a:p>
        </p:txBody>
      </p:sp>
      <p:sp>
        <p:nvSpPr>
          <p:cNvPr id="11268" name="Text Box 7"/>
          <p:cNvSpPr txBox="1">
            <a:spLocks noChangeArrowheads="1"/>
          </p:cNvSpPr>
          <p:nvPr/>
        </p:nvSpPr>
        <p:spPr bwMode="auto">
          <a:xfrm>
            <a:off x="1066800" y="1295400"/>
            <a:ext cx="7620000" cy="427038"/>
          </a:xfrm>
          <a:prstGeom prst="rect">
            <a:avLst/>
          </a:prstGeom>
          <a:noFill/>
          <a:ln w="9525">
            <a:noFill/>
            <a:miter lim="800000"/>
            <a:headEnd/>
            <a:tailEnd/>
          </a:ln>
        </p:spPr>
        <p:txBody>
          <a:bodyPr>
            <a:spAutoFit/>
          </a:bodyPr>
          <a:lstStyle/>
          <a:p>
            <a:pPr eaLnBrk="1" hangingPunct="1">
              <a:spcBef>
                <a:spcPct val="50000"/>
              </a:spcBef>
            </a:pPr>
            <a:r>
              <a:rPr lang="fr-FR" sz="2200"/>
              <a:t>Au  terme de ce cours, vous serez en mesure de :</a:t>
            </a:r>
            <a:r>
              <a:rPr lang="en-US" sz="2200"/>
              <a:t> </a:t>
            </a:r>
          </a:p>
        </p:txBody>
      </p:sp>
      <p:sp>
        <p:nvSpPr>
          <p:cNvPr id="1126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sz="1800" b="1">
                <a:solidFill>
                  <a:srgbClr val="000000"/>
                </a:solidFill>
              </a:rPr>
              <a:t> </a:t>
            </a:r>
            <a:r>
              <a:rPr lang="fr-FR" sz="1800" b="1">
                <a:solidFill>
                  <a:srgbClr val="000000"/>
                </a:solidFill>
              </a:rPr>
              <a:t>Protection des données personnelles dans le monde Module 1</a:t>
            </a:r>
          </a:p>
        </p:txBody>
      </p:sp>
      <p:pic>
        <p:nvPicPr>
          <p:cNvPr id="11270" name="Picture 9"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Les SI achats</a:t>
            </a:r>
          </a:p>
        </p:txBody>
      </p:sp>
      <p:grpSp>
        <p:nvGrpSpPr>
          <p:cNvPr id="54275" name="Group 15"/>
          <p:cNvGrpSpPr>
            <a:grpSpLocks/>
          </p:cNvGrpSpPr>
          <p:nvPr/>
        </p:nvGrpSpPr>
        <p:grpSpPr bwMode="auto">
          <a:xfrm>
            <a:off x="1295400" y="1447800"/>
            <a:ext cx="6858000" cy="4800600"/>
            <a:chOff x="816" y="912"/>
            <a:chExt cx="4320" cy="3024"/>
          </a:xfrm>
        </p:grpSpPr>
        <p:sp>
          <p:nvSpPr>
            <p:cNvPr id="54278" name="AutoShape 16"/>
            <p:cNvSpPr>
              <a:spLocks noChangeArrowheads="1"/>
            </p:cNvSpPr>
            <p:nvPr/>
          </p:nvSpPr>
          <p:spPr bwMode="auto">
            <a:xfrm>
              <a:off x="2016" y="2016"/>
              <a:ext cx="1824" cy="1056"/>
            </a:xfrm>
            <a:prstGeom prst="can">
              <a:avLst>
                <a:gd name="adj" fmla="val 25000"/>
              </a:avLst>
            </a:prstGeom>
            <a:solidFill>
              <a:srgbClr val="F6F606"/>
            </a:solidFill>
            <a:ln w="9525">
              <a:solidFill>
                <a:schemeClr val="tx1"/>
              </a:solidFill>
              <a:miter lim="800000"/>
              <a:headEnd/>
              <a:tailEnd/>
            </a:ln>
          </p:spPr>
          <p:txBody>
            <a:bodyPr wrap="none" anchor="ctr"/>
            <a:lstStyle/>
            <a:p>
              <a:pPr algn="ctr" eaLnBrk="1" hangingPunct="1"/>
              <a:r>
                <a:rPr lang="fr-FR">
                  <a:latin typeface="Verdana" pitchFamily="34" charset="0"/>
                </a:rPr>
                <a:t>Extranets achat</a:t>
              </a:r>
            </a:p>
            <a:p>
              <a:pPr algn="ctr" eaLnBrk="1" hangingPunct="1"/>
              <a:r>
                <a:rPr lang="fr-FR">
                  <a:latin typeface="Verdana" pitchFamily="34" charset="0"/>
                </a:rPr>
                <a:t>Plates-formes d’achat</a:t>
              </a:r>
            </a:p>
            <a:p>
              <a:pPr algn="ctr" eaLnBrk="1" hangingPunct="1"/>
              <a:r>
                <a:rPr lang="fr-FR">
                  <a:latin typeface="Verdana" pitchFamily="34" charset="0"/>
                </a:rPr>
                <a:t>électronique</a:t>
              </a:r>
            </a:p>
          </p:txBody>
        </p:sp>
        <p:sp>
          <p:nvSpPr>
            <p:cNvPr id="54279" name="Rectangle 17"/>
            <p:cNvSpPr>
              <a:spLocks noChangeArrowheads="1"/>
            </p:cNvSpPr>
            <p:nvPr/>
          </p:nvSpPr>
          <p:spPr bwMode="auto">
            <a:xfrm>
              <a:off x="816" y="1680"/>
              <a:ext cx="1200" cy="336"/>
            </a:xfrm>
            <a:prstGeom prst="rect">
              <a:avLst/>
            </a:prstGeom>
            <a:solidFill>
              <a:srgbClr val="F6F606"/>
            </a:solidFill>
            <a:ln w="9525">
              <a:solidFill>
                <a:schemeClr val="tx1"/>
              </a:solidFill>
              <a:miter lim="800000"/>
              <a:headEnd/>
              <a:tailEnd/>
            </a:ln>
          </p:spPr>
          <p:txBody>
            <a:bodyPr wrap="none" anchor="ctr"/>
            <a:lstStyle/>
            <a:p>
              <a:pPr algn="ctr" eaLnBrk="1" hangingPunct="1"/>
              <a:r>
                <a:rPr lang="fr-FR">
                  <a:latin typeface="Verdana" pitchFamily="34" charset="0"/>
                </a:rPr>
                <a:t>Fournisseurs</a:t>
              </a:r>
            </a:p>
          </p:txBody>
        </p:sp>
        <p:sp>
          <p:nvSpPr>
            <p:cNvPr id="54280" name="Rectangle 18"/>
            <p:cNvSpPr>
              <a:spLocks noChangeArrowheads="1"/>
            </p:cNvSpPr>
            <p:nvPr/>
          </p:nvSpPr>
          <p:spPr bwMode="auto">
            <a:xfrm>
              <a:off x="3936" y="1632"/>
              <a:ext cx="1200" cy="336"/>
            </a:xfrm>
            <a:prstGeom prst="rect">
              <a:avLst/>
            </a:prstGeom>
            <a:solidFill>
              <a:srgbClr val="F6F606"/>
            </a:solidFill>
            <a:ln w="9525">
              <a:solidFill>
                <a:schemeClr val="tx1"/>
              </a:solidFill>
              <a:miter lim="800000"/>
              <a:headEnd/>
              <a:tailEnd/>
            </a:ln>
          </p:spPr>
          <p:txBody>
            <a:bodyPr wrap="none" anchor="ctr"/>
            <a:lstStyle/>
            <a:p>
              <a:pPr algn="ctr" eaLnBrk="1" hangingPunct="1"/>
              <a:r>
                <a:rPr lang="fr-FR">
                  <a:latin typeface="Verdana" pitchFamily="34" charset="0"/>
                </a:rPr>
                <a:t>Société cliente</a:t>
              </a:r>
            </a:p>
          </p:txBody>
        </p:sp>
        <p:sp>
          <p:nvSpPr>
            <p:cNvPr id="54281" name="Line 19"/>
            <p:cNvSpPr>
              <a:spLocks noChangeShapeType="1"/>
            </p:cNvSpPr>
            <p:nvPr/>
          </p:nvSpPr>
          <p:spPr bwMode="auto">
            <a:xfrm>
              <a:off x="1392" y="2112"/>
              <a:ext cx="576" cy="432"/>
            </a:xfrm>
            <a:prstGeom prst="line">
              <a:avLst/>
            </a:prstGeom>
            <a:noFill/>
            <a:ln w="9525">
              <a:solidFill>
                <a:schemeClr val="tx1"/>
              </a:solidFill>
              <a:miter lim="800000"/>
              <a:headEnd/>
              <a:tailEnd type="triangle" w="med" len="med"/>
            </a:ln>
          </p:spPr>
          <p:txBody>
            <a:bodyPr wrap="none"/>
            <a:lstStyle/>
            <a:p>
              <a:endParaRPr lang="fr-FR"/>
            </a:p>
          </p:txBody>
        </p:sp>
        <p:sp>
          <p:nvSpPr>
            <p:cNvPr id="54282" name="Line 20"/>
            <p:cNvSpPr>
              <a:spLocks noChangeShapeType="1"/>
            </p:cNvSpPr>
            <p:nvPr/>
          </p:nvSpPr>
          <p:spPr bwMode="auto">
            <a:xfrm flipH="1">
              <a:off x="3888" y="2064"/>
              <a:ext cx="528" cy="432"/>
            </a:xfrm>
            <a:prstGeom prst="line">
              <a:avLst/>
            </a:prstGeom>
            <a:noFill/>
            <a:ln w="9525">
              <a:solidFill>
                <a:schemeClr val="tx1"/>
              </a:solidFill>
              <a:miter lim="800000"/>
              <a:headEnd/>
              <a:tailEnd type="triangle" w="med" len="med"/>
            </a:ln>
          </p:spPr>
          <p:txBody>
            <a:bodyPr wrap="none"/>
            <a:lstStyle/>
            <a:p>
              <a:endParaRPr lang="fr-FR"/>
            </a:p>
          </p:txBody>
        </p:sp>
        <p:sp>
          <p:nvSpPr>
            <p:cNvPr id="54283" name="Rectangle 21"/>
            <p:cNvSpPr>
              <a:spLocks noChangeArrowheads="1"/>
            </p:cNvSpPr>
            <p:nvPr/>
          </p:nvSpPr>
          <p:spPr bwMode="auto">
            <a:xfrm>
              <a:off x="960" y="912"/>
              <a:ext cx="3984" cy="576"/>
            </a:xfrm>
            <a:prstGeom prst="rect">
              <a:avLst/>
            </a:prstGeom>
            <a:solidFill>
              <a:srgbClr val="F6F606"/>
            </a:solidFill>
            <a:ln w="9525">
              <a:solidFill>
                <a:schemeClr val="tx1"/>
              </a:solidFill>
              <a:miter lim="800000"/>
              <a:headEnd/>
              <a:tailEnd/>
            </a:ln>
          </p:spPr>
          <p:txBody>
            <a:bodyPr wrap="none" anchor="ctr"/>
            <a:lstStyle/>
            <a:p>
              <a:pPr algn="ctr" eaLnBrk="1" hangingPunct="1"/>
              <a:r>
                <a:rPr lang="fr-FR">
                  <a:latin typeface="Verdana" pitchFamily="34" charset="0"/>
                </a:rPr>
                <a:t>Norme simplifiée n°4</a:t>
              </a:r>
            </a:p>
            <a:p>
              <a:pPr algn="ctr" eaLnBrk="1" hangingPunct="1"/>
              <a:r>
                <a:rPr lang="fr-FR">
                  <a:latin typeface="Verdana" pitchFamily="34" charset="0"/>
                </a:rPr>
                <a:t>relative à la gestion des fichiers de fournisseurs</a:t>
              </a:r>
              <a:r>
                <a:rPr lang="fr-FR" sz="2400">
                  <a:latin typeface="Times New Roman" pitchFamily="18" charset="0"/>
                </a:rPr>
                <a:t> </a:t>
              </a:r>
            </a:p>
          </p:txBody>
        </p:sp>
        <p:sp>
          <p:nvSpPr>
            <p:cNvPr id="54284" name="Rectangle 22"/>
            <p:cNvSpPr>
              <a:spLocks noChangeArrowheads="1"/>
            </p:cNvSpPr>
            <p:nvPr/>
          </p:nvSpPr>
          <p:spPr bwMode="auto">
            <a:xfrm>
              <a:off x="1536" y="3216"/>
              <a:ext cx="2880" cy="576"/>
            </a:xfrm>
            <a:prstGeom prst="rect">
              <a:avLst/>
            </a:prstGeom>
            <a:solidFill>
              <a:srgbClr val="FF0000"/>
            </a:solidFill>
            <a:ln w="9525">
              <a:solidFill>
                <a:schemeClr val="tx1"/>
              </a:solidFill>
              <a:miter lim="800000"/>
              <a:headEnd/>
              <a:tailEnd/>
            </a:ln>
          </p:spPr>
          <p:txBody>
            <a:bodyPr wrap="none" anchor="ctr"/>
            <a:lstStyle/>
            <a:p>
              <a:pPr algn="ctr" eaLnBrk="1" hangingPunct="1"/>
              <a:r>
                <a:rPr lang="fr-FR">
                  <a:solidFill>
                    <a:srgbClr val="000000"/>
                  </a:solidFill>
                  <a:latin typeface="Verdana" pitchFamily="34" charset="0"/>
                </a:rPr>
                <a:t>Activités de commerce électronique</a:t>
              </a:r>
            </a:p>
            <a:p>
              <a:pPr algn="ctr" eaLnBrk="1" hangingPunct="1"/>
              <a:r>
                <a:rPr lang="fr-FR">
                  <a:solidFill>
                    <a:srgbClr val="000000"/>
                  </a:solidFill>
                  <a:latin typeface="Verdana" pitchFamily="34" charset="0"/>
                </a:rPr>
                <a:t>orientées vers les fournisseurs</a:t>
              </a:r>
            </a:p>
          </p:txBody>
        </p:sp>
        <p:sp>
          <p:nvSpPr>
            <p:cNvPr id="54285" name="Line 23"/>
            <p:cNvSpPr>
              <a:spLocks noChangeShapeType="1"/>
            </p:cNvSpPr>
            <p:nvPr/>
          </p:nvSpPr>
          <p:spPr bwMode="auto">
            <a:xfrm>
              <a:off x="1680" y="3072"/>
              <a:ext cx="2352" cy="864"/>
            </a:xfrm>
            <a:prstGeom prst="line">
              <a:avLst/>
            </a:prstGeom>
            <a:noFill/>
            <a:ln w="34925">
              <a:solidFill>
                <a:srgbClr val="000000"/>
              </a:solidFill>
              <a:miter lim="800000"/>
              <a:headEnd/>
              <a:tailEnd/>
            </a:ln>
          </p:spPr>
          <p:txBody>
            <a:bodyPr wrap="none"/>
            <a:lstStyle/>
            <a:p>
              <a:endParaRPr lang="fr-FR"/>
            </a:p>
          </p:txBody>
        </p:sp>
        <p:sp>
          <p:nvSpPr>
            <p:cNvPr id="54286" name="Line 24"/>
            <p:cNvSpPr>
              <a:spLocks noChangeShapeType="1"/>
            </p:cNvSpPr>
            <p:nvPr/>
          </p:nvSpPr>
          <p:spPr bwMode="auto">
            <a:xfrm flipV="1">
              <a:off x="1824" y="3072"/>
              <a:ext cx="2256" cy="864"/>
            </a:xfrm>
            <a:prstGeom prst="line">
              <a:avLst/>
            </a:prstGeom>
            <a:noFill/>
            <a:ln w="34925">
              <a:solidFill>
                <a:srgbClr val="000000"/>
              </a:solidFill>
              <a:miter lim="800000"/>
              <a:headEnd/>
              <a:tailEnd/>
            </a:ln>
          </p:spPr>
          <p:txBody>
            <a:bodyPr wrap="none"/>
            <a:lstStyle/>
            <a:p>
              <a:endParaRPr lang="fr-FR"/>
            </a:p>
          </p:txBody>
        </p:sp>
      </p:grpSp>
      <p:sp>
        <p:nvSpPr>
          <p:cNvPr id="5427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pic>
        <p:nvPicPr>
          <p:cNvPr id="5427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914400" y="385763"/>
            <a:ext cx="8229600" cy="452437"/>
          </a:xfrm>
          <a:prstGeom prst="rect">
            <a:avLst/>
          </a:prstGeom>
          <a:noFill/>
          <a:ln w="9525">
            <a:noFill/>
            <a:miter lim="800000"/>
            <a:headEnd/>
            <a:tailEnd/>
          </a:ln>
        </p:spPr>
        <p:txBody>
          <a:bodyPr anchor="ctr"/>
          <a:lstStyle/>
          <a:p>
            <a:pPr eaLnBrk="1" hangingPunct="1"/>
            <a:r>
              <a:rPr lang="fr-FR" sz="3200" b="1">
                <a:solidFill>
                  <a:srgbClr val="000000"/>
                </a:solidFill>
              </a:rPr>
              <a:t>Les SI archivage</a:t>
            </a:r>
          </a:p>
        </p:txBody>
      </p:sp>
      <p:grpSp>
        <p:nvGrpSpPr>
          <p:cNvPr id="2" name="Group 5"/>
          <p:cNvGrpSpPr>
            <a:grpSpLocks/>
          </p:cNvGrpSpPr>
          <p:nvPr/>
        </p:nvGrpSpPr>
        <p:grpSpPr bwMode="auto">
          <a:xfrm>
            <a:off x="1371600" y="990600"/>
            <a:ext cx="6477000" cy="2971800"/>
            <a:chOff x="960" y="1008"/>
            <a:chExt cx="4080" cy="2016"/>
          </a:xfrm>
        </p:grpSpPr>
        <p:sp>
          <p:nvSpPr>
            <p:cNvPr id="55303" name="AutoShape 6"/>
            <p:cNvSpPr>
              <a:spLocks noChangeArrowheads="1"/>
            </p:cNvSpPr>
            <p:nvPr/>
          </p:nvSpPr>
          <p:spPr bwMode="auto">
            <a:xfrm>
              <a:off x="960" y="1008"/>
              <a:ext cx="4080" cy="672"/>
            </a:xfrm>
            <a:prstGeom prst="can">
              <a:avLst>
                <a:gd name="adj" fmla="val 25000"/>
              </a:avLst>
            </a:prstGeom>
            <a:solidFill>
              <a:srgbClr val="FF0000"/>
            </a:solidFill>
            <a:ln w="9525">
              <a:solidFill>
                <a:schemeClr val="tx1"/>
              </a:solidFill>
              <a:miter lim="800000"/>
              <a:headEnd/>
              <a:tailEnd/>
            </a:ln>
          </p:spPr>
          <p:txBody>
            <a:bodyPr wrap="none" anchor="ctr"/>
            <a:lstStyle/>
            <a:p>
              <a:pPr algn="ctr" eaLnBrk="1" hangingPunct="1"/>
              <a:r>
                <a:rPr lang="fr-FR" sz="2400">
                  <a:latin typeface="Verdana" pitchFamily="34" charset="0"/>
                </a:rPr>
                <a:t>SI Archivage</a:t>
              </a:r>
            </a:p>
          </p:txBody>
        </p:sp>
        <p:sp>
          <p:nvSpPr>
            <p:cNvPr id="55304" name="AutoShape 7"/>
            <p:cNvSpPr>
              <a:spLocks noChangeArrowheads="1"/>
            </p:cNvSpPr>
            <p:nvPr/>
          </p:nvSpPr>
          <p:spPr bwMode="auto">
            <a:xfrm>
              <a:off x="2496" y="1968"/>
              <a:ext cx="1008" cy="1056"/>
            </a:xfrm>
            <a:prstGeom prst="can">
              <a:avLst>
                <a:gd name="adj" fmla="val 26190"/>
              </a:avLst>
            </a:prstGeom>
            <a:solidFill>
              <a:srgbClr val="FF0000"/>
            </a:solidFill>
            <a:ln w="9525">
              <a:solidFill>
                <a:schemeClr val="tx1"/>
              </a:solidFill>
              <a:miter lim="800000"/>
              <a:headEnd/>
              <a:tailEnd/>
            </a:ln>
          </p:spPr>
          <p:txBody>
            <a:bodyPr wrap="none" anchor="ctr"/>
            <a:lstStyle/>
            <a:p>
              <a:pPr algn="ctr" eaLnBrk="1" hangingPunct="1"/>
              <a:r>
                <a:rPr lang="fr-FR">
                  <a:latin typeface="Verdana" pitchFamily="34" charset="0"/>
                </a:rPr>
                <a:t>SI</a:t>
              </a:r>
            </a:p>
            <a:p>
              <a:pPr algn="ctr" eaLnBrk="1" hangingPunct="1"/>
              <a:r>
                <a:rPr lang="fr-FR">
                  <a:latin typeface="Verdana" pitchFamily="34" charset="0"/>
                </a:rPr>
                <a:t>Ressources</a:t>
              </a:r>
            </a:p>
            <a:p>
              <a:pPr algn="ctr" eaLnBrk="1" hangingPunct="1"/>
              <a:r>
                <a:rPr lang="fr-FR">
                  <a:latin typeface="Verdana" pitchFamily="34" charset="0"/>
                </a:rPr>
                <a:t>humaines</a:t>
              </a:r>
            </a:p>
          </p:txBody>
        </p:sp>
        <p:sp>
          <p:nvSpPr>
            <p:cNvPr id="55305" name="AutoShape 8"/>
            <p:cNvSpPr>
              <a:spLocks noChangeArrowheads="1"/>
            </p:cNvSpPr>
            <p:nvPr/>
          </p:nvSpPr>
          <p:spPr bwMode="auto">
            <a:xfrm>
              <a:off x="1008" y="1776"/>
              <a:ext cx="1008" cy="1056"/>
            </a:xfrm>
            <a:prstGeom prst="can">
              <a:avLst>
                <a:gd name="adj" fmla="val 26190"/>
              </a:avLst>
            </a:prstGeom>
            <a:solidFill>
              <a:srgbClr val="FF0000"/>
            </a:solidFill>
            <a:ln w="9525">
              <a:solidFill>
                <a:schemeClr val="tx1"/>
              </a:solidFill>
              <a:miter lim="800000"/>
              <a:headEnd/>
              <a:tailEnd/>
            </a:ln>
          </p:spPr>
          <p:txBody>
            <a:bodyPr wrap="none" anchor="ctr"/>
            <a:lstStyle/>
            <a:p>
              <a:pPr algn="ctr" eaLnBrk="1" hangingPunct="1"/>
              <a:r>
                <a:rPr lang="fr-FR" sz="2400">
                  <a:latin typeface="Verdana" pitchFamily="34" charset="0"/>
                </a:rPr>
                <a:t>SI</a:t>
              </a:r>
            </a:p>
            <a:p>
              <a:pPr algn="ctr" eaLnBrk="1" hangingPunct="1"/>
              <a:r>
                <a:rPr lang="fr-FR" sz="2400">
                  <a:latin typeface="Verdana" pitchFamily="34" charset="0"/>
                </a:rPr>
                <a:t>Client</a:t>
              </a:r>
            </a:p>
          </p:txBody>
        </p:sp>
        <p:sp>
          <p:nvSpPr>
            <p:cNvPr id="55306" name="AutoShape 9"/>
            <p:cNvSpPr>
              <a:spLocks noChangeArrowheads="1"/>
            </p:cNvSpPr>
            <p:nvPr/>
          </p:nvSpPr>
          <p:spPr bwMode="auto">
            <a:xfrm>
              <a:off x="3936" y="1776"/>
              <a:ext cx="1008" cy="1056"/>
            </a:xfrm>
            <a:prstGeom prst="can">
              <a:avLst>
                <a:gd name="adj" fmla="val 26190"/>
              </a:avLst>
            </a:prstGeom>
            <a:solidFill>
              <a:srgbClr val="FF0000"/>
            </a:solidFill>
            <a:ln w="9525">
              <a:solidFill>
                <a:schemeClr val="tx1"/>
              </a:solidFill>
              <a:miter lim="800000"/>
              <a:headEnd/>
              <a:tailEnd/>
            </a:ln>
          </p:spPr>
          <p:txBody>
            <a:bodyPr wrap="none" anchor="ctr"/>
            <a:lstStyle/>
            <a:p>
              <a:pPr algn="ctr" eaLnBrk="1" hangingPunct="1"/>
              <a:r>
                <a:rPr lang="fr-FR" sz="2400">
                  <a:latin typeface="Verdana" pitchFamily="34" charset="0"/>
                </a:rPr>
                <a:t>SI</a:t>
              </a:r>
            </a:p>
            <a:p>
              <a:pPr algn="ctr" eaLnBrk="1" hangingPunct="1"/>
              <a:r>
                <a:rPr lang="fr-FR" sz="2400">
                  <a:latin typeface="Verdana" pitchFamily="34" charset="0"/>
                </a:rPr>
                <a:t>Achat</a:t>
              </a:r>
            </a:p>
          </p:txBody>
        </p:sp>
        <p:cxnSp>
          <p:nvCxnSpPr>
            <p:cNvPr id="55307" name="AutoShape 10"/>
            <p:cNvCxnSpPr>
              <a:cxnSpLocks noChangeShapeType="1"/>
              <a:stCxn id="55303" idx="3"/>
              <a:endCxn id="55305" idx="1"/>
            </p:cNvCxnSpPr>
            <p:nvPr/>
          </p:nvCxnSpPr>
          <p:spPr bwMode="auto">
            <a:xfrm flipH="1">
              <a:off x="1512" y="1680"/>
              <a:ext cx="1488" cy="96"/>
            </a:xfrm>
            <a:prstGeom prst="straightConnector1">
              <a:avLst/>
            </a:prstGeom>
            <a:noFill/>
            <a:ln w="9525">
              <a:solidFill>
                <a:schemeClr val="tx1"/>
              </a:solidFill>
              <a:miter lim="800000"/>
              <a:headEnd/>
              <a:tailEnd type="triangle" w="med" len="med"/>
            </a:ln>
          </p:spPr>
        </p:cxnSp>
        <p:cxnSp>
          <p:nvCxnSpPr>
            <p:cNvPr id="55308" name="AutoShape 11"/>
            <p:cNvCxnSpPr>
              <a:cxnSpLocks noChangeShapeType="1"/>
              <a:stCxn id="55303" idx="3"/>
              <a:endCxn id="55304" idx="1"/>
            </p:cNvCxnSpPr>
            <p:nvPr/>
          </p:nvCxnSpPr>
          <p:spPr bwMode="auto">
            <a:xfrm>
              <a:off x="3000" y="1680"/>
              <a:ext cx="0" cy="288"/>
            </a:xfrm>
            <a:prstGeom prst="straightConnector1">
              <a:avLst/>
            </a:prstGeom>
            <a:noFill/>
            <a:ln w="9525">
              <a:solidFill>
                <a:schemeClr val="tx1"/>
              </a:solidFill>
              <a:miter lim="800000"/>
              <a:headEnd/>
              <a:tailEnd type="triangle" w="med" len="med"/>
            </a:ln>
          </p:spPr>
        </p:cxnSp>
        <p:cxnSp>
          <p:nvCxnSpPr>
            <p:cNvPr id="55309" name="AutoShape 12"/>
            <p:cNvCxnSpPr>
              <a:cxnSpLocks noChangeShapeType="1"/>
              <a:stCxn id="55303" idx="3"/>
              <a:endCxn id="55306" idx="1"/>
            </p:cNvCxnSpPr>
            <p:nvPr/>
          </p:nvCxnSpPr>
          <p:spPr bwMode="auto">
            <a:xfrm>
              <a:off x="3000" y="1680"/>
              <a:ext cx="1440" cy="96"/>
            </a:xfrm>
            <a:prstGeom prst="straightConnector1">
              <a:avLst/>
            </a:prstGeom>
            <a:noFill/>
            <a:ln w="9525">
              <a:solidFill>
                <a:schemeClr val="tx1"/>
              </a:solidFill>
              <a:miter lim="800000"/>
              <a:headEnd/>
              <a:tailEnd type="triangle" w="med" len="med"/>
            </a:ln>
          </p:spPr>
        </p:cxnSp>
      </p:grpSp>
      <p:sp>
        <p:nvSpPr>
          <p:cNvPr id="280590" name="Text Box 14"/>
          <p:cNvSpPr txBox="1">
            <a:spLocks noChangeArrowheads="1"/>
          </p:cNvSpPr>
          <p:nvPr/>
        </p:nvSpPr>
        <p:spPr bwMode="auto">
          <a:xfrm>
            <a:off x="838200" y="4105275"/>
            <a:ext cx="8305800" cy="2371725"/>
          </a:xfrm>
          <a:prstGeom prst="rect">
            <a:avLst/>
          </a:prstGeom>
          <a:noFill/>
          <a:ln w="9525">
            <a:noFill/>
            <a:miter lim="800000"/>
            <a:headEnd/>
            <a:tailEnd/>
          </a:ln>
        </p:spPr>
        <p:txBody>
          <a:bodyPr>
            <a:spAutoFit/>
          </a:bodyPr>
          <a:lstStyle/>
          <a:p>
            <a:pPr eaLnBrk="1" hangingPunct="1">
              <a:spcBef>
                <a:spcPct val="20000"/>
              </a:spcBef>
              <a:buClr>
                <a:schemeClr val="hlink"/>
              </a:buClr>
              <a:buSzPct val="60000"/>
              <a:buFont typeface="Wingdings 2" pitchFamily="18" charset="2"/>
              <a:buChar char="¢"/>
            </a:pPr>
            <a:r>
              <a:rPr lang="fr-FR" sz="2800">
                <a:latin typeface="Verdana" pitchFamily="34" charset="0"/>
              </a:rPr>
              <a:t>Délibération 88-52 du 10 mai 1988</a:t>
            </a:r>
          </a:p>
          <a:p>
            <a:pPr lvl="1" eaLnBrk="1" hangingPunct="1">
              <a:spcBef>
                <a:spcPct val="20000"/>
              </a:spcBef>
              <a:buClr>
                <a:schemeClr val="hlink"/>
              </a:buClr>
              <a:buSzPct val="55000"/>
              <a:buFont typeface="Wingdings" pitchFamily="2" charset="2"/>
              <a:buChar char="n"/>
            </a:pPr>
            <a:r>
              <a:rPr lang="fr-FR">
                <a:latin typeface="Verdana" pitchFamily="34" charset="0"/>
              </a:rPr>
              <a:t>Compatibilité entre la loi I &amp; L et la loi 79-18 du 3 janvier 1979 sur les archives</a:t>
            </a:r>
          </a:p>
          <a:p>
            <a:pPr eaLnBrk="1" hangingPunct="1">
              <a:spcBef>
                <a:spcPct val="20000"/>
              </a:spcBef>
              <a:buClr>
                <a:schemeClr val="hlink"/>
              </a:buClr>
              <a:buSzPct val="60000"/>
              <a:buFont typeface="Wingdings 2" pitchFamily="18" charset="2"/>
              <a:buChar char="¢"/>
            </a:pPr>
            <a:r>
              <a:rPr lang="fr-FR" sz="2800">
                <a:latin typeface="Verdana" pitchFamily="34" charset="0"/>
              </a:rPr>
              <a:t>Délibération 2005-213 du 11 octobre 2005</a:t>
            </a:r>
          </a:p>
          <a:p>
            <a:pPr lvl="1" eaLnBrk="1" hangingPunct="1">
              <a:spcBef>
                <a:spcPct val="20000"/>
              </a:spcBef>
              <a:buClr>
                <a:schemeClr val="hlink"/>
              </a:buClr>
              <a:buSzPct val="55000"/>
              <a:buFont typeface="Wingdings" pitchFamily="2" charset="2"/>
              <a:buChar char="n"/>
            </a:pPr>
            <a:r>
              <a:rPr lang="fr-FR">
                <a:latin typeface="Verdana" pitchFamily="34" charset="0"/>
              </a:rPr>
              <a:t>Modalités d’archivage électronique dans le secteur privé de données à caractère personnel</a:t>
            </a:r>
            <a:endParaRPr lang="fr-FR">
              <a:latin typeface="Times New Roman" pitchFamily="18" charset="0"/>
            </a:endParaRPr>
          </a:p>
        </p:txBody>
      </p:sp>
      <p:sp>
        <p:nvSpPr>
          <p:cNvPr id="55301"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Chapitre 1 – Les principaux systèmes d’informations</a:t>
            </a:r>
            <a:endParaRPr lang="en-US" sz="1800" b="1">
              <a:solidFill>
                <a:srgbClr val="000000"/>
              </a:solidFill>
            </a:endParaRPr>
          </a:p>
        </p:txBody>
      </p:sp>
      <p:pic>
        <p:nvPicPr>
          <p:cNvPr id="5530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0590"/>
                                        </p:tgtEl>
                                        <p:attrNameLst>
                                          <p:attrName>style.visibility</p:attrName>
                                        </p:attrNameLst>
                                      </p:cBhvr>
                                      <p:to>
                                        <p:strVal val="visible"/>
                                      </p:to>
                                    </p:set>
                                    <p:anim calcmode="lin" valueType="num">
                                      <p:cBhvr additive="base">
                                        <p:cTn id="13" dur="500" fill="hold"/>
                                        <p:tgtEl>
                                          <p:spTgt spid="280590"/>
                                        </p:tgtEl>
                                        <p:attrNameLst>
                                          <p:attrName>ppt_x</p:attrName>
                                        </p:attrNameLst>
                                      </p:cBhvr>
                                      <p:tavLst>
                                        <p:tav tm="0">
                                          <p:val>
                                            <p:strVal val="0-#ppt_w/2"/>
                                          </p:val>
                                        </p:tav>
                                        <p:tav tm="100000">
                                          <p:val>
                                            <p:strVal val="#ppt_x"/>
                                          </p:val>
                                        </p:tav>
                                      </p:tavLst>
                                    </p:anim>
                                    <p:anim calcmode="lin" valueType="num">
                                      <p:cBhvr additive="base">
                                        <p:cTn id="14" dur="500" fill="hold"/>
                                        <p:tgtEl>
                                          <p:spTgt spid="280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914400" y="304800"/>
            <a:ext cx="8229600" cy="762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56323"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Partie 2 – Les différents systèmes d’informations</a:t>
            </a:r>
            <a:endParaRPr lang="en-US" sz="1800" b="1">
              <a:solidFill>
                <a:srgbClr val="000000"/>
              </a:solidFill>
            </a:endParaRPr>
          </a:p>
        </p:txBody>
      </p:sp>
      <p:sp>
        <p:nvSpPr>
          <p:cNvPr id="281606" name="AutoShape 6"/>
          <p:cNvSpPr>
            <a:spLocks noChangeArrowheads="1"/>
          </p:cNvSpPr>
          <p:nvPr/>
        </p:nvSpPr>
        <p:spPr bwMode="auto">
          <a:xfrm>
            <a:off x="762000" y="1470025"/>
            <a:ext cx="23622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Notion</a:t>
            </a:r>
          </a:p>
          <a:p>
            <a:pPr algn="ctr" eaLnBrk="1" hangingPunct="1"/>
            <a:endParaRPr lang="fr-FR" sz="2600">
              <a:solidFill>
                <a:schemeClr val="bg1"/>
              </a:solidFill>
              <a:latin typeface="Verdana" pitchFamily="34" charset="0"/>
            </a:endParaRPr>
          </a:p>
        </p:txBody>
      </p:sp>
      <p:sp>
        <p:nvSpPr>
          <p:cNvPr id="281607" name="AutoShape 7"/>
          <p:cNvSpPr>
            <a:spLocks noChangeArrowheads="1"/>
          </p:cNvSpPr>
          <p:nvPr/>
        </p:nvSpPr>
        <p:spPr bwMode="auto">
          <a:xfrm>
            <a:off x="2514600" y="2395538"/>
            <a:ext cx="2514600" cy="1871662"/>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Principe</a:t>
            </a:r>
          </a:p>
          <a:p>
            <a:pPr algn="ctr" eaLnBrk="1" hangingPunct="1"/>
            <a:r>
              <a:rPr lang="fr-FR" sz="2600">
                <a:solidFill>
                  <a:schemeClr val="bg1"/>
                </a:solidFill>
                <a:latin typeface="Verdana" pitchFamily="34" charset="0"/>
              </a:rPr>
              <a:t>d’interdiction</a:t>
            </a:r>
          </a:p>
        </p:txBody>
      </p:sp>
      <p:sp>
        <p:nvSpPr>
          <p:cNvPr id="281608" name="AutoShape 8"/>
          <p:cNvSpPr>
            <a:spLocks noChangeArrowheads="1"/>
          </p:cNvSpPr>
          <p:nvPr/>
        </p:nvSpPr>
        <p:spPr bwMode="auto">
          <a:xfrm>
            <a:off x="4343400" y="3581400"/>
            <a:ext cx="2590800" cy="1905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Exceptions</a:t>
            </a:r>
          </a:p>
        </p:txBody>
      </p:sp>
      <p:sp>
        <p:nvSpPr>
          <p:cNvPr id="281609" name="AutoShape 9"/>
          <p:cNvSpPr>
            <a:spLocks noChangeArrowheads="1"/>
          </p:cNvSpPr>
          <p:nvPr/>
        </p:nvSpPr>
        <p:spPr bwMode="auto">
          <a:xfrm>
            <a:off x="6324600" y="4724400"/>
            <a:ext cx="2438400" cy="17526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Modèles</a:t>
            </a:r>
          </a:p>
          <a:p>
            <a:pPr algn="ctr" eaLnBrk="1" hangingPunct="1"/>
            <a:r>
              <a:rPr lang="fr-FR" sz="2600">
                <a:solidFill>
                  <a:schemeClr val="bg1"/>
                </a:solidFill>
                <a:latin typeface="Verdana" pitchFamily="34" charset="0"/>
              </a:rPr>
              <a:t>de contrats</a:t>
            </a:r>
          </a:p>
          <a:p>
            <a:pPr algn="ctr" eaLnBrk="1" hangingPunct="1"/>
            <a:r>
              <a:rPr lang="fr-FR" sz="2600">
                <a:solidFill>
                  <a:schemeClr val="bg1"/>
                </a:solidFill>
                <a:latin typeface="Verdana" pitchFamily="34" charset="0"/>
              </a:rPr>
              <a:t>types</a:t>
            </a:r>
          </a:p>
        </p:txBody>
      </p:sp>
      <p:pic>
        <p:nvPicPr>
          <p:cNvPr id="56328" name="Picture 10" descr="New_logo_mail"/>
          <p:cNvPicPr>
            <a:picLocks noChangeAspect="1" noChangeArrowheads="1"/>
          </p:cNvPicPr>
          <p:nvPr/>
        </p:nvPicPr>
        <p:blipFill>
          <a:blip r:embed="rId2" cstate="print"/>
          <a:srcRect/>
          <a:stretch>
            <a:fillRect/>
          </a:stretch>
        </p:blipFill>
        <p:spPr bwMode="auto">
          <a:xfrm>
            <a:off x="122238" y="0"/>
            <a:ext cx="68897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additive="base">
                                        <p:cTn id="7" dur="500" fill="hold"/>
                                        <p:tgtEl>
                                          <p:spTgt spid="281606"/>
                                        </p:tgtEl>
                                        <p:attrNameLst>
                                          <p:attrName>ppt_x</p:attrName>
                                        </p:attrNameLst>
                                      </p:cBhvr>
                                      <p:tavLst>
                                        <p:tav tm="0">
                                          <p:val>
                                            <p:strVal val="0-#ppt_w/2"/>
                                          </p:val>
                                        </p:tav>
                                        <p:tav tm="100000">
                                          <p:val>
                                            <p:strVal val="#ppt_x"/>
                                          </p:val>
                                        </p:tav>
                                      </p:tavLst>
                                    </p:anim>
                                    <p:anim calcmode="lin" valueType="num">
                                      <p:cBhvr additive="base">
                                        <p:cTn id="8" dur="500" fill="hold"/>
                                        <p:tgtEl>
                                          <p:spTgt spid="2816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1607"/>
                                        </p:tgtEl>
                                        <p:attrNameLst>
                                          <p:attrName>style.visibility</p:attrName>
                                        </p:attrNameLst>
                                      </p:cBhvr>
                                      <p:to>
                                        <p:strVal val="visible"/>
                                      </p:to>
                                    </p:set>
                                    <p:anim calcmode="lin" valueType="num">
                                      <p:cBhvr additive="base">
                                        <p:cTn id="13" dur="500" fill="hold"/>
                                        <p:tgtEl>
                                          <p:spTgt spid="281607"/>
                                        </p:tgtEl>
                                        <p:attrNameLst>
                                          <p:attrName>ppt_x</p:attrName>
                                        </p:attrNameLst>
                                      </p:cBhvr>
                                      <p:tavLst>
                                        <p:tav tm="0">
                                          <p:val>
                                            <p:strVal val="0-#ppt_w/2"/>
                                          </p:val>
                                        </p:tav>
                                        <p:tav tm="100000">
                                          <p:val>
                                            <p:strVal val="#ppt_x"/>
                                          </p:val>
                                        </p:tav>
                                      </p:tavLst>
                                    </p:anim>
                                    <p:anim calcmode="lin" valueType="num">
                                      <p:cBhvr additive="base">
                                        <p:cTn id="14" dur="500" fill="hold"/>
                                        <p:tgtEl>
                                          <p:spTgt spid="2816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1608"/>
                                        </p:tgtEl>
                                        <p:attrNameLst>
                                          <p:attrName>style.visibility</p:attrName>
                                        </p:attrNameLst>
                                      </p:cBhvr>
                                      <p:to>
                                        <p:strVal val="visible"/>
                                      </p:to>
                                    </p:set>
                                    <p:anim calcmode="lin" valueType="num">
                                      <p:cBhvr additive="base">
                                        <p:cTn id="19" dur="500" fill="hold"/>
                                        <p:tgtEl>
                                          <p:spTgt spid="281608"/>
                                        </p:tgtEl>
                                        <p:attrNameLst>
                                          <p:attrName>ppt_x</p:attrName>
                                        </p:attrNameLst>
                                      </p:cBhvr>
                                      <p:tavLst>
                                        <p:tav tm="0">
                                          <p:val>
                                            <p:strVal val="0-#ppt_w/2"/>
                                          </p:val>
                                        </p:tav>
                                        <p:tav tm="100000">
                                          <p:val>
                                            <p:strVal val="#ppt_x"/>
                                          </p:val>
                                        </p:tav>
                                      </p:tavLst>
                                    </p:anim>
                                    <p:anim calcmode="lin" valueType="num">
                                      <p:cBhvr additive="base">
                                        <p:cTn id="20" dur="500" fill="hold"/>
                                        <p:tgtEl>
                                          <p:spTgt spid="2816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1609"/>
                                        </p:tgtEl>
                                        <p:attrNameLst>
                                          <p:attrName>style.visibility</p:attrName>
                                        </p:attrNameLst>
                                      </p:cBhvr>
                                      <p:to>
                                        <p:strVal val="visible"/>
                                      </p:to>
                                    </p:set>
                                    <p:anim calcmode="lin" valueType="num">
                                      <p:cBhvr additive="base">
                                        <p:cTn id="25" dur="500" fill="hold"/>
                                        <p:tgtEl>
                                          <p:spTgt spid="281609"/>
                                        </p:tgtEl>
                                        <p:attrNameLst>
                                          <p:attrName>ppt_x</p:attrName>
                                        </p:attrNameLst>
                                      </p:cBhvr>
                                      <p:tavLst>
                                        <p:tav tm="0">
                                          <p:val>
                                            <p:strVal val="0-#ppt_w/2"/>
                                          </p:val>
                                        </p:tav>
                                        <p:tav tm="100000">
                                          <p:val>
                                            <p:strVal val="#ppt_x"/>
                                          </p:val>
                                        </p:tav>
                                      </p:tavLst>
                                    </p:anim>
                                    <p:anim calcmode="lin" valueType="num">
                                      <p:cBhvr additive="base">
                                        <p:cTn id="26" dur="500" fill="hold"/>
                                        <p:tgtEl>
                                          <p:spTgt spid="281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animBg="1" autoUpdateAnimBg="0"/>
      <p:bldP spid="281607" grpId="0" animBg="1" autoUpdateAnimBg="0"/>
      <p:bldP spid="281608" grpId="0" animBg="1" autoUpdateAnimBg="0"/>
      <p:bldP spid="28160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57347" name="Rectangle 2"/>
          <p:cNvSpPr>
            <a:spLocks noChangeArrowheads="1"/>
          </p:cNvSpPr>
          <p:nvPr/>
        </p:nvSpPr>
        <p:spPr bwMode="auto">
          <a:xfrm>
            <a:off x="914400" y="304800"/>
            <a:ext cx="8229600" cy="762000"/>
          </a:xfrm>
          <a:prstGeom prst="rect">
            <a:avLst/>
          </a:prstGeom>
          <a:noFill/>
          <a:ln w="9525">
            <a:noFill/>
            <a:miter lim="800000"/>
            <a:headEnd/>
            <a:tailEnd/>
          </a:ln>
        </p:spPr>
        <p:txBody>
          <a:bodyPr anchor="ctr"/>
          <a:lstStyle/>
          <a:p>
            <a:pPr eaLnBrk="1" hangingPunct="1"/>
            <a:r>
              <a:rPr lang="fr-FR" sz="3200" b="1">
                <a:solidFill>
                  <a:srgbClr val="000000"/>
                </a:solidFill>
              </a:rPr>
              <a:t>Notion (1)</a:t>
            </a:r>
          </a:p>
        </p:txBody>
      </p:sp>
      <p:sp>
        <p:nvSpPr>
          <p:cNvPr id="282629" name="Rectangle 5"/>
          <p:cNvSpPr>
            <a:spLocks noChangeArrowheads="1"/>
          </p:cNvSpPr>
          <p:nvPr/>
        </p:nvSpPr>
        <p:spPr bwMode="auto">
          <a:xfrm>
            <a:off x="1033463" y="1600200"/>
            <a:ext cx="7958137"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Un danger</a:t>
            </a:r>
          </a:p>
          <a:p>
            <a:pPr marL="860425" lvl="1" indent="-342900">
              <a:spcBef>
                <a:spcPct val="20000"/>
              </a:spcBef>
              <a:spcAft>
                <a:spcPct val="30000"/>
              </a:spcAft>
              <a:buClr>
                <a:schemeClr val="bg2"/>
              </a:buClr>
              <a:buFont typeface="Wingdings" pitchFamily="2" charset="2"/>
              <a:buChar char="n"/>
            </a:pPr>
            <a:r>
              <a:rPr lang="fr-FR" sz="2800"/>
              <a:t>Niveau de protection inégal selon les Etats</a:t>
            </a:r>
          </a:p>
          <a:p>
            <a:pPr marL="342900" indent="-342900">
              <a:spcBef>
                <a:spcPct val="20000"/>
              </a:spcBef>
              <a:spcAft>
                <a:spcPct val="30000"/>
              </a:spcAft>
              <a:buClr>
                <a:schemeClr val="hlink"/>
              </a:buClr>
              <a:buFont typeface="Wingdings" pitchFamily="2" charset="2"/>
              <a:buChar char="n"/>
            </a:pPr>
            <a:r>
              <a:rPr lang="fr-FR" sz="3200"/>
              <a:t>Une nécessité</a:t>
            </a:r>
          </a:p>
          <a:p>
            <a:pPr marL="860425" lvl="1" indent="-342900">
              <a:spcBef>
                <a:spcPct val="20000"/>
              </a:spcBef>
              <a:spcAft>
                <a:spcPct val="30000"/>
              </a:spcAft>
              <a:buClr>
                <a:schemeClr val="bg2"/>
              </a:buClr>
              <a:buFont typeface="Wingdings" pitchFamily="2" charset="2"/>
              <a:buChar char="n"/>
            </a:pPr>
            <a:r>
              <a:rPr lang="fr-FR" sz="2800"/>
              <a:t>Développement des communications</a:t>
            </a:r>
          </a:p>
          <a:p>
            <a:pPr marL="860425" lvl="1" indent="-342900">
              <a:spcBef>
                <a:spcPct val="20000"/>
              </a:spcBef>
              <a:spcAft>
                <a:spcPct val="30000"/>
              </a:spcAft>
              <a:buClr>
                <a:schemeClr val="bg2"/>
              </a:buClr>
              <a:buFont typeface="Wingdings" pitchFamily="2" charset="2"/>
              <a:buChar char="n"/>
            </a:pPr>
            <a:r>
              <a:rPr lang="fr-FR" sz="2800"/>
              <a:t>Sociétés multinationales</a:t>
            </a:r>
          </a:p>
          <a:p>
            <a:pPr marL="342900" indent="-342900">
              <a:spcBef>
                <a:spcPct val="20000"/>
              </a:spcBef>
              <a:spcAft>
                <a:spcPct val="30000"/>
              </a:spcAft>
              <a:buClr>
                <a:schemeClr val="hlink"/>
              </a:buClr>
              <a:buFont typeface="Wingdings" pitchFamily="2" charset="2"/>
              <a:buChar char="n"/>
            </a:pPr>
            <a:r>
              <a:rPr lang="fr-FR" sz="3200"/>
              <a:t>Un encadrement par la loi I et L</a:t>
            </a:r>
          </a:p>
        </p:txBody>
      </p:sp>
      <p:pic>
        <p:nvPicPr>
          <p:cNvPr id="57349"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9">
                                            <p:txEl>
                                              <p:pRg st="0" end="0"/>
                                            </p:txEl>
                                          </p:spTgt>
                                        </p:tgtEl>
                                        <p:attrNameLst>
                                          <p:attrName>style.visibility</p:attrName>
                                        </p:attrNameLst>
                                      </p:cBhvr>
                                      <p:to>
                                        <p:strVal val="visible"/>
                                      </p:to>
                                    </p:set>
                                    <p:anim calcmode="lin" valueType="num">
                                      <p:cBhvr additive="base">
                                        <p:cTn id="7" dur="500" fill="hold"/>
                                        <p:tgtEl>
                                          <p:spTgt spid="2826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2629">
                                            <p:txEl>
                                              <p:pRg st="1" end="1"/>
                                            </p:txEl>
                                          </p:spTgt>
                                        </p:tgtEl>
                                        <p:attrNameLst>
                                          <p:attrName>style.visibility</p:attrName>
                                        </p:attrNameLst>
                                      </p:cBhvr>
                                      <p:to>
                                        <p:strVal val="visible"/>
                                      </p:to>
                                    </p:set>
                                    <p:anim calcmode="lin" valueType="num">
                                      <p:cBhvr additive="base">
                                        <p:cTn id="11" dur="500" fill="hold"/>
                                        <p:tgtEl>
                                          <p:spTgt spid="2826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26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2629">
                                            <p:txEl>
                                              <p:pRg st="2" end="2"/>
                                            </p:txEl>
                                          </p:spTgt>
                                        </p:tgtEl>
                                        <p:attrNameLst>
                                          <p:attrName>style.visibility</p:attrName>
                                        </p:attrNameLst>
                                      </p:cBhvr>
                                      <p:to>
                                        <p:strVal val="visible"/>
                                      </p:to>
                                    </p:set>
                                    <p:anim calcmode="lin" valueType="num">
                                      <p:cBhvr additive="base">
                                        <p:cTn id="17" dur="500" fill="hold"/>
                                        <p:tgtEl>
                                          <p:spTgt spid="28262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8262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82629">
                                            <p:txEl>
                                              <p:pRg st="3" end="3"/>
                                            </p:txEl>
                                          </p:spTgt>
                                        </p:tgtEl>
                                        <p:attrNameLst>
                                          <p:attrName>style.visibility</p:attrName>
                                        </p:attrNameLst>
                                      </p:cBhvr>
                                      <p:to>
                                        <p:strVal val="visible"/>
                                      </p:to>
                                    </p:set>
                                    <p:anim calcmode="lin" valueType="num">
                                      <p:cBhvr additive="base">
                                        <p:cTn id="21" dur="500" fill="hold"/>
                                        <p:tgtEl>
                                          <p:spTgt spid="28262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8262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82629">
                                            <p:txEl>
                                              <p:pRg st="4" end="4"/>
                                            </p:txEl>
                                          </p:spTgt>
                                        </p:tgtEl>
                                        <p:attrNameLst>
                                          <p:attrName>style.visibility</p:attrName>
                                        </p:attrNameLst>
                                      </p:cBhvr>
                                      <p:to>
                                        <p:strVal val="visible"/>
                                      </p:to>
                                    </p:set>
                                    <p:anim calcmode="lin" valueType="num">
                                      <p:cBhvr additive="base">
                                        <p:cTn id="25" dur="500" fill="hold"/>
                                        <p:tgtEl>
                                          <p:spTgt spid="28262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2629">
                                            <p:txEl>
                                              <p:pRg st="5" end="5"/>
                                            </p:txEl>
                                          </p:spTgt>
                                        </p:tgtEl>
                                        <p:attrNameLst>
                                          <p:attrName>style.visibility</p:attrName>
                                        </p:attrNameLst>
                                      </p:cBhvr>
                                      <p:to>
                                        <p:strVal val="visible"/>
                                      </p:to>
                                    </p:set>
                                    <p:anim calcmode="lin" valueType="num">
                                      <p:cBhvr additive="base">
                                        <p:cTn id="31" dur="500" fill="hold"/>
                                        <p:tgtEl>
                                          <p:spTgt spid="28262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262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58371" name="Rectangle 2"/>
          <p:cNvSpPr>
            <a:spLocks noChangeArrowheads="1"/>
          </p:cNvSpPr>
          <p:nvPr/>
        </p:nvSpPr>
        <p:spPr bwMode="auto">
          <a:xfrm>
            <a:off x="914400" y="304800"/>
            <a:ext cx="8229600" cy="762000"/>
          </a:xfrm>
          <a:prstGeom prst="rect">
            <a:avLst/>
          </a:prstGeom>
          <a:noFill/>
          <a:ln w="9525">
            <a:noFill/>
            <a:miter lim="800000"/>
            <a:headEnd/>
            <a:tailEnd/>
          </a:ln>
        </p:spPr>
        <p:txBody>
          <a:bodyPr anchor="ctr"/>
          <a:lstStyle/>
          <a:p>
            <a:pPr eaLnBrk="1" hangingPunct="1"/>
            <a:r>
              <a:rPr lang="fr-FR" sz="3200" b="1">
                <a:solidFill>
                  <a:srgbClr val="000000"/>
                </a:solidFill>
              </a:rPr>
              <a:t>Notion (2)</a:t>
            </a:r>
          </a:p>
        </p:txBody>
      </p:sp>
      <p:pic>
        <p:nvPicPr>
          <p:cNvPr id="5837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83653" name="Rectangle 1029"/>
          <p:cNvSpPr>
            <a:spLocks noChangeArrowheads="1"/>
          </p:cNvSpPr>
          <p:nvPr/>
        </p:nvSpPr>
        <p:spPr bwMode="auto">
          <a:xfrm>
            <a:off x="838200" y="11430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Notion de flux transfrontières</a:t>
            </a:r>
          </a:p>
          <a:p>
            <a:pPr marL="742950" lvl="1" indent="-285750">
              <a:lnSpc>
                <a:spcPct val="90000"/>
              </a:lnSpc>
              <a:spcBef>
                <a:spcPct val="20000"/>
              </a:spcBef>
              <a:spcAft>
                <a:spcPct val="30000"/>
              </a:spcAft>
              <a:buClr>
                <a:schemeClr val="bg2"/>
              </a:buClr>
              <a:buFont typeface="Wingdings" pitchFamily="2" charset="2"/>
              <a:buChar char="n"/>
            </a:pPr>
            <a:r>
              <a:rPr lang="fr-FR" sz="2200"/>
              <a:t>Constitue un transfert de données vers un pays tiers toute communication, copie ou déplacement de données par l’intermédiaire d’un réseau, ou toute communication, copie ou déplacement de ces données d’un support à un autre, quel que soit le type de ce support, dans la mesure où ces données ont vocation à faire l’objet d’un traitement dans le pays destinataire.</a:t>
            </a:r>
          </a:p>
          <a:p>
            <a:pPr marL="742950" lvl="1" indent="-285750">
              <a:lnSpc>
                <a:spcPct val="90000"/>
              </a:lnSpc>
              <a:spcBef>
                <a:spcPct val="20000"/>
              </a:spcBef>
              <a:spcAft>
                <a:spcPct val="30000"/>
              </a:spcAft>
              <a:buClr>
                <a:schemeClr val="bg2"/>
              </a:buClr>
              <a:buFont typeface="Wingdings" pitchFamily="2" charset="2"/>
              <a:buChar char="n"/>
            </a:pPr>
            <a:r>
              <a:rPr lang="fr-FR" sz="2200"/>
              <a:t>Échanges physiques et virtuels</a:t>
            </a:r>
          </a:p>
          <a:p>
            <a:pPr marL="342900" indent="-342900">
              <a:lnSpc>
                <a:spcPct val="90000"/>
              </a:lnSpc>
              <a:spcBef>
                <a:spcPct val="20000"/>
              </a:spcBef>
              <a:spcAft>
                <a:spcPct val="30000"/>
              </a:spcAft>
              <a:buClr>
                <a:schemeClr val="hlink"/>
              </a:buClr>
              <a:buFont typeface="Wingdings" pitchFamily="2" charset="2"/>
              <a:buChar char="n"/>
            </a:pPr>
            <a:r>
              <a:rPr lang="fr-FR" sz="3200"/>
              <a:t>Notion de traitement</a:t>
            </a:r>
          </a:p>
          <a:p>
            <a:pPr marL="742950" lvl="1" indent="-285750">
              <a:lnSpc>
                <a:spcPct val="90000"/>
              </a:lnSpc>
              <a:spcBef>
                <a:spcPct val="20000"/>
              </a:spcBef>
              <a:spcAft>
                <a:spcPct val="30000"/>
              </a:spcAft>
              <a:buClr>
                <a:schemeClr val="bg2"/>
              </a:buClr>
              <a:buFont typeface="Wingdings" pitchFamily="2" charset="2"/>
              <a:buChar char="n"/>
            </a:pPr>
            <a:r>
              <a:rPr lang="fr-FR" sz="2200"/>
              <a:t>Tous types d’opérations informatiques : collecte, conservation, consultation, utilisation, verrouillage, extraction, enregistrement,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3">
                                            <p:txEl>
                                              <p:pRg st="0" end="0"/>
                                            </p:txEl>
                                          </p:spTgt>
                                        </p:tgtEl>
                                        <p:attrNameLst>
                                          <p:attrName>style.visibility</p:attrName>
                                        </p:attrNameLst>
                                      </p:cBhvr>
                                      <p:to>
                                        <p:strVal val="visible"/>
                                      </p:to>
                                    </p:set>
                                    <p:anim calcmode="lin" valueType="num">
                                      <p:cBhvr additive="base">
                                        <p:cTn id="7" dur="500" fill="hold"/>
                                        <p:tgtEl>
                                          <p:spTgt spid="2836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5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3653">
                                            <p:txEl>
                                              <p:pRg st="1" end="1"/>
                                            </p:txEl>
                                          </p:spTgt>
                                        </p:tgtEl>
                                        <p:attrNameLst>
                                          <p:attrName>style.visibility</p:attrName>
                                        </p:attrNameLst>
                                      </p:cBhvr>
                                      <p:to>
                                        <p:strVal val="visible"/>
                                      </p:to>
                                    </p:set>
                                    <p:anim calcmode="lin" valueType="num">
                                      <p:cBhvr additive="base">
                                        <p:cTn id="11" dur="500" fill="hold"/>
                                        <p:tgtEl>
                                          <p:spTgt spid="28365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365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3653">
                                            <p:txEl>
                                              <p:pRg st="2" end="2"/>
                                            </p:txEl>
                                          </p:spTgt>
                                        </p:tgtEl>
                                        <p:attrNameLst>
                                          <p:attrName>style.visibility</p:attrName>
                                        </p:attrNameLst>
                                      </p:cBhvr>
                                      <p:to>
                                        <p:strVal val="visible"/>
                                      </p:to>
                                    </p:set>
                                    <p:anim calcmode="lin" valueType="num">
                                      <p:cBhvr additive="base">
                                        <p:cTn id="15" dur="500" fill="hold"/>
                                        <p:tgtEl>
                                          <p:spTgt spid="28365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36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83653">
                                            <p:txEl>
                                              <p:pRg st="3" end="3"/>
                                            </p:txEl>
                                          </p:spTgt>
                                        </p:tgtEl>
                                        <p:attrNameLst>
                                          <p:attrName>style.visibility</p:attrName>
                                        </p:attrNameLst>
                                      </p:cBhvr>
                                      <p:to>
                                        <p:strVal val="visible"/>
                                      </p:to>
                                    </p:set>
                                    <p:anim calcmode="lin" valueType="num">
                                      <p:cBhvr additive="base">
                                        <p:cTn id="21" dur="500" fill="hold"/>
                                        <p:tgtEl>
                                          <p:spTgt spid="28365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8365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83653">
                                            <p:txEl>
                                              <p:pRg st="4" end="4"/>
                                            </p:txEl>
                                          </p:spTgt>
                                        </p:tgtEl>
                                        <p:attrNameLst>
                                          <p:attrName>style.visibility</p:attrName>
                                        </p:attrNameLst>
                                      </p:cBhvr>
                                      <p:to>
                                        <p:strVal val="visible"/>
                                      </p:to>
                                    </p:set>
                                    <p:anim calcmode="lin" valueType="num">
                                      <p:cBhvr additive="base">
                                        <p:cTn id="25" dur="500" fill="hold"/>
                                        <p:tgtEl>
                                          <p:spTgt spid="28365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365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59395" name="Rectangle 2"/>
          <p:cNvSpPr>
            <a:spLocks noChangeArrowheads="1"/>
          </p:cNvSpPr>
          <p:nvPr/>
        </p:nvSpPr>
        <p:spPr bwMode="auto">
          <a:xfrm>
            <a:off x="914400" y="304800"/>
            <a:ext cx="8229600" cy="609600"/>
          </a:xfrm>
          <a:prstGeom prst="rect">
            <a:avLst/>
          </a:prstGeom>
          <a:noFill/>
          <a:ln w="9525">
            <a:noFill/>
            <a:miter lim="800000"/>
            <a:headEnd/>
            <a:tailEnd/>
          </a:ln>
        </p:spPr>
        <p:txBody>
          <a:bodyPr anchor="ctr"/>
          <a:lstStyle/>
          <a:p>
            <a:pPr eaLnBrk="1" hangingPunct="1"/>
            <a:r>
              <a:rPr lang="fr-FR" sz="3200" b="1">
                <a:solidFill>
                  <a:srgbClr val="000000"/>
                </a:solidFill>
              </a:rPr>
              <a:t>Principe d’interdiction (1)</a:t>
            </a:r>
          </a:p>
        </p:txBody>
      </p:sp>
      <p:sp>
        <p:nvSpPr>
          <p:cNvPr id="284677" name="Rectangle 1029"/>
          <p:cNvSpPr>
            <a:spLocks noChangeArrowheads="1"/>
          </p:cNvSpPr>
          <p:nvPr/>
        </p:nvSpPr>
        <p:spPr bwMode="auto">
          <a:xfrm>
            <a:off x="838200" y="1676400"/>
            <a:ext cx="7958138" cy="38814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Article 68 de la loi I et L</a:t>
            </a:r>
          </a:p>
          <a:p>
            <a:pPr marL="742950" lvl="1" indent="-285750">
              <a:lnSpc>
                <a:spcPct val="90000"/>
              </a:lnSpc>
              <a:spcBef>
                <a:spcPct val="20000"/>
              </a:spcBef>
              <a:spcAft>
                <a:spcPct val="30000"/>
              </a:spcAft>
              <a:buClr>
                <a:schemeClr val="bg2"/>
              </a:buClr>
              <a:buFont typeface="Wingdings" pitchFamily="2" charset="2"/>
              <a:buChar char="n"/>
            </a:pPr>
            <a:r>
              <a:rPr lang="fr-FR" sz="2800"/>
              <a:t>tout transfert vers un pays extérieur à la Communauté européenne est interdit si ce pays n’assure pas un niveau de protection suffisant de la vie privée et des libertés et droits fondamentaux des personnes à l’égard des traitements dont ces données font l’objet ou peuvent faire l’objet.</a:t>
            </a:r>
          </a:p>
        </p:txBody>
      </p:sp>
      <p:pic>
        <p:nvPicPr>
          <p:cNvPr id="5939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7">
                                            <p:txEl>
                                              <p:pRg st="0" end="0"/>
                                            </p:txEl>
                                          </p:spTgt>
                                        </p:tgtEl>
                                        <p:attrNameLst>
                                          <p:attrName>style.visibility</p:attrName>
                                        </p:attrNameLst>
                                      </p:cBhvr>
                                      <p:to>
                                        <p:strVal val="visible"/>
                                      </p:to>
                                    </p:set>
                                    <p:anim calcmode="lin" valueType="num">
                                      <p:cBhvr additive="base">
                                        <p:cTn id="7" dur="500" fill="hold"/>
                                        <p:tgtEl>
                                          <p:spTgt spid="2846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467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4677">
                                            <p:txEl>
                                              <p:pRg st="1" end="1"/>
                                            </p:txEl>
                                          </p:spTgt>
                                        </p:tgtEl>
                                        <p:attrNameLst>
                                          <p:attrName>style.visibility</p:attrName>
                                        </p:attrNameLst>
                                      </p:cBhvr>
                                      <p:to>
                                        <p:strVal val="visible"/>
                                      </p:to>
                                    </p:set>
                                    <p:anim calcmode="lin" valueType="num">
                                      <p:cBhvr additive="base">
                                        <p:cTn id="11" dur="500" fill="hold"/>
                                        <p:tgtEl>
                                          <p:spTgt spid="28467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467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pic>
        <p:nvPicPr>
          <p:cNvPr id="60419" name="Picture 3" descr="badge_generic"/>
          <p:cNvPicPr>
            <a:picLocks noChangeAspect="1" noChangeArrowheads="1"/>
          </p:cNvPicPr>
          <p:nvPr/>
        </p:nvPicPr>
        <p:blipFill>
          <a:blip r:embed="rId2" cstate="print"/>
          <a:srcRect/>
          <a:stretch>
            <a:fillRect/>
          </a:stretch>
        </p:blipFill>
        <p:spPr bwMode="auto">
          <a:xfrm>
            <a:off x="109538" y="152400"/>
            <a:ext cx="652462" cy="652463"/>
          </a:xfrm>
          <a:prstGeom prst="rect">
            <a:avLst/>
          </a:prstGeom>
          <a:noFill/>
          <a:ln w="9525">
            <a:noFill/>
            <a:miter lim="800000"/>
            <a:headEnd/>
            <a:tailEnd/>
          </a:ln>
        </p:spPr>
      </p:pic>
      <p:pic>
        <p:nvPicPr>
          <p:cNvPr id="60420" name="Picture 23" descr="Ottawa monde-francais"/>
          <p:cNvPicPr>
            <a:picLocks noChangeAspect="1" noChangeArrowheads="1"/>
          </p:cNvPicPr>
          <p:nvPr/>
        </p:nvPicPr>
        <p:blipFill>
          <a:blip r:embed="rId3" cstate="print"/>
          <a:srcRect/>
          <a:stretch>
            <a:fillRect/>
          </a:stretch>
        </p:blipFill>
        <p:spPr bwMode="auto">
          <a:xfrm>
            <a:off x="914400" y="381000"/>
            <a:ext cx="8077200" cy="6096000"/>
          </a:xfrm>
          <a:prstGeom prst="rect">
            <a:avLst/>
          </a:prstGeom>
          <a:noFill/>
          <a:ln w="9525">
            <a:noFill/>
            <a:miter lim="800000"/>
            <a:headEnd/>
            <a:tailEnd/>
          </a:ln>
        </p:spPr>
      </p:pic>
      <p:sp>
        <p:nvSpPr>
          <p:cNvPr id="60421" name="Rectangle 2"/>
          <p:cNvSpPr>
            <a:spLocks noChangeArrowheads="1"/>
          </p:cNvSpPr>
          <p:nvPr/>
        </p:nvSpPr>
        <p:spPr bwMode="auto">
          <a:xfrm>
            <a:off x="914400" y="381000"/>
            <a:ext cx="8229600" cy="1143000"/>
          </a:xfrm>
          <a:prstGeom prst="rect">
            <a:avLst/>
          </a:prstGeom>
          <a:solidFill>
            <a:schemeClr val="bg1"/>
          </a:solidFill>
          <a:ln w="9525">
            <a:noFill/>
            <a:miter lim="800000"/>
            <a:headEnd/>
            <a:tailEnd/>
          </a:ln>
        </p:spPr>
        <p:txBody>
          <a:bodyPr anchor="ctr"/>
          <a:lstStyle/>
          <a:p>
            <a:pPr eaLnBrk="1" hangingPunct="1"/>
            <a:r>
              <a:rPr lang="fr-FR" sz="3200" b="1">
                <a:solidFill>
                  <a:srgbClr val="000000"/>
                </a:solidFill>
              </a:rPr>
              <a:t>Principe d’interdiction (2)</a:t>
            </a:r>
            <a:endParaRPr lang="en-US" sz="3200" b="1">
              <a:solidFill>
                <a:srgbClr val="000000"/>
              </a:solidFill>
            </a:endParaRPr>
          </a:p>
        </p:txBody>
      </p:sp>
      <p:sp>
        <p:nvSpPr>
          <p:cNvPr id="60422" name="AutoShape 25"/>
          <p:cNvSpPr>
            <a:spLocks noChangeArrowheads="1"/>
          </p:cNvSpPr>
          <p:nvPr/>
        </p:nvSpPr>
        <p:spPr bwMode="auto">
          <a:xfrm>
            <a:off x="874713" y="3276600"/>
            <a:ext cx="1944687" cy="504825"/>
          </a:xfrm>
          <a:prstGeom prst="wedgeRectCallout">
            <a:avLst>
              <a:gd name="adj1" fmla="val 74245"/>
              <a:gd name="adj2" fmla="val -100944"/>
            </a:avLst>
          </a:prstGeom>
          <a:solidFill>
            <a:srgbClr val="00E4A8"/>
          </a:solidFill>
          <a:ln w="9525">
            <a:solidFill>
              <a:schemeClr val="tx1"/>
            </a:solidFill>
            <a:miter lim="800000"/>
            <a:headEnd/>
            <a:tailEnd/>
          </a:ln>
        </p:spPr>
        <p:txBody>
          <a:bodyPr/>
          <a:lstStyle/>
          <a:p>
            <a:pPr algn="ctr" eaLnBrk="1" hangingPunct="1"/>
            <a:r>
              <a:rPr lang="fr-FR">
                <a:solidFill>
                  <a:srgbClr val="23238D"/>
                </a:solidFill>
                <a:latin typeface="Verdana" pitchFamily="34" charset="0"/>
              </a:rPr>
              <a:t>Canada</a:t>
            </a:r>
          </a:p>
        </p:txBody>
      </p:sp>
      <p:sp>
        <p:nvSpPr>
          <p:cNvPr id="60423" name="AutoShape 26"/>
          <p:cNvSpPr>
            <a:spLocks noChangeArrowheads="1"/>
          </p:cNvSpPr>
          <p:nvPr/>
        </p:nvSpPr>
        <p:spPr bwMode="auto">
          <a:xfrm>
            <a:off x="685800" y="4267200"/>
            <a:ext cx="2133600" cy="838200"/>
          </a:xfrm>
          <a:prstGeom prst="wedgeRectCallout">
            <a:avLst>
              <a:gd name="adj1" fmla="val 79315"/>
              <a:gd name="adj2" fmla="val -118560"/>
            </a:avLst>
          </a:prstGeom>
          <a:solidFill>
            <a:srgbClr val="00E4A8"/>
          </a:solidFill>
          <a:ln w="9525">
            <a:solidFill>
              <a:schemeClr val="tx1"/>
            </a:solidFill>
            <a:miter lim="800000"/>
            <a:headEnd/>
            <a:tailEnd/>
          </a:ln>
        </p:spPr>
        <p:txBody>
          <a:bodyPr/>
          <a:lstStyle/>
          <a:p>
            <a:pPr algn="ctr" eaLnBrk="1" hangingPunct="1"/>
            <a:r>
              <a:rPr lang="fr-FR">
                <a:solidFill>
                  <a:srgbClr val="23238D"/>
                </a:solidFill>
                <a:latin typeface="Verdana" pitchFamily="34" charset="0"/>
              </a:rPr>
              <a:t>Safe Harbor</a:t>
            </a:r>
          </a:p>
        </p:txBody>
      </p:sp>
      <p:sp>
        <p:nvSpPr>
          <p:cNvPr id="60424" name="AutoShape 27"/>
          <p:cNvSpPr>
            <a:spLocks noChangeArrowheads="1"/>
          </p:cNvSpPr>
          <p:nvPr/>
        </p:nvSpPr>
        <p:spPr bwMode="auto">
          <a:xfrm>
            <a:off x="914400" y="5257800"/>
            <a:ext cx="2438400" cy="609600"/>
          </a:xfrm>
          <a:prstGeom prst="wedgeRectCallout">
            <a:avLst>
              <a:gd name="adj1" fmla="val 76106"/>
              <a:gd name="adj2" fmla="val -48435"/>
            </a:avLst>
          </a:prstGeom>
          <a:solidFill>
            <a:srgbClr val="00E4A8"/>
          </a:solidFill>
          <a:ln w="9525">
            <a:solidFill>
              <a:schemeClr val="tx1"/>
            </a:solidFill>
            <a:miter lim="800000"/>
            <a:headEnd/>
            <a:tailEnd/>
          </a:ln>
        </p:spPr>
        <p:txBody>
          <a:bodyPr/>
          <a:lstStyle/>
          <a:p>
            <a:pPr algn="ctr" eaLnBrk="1" hangingPunct="1"/>
            <a:r>
              <a:rPr lang="fr-FR">
                <a:solidFill>
                  <a:srgbClr val="23238D"/>
                </a:solidFill>
                <a:latin typeface="Verdana" pitchFamily="34" charset="0"/>
              </a:rPr>
              <a:t>Argentine</a:t>
            </a:r>
          </a:p>
        </p:txBody>
      </p:sp>
      <p:sp>
        <p:nvSpPr>
          <p:cNvPr id="60425" name="AutoShape 28"/>
          <p:cNvSpPr>
            <a:spLocks noChangeArrowheads="1"/>
          </p:cNvSpPr>
          <p:nvPr/>
        </p:nvSpPr>
        <p:spPr bwMode="auto">
          <a:xfrm>
            <a:off x="838200" y="1643063"/>
            <a:ext cx="2449513" cy="719137"/>
          </a:xfrm>
          <a:prstGeom prst="wedgeRectCallout">
            <a:avLst>
              <a:gd name="adj1" fmla="val 115588"/>
              <a:gd name="adj2" fmla="val 199005"/>
            </a:avLst>
          </a:prstGeom>
          <a:solidFill>
            <a:srgbClr val="00E4A8"/>
          </a:solidFill>
          <a:ln w="9525">
            <a:solidFill>
              <a:schemeClr val="tx1"/>
            </a:solidFill>
            <a:miter lim="800000"/>
            <a:headEnd/>
            <a:tailEnd/>
          </a:ln>
        </p:spPr>
        <p:txBody>
          <a:bodyPr/>
          <a:lstStyle/>
          <a:p>
            <a:pPr algn="ctr" eaLnBrk="1" hangingPunct="1"/>
            <a:r>
              <a:rPr lang="fr-FR" sz="1800">
                <a:solidFill>
                  <a:srgbClr val="23238D"/>
                </a:solidFill>
                <a:latin typeface="Verdana" pitchFamily="34" charset="0"/>
              </a:rPr>
              <a:t>Guernesey Jersey</a:t>
            </a:r>
          </a:p>
          <a:p>
            <a:pPr algn="ctr" eaLnBrk="1" hangingPunct="1"/>
            <a:r>
              <a:rPr lang="fr-FR" sz="1800">
                <a:solidFill>
                  <a:srgbClr val="23238D"/>
                </a:solidFill>
                <a:latin typeface="Verdana" pitchFamily="34" charset="0"/>
              </a:rPr>
              <a:t>Ile de Man</a:t>
            </a:r>
          </a:p>
        </p:txBody>
      </p:sp>
      <p:sp>
        <p:nvSpPr>
          <p:cNvPr id="60426" name="AutoShape 29"/>
          <p:cNvSpPr>
            <a:spLocks noChangeArrowheads="1"/>
          </p:cNvSpPr>
          <p:nvPr/>
        </p:nvSpPr>
        <p:spPr bwMode="auto">
          <a:xfrm>
            <a:off x="4953000" y="1484313"/>
            <a:ext cx="1944688" cy="504825"/>
          </a:xfrm>
          <a:prstGeom prst="wedgeRectCallout">
            <a:avLst>
              <a:gd name="adj1" fmla="val -50898"/>
              <a:gd name="adj2" fmla="val 327046"/>
            </a:avLst>
          </a:prstGeom>
          <a:solidFill>
            <a:srgbClr val="00E4A8"/>
          </a:solidFill>
          <a:ln w="9525">
            <a:solidFill>
              <a:schemeClr val="tx1"/>
            </a:solidFill>
            <a:miter lim="800000"/>
            <a:headEnd/>
            <a:tailEnd/>
          </a:ln>
        </p:spPr>
        <p:txBody>
          <a:bodyPr/>
          <a:lstStyle/>
          <a:p>
            <a:pPr algn="ctr" eaLnBrk="1" hangingPunct="1"/>
            <a:r>
              <a:rPr lang="fr-FR">
                <a:solidFill>
                  <a:srgbClr val="23238D"/>
                </a:solidFill>
                <a:latin typeface="Verdana" pitchFamily="34" charset="0"/>
              </a:rPr>
              <a:t>Suisse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61443" name="Rectangle 2"/>
          <p:cNvSpPr>
            <a:spLocks noChangeArrowheads="1"/>
          </p:cNvSpPr>
          <p:nvPr/>
        </p:nvSpPr>
        <p:spPr bwMode="auto">
          <a:xfrm>
            <a:off x="914400" y="304800"/>
            <a:ext cx="8229600" cy="609600"/>
          </a:xfrm>
          <a:prstGeom prst="rect">
            <a:avLst/>
          </a:prstGeom>
          <a:noFill/>
          <a:ln w="9525">
            <a:noFill/>
            <a:miter lim="800000"/>
            <a:headEnd/>
            <a:tailEnd/>
          </a:ln>
        </p:spPr>
        <p:txBody>
          <a:bodyPr anchor="ctr"/>
          <a:lstStyle/>
          <a:p>
            <a:pPr eaLnBrk="1" hangingPunct="1"/>
            <a:r>
              <a:rPr lang="fr-FR" sz="3200" b="1">
                <a:solidFill>
                  <a:srgbClr val="000000"/>
                </a:solidFill>
              </a:rPr>
              <a:t>Exceptions</a:t>
            </a:r>
          </a:p>
        </p:txBody>
      </p:sp>
      <p:sp>
        <p:nvSpPr>
          <p:cNvPr id="286726" name="Rectangle 6"/>
          <p:cNvSpPr>
            <a:spLocks noChangeArrowheads="1"/>
          </p:cNvSpPr>
          <p:nvPr/>
        </p:nvSpPr>
        <p:spPr bwMode="auto">
          <a:xfrm>
            <a:off x="914400" y="1371600"/>
            <a:ext cx="7958138" cy="3881438"/>
          </a:xfrm>
          <a:prstGeom prst="rect">
            <a:avLst/>
          </a:prstGeom>
          <a:noFill/>
          <a:ln w="9525">
            <a:noFill/>
            <a:miter lim="800000"/>
            <a:headEnd/>
            <a:tailEnd/>
          </a:ln>
        </p:spPr>
        <p:txBody>
          <a:bodyPr/>
          <a:lstStyle/>
          <a:p>
            <a:pPr marL="342900" indent="-342900" algn="just">
              <a:lnSpc>
                <a:spcPct val="90000"/>
              </a:lnSpc>
              <a:spcBef>
                <a:spcPct val="20000"/>
              </a:spcBef>
              <a:spcAft>
                <a:spcPct val="30000"/>
              </a:spcAft>
              <a:buClr>
                <a:schemeClr val="hlink"/>
              </a:buClr>
              <a:buFont typeface="Wingdings" pitchFamily="2" charset="2"/>
              <a:buChar char="n"/>
            </a:pPr>
            <a:r>
              <a:rPr lang="fr-FR" sz="3200"/>
              <a:t>Transfert autorisé par la Cnil sur la base d’un contrat ou de règles interne</a:t>
            </a:r>
          </a:p>
          <a:p>
            <a:pPr marL="342900" indent="-342900">
              <a:lnSpc>
                <a:spcPct val="90000"/>
              </a:lnSpc>
              <a:spcBef>
                <a:spcPct val="20000"/>
              </a:spcBef>
              <a:spcAft>
                <a:spcPct val="30000"/>
              </a:spcAft>
              <a:buClr>
                <a:schemeClr val="hlink"/>
              </a:buClr>
              <a:buFont typeface="Wingdings" pitchFamily="2" charset="2"/>
              <a:buChar char="n"/>
            </a:pPr>
            <a:r>
              <a:rPr lang="fr-FR" sz="3200"/>
              <a:t>Article 69 de la loi I et L :</a:t>
            </a:r>
          </a:p>
          <a:p>
            <a:pPr marL="1085850" lvl="2" indent="-228600" algn="just">
              <a:lnSpc>
                <a:spcPct val="90000"/>
              </a:lnSpc>
              <a:spcBef>
                <a:spcPct val="20000"/>
              </a:spcBef>
              <a:spcAft>
                <a:spcPct val="30000"/>
              </a:spcAft>
              <a:buClr>
                <a:schemeClr val="bg2"/>
              </a:buClr>
              <a:buFont typeface="Wingdings" pitchFamily="2" charset="2"/>
              <a:buChar char="§"/>
            </a:pPr>
            <a:r>
              <a:rPr lang="fr-FR" sz="2200"/>
              <a:t>Consentement exprès de la personne au transfert</a:t>
            </a:r>
          </a:p>
          <a:p>
            <a:pPr marL="1085850" lvl="2" indent="-228600" algn="just">
              <a:lnSpc>
                <a:spcPct val="90000"/>
              </a:lnSpc>
              <a:spcBef>
                <a:spcPct val="20000"/>
              </a:spcBef>
              <a:spcAft>
                <a:spcPct val="30000"/>
              </a:spcAft>
              <a:buClr>
                <a:schemeClr val="bg2"/>
              </a:buClr>
              <a:buFont typeface="Wingdings" pitchFamily="2" charset="2"/>
              <a:buChar char="§"/>
            </a:pPr>
            <a:r>
              <a:rPr lang="fr-FR" sz="2200"/>
              <a:t>Transfert nécessaire à certaines conditions : sauvegarde de la vie de la personne ou de l’intérêt public, respect d’obligations permettant d’assurer la constatation, l’exercice ou la défense d’un droit en justice, consultation d’un registre public, exécution d’un contrat ou de mesures pré contractuelles, conclusion ou exécution d’un contrat conclu ou à conclure dans l’intérêt de la personne concernée</a:t>
            </a:r>
          </a:p>
        </p:txBody>
      </p:sp>
      <p:pic>
        <p:nvPicPr>
          <p:cNvPr id="61445"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6">
                                            <p:txEl>
                                              <p:pRg st="0" end="0"/>
                                            </p:txEl>
                                          </p:spTgt>
                                        </p:tgtEl>
                                        <p:attrNameLst>
                                          <p:attrName>style.visibility</p:attrName>
                                        </p:attrNameLst>
                                      </p:cBhvr>
                                      <p:to>
                                        <p:strVal val="visible"/>
                                      </p:to>
                                    </p:set>
                                    <p:anim calcmode="lin" valueType="num">
                                      <p:cBhvr additive="base">
                                        <p:cTn id="7" dur="500" fill="hold"/>
                                        <p:tgtEl>
                                          <p:spTgt spid="2867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26">
                                            <p:txEl>
                                              <p:pRg st="1" end="1"/>
                                            </p:txEl>
                                          </p:spTgt>
                                        </p:tgtEl>
                                        <p:attrNameLst>
                                          <p:attrName>style.visibility</p:attrName>
                                        </p:attrNameLst>
                                      </p:cBhvr>
                                      <p:to>
                                        <p:strVal val="visible"/>
                                      </p:to>
                                    </p:set>
                                    <p:anim calcmode="lin" valueType="num">
                                      <p:cBhvr additive="base">
                                        <p:cTn id="13" dur="500" fill="hold"/>
                                        <p:tgtEl>
                                          <p:spTgt spid="2867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2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86726">
                                            <p:txEl>
                                              <p:pRg st="2" end="2"/>
                                            </p:txEl>
                                          </p:spTgt>
                                        </p:tgtEl>
                                        <p:attrNameLst>
                                          <p:attrName>style.visibility</p:attrName>
                                        </p:attrNameLst>
                                      </p:cBhvr>
                                      <p:to>
                                        <p:strVal val="visible"/>
                                      </p:to>
                                    </p:set>
                                    <p:anim calcmode="lin" valueType="num">
                                      <p:cBhvr additive="base">
                                        <p:cTn id="17" dur="500" fill="hold"/>
                                        <p:tgtEl>
                                          <p:spTgt spid="28672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8672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86726">
                                            <p:txEl>
                                              <p:pRg st="3" end="3"/>
                                            </p:txEl>
                                          </p:spTgt>
                                        </p:tgtEl>
                                        <p:attrNameLst>
                                          <p:attrName>style.visibility</p:attrName>
                                        </p:attrNameLst>
                                      </p:cBhvr>
                                      <p:to>
                                        <p:strVal val="visible"/>
                                      </p:to>
                                    </p:set>
                                    <p:anim calcmode="lin" valueType="num">
                                      <p:cBhvr additive="base">
                                        <p:cTn id="21" dur="500" fill="hold"/>
                                        <p:tgtEl>
                                          <p:spTgt spid="28672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8672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6"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914400" y="0"/>
            <a:ext cx="8229600" cy="381000"/>
          </a:xfrm>
          <a:prstGeom prst="rect">
            <a:avLst/>
          </a:prstGeom>
          <a:noFill/>
          <a:ln w="9525">
            <a:noFill/>
            <a:miter lim="800000"/>
            <a:headEnd/>
            <a:tailEnd/>
          </a:ln>
        </p:spPr>
        <p:txBody>
          <a:bodyPr anchor="ctr"/>
          <a:lstStyle/>
          <a:p>
            <a:pPr eaLnBrk="1" hangingPunct="1"/>
            <a:r>
              <a:rPr lang="fr-FR" sz="1800" b="1">
                <a:solidFill>
                  <a:srgbClr val="000000"/>
                </a:solidFill>
              </a:rPr>
              <a:t>Chapitre 2 - Les flux transfrontières de données à caractère personnel</a:t>
            </a:r>
          </a:p>
        </p:txBody>
      </p:sp>
      <p:sp>
        <p:nvSpPr>
          <p:cNvPr id="62467" name="Rectangle 2"/>
          <p:cNvSpPr>
            <a:spLocks noChangeArrowheads="1"/>
          </p:cNvSpPr>
          <p:nvPr/>
        </p:nvSpPr>
        <p:spPr bwMode="auto">
          <a:xfrm>
            <a:off x="914400" y="304800"/>
            <a:ext cx="8229600" cy="609600"/>
          </a:xfrm>
          <a:prstGeom prst="rect">
            <a:avLst/>
          </a:prstGeom>
          <a:noFill/>
          <a:ln w="9525">
            <a:noFill/>
            <a:miter lim="800000"/>
            <a:headEnd/>
            <a:tailEnd/>
          </a:ln>
        </p:spPr>
        <p:txBody>
          <a:bodyPr anchor="ctr"/>
          <a:lstStyle/>
          <a:p>
            <a:pPr eaLnBrk="1" hangingPunct="1"/>
            <a:r>
              <a:rPr lang="fr-FR" sz="3200" b="1">
                <a:solidFill>
                  <a:srgbClr val="000000"/>
                </a:solidFill>
              </a:rPr>
              <a:t>Modèles de contrats types</a:t>
            </a:r>
          </a:p>
        </p:txBody>
      </p:sp>
      <p:sp>
        <p:nvSpPr>
          <p:cNvPr id="287749" name="Rectangle 5"/>
          <p:cNvSpPr>
            <a:spLocks noChangeArrowheads="1"/>
          </p:cNvSpPr>
          <p:nvPr/>
        </p:nvSpPr>
        <p:spPr bwMode="auto">
          <a:xfrm>
            <a:off x="762000" y="1295400"/>
            <a:ext cx="7958138" cy="3881438"/>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Modèles de contrats établis par la Commission des Communautés européennes</a:t>
            </a:r>
          </a:p>
          <a:p>
            <a:pPr marL="742950" lvl="1" indent="-285750">
              <a:spcBef>
                <a:spcPct val="20000"/>
              </a:spcBef>
              <a:spcAft>
                <a:spcPct val="30000"/>
              </a:spcAft>
              <a:buClr>
                <a:schemeClr val="bg2"/>
              </a:buClr>
              <a:buFont typeface="Wingdings" pitchFamily="2" charset="2"/>
              <a:buChar char="n"/>
            </a:pPr>
            <a:r>
              <a:rPr lang="fr-FR" sz="2800"/>
              <a:t>Entre responsables de traitement</a:t>
            </a:r>
          </a:p>
          <a:p>
            <a:pPr marL="1085850" lvl="2" indent="-228600">
              <a:spcBef>
                <a:spcPct val="20000"/>
              </a:spcBef>
              <a:spcAft>
                <a:spcPct val="30000"/>
              </a:spcAft>
              <a:buClr>
                <a:schemeClr val="bg2"/>
              </a:buClr>
              <a:buFont typeface="Wingdings" pitchFamily="2" charset="2"/>
              <a:buChar char="§"/>
            </a:pPr>
            <a:r>
              <a:rPr lang="fr-FR" sz="2200"/>
              <a:t>Modèles 2001 et 2004 en version française et anglaise (décisions de juin 2001 et décembre 2004)</a:t>
            </a:r>
          </a:p>
          <a:p>
            <a:pPr marL="742950" lvl="1" indent="-285750">
              <a:spcBef>
                <a:spcPct val="20000"/>
              </a:spcBef>
              <a:spcAft>
                <a:spcPct val="30000"/>
              </a:spcAft>
              <a:buClr>
                <a:schemeClr val="bg2"/>
              </a:buClr>
              <a:buFont typeface="Wingdings" pitchFamily="2" charset="2"/>
              <a:buChar char="n"/>
            </a:pPr>
            <a:r>
              <a:rPr lang="fr-FR" sz="2800"/>
              <a:t>Entre responsable de traitement et sous-traitant</a:t>
            </a:r>
          </a:p>
          <a:p>
            <a:pPr marL="1085850" lvl="2" indent="-228600">
              <a:spcBef>
                <a:spcPct val="20000"/>
              </a:spcBef>
              <a:spcAft>
                <a:spcPct val="30000"/>
              </a:spcAft>
              <a:buClr>
                <a:schemeClr val="bg2"/>
              </a:buClr>
              <a:buFont typeface="Wingdings" pitchFamily="2" charset="2"/>
              <a:buChar char="§"/>
            </a:pPr>
            <a:r>
              <a:rPr lang="fr-FR" sz="2200"/>
              <a:t>Décision du 27 décembre 2001</a:t>
            </a:r>
          </a:p>
        </p:txBody>
      </p:sp>
      <p:pic>
        <p:nvPicPr>
          <p:cNvPr id="62469"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49">
                                            <p:txEl>
                                              <p:pRg st="0" end="0"/>
                                            </p:txEl>
                                          </p:spTgt>
                                        </p:tgtEl>
                                        <p:attrNameLst>
                                          <p:attrName>style.visibility</p:attrName>
                                        </p:attrNameLst>
                                      </p:cBhvr>
                                      <p:to>
                                        <p:strVal val="visible"/>
                                      </p:to>
                                    </p:set>
                                    <p:anim calcmode="lin" valueType="num">
                                      <p:cBhvr additive="base">
                                        <p:cTn id="7" dur="500" fill="hold"/>
                                        <p:tgtEl>
                                          <p:spTgt spid="2877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49">
                                            <p:txEl>
                                              <p:pRg st="1" end="1"/>
                                            </p:txEl>
                                          </p:spTgt>
                                        </p:tgtEl>
                                        <p:attrNameLst>
                                          <p:attrName>style.visibility</p:attrName>
                                        </p:attrNameLst>
                                      </p:cBhvr>
                                      <p:to>
                                        <p:strVal val="visible"/>
                                      </p:to>
                                    </p:set>
                                    <p:anim calcmode="lin" valueType="num">
                                      <p:cBhvr additive="base">
                                        <p:cTn id="11" dur="500" fill="hold"/>
                                        <p:tgtEl>
                                          <p:spTgt spid="28774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774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7749">
                                            <p:txEl>
                                              <p:pRg st="2" end="2"/>
                                            </p:txEl>
                                          </p:spTgt>
                                        </p:tgtEl>
                                        <p:attrNameLst>
                                          <p:attrName>style.visibility</p:attrName>
                                        </p:attrNameLst>
                                      </p:cBhvr>
                                      <p:to>
                                        <p:strVal val="visible"/>
                                      </p:to>
                                    </p:set>
                                    <p:anim calcmode="lin" valueType="num">
                                      <p:cBhvr additive="base">
                                        <p:cTn id="15" dur="500" fill="hold"/>
                                        <p:tgtEl>
                                          <p:spTgt spid="28774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774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49">
                                            <p:txEl>
                                              <p:pRg st="3" end="3"/>
                                            </p:txEl>
                                          </p:spTgt>
                                        </p:tgtEl>
                                        <p:attrNameLst>
                                          <p:attrName>style.visibility</p:attrName>
                                        </p:attrNameLst>
                                      </p:cBhvr>
                                      <p:to>
                                        <p:strVal val="visible"/>
                                      </p:to>
                                    </p:set>
                                    <p:anim calcmode="lin" valueType="num">
                                      <p:cBhvr additive="base">
                                        <p:cTn id="19" dur="500" fill="hold"/>
                                        <p:tgtEl>
                                          <p:spTgt spid="28774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774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7749">
                                            <p:txEl>
                                              <p:pRg st="4" end="4"/>
                                            </p:txEl>
                                          </p:spTgt>
                                        </p:tgtEl>
                                        <p:attrNameLst>
                                          <p:attrName>style.visibility</p:attrName>
                                        </p:attrNameLst>
                                      </p:cBhvr>
                                      <p:to>
                                        <p:strVal val="visible"/>
                                      </p:to>
                                    </p:set>
                                    <p:anim calcmode="lin" valueType="num">
                                      <p:cBhvr additive="base">
                                        <p:cTn id="23" dur="500" fill="hold"/>
                                        <p:tgtEl>
                                          <p:spTgt spid="28774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774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479925" y="3108325"/>
            <a:ext cx="184150" cy="641350"/>
          </a:xfrm>
          <a:prstGeom prst="rect">
            <a:avLst/>
          </a:prstGeom>
          <a:noFill/>
          <a:ln w="12700">
            <a:noFill/>
            <a:miter lim="800000"/>
            <a:headEnd/>
            <a:tailEnd/>
          </a:ln>
        </p:spPr>
        <p:txBody>
          <a:bodyPr wrap="none">
            <a:spAutoFit/>
          </a:bodyPr>
          <a:lstStyle/>
          <a:p>
            <a:endParaRPr lang="fr-FR" sz="3600" b="1">
              <a:solidFill>
                <a:srgbClr val="000000"/>
              </a:solidFill>
            </a:endParaRPr>
          </a:p>
        </p:txBody>
      </p:sp>
      <p:sp>
        <p:nvSpPr>
          <p:cNvPr id="63491" name="Rectangle 3"/>
          <p:cNvSpPr>
            <a:spLocks noChangeArrowheads="1"/>
          </p:cNvSpPr>
          <p:nvPr/>
        </p:nvSpPr>
        <p:spPr bwMode="auto">
          <a:xfrm>
            <a:off x="762000" y="0"/>
            <a:ext cx="8382000" cy="366713"/>
          </a:xfrm>
          <a:prstGeom prst="rect">
            <a:avLst/>
          </a:prstGeom>
          <a:noFill/>
          <a:ln w="12700">
            <a:noFill/>
            <a:miter lim="800000"/>
            <a:headEnd/>
            <a:tailEnd/>
          </a:ln>
        </p:spPr>
        <p:txBody>
          <a:bodyPr>
            <a:spAutoFit/>
          </a:bodyPr>
          <a:lstStyle/>
          <a:p>
            <a:r>
              <a:rPr lang="fr-FR" sz="1800" b="1"/>
              <a:t>La protection des données personnelles dans le monde entier : Module 1</a:t>
            </a:r>
          </a:p>
        </p:txBody>
      </p:sp>
      <p:pic>
        <p:nvPicPr>
          <p:cNvPr id="63492" name="Picture 3" descr="badge_generic"/>
          <p:cNvPicPr>
            <a:picLocks noChangeAspect="1" noChangeArrowheads="1"/>
          </p:cNvPicPr>
          <p:nvPr/>
        </p:nvPicPr>
        <p:blipFill>
          <a:blip r:embed="rId2" cstate="print"/>
          <a:srcRect/>
          <a:stretch>
            <a:fillRect/>
          </a:stretch>
        </p:blipFill>
        <p:spPr bwMode="auto">
          <a:xfrm>
            <a:off x="109538" y="152400"/>
            <a:ext cx="652462" cy="652463"/>
          </a:xfrm>
          <a:prstGeom prst="rect">
            <a:avLst/>
          </a:prstGeom>
          <a:noFill/>
          <a:ln w="9525">
            <a:noFill/>
            <a:miter lim="800000"/>
            <a:headEnd/>
            <a:tailEnd/>
          </a:ln>
        </p:spPr>
      </p:pic>
      <p:sp>
        <p:nvSpPr>
          <p:cNvPr id="63493" name="Rectangle 2"/>
          <p:cNvSpPr>
            <a:spLocks noChangeArrowheads="1"/>
          </p:cNvSpPr>
          <p:nvPr/>
        </p:nvSpPr>
        <p:spPr bwMode="auto">
          <a:xfrm>
            <a:off x="1033463" y="404813"/>
            <a:ext cx="7729537" cy="452437"/>
          </a:xfrm>
          <a:prstGeom prst="rect">
            <a:avLst/>
          </a:prstGeom>
          <a:noFill/>
          <a:ln w="9525">
            <a:noFill/>
            <a:miter lim="800000"/>
            <a:headEnd/>
            <a:tailEnd/>
          </a:ln>
        </p:spPr>
        <p:txBody>
          <a:bodyPr anchor="ctr"/>
          <a:lstStyle/>
          <a:p>
            <a:pPr eaLnBrk="1" hangingPunct="1"/>
            <a:r>
              <a:rPr lang="en-US" sz="3200" b="1">
                <a:solidFill>
                  <a:srgbClr val="000000"/>
                </a:solidFill>
              </a:rPr>
              <a:t>Part 2 STOP</a:t>
            </a:r>
            <a:endParaRPr lang="fr-FR" sz="3200" b="1">
              <a:solidFill>
                <a:srgbClr val="000000"/>
              </a:solidFill>
            </a:endParaRPr>
          </a:p>
        </p:txBody>
      </p:sp>
      <p:pic>
        <p:nvPicPr>
          <p:cNvPr id="729094" name="Picture 6"/>
          <p:cNvPicPr>
            <a:picLocks noChangeAspect="1" noChangeArrowheads="1"/>
          </p:cNvPicPr>
          <p:nvPr/>
        </p:nvPicPr>
        <p:blipFill>
          <a:blip r:embed="rId3" cstate="print"/>
          <a:srcRect/>
          <a:stretch>
            <a:fillRect/>
          </a:stretch>
        </p:blipFill>
        <p:spPr bwMode="auto">
          <a:xfrm>
            <a:off x="2913063" y="2057400"/>
            <a:ext cx="3603625" cy="3255963"/>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2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914400" y="404813"/>
            <a:ext cx="7848600" cy="452437"/>
          </a:xfrm>
        </p:spPr>
        <p:txBody>
          <a:bodyPr/>
          <a:lstStyle/>
          <a:p>
            <a:pPr eaLnBrk="1" hangingPunct="1"/>
            <a:r>
              <a:rPr lang="fr-FR" sz="3200" smtClean="0"/>
              <a:t>Sujets du cours</a:t>
            </a:r>
            <a:r>
              <a:rPr lang="en-US" sz="3200" smtClean="0"/>
              <a:t> </a:t>
            </a:r>
          </a:p>
        </p:txBody>
      </p:sp>
      <p:sp>
        <p:nvSpPr>
          <p:cNvPr id="12291" name="Rectangle 1027"/>
          <p:cNvSpPr>
            <a:spLocks noGrp="1" noChangeArrowheads="1"/>
          </p:cNvSpPr>
          <p:nvPr>
            <p:ph type="body" sz="half" idx="2"/>
          </p:nvPr>
        </p:nvSpPr>
        <p:spPr>
          <a:xfrm>
            <a:off x="3714750" y="2020888"/>
            <a:ext cx="5048250" cy="3352800"/>
          </a:xfrm>
        </p:spPr>
        <p:txBody>
          <a:bodyPr/>
          <a:lstStyle/>
          <a:p>
            <a:pPr eaLnBrk="1" hangingPunct="1"/>
            <a:r>
              <a:rPr lang="fr-FR" sz="2000" b="1" smtClean="0"/>
              <a:t>Partie 1 Les principes fondamentaux et le périmètre légal</a:t>
            </a:r>
          </a:p>
          <a:p>
            <a:pPr eaLnBrk="1" hangingPunct="1"/>
            <a:r>
              <a:rPr lang="fr-FR" sz="2000" b="1" smtClean="0"/>
              <a:t>Partie 2 Les différents systèmes</a:t>
            </a:r>
            <a:br>
              <a:rPr lang="fr-FR" sz="2000" b="1" smtClean="0"/>
            </a:br>
            <a:r>
              <a:rPr lang="fr-FR" sz="2000" b="1" smtClean="0"/>
              <a:t>d’informations au sein des entreprises</a:t>
            </a:r>
          </a:p>
        </p:txBody>
      </p:sp>
      <p:sp>
        <p:nvSpPr>
          <p:cNvPr id="1229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fr-FR" sz="2200"/>
              <a:t>Ce module est consacré à…</a:t>
            </a:r>
          </a:p>
        </p:txBody>
      </p:sp>
      <p:sp>
        <p:nvSpPr>
          <p:cNvPr id="1229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sz="1800" b="1">
                <a:solidFill>
                  <a:srgbClr val="000000"/>
                </a:solidFill>
              </a:rPr>
              <a:t> </a:t>
            </a:r>
            <a:r>
              <a:rPr lang="fr-FR" sz="1800" b="1">
                <a:solidFill>
                  <a:srgbClr val="000000"/>
                </a:solidFill>
              </a:rPr>
              <a:t>Protection des données personnelles dans le monde Module 1</a:t>
            </a:r>
          </a:p>
        </p:txBody>
      </p:sp>
      <p:grpSp>
        <p:nvGrpSpPr>
          <p:cNvPr id="12294" name="Group 1041"/>
          <p:cNvGrpSpPr>
            <a:grpSpLocks/>
          </p:cNvGrpSpPr>
          <p:nvPr/>
        </p:nvGrpSpPr>
        <p:grpSpPr bwMode="auto">
          <a:xfrm>
            <a:off x="1143000" y="3581400"/>
            <a:ext cx="3133725" cy="2735263"/>
            <a:chOff x="720" y="1349"/>
            <a:chExt cx="1974" cy="1723"/>
          </a:xfrm>
        </p:grpSpPr>
        <p:pic>
          <p:nvPicPr>
            <p:cNvPr id="12299" name="Picture 5" descr="Sphére rouge"/>
            <p:cNvPicPr>
              <a:picLocks noChangeAspect="1" noChangeArrowheads="1"/>
            </p:cNvPicPr>
            <p:nvPr/>
          </p:nvPicPr>
          <p:blipFill>
            <a:blip r:embed="rId4" cstate="print"/>
            <a:srcRect/>
            <a:stretch>
              <a:fillRect/>
            </a:stretch>
          </p:blipFill>
          <p:spPr bwMode="auto">
            <a:xfrm>
              <a:off x="720" y="1349"/>
              <a:ext cx="1974" cy="1723"/>
            </a:xfrm>
            <a:prstGeom prst="rect">
              <a:avLst/>
            </a:prstGeom>
            <a:noFill/>
            <a:ln w="9525">
              <a:noFill/>
              <a:miter lim="800000"/>
              <a:headEnd/>
              <a:tailEnd/>
            </a:ln>
          </p:spPr>
        </p:pic>
        <p:sp>
          <p:nvSpPr>
            <p:cNvPr id="12300" name="Text Box 6"/>
            <p:cNvSpPr txBox="1">
              <a:spLocks noChangeArrowheads="1"/>
            </p:cNvSpPr>
            <p:nvPr/>
          </p:nvSpPr>
          <p:spPr bwMode="auto">
            <a:xfrm>
              <a:off x="912" y="1920"/>
              <a:ext cx="1492" cy="571"/>
            </a:xfrm>
            <a:prstGeom prst="rect">
              <a:avLst/>
            </a:prstGeom>
            <a:noFill/>
            <a:ln w="9525">
              <a:noFill/>
              <a:miter lim="800000"/>
              <a:headEnd/>
              <a:tailEnd/>
            </a:ln>
          </p:spPr>
          <p:txBody>
            <a:bodyPr tIns="0" bIns="82800">
              <a:spAutoFit/>
            </a:bodyPr>
            <a:lstStyle/>
            <a:p>
              <a:pPr algn="ctr"/>
              <a:r>
                <a:rPr lang="fr-FR" sz="1400">
                  <a:solidFill>
                    <a:srgbClr val="000000"/>
                  </a:solidFill>
                  <a:latin typeface="Arial Black" pitchFamily="34" charset="0"/>
                </a:rPr>
                <a:t> </a:t>
              </a:r>
              <a:r>
                <a:rPr lang="fr-FR" sz="1800" b="1"/>
                <a:t>Les principes fondamentaux et le périmètre légale</a:t>
              </a:r>
            </a:p>
          </p:txBody>
        </p:sp>
      </p:grpSp>
      <p:grpSp>
        <p:nvGrpSpPr>
          <p:cNvPr id="12295" name="Group 1045"/>
          <p:cNvGrpSpPr>
            <a:grpSpLocks/>
          </p:cNvGrpSpPr>
          <p:nvPr/>
        </p:nvGrpSpPr>
        <p:grpSpPr bwMode="auto">
          <a:xfrm>
            <a:off x="5257800" y="3657600"/>
            <a:ext cx="3133725" cy="2735263"/>
            <a:chOff x="720" y="1349"/>
            <a:chExt cx="1974" cy="1723"/>
          </a:xfrm>
        </p:grpSpPr>
        <p:pic>
          <p:nvPicPr>
            <p:cNvPr id="12297" name="Picture 5" descr="Sphére rouge"/>
            <p:cNvPicPr>
              <a:picLocks noChangeAspect="1" noChangeArrowheads="1"/>
            </p:cNvPicPr>
            <p:nvPr/>
          </p:nvPicPr>
          <p:blipFill>
            <a:blip r:embed="rId4" cstate="print"/>
            <a:srcRect/>
            <a:stretch>
              <a:fillRect/>
            </a:stretch>
          </p:blipFill>
          <p:spPr bwMode="auto">
            <a:xfrm>
              <a:off x="720" y="1349"/>
              <a:ext cx="1974" cy="1723"/>
            </a:xfrm>
            <a:prstGeom prst="rect">
              <a:avLst/>
            </a:prstGeom>
            <a:noFill/>
            <a:ln w="9525">
              <a:noFill/>
              <a:miter lim="800000"/>
              <a:headEnd/>
              <a:tailEnd/>
            </a:ln>
          </p:spPr>
        </p:pic>
        <p:sp>
          <p:nvSpPr>
            <p:cNvPr id="12298" name="Text Box 6"/>
            <p:cNvSpPr txBox="1">
              <a:spLocks noChangeArrowheads="1"/>
            </p:cNvSpPr>
            <p:nvPr/>
          </p:nvSpPr>
          <p:spPr bwMode="auto">
            <a:xfrm>
              <a:off x="912" y="1920"/>
              <a:ext cx="1492" cy="1012"/>
            </a:xfrm>
            <a:prstGeom prst="rect">
              <a:avLst/>
            </a:prstGeom>
            <a:noFill/>
            <a:ln w="9525">
              <a:noFill/>
              <a:miter lim="800000"/>
              <a:headEnd/>
              <a:tailEnd/>
            </a:ln>
          </p:spPr>
          <p:txBody>
            <a:bodyPr tIns="0" bIns="82800">
              <a:spAutoFit/>
            </a:bodyPr>
            <a:lstStyle/>
            <a:p>
              <a:pPr algn="ctr"/>
              <a:r>
                <a:rPr lang="fr-FR" b="1"/>
                <a:t>Les différents systèmes</a:t>
              </a:r>
              <a:br>
                <a:rPr lang="fr-FR" b="1"/>
              </a:br>
              <a:r>
                <a:rPr lang="fr-FR" b="1"/>
                <a:t>d’informations au sein des entreprises</a:t>
              </a:r>
            </a:p>
          </p:txBody>
        </p:sp>
      </p:grpSp>
      <p:pic>
        <p:nvPicPr>
          <p:cNvPr id="12296" name="Picture 1048"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0"/>
          <p:cNvSpPr>
            <a:spLocks noGrp="1" noChangeArrowheads="1"/>
          </p:cNvSpPr>
          <p:nvPr>
            <p:ph type="ctrTitle"/>
          </p:nvPr>
        </p:nvSpPr>
        <p:spPr/>
        <p:txBody>
          <a:bodyPr/>
          <a:lstStyle/>
          <a:p>
            <a:pPr eaLnBrk="1" hangingPunct="1"/>
            <a:r>
              <a:rPr lang="fr-FR" smtClean="0"/>
              <a:t>Partie </a:t>
            </a:r>
            <a:r>
              <a:rPr lang="en-US" smtClean="0"/>
              <a:t>1</a:t>
            </a:r>
            <a:br>
              <a:rPr lang="en-US" smtClean="0"/>
            </a:br>
            <a:r>
              <a:rPr lang="fr-FR" smtClean="0"/>
              <a:t>Les principes fondamentaux et le périmètre légal</a:t>
            </a:r>
          </a:p>
        </p:txBody>
      </p:sp>
      <p:pic>
        <p:nvPicPr>
          <p:cNvPr id="13315"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13316" name="Text Box 78"/>
          <p:cNvSpPr txBox="1">
            <a:spLocks noChangeArrowheads="1"/>
          </p:cNvSpPr>
          <p:nvPr/>
        </p:nvSpPr>
        <p:spPr bwMode="auto">
          <a:xfrm>
            <a:off x="609600" y="228600"/>
            <a:ext cx="8172450" cy="366713"/>
          </a:xfrm>
          <a:prstGeom prst="rect">
            <a:avLst/>
          </a:prstGeom>
          <a:noFill/>
          <a:ln w="12700">
            <a:noFill/>
            <a:miter lim="800000"/>
            <a:headEnd/>
            <a:tailEnd/>
          </a:ln>
        </p:spPr>
        <p:txBody>
          <a:bodyPr>
            <a:spAutoFit/>
          </a:bodyPr>
          <a:lstStyle/>
          <a:p>
            <a:pPr>
              <a:spcBef>
                <a:spcPct val="50000"/>
              </a:spcBef>
            </a:pPr>
            <a:r>
              <a:rPr lang="fr-FR" sz="1800" b="1">
                <a:solidFill>
                  <a:srgbClr val="000000"/>
                </a:solidFill>
              </a:rPr>
              <a:t>Protection des données personnelles dans le monde Module 1</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762000" y="1219200"/>
            <a:ext cx="3581400" cy="3048000"/>
            <a:chOff x="1776" y="672"/>
            <a:chExt cx="2256" cy="1920"/>
          </a:xfrm>
        </p:grpSpPr>
        <p:pic>
          <p:nvPicPr>
            <p:cNvPr id="14355" name="Picture 1027" descr="Sphére verte"/>
            <p:cNvPicPr>
              <a:picLocks noChangeAspect="1" noChangeArrowheads="1"/>
            </p:cNvPicPr>
            <p:nvPr/>
          </p:nvPicPr>
          <p:blipFill>
            <a:blip r:embed="rId3" cstate="print"/>
            <a:srcRect/>
            <a:stretch>
              <a:fillRect/>
            </a:stretch>
          </p:blipFill>
          <p:spPr bwMode="auto">
            <a:xfrm>
              <a:off x="1776" y="672"/>
              <a:ext cx="2256" cy="1920"/>
            </a:xfrm>
            <a:prstGeom prst="rect">
              <a:avLst/>
            </a:prstGeom>
            <a:noFill/>
            <a:ln w="9525">
              <a:noFill/>
              <a:miter lim="800000"/>
              <a:headEnd/>
              <a:tailEnd/>
            </a:ln>
          </p:spPr>
        </p:pic>
        <p:sp>
          <p:nvSpPr>
            <p:cNvPr id="14356" name="Text Box 1028"/>
            <p:cNvSpPr txBox="1">
              <a:spLocks noChangeArrowheads="1"/>
            </p:cNvSpPr>
            <p:nvPr/>
          </p:nvSpPr>
          <p:spPr bwMode="auto">
            <a:xfrm>
              <a:off x="2064" y="1152"/>
              <a:ext cx="1547" cy="1113"/>
            </a:xfrm>
            <a:prstGeom prst="rect">
              <a:avLst/>
            </a:prstGeom>
            <a:noFill/>
            <a:ln w="9525">
              <a:noFill/>
              <a:miter lim="800000"/>
              <a:headEnd/>
              <a:tailEnd/>
            </a:ln>
          </p:spPr>
          <p:txBody>
            <a:bodyPr>
              <a:spAutoFit/>
            </a:bodyPr>
            <a:lstStyle/>
            <a:p>
              <a:pPr algn="ctr"/>
              <a:r>
                <a:rPr lang="fr-FR" sz="2200">
                  <a:solidFill>
                    <a:srgbClr val="000000"/>
                  </a:solidFill>
                  <a:latin typeface="Arial Black" pitchFamily="34" charset="0"/>
                </a:rPr>
                <a:t>Notion de traitement et de donnée à caractère personnel</a:t>
              </a:r>
            </a:p>
          </p:txBody>
        </p:sp>
      </p:grpSp>
      <p:grpSp>
        <p:nvGrpSpPr>
          <p:cNvPr id="3" name="Group 1029"/>
          <p:cNvGrpSpPr>
            <a:grpSpLocks/>
          </p:cNvGrpSpPr>
          <p:nvPr/>
        </p:nvGrpSpPr>
        <p:grpSpPr bwMode="auto">
          <a:xfrm>
            <a:off x="4191000" y="2743200"/>
            <a:ext cx="1828800" cy="2514600"/>
            <a:chOff x="432" y="720"/>
            <a:chExt cx="1152" cy="1008"/>
          </a:xfrm>
        </p:grpSpPr>
        <p:sp>
          <p:nvSpPr>
            <p:cNvPr id="14353" name="Oval 1030"/>
            <p:cNvSpPr>
              <a:spLocks noChangeArrowheads="1"/>
            </p:cNvSpPr>
            <p:nvPr/>
          </p:nvSpPr>
          <p:spPr bwMode="auto">
            <a:xfrm>
              <a:off x="432" y="720"/>
              <a:ext cx="1152" cy="1008"/>
            </a:xfrm>
            <a:prstGeom prst="ellipse">
              <a:avLst/>
            </a:prstGeom>
            <a:solidFill>
              <a:srgbClr val="FFCC00"/>
            </a:solidFill>
            <a:ln w="9525">
              <a:solidFill>
                <a:schemeClr val="bg1"/>
              </a:solidFill>
              <a:miter lim="800000"/>
              <a:headEnd/>
              <a:tailEnd/>
            </a:ln>
          </p:spPr>
          <p:txBody>
            <a:bodyPr wrap="none" anchor="ctr"/>
            <a:lstStyle/>
            <a:p>
              <a:endParaRPr lang="fr-FR"/>
            </a:p>
          </p:txBody>
        </p:sp>
        <p:sp>
          <p:nvSpPr>
            <p:cNvPr id="14354" name="Text Box 1031"/>
            <p:cNvSpPr txBox="1">
              <a:spLocks noChangeArrowheads="1"/>
            </p:cNvSpPr>
            <p:nvPr/>
          </p:nvSpPr>
          <p:spPr bwMode="auto">
            <a:xfrm>
              <a:off x="480" y="960"/>
              <a:ext cx="1008" cy="330"/>
            </a:xfrm>
            <a:prstGeom prst="rect">
              <a:avLst/>
            </a:prstGeom>
            <a:noFill/>
            <a:ln w="9525">
              <a:noFill/>
              <a:miter lim="800000"/>
              <a:headEnd/>
              <a:tailEnd/>
            </a:ln>
          </p:spPr>
          <p:txBody>
            <a:bodyPr>
              <a:spAutoFit/>
            </a:bodyPr>
            <a:lstStyle/>
            <a:p>
              <a:pPr algn="ctr"/>
              <a:r>
                <a:rPr lang="fr-FR" sz="1400">
                  <a:solidFill>
                    <a:srgbClr val="000000"/>
                  </a:solidFill>
                  <a:latin typeface="Arial Black" pitchFamily="34" charset="0"/>
                </a:rPr>
                <a:t> </a:t>
              </a:r>
              <a:r>
                <a:rPr lang="fr-FR" sz="2400">
                  <a:solidFill>
                    <a:srgbClr val="000000"/>
                  </a:solidFill>
                  <a:latin typeface="Arial Black" pitchFamily="34" charset="0"/>
                </a:rPr>
                <a:t>Rôle </a:t>
              </a:r>
            </a:p>
            <a:p>
              <a:pPr algn="ctr"/>
              <a:r>
                <a:rPr lang="fr-FR" sz="2400">
                  <a:solidFill>
                    <a:srgbClr val="000000"/>
                  </a:solidFill>
                  <a:latin typeface="Arial Black" pitchFamily="34" charset="0"/>
                </a:rPr>
                <a:t>du CIL </a:t>
              </a:r>
            </a:p>
          </p:txBody>
        </p:sp>
      </p:grpSp>
      <p:sp>
        <p:nvSpPr>
          <p:cNvPr id="14340" name="Text Box 1032"/>
          <p:cNvSpPr txBox="1">
            <a:spLocks noChangeArrowheads="1"/>
          </p:cNvSpPr>
          <p:nvPr/>
        </p:nvSpPr>
        <p:spPr bwMode="auto">
          <a:xfrm>
            <a:off x="3968750" y="1393825"/>
            <a:ext cx="2232025" cy="304800"/>
          </a:xfrm>
          <a:prstGeom prst="rect">
            <a:avLst/>
          </a:prstGeom>
          <a:noFill/>
          <a:ln w="9525">
            <a:noFill/>
            <a:miter lim="800000"/>
            <a:headEnd/>
            <a:tailEnd/>
          </a:ln>
        </p:spPr>
        <p:txBody>
          <a:bodyPr>
            <a:spAutoFit/>
          </a:bodyPr>
          <a:lstStyle/>
          <a:p>
            <a:r>
              <a:rPr lang="fr-FR" sz="1400">
                <a:latin typeface="Arial Black" pitchFamily="34" charset="0"/>
              </a:rPr>
              <a:t>       </a:t>
            </a:r>
            <a:endParaRPr lang="fr-FR" sz="1800">
              <a:latin typeface="Arial Black" pitchFamily="34" charset="0"/>
            </a:endParaRPr>
          </a:p>
        </p:txBody>
      </p:sp>
      <p:sp>
        <p:nvSpPr>
          <p:cNvPr id="14341" name="Text Box 1033"/>
          <p:cNvSpPr txBox="1">
            <a:spLocks noChangeArrowheads="1"/>
          </p:cNvSpPr>
          <p:nvPr/>
        </p:nvSpPr>
        <p:spPr bwMode="auto">
          <a:xfrm>
            <a:off x="4040188" y="3409950"/>
            <a:ext cx="2046287" cy="457200"/>
          </a:xfrm>
          <a:prstGeom prst="rect">
            <a:avLst/>
          </a:prstGeom>
          <a:noFill/>
          <a:ln w="9525">
            <a:noFill/>
            <a:miter lim="800000"/>
            <a:headEnd/>
            <a:tailEnd/>
          </a:ln>
        </p:spPr>
        <p:txBody>
          <a:bodyPr>
            <a:spAutoFit/>
          </a:bodyPr>
          <a:lstStyle/>
          <a:p>
            <a:r>
              <a:rPr lang="fr-FR" sz="2400">
                <a:latin typeface="Arial Black" pitchFamily="34" charset="0"/>
              </a:rPr>
              <a:t>   </a:t>
            </a:r>
          </a:p>
        </p:txBody>
      </p:sp>
      <p:grpSp>
        <p:nvGrpSpPr>
          <p:cNvPr id="4" name="Group 1034"/>
          <p:cNvGrpSpPr>
            <a:grpSpLocks/>
          </p:cNvGrpSpPr>
          <p:nvPr/>
        </p:nvGrpSpPr>
        <p:grpSpPr bwMode="auto">
          <a:xfrm>
            <a:off x="6019800" y="1447800"/>
            <a:ext cx="2952750" cy="2362200"/>
            <a:chOff x="3900" y="480"/>
            <a:chExt cx="1860" cy="1488"/>
          </a:xfrm>
        </p:grpSpPr>
        <p:pic>
          <p:nvPicPr>
            <p:cNvPr id="14351" name="Picture 1035" descr="Sphére rouge"/>
            <p:cNvPicPr>
              <a:picLocks noChangeAspect="1" noChangeArrowheads="1"/>
            </p:cNvPicPr>
            <p:nvPr/>
          </p:nvPicPr>
          <p:blipFill>
            <a:blip r:embed="rId4" cstate="print"/>
            <a:srcRect/>
            <a:stretch>
              <a:fillRect/>
            </a:stretch>
          </p:blipFill>
          <p:spPr bwMode="auto">
            <a:xfrm>
              <a:off x="3900" y="480"/>
              <a:ext cx="1860" cy="1488"/>
            </a:xfrm>
            <a:prstGeom prst="rect">
              <a:avLst/>
            </a:prstGeom>
            <a:noFill/>
            <a:ln w="9525">
              <a:noFill/>
              <a:miter lim="800000"/>
              <a:headEnd/>
              <a:tailEnd/>
            </a:ln>
          </p:spPr>
        </p:pic>
        <p:sp>
          <p:nvSpPr>
            <p:cNvPr id="14352" name="Text Box 1036"/>
            <p:cNvSpPr txBox="1">
              <a:spLocks noChangeArrowheads="1"/>
            </p:cNvSpPr>
            <p:nvPr/>
          </p:nvSpPr>
          <p:spPr bwMode="auto">
            <a:xfrm>
              <a:off x="4081" y="883"/>
              <a:ext cx="1406" cy="748"/>
            </a:xfrm>
            <a:prstGeom prst="rect">
              <a:avLst/>
            </a:prstGeom>
            <a:noFill/>
            <a:ln w="9525">
              <a:noFill/>
              <a:miter lim="800000"/>
              <a:headEnd/>
              <a:tailEnd/>
            </a:ln>
          </p:spPr>
          <p:txBody>
            <a:bodyPr>
              <a:spAutoFit/>
            </a:bodyPr>
            <a:lstStyle/>
            <a:p>
              <a:pPr algn="ctr"/>
              <a:r>
                <a:rPr lang="fr-FR" sz="2400">
                  <a:solidFill>
                    <a:srgbClr val="000000"/>
                  </a:solidFill>
                  <a:latin typeface="Arial Black" pitchFamily="34" charset="0"/>
                </a:rPr>
                <a:t> Notion de</a:t>
              </a:r>
            </a:p>
            <a:p>
              <a:pPr algn="ctr"/>
              <a:r>
                <a:rPr lang="fr-FR" sz="2400">
                  <a:solidFill>
                    <a:srgbClr val="000000"/>
                  </a:solidFill>
                  <a:latin typeface="Arial Black" pitchFamily="34" charset="0"/>
                </a:rPr>
                <a:t>collecte loyale</a:t>
              </a:r>
              <a:r>
                <a:rPr lang="fr-FR" sz="1800">
                  <a:solidFill>
                    <a:srgbClr val="000000"/>
                  </a:solidFill>
                  <a:latin typeface="Arial Black" pitchFamily="34" charset="0"/>
                </a:rPr>
                <a:t> </a:t>
              </a:r>
            </a:p>
          </p:txBody>
        </p:sp>
      </p:grpSp>
      <p:grpSp>
        <p:nvGrpSpPr>
          <p:cNvPr id="5" name="Group 1037"/>
          <p:cNvGrpSpPr>
            <a:grpSpLocks/>
          </p:cNvGrpSpPr>
          <p:nvPr/>
        </p:nvGrpSpPr>
        <p:grpSpPr bwMode="auto">
          <a:xfrm>
            <a:off x="6267450" y="4114800"/>
            <a:ext cx="2876550" cy="2590800"/>
            <a:chOff x="3815" y="2306"/>
            <a:chExt cx="1812" cy="1824"/>
          </a:xfrm>
        </p:grpSpPr>
        <p:pic>
          <p:nvPicPr>
            <p:cNvPr id="14349" name="Picture 1038" descr="Sphére 4"/>
            <p:cNvPicPr>
              <a:picLocks noChangeAspect="1" noChangeArrowheads="1"/>
            </p:cNvPicPr>
            <p:nvPr/>
          </p:nvPicPr>
          <p:blipFill>
            <a:blip r:embed="rId5" cstate="print"/>
            <a:srcRect/>
            <a:stretch>
              <a:fillRect/>
            </a:stretch>
          </p:blipFill>
          <p:spPr bwMode="auto">
            <a:xfrm>
              <a:off x="3815" y="2306"/>
              <a:ext cx="1812" cy="1824"/>
            </a:xfrm>
            <a:prstGeom prst="rect">
              <a:avLst/>
            </a:prstGeom>
            <a:noFill/>
            <a:ln w="9525">
              <a:noFill/>
              <a:miter lim="800000"/>
              <a:headEnd/>
              <a:tailEnd/>
            </a:ln>
          </p:spPr>
        </p:pic>
        <p:sp>
          <p:nvSpPr>
            <p:cNvPr id="14350" name="Text Box 1039"/>
            <p:cNvSpPr txBox="1">
              <a:spLocks noChangeArrowheads="1"/>
            </p:cNvSpPr>
            <p:nvPr/>
          </p:nvSpPr>
          <p:spPr bwMode="auto">
            <a:xfrm>
              <a:off x="3984" y="2640"/>
              <a:ext cx="1344" cy="1093"/>
            </a:xfrm>
            <a:prstGeom prst="rect">
              <a:avLst/>
            </a:prstGeom>
            <a:noFill/>
            <a:ln w="9525">
              <a:noFill/>
              <a:miter lim="800000"/>
              <a:headEnd/>
              <a:tailEnd/>
            </a:ln>
          </p:spPr>
          <p:txBody>
            <a:bodyPr>
              <a:spAutoFit/>
            </a:bodyPr>
            <a:lstStyle/>
            <a:p>
              <a:r>
                <a:rPr lang="fr-FR" sz="2400">
                  <a:solidFill>
                    <a:srgbClr val="000000"/>
                  </a:solidFill>
                  <a:latin typeface="Arial Black" pitchFamily="34" charset="0"/>
                </a:rPr>
                <a:t>    Les droits des personnes concernées</a:t>
              </a:r>
            </a:p>
          </p:txBody>
        </p:sp>
      </p:grpSp>
      <p:grpSp>
        <p:nvGrpSpPr>
          <p:cNvPr id="6" name="Group 1040"/>
          <p:cNvGrpSpPr>
            <a:grpSpLocks/>
          </p:cNvGrpSpPr>
          <p:nvPr/>
        </p:nvGrpSpPr>
        <p:grpSpPr bwMode="auto">
          <a:xfrm>
            <a:off x="995363" y="4114800"/>
            <a:ext cx="2738437" cy="2667000"/>
            <a:chOff x="384" y="2208"/>
            <a:chExt cx="1725" cy="1776"/>
          </a:xfrm>
        </p:grpSpPr>
        <p:pic>
          <p:nvPicPr>
            <p:cNvPr id="14347" name="Picture 1041" descr="Sphére grise"/>
            <p:cNvPicPr>
              <a:picLocks noChangeAspect="1" noChangeArrowheads="1"/>
            </p:cNvPicPr>
            <p:nvPr/>
          </p:nvPicPr>
          <p:blipFill>
            <a:blip r:embed="rId6" cstate="print"/>
            <a:srcRect/>
            <a:stretch>
              <a:fillRect/>
            </a:stretch>
          </p:blipFill>
          <p:spPr bwMode="auto">
            <a:xfrm>
              <a:off x="384" y="2208"/>
              <a:ext cx="1725" cy="1776"/>
            </a:xfrm>
            <a:prstGeom prst="rect">
              <a:avLst/>
            </a:prstGeom>
            <a:noFill/>
            <a:ln w="9525">
              <a:noFill/>
              <a:miter lim="800000"/>
              <a:headEnd/>
              <a:tailEnd/>
            </a:ln>
          </p:spPr>
        </p:pic>
        <p:sp>
          <p:nvSpPr>
            <p:cNvPr id="14348" name="Text Box 1042"/>
            <p:cNvSpPr txBox="1">
              <a:spLocks noChangeArrowheads="1"/>
            </p:cNvSpPr>
            <p:nvPr/>
          </p:nvSpPr>
          <p:spPr bwMode="auto">
            <a:xfrm>
              <a:off x="480" y="2544"/>
              <a:ext cx="1342" cy="1034"/>
            </a:xfrm>
            <a:prstGeom prst="rect">
              <a:avLst/>
            </a:prstGeom>
            <a:noFill/>
            <a:ln w="9525">
              <a:noFill/>
              <a:miter lim="800000"/>
              <a:headEnd/>
              <a:tailEnd/>
            </a:ln>
          </p:spPr>
          <p:txBody>
            <a:bodyPr wrap="none">
              <a:spAutoFit/>
            </a:bodyPr>
            <a:lstStyle/>
            <a:p>
              <a:pPr algn="ctr"/>
              <a:r>
                <a:rPr lang="fr-FR" sz="2400">
                  <a:solidFill>
                    <a:srgbClr val="000000"/>
                  </a:solidFill>
                  <a:latin typeface="Arial Black" pitchFamily="34" charset="0"/>
                </a:rPr>
                <a:t>Le maître </a:t>
              </a:r>
            </a:p>
            <a:p>
              <a:pPr algn="ctr"/>
              <a:r>
                <a:rPr lang="fr-FR" sz="2400">
                  <a:solidFill>
                    <a:srgbClr val="000000"/>
                  </a:solidFill>
                  <a:latin typeface="Arial Black" pitchFamily="34" charset="0"/>
                </a:rPr>
                <a:t>des fichiers</a:t>
              </a:r>
            </a:p>
            <a:p>
              <a:pPr algn="ctr"/>
              <a:r>
                <a:rPr lang="fr-FR" sz="2400">
                  <a:solidFill>
                    <a:srgbClr val="000000"/>
                  </a:solidFill>
                  <a:latin typeface="Arial Black" pitchFamily="34" charset="0"/>
                </a:rPr>
                <a:t>et ses </a:t>
              </a:r>
            </a:p>
            <a:p>
              <a:pPr algn="ctr"/>
              <a:r>
                <a:rPr lang="fr-FR" sz="2400">
                  <a:solidFill>
                    <a:srgbClr val="000000"/>
                  </a:solidFill>
                  <a:latin typeface="Arial Black" pitchFamily="34" charset="0"/>
                </a:rPr>
                <a:t>obligations</a:t>
              </a:r>
            </a:p>
          </p:txBody>
        </p:sp>
      </p:grpSp>
      <p:sp>
        <p:nvSpPr>
          <p:cNvPr id="14345" name="Text Box 1043"/>
          <p:cNvSpPr txBox="1">
            <a:spLocks noChangeArrowheads="1"/>
          </p:cNvSpPr>
          <p:nvPr/>
        </p:nvSpPr>
        <p:spPr bwMode="auto">
          <a:xfrm>
            <a:off x="1447800" y="76200"/>
            <a:ext cx="7315200" cy="1066800"/>
          </a:xfrm>
          <a:prstGeom prst="rect">
            <a:avLst/>
          </a:prstGeom>
          <a:noFill/>
          <a:ln w="9525">
            <a:noFill/>
            <a:miter lim="800000"/>
            <a:headEnd/>
            <a:tailEnd/>
          </a:ln>
        </p:spPr>
        <p:txBody>
          <a:bodyPr>
            <a:spAutoFit/>
          </a:bodyPr>
          <a:lstStyle/>
          <a:p>
            <a:pPr algn="ctr" eaLnBrk="1" hangingPunct="1">
              <a:spcBef>
                <a:spcPct val="50000"/>
              </a:spcBef>
            </a:pPr>
            <a:r>
              <a:rPr lang="fr-FR" sz="3200">
                <a:solidFill>
                  <a:srgbClr val="245F94"/>
                </a:solidFill>
                <a:latin typeface="Verdana" pitchFamily="34" charset="0"/>
              </a:rPr>
              <a:t>Principes fondamentaux et périmètre légal</a:t>
            </a:r>
          </a:p>
        </p:txBody>
      </p:sp>
      <p:pic>
        <p:nvPicPr>
          <p:cNvPr id="14346" name="Picture 1046" descr="New_logo_mail"/>
          <p:cNvPicPr>
            <a:picLocks noChangeAspect="1" noChangeArrowheads="1"/>
          </p:cNvPicPr>
          <p:nvPr/>
        </p:nvPicPr>
        <p:blipFill>
          <a:blip r:embed="rId7" cstate="print"/>
          <a:srcRect/>
          <a:stretch>
            <a:fillRect/>
          </a:stretch>
        </p:blipFill>
        <p:spPr bwMode="auto">
          <a:xfrm>
            <a:off x="122238" y="0"/>
            <a:ext cx="688975"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3"/>
          <p:cNvSpPr>
            <a:spLocks noGrp="1" noChangeArrowheads="1"/>
          </p:cNvSpPr>
          <p:nvPr>
            <p:ph type="title"/>
          </p:nvPr>
        </p:nvSpPr>
        <p:spPr>
          <a:xfrm>
            <a:off x="990600" y="461963"/>
            <a:ext cx="7772400" cy="452437"/>
          </a:xfrm>
        </p:spPr>
        <p:txBody>
          <a:bodyPr/>
          <a:lstStyle/>
          <a:p>
            <a:pPr eaLnBrk="1" hangingPunct="1"/>
            <a:r>
              <a:rPr lang="fr-FR" sz="1800" smtClean="0"/>
              <a:t>Chapitre 1 - Notions de "traitement" et "données personnelles"</a:t>
            </a:r>
          </a:p>
        </p:txBody>
      </p:sp>
      <p:sp>
        <p:nvSpPr>
          <p:cNvPr id="4100"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fr-FR" sz="2200"/>
              <a:t>Chapitres qui seront abordés</a:t>
            </a:r>
            <a:r>
              <a:rPr lang="en-US" sz="2200"/>
              <a:t> : </a:t>
            </a:r>
          </a:p>
        </p:txBody>
      </p:sp>
      <p:pic>
        <p:nvPicPr>
          <p:cNvPr id="4101" name="Picture 26"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26641" name="AutoShape 17"/>
          <p:cNvSpPr>
            <a:spLocks noChangeArrowheads="1"/>
          </p:cNvSpPr>
          <p:nvPr/>
        </p:nvSpPr>
        <p:spPr bwMode="auto">
          <a:xfrm>
            <a:off x="673100" y="1698625"/>
            <a:ext cx="23749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endParaRPr lang="fr-FR">
              <a:solidFill>
                <a:schemeClr val="bg1"/>
              </a:solidFill>
              <a:latin typeface="Verdana" pitchFamily="34" charset="0"/>
            </a:endParaRPr>
          </a:p>
          <a:p>
            <a:pPr algn="ctr" eaLnBrk="1" hangingPunct="1"/>
            <a:r>
              <a:rPr lang="fr-FR" sz="2600">
                <a:solidFill>
                  <a:schemeClr val="bg1"/>
                </a:solidFill>
                <a:latin typeface="Verdana" pitchFamily="34" charset="0"/>
              </a:rPr>
              <a:t>Données à </a:t>
            </a:r>
          </a:p>
          <a:p>
            <a:pPr algn="ctr" eaLnBrk="1" hangingPunct="1"/>
            <a:r>
              <a:rPr lang="fr-FR" sz="2600">
                <a:solidFill>
                  <a:schemeClr val="bg1"/>
                </a:solidFill>
                <a:latin typeface="Verdana" pitchFamily="34" charset="0"/>
              </a:rPr>
              <a:t>Caractère</a:t>
            </a:r>
          </a:p>
          <a:p>
            <a:pPr algn="ctr" eaLnBrk="1" hangingPunct="1"/>
            <a:r>
              <a:rPr lang="fr-FR" sz="2600">
                <a:solidFill>
                  <a:schemeClr val="bg1"/>
                </a:solidFill>
                <a:latin typeface="Verdana" pitchFamily="34" charset="0"/>
              </a:rPr>
              <a:t> personnel</a:t>
            </a:r>
          </a:p>
          <a:p>
            <a:pPr algn="ctr" eaLnBrk="1" hangingPunct="1"/>
            <a:endParaRPr lang="en-US" sz="2600">
              <a:solidFill>
                <a:schemeClr val="bg1"/>
              </a:solidFill>
              <a:latin typeface="Verdana" pitchFamily="34" charset="0"/>
            </a:endParaRPr>
          </a:p>
        </p:txBody>
      </p:sp>
      <p:sp>
        <p:nvSpPr>
          <p:cNvPr id="26642" name="AutoShape 18"/>
          <p:cNvSpPr>
            <a:spLocks noChangeArrowheads="1"/>
          </p:cNvSpPr>
          <p:nvPr/>
        </p:nvSpPr>
        <p:spPr bwMode="auto">
          <a:xfrm>
            <a:off x="2501900" y="2819400"/>
            <a:ext cx="23749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Traitement</a:t>
            </a:r>
          </a:p>
          <a:p>
            <a:pPr algn="ctr" eaLnBrk="1" hangingPunct="1"/>
            <a:r>
              <a:rPr lang="fr-FR" sz="2600">
                <a:solidFill>
                  <a:schemeClr val="bg1"/>
                </a:solidFill>
                <a:latin typeface="Verdana" pitchFamily="34" charset="0"/>
              </a:rPr>
              <a:t> automatisé</a:t>
            </a:r>
          </a:p>
          <a:p>
            <a:pPr algn="ctr" eaLnBrk="1" hangingPunct="1"/>
            <a:r>
              <a:rPr lang="fr-FR" sz="2600">
                <a:solidFill>
                  <a:schemeClr val="bg1"/>
                </a:solidFill>
                <a:latin typeface="Verdana" pitchFamily="34" charset="0"/>
              </a:rPr>
              <a:t>ou non</a:t>
            </a:r>
          </a:p>
        </p:txBody>
      </p:sp>
      <p:sp>
        <p:nvSpPr>
          <p:cNvPr id="26643" name="AutoShape 19"/>
          <p:cNvSpPr>
            <a:spLocks noChangeArrowheads="1"/>
          </p:cNvSpPr>
          <p:nvPr/>
        </p:nvSpPr>
        <p:spPr bwMode="auto">
          <a:xfrm>
            <a:off x="4483100" y="3756025"/>
            <a:ext cx="23749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Droit à</a:t>
            </a:r>
          </a:p>
          <a:p>
            <a:pPr algn="ctr" eaLnBrk="1" hangingPunct="1"/>
            <a:r>
              <a:rPr lang="fr-FR" sz="2600">
                <a:solidFill>
                  <a:schemeClr val="bg1"/>
                </a:solidFill>
                <a:latin typeface="Verdana" pitchFamily="34" charset="0"/>
              </a:rPr>
              <a:t> l’identique</a:t>
            </a:r>
          </a:p>
        </p:txBody>
      </p:sp>
      <p:sp>
        <p:nvSpPr>
          <p:cNvPr id="26644" name="AutoShape 20"/>
          <p:cNvSpPr>
            <a:spLocks noChangeArrowheads="1"/>
          </p:cNvSpPr>
          <p:nvPr/>
        </p:nvSpPr>
        <p:spPr bwMode="auto">
          <a:xfrm>
            <a:off x="6311900" y="4822825"/>
            <a:ext cx="2374900" cy="1654175"/>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600">
                <a:solidFill>
                  <a:schemeClr val="bg1"/>
                </a:solidFill>
                <a:latin typeface="Verdana" pitchFamily="34" charset="0"/>
              </a:rPr>
              <a:t>Droit à la </a:t>
            </a:r>
          </a:p>
          <a:p>
            <a:pPr algn="ctr" eaLnBrk="1" hangingPunct="1"/>
            <a:r>
              <a:rPr lang="fr-FR" sz="2600">
                <a:solidFill>
                  <a:schemeClr val="bg1"/>
                </a:solidFill>
                <a:latin typeface="Verdana" pitchFamily="34" charset="0"/>
              </a:rPr>
              <a:t>vie privée</a:t>
            </a:r>
          </a:p>
          <a:p>
            <a:pPr algn="ctr" eaLnBrk="1" hangingPunct="1"/>
            <a:r>
              <a:rPr lang="fr-FR" sz="2600">
                <a:solidFill>
                  <a:schemeClr val="bg1"/>
                </a:solidFill>
                <a:latin typeface="Verdana" pitchFamily="34" charset="0"/>
              </a:rPr>
              <a:t>numérique</a:t>
            </a:r>
          </a:p>
        </p:txBody>
      </p:sp>
      <p:sp>
        <p:nvSpPr>
          <p:cNvPr id="4106" name="Text Box 78"/>
          <p:cNvSpPr txBox="1">
            <a:spLocks noChangeArrowheads="1"/>
          </p:cNvSpPr>
          <p:nvPr/>
        </p:nvSpPr>
        <p:spPr bwMode="auto">
          <a:xfrm>
            <a:off x="971550" y="14288"/>
            <a:ext cx="8172450" cy="366712"/>
          </a:xfrm>
          <a:prstGeom prst="rect">
            <a:avLst/>
          </a:prstGeom>
          <a:noFill/>
          <a:ln w="12700">
            <a:noFill/>
            <a:miter lim="800000"/>
            <a:headEnd/>
            <a:tailEnd/>
          </a:ln>
        </p:spPr>
        <p:txBody>
          <a:bodyPr>
            <a:spAutoFit/>
          </a:bodyPr>
          <a:lstStyle/>
          <a:p>
            <a:pPr>
              <a:spcBef>
                <a:spcPct val="50000"/>
              </a:spcBef>
            </a:pPr>
            <a:r>
              <a:rPr lang="fr-FR" sz="1800" b="1"/>
              <a:t>Partie 1 - Principes fondamentaux et la portée juridique</a:t>
            </a:r>
            <a:endParaRPr lang="en-US" sz="1800" b="1"/>
          </a:p>
        </p:txBody>
      </p:sp>
      <p:graphicFrame>
        <p:nvGraphicFramePr>
          <p:cNvPr id="4098" name="Object 79"/>
          <p:cNvGraphicFramePr>
            <a:graphicFrameLocks noChangeAspect="1"/>
          </p:cNvGraphicFramePr>
          <p:nvPr/>
        </p:nvGraphicFramePr>
        <p:xfrm>
          <a:off x="6248400" y="2017713"/>
          <a:ext cx="2703513" cy="1563687"/>
        </p:xfrm>
        <a:graphic>
          <a:graphicData uri="http://schemas.openxmlformats.org/presentationml/2006/ole">
            <p:oleObj spid="_x0000_s4098" name="Image" r:id="rId6" imgW="4035264" imgH="2515845" progId="StaticMetafile">
              <p:embed/>
            </p:oleObj>
          </a:graphicData>
        </a:graphic>
      </p:graphicFrame>
      <p:pic>
        <p:nvPicPr>
          <p:cNvPr id="4107" name="Picture 24" descr="New_logo_mail"/>
          <p:cNvPicPr>
            <a:picLocks noChangeAspect="1" noChangeArrowheads="1"/>
          </p:cNvPicPr>
          <p:nvPr/>
        </p:nvPicPr>
        <p:blipFill>
          <a:blip r:embed="rId7" cstate="print"/>
          <a:srcRect/>
          <a:stretch>
            <a:fillRect/>
          </a:stretch>
        </p:blipFill>
        <p:spPr bwMode="auto">
          <a:xfrm>
            <a:off x="122238" y="0"/>
            <a:ext cx="688975" cy="990600"/>
          </a:xfrm>
          <a:prstGeom prst="rect">
            <a:avLst/>
          </a:prstGeom>
          <a:noFill/>
          <a:ln w="9525">
            <a:noFill/>
            <a:miter lim="800000"/>
            <a:headEnd/>
            <a:tailEnd/>
          </a:ln>
        </p:spPr>
      </p:pic>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41"/>
                                        </p:tgtEl>
                                        <p:attrNameLst>
                                          <p:attrName>style.visibility</p:attrName>
                                        </p:attrNameLst>
                                      </p:cBhvr>
                                      <p:to>
                                        <p:strVal val="visible"/>
                                      </p:to>
                                    </p:set>
                                    <p:anim calcmode="lin" valueType="num">
                                      <p:cBhvr additive="base">
                                        <p:cTn id="7" dur="500" fill="hold"/>
                                        <p:tgtEl>
                                          <p:spTgt spid="26641"/>
                                        </p:tgtEl>
                                        <p:attrNameLst>
                                          <p:attrName>ppt_x</p:attrName>
                                        </p:attrNameLst>
                                      </p:cBhvr>
                                      <p:tavLst>
                                        <p:tav tm="0">
                                          <p:val>
                                            <p:strVal val="0-#ppt_w/2"/>
                                          </p:val>
                                        </p:tav>
                                        <p:tav tm="100000">
                                          <p:val>
                                            <p:strVal val="#ppt_x"/>
                                          </p:val>
                                        </p:tav>
                                      </p:tavLst>
                                    </p:anim>
                                    <p:anim calcmode="lin" valueType="num">
                                      <p:cBhvr additive="base">
                                        <p:cTn id="8" dur="500" fill="hold"/>
                                        <p:tgtEl>
                                          <p:spTgt spid="266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42"/>
                                        </p:tgtEl>
                                        <p:attrNameLst>
                                          <p:attrName>style.visibility</p:attrName>
                                        </p:attrNameLst>
                                      </p:cBhvr>
                                      <p:to>
                                        <p:strVal val="visible"/>
                                      </p:to>
                                    </p:set>
                                    <p:anim calcmode="lin" valueType="num">
                                      <p:cBhvr additive="base">
                                        <p:cTn id="13" dur="500" fill="hold"/>
                                        <p:tgtEl>
                                          <p:spTgt spid="26642"/>
                                        </p:tgtEl>
                                        <p:attrNameLst>
                                          <p:attrName>ppt_x</p:attrName>
                                        </p:attrNameLst>
                                      </p:cBhvr>
                                      <p:tavLst>
                                        <p:tav tm="0">
                                          <p:val>
                                            <p:strVal val="0-#ppt_w/2"/>
                                          </p:val>
                                        </p:tav>
                                        <p:tav tm="100000">
                                          <p:val>
                                            <p:strVal val="#ppt_x"/>
                                          </p:val>
                                        </p:tav>
                                      </p:tavLst>
                                    </p:anim>
                                    <p:anim calcmode="lin" valueType="num">
                                      <p:cBhvr additive="base">
                                        <p:cTn id="14" dur="500" fill="hold"/>
                                        <p:tgtEl>
                                          <p:spTgt spid="266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43"/>
                                        </p:tgtEl>
                                        <p:attrNameLst>
                                          <p:attrName>style.visibility</p:attrName>
                                        </p:attrNameLst>
                                      </p:cBhvr>
                                      <p:to>
                                        <p:strVal val="visible"/>
                                      </p:to>
                                    </p:set>
                                    <p:anim calcmode="lin" valueType="num">
                                      <p:cBhvr additive="base">
                                        <p:cTn id="19" dur="500" fill="hold"/>
                                        <p:tgtEl>
                                          <p:spTgt spid="26643"/>
                                        </p:tgtEl>
                                        <p:attrNameLst>
                                          <p:attrName>ppt_x</p:attrName>
                                        </p:attrNameLst>
                                      </p:cBhvr>
                                      <p:tavLst>
                                        <p:tav tm="0">
                                          <p:val>
                                            <p:strVal val="0-#ppt_w/2"/>
                                          </p:val>
                                        </p:tav>
                                        <p:tav tm="100000">
                                          <p:val>
                                            <p:strVal val="#ppt_x"/>
                                          </p:val>
                                        </p:tav>
                                      </p:tavLst>
                                    </p:anim>
                                    <p:anim calcmode="lin" valueType="num">
                                      <p:cBhvr additive="base">
                                        <p:cTn id="20" dur="500" fill="hold"/>
                                        <p:tgtEl>
                                          <p:spTgt spid="266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44"/>
                                        </p:tgtEl>
                                        <p:attrNameLst>
                                          <p:attrName>style.visibility</p:attrName>
                                        </p:attrNameLst>
                                      </p:cBhvr>
                                      <p:to>
                                        <p:strVal val="visible"/>
                                      </p:to>
                                    </p:set>
                                    <p:anim calcmode="lin" valueType="num">
                                      <p:cBhvr additive="base">
                                        <p:cTn id="25" dur="500" fill="hold"/>
                                        <p:tgtEl>
                                          <p:spTgt spid="26644"/>
                                        </p:tgtEl>
                                        <p:attrNameLst>
                                          <p:attrName>ppt_x</p:attrName>
                                        </p:attrNameLst>
                                      </p:cBhvr>
                                      <p:tavLst>
                                        <p:tav tm="0">
                                          <p:val>
                                            <p:strVal val="0-#ppt_w/2"/>
                                          </p:val>
                                        </p:tav>
                                        <p:tav tm="100000">
                                          <p:val>
                                            <p:strVal val="#ppt_x"/>
                                          </p:val>
                                        </p:tav>
                                      </p:tavLst>
                                    </p:anim>
                                    <p:anim calcmode="lin" valueType="num">
                                      <p:cBhvr additive="base">
                                        <p:cTn id="26" dur="500" fill="hold"/>
                                        <p:tgtEl>
                                          <p:spTgt spid="26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animBg="1" autoUpdateAnimBg="0"/>
      <p:bldP spid="26642" grpId="0" animBg="1" autoUpdateAnimBg="0"/>
      <p:bldP spid="26643" grpId="0" animBg="1" autoUpdateAnimBg="0"/>
      <p:bldP spid="26644"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Rapid E-Learning Course Template</Template>
  <TotalTime>0</TotalTime>
  <Words>7334</Words>
  <Application>Microsoft Office PowerPoint</Application>
  <PresentationFormat>Affichage à l'écran (4:3)</PresentationFormat>
  <Paragraphs>868</Paragraphs>
  <Slides>59</Slides>
  <Notes>35</Notes>
  <HiddenSlides>0</HiddenSlides>
  <MMClips>0</MMClips>
  <ScaleCrop>false</ScaleCrop>
  <HeadingPairs>
    <vt:vector size="8" baseType="variant">
      <vt:variant>
        <vt:lpstr>Thème</vt:lpstr>
      </vt:variant>
      <vt:variant>
        <vt:i4>1</vt:i4>
      </vt:variant>
      <vt:variant>
        <vt:lpstr>Serveurs OLE incorporés</vt:lpstr>
      </vt:variant>
      <vt:variant>
        <vt:i4>3</vt:i4>
      </vt:variant>
      <vt:variant>
        <vt:lpstr>Titres des diapositives</vt:lpstr>
      </vt:variant>
      <vt:variant>
        <vt:i4>59</vt:i4>
      </vt:variant>
      <vt:variant>
        <vt:lpstr>Diaporamas personnalisés</vt:lpstr>
      </vt:variant>
      <vt:variant>
        <vt:i4>1</vt:i4>
      </vt:variant>
    </vt:vector>
  </HeadingPairs>
  <TitlesOfParts>
    <vt:vector size="64" baseType="lpstr">
      <vt:lpstr>Rapid E-Learning Course Template</vt:lpstr>
      <vt:lpstr>CorelDRAW</vt:lpstr>
      <vt:lpstr>Image</vt:lpstr>
      <vt:lpstr>Clip</vt:lpstr>
      <vt:lpstr> Protection des données personnelles dans le monde - Module 1</vt:lpstr>
      <vt:lpstr>Votre professeur…</vt:lpstr>
      <vt:lpstr>Votre professeur…</vt:lpstr>
      <vt:lpstr>Votre professeur…</vt:lpstr>
      <vt:lpstr>Objectifs du cours</vt:lpstr>
      <vt:lpstr>Sujets du cours </vt:lpstr>
      <vt:lpstr>Partie 1 Les principes fondamentaux et le périmètre légal</vt:lpstr>
      <vt:lpstr>Diapositive 8</vt:lpstr>
      <vt:lpstr>Chapitre 1 - Notions de "traitement" et "données personnelles"</vt:lpstr>
      <vt:lpstr>Données à caractère personnel</vt:lpstr>
      <vt:lpstr>Traitement automatisé ou non</vt:lpstr>
      <vt:lpstr>Identité Numérique</vt:lpstr>
      <vt:lpstr>Vie privée numérique</vt:lpstr>
      <vt:lpstr>Notion de collecte loyale</vt:lpstr>
      <vt:lpstr>Collecte loyale &amp; licite </vt:lpstr>
      <vt:lpstr>Informations sensibles</vt:lpstr>
      <vt:lpstr>Diapositive 17</vt:lpstr>
      <vt:lpstr>Droit des personnes concernées</vt:lpstr>
      <vt:lpstr>Information préalable</vt:lpstr>
      <vt:lpstr>Information préalable</vt:lpstr>
      <vt:lpstr>Droit d’accès (1)</vt:lpstr>
      <vt:lpstr>Droit d’accès (2)</vt:lpstr>
      <vt:lpstr>Droit d’accès (3)</vt:lpstr>
      <vt:lpstr>Droit de rectification</vt:lpstr>
      <vt:lpstr>Sanctions pénales : contraventions</vt:lpstr>
      <vt:lpstr>Le maître du fichier et ses obligations</vt:lpstr>
      <vt:lpstr>Le responsable du traitement</vt:lpstr>
      <vt:lpstr>Obligations déclaratives (1)</vt:lpstr>
      <vt:lpstr>Obligations déclaratives (2)</vt:lpstr>
      <vt:lpstr>Obligations déclaratives (3)</vt:lpstr>
      <vt:lpstr>Autorisation</vt:lpstr>
      <vt:lpstr>Droit à l’identité numérique</vt:lpstr>
      <vt:lpstr>Droit à la vie privée numérique</vt:lpstr>
      <vt:lpstr>Rôle du CIL</vt:lpstr>
      <vt:lpstr>Diapositive 35</vt:lpstr>
      <vt:lpstr>Diapositive 36</vt:lpstr>
      <vt:lpstr>Diapositive 37</vt:lpstr>
      <vt:lpstr>Diapositive 38</vt:lpstr>
      <vt:lpstr>Diapositive 39</vt:lpstr>
      <vt:lpstr>Diapositive 40</vt:lpstr>
      <vt:lpstr>Diapositive 41</vt:lpstr>
      <vt:lpstr>Partie 2 Les différents systèmes d’informations au sein des entreprises</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Diaporama personnalisé 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253</cp:revision>
  <dcterms:created xsi:type="dcterms:W3CDTF">2008-10-30T09:57:56Z</dcterms:created>
  <dcterms:modified xsi:type="dcterms:W3CDTF">2010-09-28T13:19:27Z</dcterms:modified>
  <cp:category>SUPINFO PowerPoint Templates</cp:category>
</cp:coreProperties>
</file>