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6.xml" ContentType="application/vnd.openxmlformats-officedocument.presentationml.tags+xml"/>
  <Override PartName="/ppt/tags/tag18.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drawings/legacyDiagramText4.bin" ContentType="application/vnd.ms-office.legacyDiagramText"/>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rawings/legacyDiagramText2.bin" ContentType="application/vnd.ms-office.legacyDiagramText"/>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drawings/legacyDiagramText5.bin" ContentType="application/vnd.ms-office.legacyDiagramText"/>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legacyDocTextInfo.bin" ContentType="application/vnd.ms-office.legacyDocTextInfo"/>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rawings/legacyDiagramText1.bin" ContentType="application/vnd.ms-office.legacyDiagramText"/>
  <Override PartName="/ppt/drawings/legacyDiagramText3.bin" ContentType="application/vnd.ms-office.legacyDiagramText"/>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2" r:id="rId1"/>
  </p:sldMasterIdLst>
  <p:notesMasterIdLst>
    <p:notesMasterId r:id="rId24"/>
  </p:notesMasterIdLst>
  <p:handoutMasterIdLst>
    <p:handoutMasterId r:id="rId25"/>
  </p:handoutMasterIdLst>
  <p:sldIdLst>
    <p:sldId id="261" r:id="rId2"/>
    <p:sldId id="262" r:id="rId3"/>
    <p:sldId id="295" r:id="rId4"/>
    <p:sldId id="259" r:id="rId5"/>
    <p:sldId id="264" r:id="rId6"/>
    <p:sldId id="435" r:id="rId7"/>
    <p:sldId id="318" r:id="rId8"/>
    <p:sldId id="427" r:id="rId9"/>
    <p:sldId id="428" r:id="rId10"/>
    <p:sldId id="429" r:id="rId11"/>
    <p:sldId id="421" r:id="rId12"/>
    <p:sldId id="430" r:id="rId13"/>
    <p:sldId id="441" r:id="rId14"/>
    <p:sldId id="437" r:id="rId15"/>
    <p:sldId id="438" r:id="rId16"/>
    <p:sldId id="439" r:id="rId17"/>
    <p:sldId id="440" r:id="rId18"/>
    <p:sldId id="422" r:id="rId19"/>
    <p:sldId id="442" r:id="rId20"/>
    <p:sldId id="443" r:id="rId21"/>
    <p:sldId id="444" r:id="rId22"/>
    <p:sldId id="311" r:id="rId23"/>
  </p:sldIdLst>
  <p:sldSz cx="9144000" cy="6858000" type="screen4x3"/>
  <p:notesSz cx="6797675" cy="9926638"/>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E2C5"/>
    <a:srgbClr val="5F5F5F"/>
    <a:srgbClr val="808080"/>
    <a:srgbClr val="479B8F"/>
    <a:srgbClr val="A2AEBA"/>
    <a:srgbClr val="BFC7CF"/>
    <a:srgbClr val="D9DEE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7955" autoAdjust="0"/>
    <p:restoredTop sz="90929"/>
  </p:normalViewPr>
  <p:slideViewPr>
    <p:cSldViewPr>
      <p:cViewPr varScale="1">
        <p:scale>
          <a:sx n="50" d="100"/>
          <a:sy n="50" d="100"/>
        </p:scale>
        <p:origin x="-1380"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858" y="-60"/>
      </p:cViewPr>
      <p:guideLst>
        <p:guide orient="horz" pos="3126"/>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06/relationships/legacyDocTextInfo" Target="legacyDocTextInfo.bin"/></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3" Type="http://schemas.microsoft.com/office/2006/relationships/legacyDiagramText" Target="legacyDiagramText3.bin"/><Relationship Id="rId2" Type="http://schemas.microsoft.com/office/2006/relationships/legacyDiagramText" Target="legacyDiagramText2.bin"/><Relationship Id="rId1" Type="http://schemas.microsoft.com/office/2006/relationships/legacyDiagramText" Target="legacyDiagramText1.bin"/><Relationship Id="rId5" Type="http://schemas.microsoft.com/office/2006/relationships/legacyDiagramText" Target="legacyDiagramText5.bin"/><Relationship Id="rId4" Type="http://schemas.microsoft.com/office/2006/relationships/legacyDiagramText" Target="legacyDiagramText4.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41563" y="0"/>
            <a:ext cx="4456112"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501763" name="Rectangle 3"/>
          <p:cNvSpPr>
            <a:spLocks noGrp="1" noChangeArrowheads="1"/>
          </p:cNvSpPr>
          <p:nvPr>
            <p:ph type="dt" sz="quarter" idx="1"/>
          </p:nvPr>
        </p:nvSpPr>
        <p:spPr bwMode="auto">
          <a:xfrm>
            <a:off x="0" y="0"/>
            <a:ext cx="1887538"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CCDE22C7-FB88-4CB0-B664-9CDC53FD0B42}" type="datetime1">
              <a:rPr lang="en-US"/>
              <a:pPr/>
              <a:t>9/28/2010</a:t>
            </a:fld>
            <a:endParaRPr lang="en-US"/>
          </a:p>
        </p:txBody>
      </p:sp>
      <p:sp>
        <p:nvSpPr>
          <p:cNvPr id="501764" name="Rectangle 4"/>
          <p:cNvSpPr>
            <a:spLocks noGrp="1" noChangeArrowheads="1"/>
          </p:cNvSpPr>
          <p:nvPr>
            <p:ph type="ftr" sz="quarter" idx="2"/>
          </p:nvPr>
        </p:nvSpPr>
        <p:spPr bwMode="auto">
          <a:xfrm>
            <a:off x="0" y="9429750"/>
            <a:ext cx="5740400" cy="49688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270625" y="9429750"/>
            <a:ext cx="527050" cy="49688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DBF998B-FF49-4783-B9AD-75EF9EAF9ADF}" type="slidenum">
              <a:rPr lang="en-US"/>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65363" y="0"/>
            <a:ext cx="4532312"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16387" name="Rectangle 3"/>
          <p:cNvSpPr>
            <a:spLocks noGrp="1" noChangeArrowheads="1"/>
          </p:cNvSpPr>
          <p:nvPr>
            <p:ph type="dt" idx="1"/>
          </p:nvPr>
        </p:nvSpPr>
        <p:spPr bwMode="auto">
          <a:xfrm>
            <a:off x="0" y="0"/>
            <a:ext cx="2039938"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63E713A3-022B-4C71-8DD0-EBF01D71BFFD}" type="datetime1">
              <a:rPr lang="en-US"/>
              <a:pPr/>
              <a:t>9/28/2010</a:t>
            </a:fld>
            <a:endParaRPr lang="en-US"/>
          </a:p>
        </p:txBody>
      </p:sp>
      <p:sp>
        <p:nvSpPr>
          <p:cNvPr id="15364" name="Rectangle 4"/>
          <p:cNvSpPr>
            <a:spLocks noRo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1038" y="4716463"/>
            <a:ext cx="5437187" cy="4465637"/>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Rectangle 6"/>
          <p:cNvSpPr>
            <a:spLocks noGrp="1" noChangeArrowheads="1"/>
          </p:cNvSpPr>
          <p:nvPr>
            <p:ph type="ftr" sz="quarter" idx="4"/>
          </p:nvPr>
        </p:nvSpPr>
        <p:spPr bwMode="auto">
          <a:xfrm>
            <a:off x="0" y="9428163"/>
            <a:ext cx="5588000" cy="49688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345238" y="9428163"/>
            <a:ext cx="450850" cy="49688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A238D972-904D-4A85-A665-A30C8C986590}" type="slidenum">
              <a:rPr lang="en-US"/>
              <a:pPr/>
              <a:t>‹N°›</a:t>
            </a:fld>
            <a:endParaRPr 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a:noFill/>
        </p:spPr>
        <p:txBody>
          <a:bodyPr/>
          <a:lstStyle/>
          <a:p>
            <a:r>
              <a:rPr lang="en-US"/>
              <a:t>[Title of the course]</a:t>
            </a:r>
          </a:p>
        </p:txBody>
      </p:sp>
      <p:sp>
        <p:nvSpPr>
          <p:cNvPr id="17411" name="Rectangle 3"/>
          <p:cNvSpPr>
            <a:spLocks noGrp="1" noChangeArrowheads="1"/>
          </p:cNvSpPr>
          <p:nvPr>
            <p:ph type="dt" sz="quarter" idx="1"/>
          </p:nvPr>
        </p:nvSpPr>
        <p:spPr>
          <a:noFill/>
        </p:spPr>
        <p:txBody>
          <a:bodyPr/>
          <a:lstStyle/>
          <a:p>
            <a:fld id="{21EC660C-2305-4751-94EA-0EAB888FF037}" type="datetime5">
              <a:rPr lang="en-US"/>
              <a:pPr/>
              <a:t>28-Sep-10</a:t>
            </a:fld>
            <a:endParaRPr lang="en-US"/>
          </a:p>
        </p:txBody>
      </p:sp>
      <p:sp>
        <p:nvSpPr>
          <p:cNvPr id="1741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7413" name="Rectangle 7"/>
          <p:cNvSpPr>
            <a:spLocks noGrp="1" noChangeArrowheads="1"/>
          </p:cNvSpPr>
          <p:nvPr>
            <p:ph type="sldNum" sz="quarter" idx="5"/>
          </p:nvPr>
        </p:nvSpPr>
        <p:spPr>
          <a:noFill/>
        </p:spPr>
        <p:txBody>
          <a:bodyPr/>
          <a:lstStyle/>
          <a:p>
            <a:fld id="{1B0D50C3-DB39-40DE-9CDF-C491F8CA5373}" type="slidenum">
              <a:rPr lang="en-US"/>
              <a:pPr/>
              <a:t>1</a:t>
            </a:fld>
            <a:endParaRPr lang="en-US"/>
          </a:p>
        </p:txBody>
      </p:sp>
      <p:sp>
        <p:nvSpPr>
          <p:cNvPr id="17414" name="Rectangle 2"/>
          <p:cNvSpPr>
            <a:spLocks noRot="1" noChangeArrowheads="1" noTextEdit="1"/>
          </p:cNvSpPr>
          <p:nvPr>
            <p:ph type="sldImg"/>
          </p:nvPr>
        </p:nvSpPr>
        <p:spPr>
          <a:ln/>
        </p:spPr>
      </p:sp>
      <p:sp>
        <p:nvSpPr>
          <p:cNvPr id="17415" name="Rectangle 3"/>
          <p:cNvSpPr>
            <a:spLocks noGrp="1" noChangeArrowheads="1"/>
          </p:cNvSpPr>
          <p:nvPr>
            <p:ph type="body" idx="1"/>
          </p:nvPr>
        </p:nvSpPr>
        <p:spPr>
          <a:xfrm>
            <a:off x="981075" y="4716463"/>
            <a:ext cx="5137150" cy="4465637"/>
          </a:xfrm>
          <a:noFill/>
          <a:ln/>
        </p:spPr>
        <p:txBody>
          <a:bodyPr/>
          <a:lstStyle/>
          <a:p>
            <a:pPr eaLnBrk="1" hangingPunct="1"/>
            <a:r>
              <a:rPr lang="en-US" smtClean="0"/>
              <a:t>The </a:t>
            </a:r>
            <a:r>
              <a:rPr lang="en-US" b="1" smtClean="0"/>
              <a:t>SUPINFO</a:t>
            </a:r>
            <a:r>
              <a:rPr lang="en-US" smtClean="0"/>
              <a:t> </a:t>
            </a:r>
            <a:r>
              <a:rPr lang="en-US" b="1" smtClean="0"/>
              <a:t>Module title</a:t>
            </a:r>
            <a:r>
              <a:rPr lang="en-US" smtClean="0"/>
              <a:t> slide identifies the course module or the presentation. It helps learners confirm that they have launched the right module and motivates them to dive right into learning.</a:t>
            </a:r>
          </a:p>
          <a:p>
            <a:pPr eaLnBrk="1" hangingPunct="1"/>
            <a:r>
              <a:rPr lang="en-US" smtClean="0"/>
              <a:t>Replace the </a:t>
            </a:r>
            <a:r>
              <a:rPr lang="en-US" b="1" smtClean="0"/>
              <a:t>SUPINFO</a:t>
            </a:r>
            <a:r>
              <a:rPr lang="en-US" smtClean="0"/>
              <a:t> </a:t>
            </a:r>
            <a:r>
              <a:rPr lang="en-US" b="1" smtClean="0"/>
              <a:t>Module title</a:t>
            </a:r>
            <a:r>
              <a:rPr lang="en-US" smtClean="0"/>
              <a:t> placeholder with the official name of the course. It should be the same as the one the learner selected to launch the course module.</a:t>
            </a:r>
          </a:p>
          <a:p>
            <a:pPr eaLnBrk="1" hangingPunct="1"/>
            <a:r>
              <a:rPr lang="en-US" smtClean="0"/>
              <a:t>In naming your module, strive for a short name that clearly communicates what the course module does for the learner. Use terms that the learner will recognize </a:t>
            </a:r>
            <a:r>
              <a:rPr lang="en-US" i="1" smtClean="0"/>
              <a:t>before completing the module. This is an important issue of the SUPINFO Quality Assurance Plan (SQAP) – Communication section.</a:t>
            </a:r>
          </a:p>
          <a:p>
            <a:pPr eaLnBrk="1" hangingPunct="1"/>
            <a:r>
              <a:rPr lang="en-US" smtClean="0"/>
              <a:t>Use the </a:t>
            </a:r>
            <a:r>
              <a:rPr lang="en-US" b="1" smtClean="0"/>
              <a:t>Module subtitle</a:t>
            </a:r>
            <a:r>
              <a:rPr lang="en-US" smtClean="0"/>
              <a:t> placeholder to elaborate on the title. Make the subtitle up to three lines long (no more !!!).</a:t>
            </a:r>
          </a:p>
          <a:p>
            <a:pPr eaLnBrk="1" hangingPunct="1"/>
            <a:r>
              <a:rPr lang="en-US" smtClean="0"/>
              <a:t>Add any notices the learner should see before continuing, for example, a safety warning or the requirement for a security clearance.</a:t>
            </a:r>
          </a:p>
          <a:p>
            <a:pPr eaLnBrk="1" hangingPunct="1"/>
            <a:r>
              <a:rPr lang="en-US" smtClean="0"/>
              <a:t>Don’t forget to mention the Course Campus-Booster ID in the last line.</a:t>
            </a:r>
          </a:p>
          <a:p>
            <a:pPr eaLnBrk="1" hangingPunct="1"/>
            <a:endParaRPr lang="en-US" smtClean="0"/>
          </a:p>
          <a:p>
            <a:pPr eaLnBrk="1" hangingPunct="1"/>
            <a:r>
              <a:rPr lang="en-US" smtClean="0"/>
              <a:t>Respect the SQAP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4269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9B69BE34-106C-4D7D-93AB-F47F758DB883}" type="datetime5">
              <a:rPr lang="en-US" sz="900">
                <a:solidFill>
                  <a:srgbClr val="5F5F5F"/>
                </a:solidFill>
              </a:rPr>
              <a:pPr defTabSz="923925" eaLnBrk="1" hangingPunct="1"/>
              <a:t>28-Sep-10</a:t>
            </a:fld>
            <a:endParaRPr lang="en-US" sz="900">
              <a:solidFill>
                <a:srgbClr val="5F5F5F"/>
              </a:solidFill>
            </a:endParaRPr>
          </a:p>
        </p:txBody>
      </p:sp>
      <p:sp>
        <p:nvSpPr>
          <p:cNvPr id="24269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4269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2B14327C-DAFF-43B7-B06D-51CDECE4F32D}" type="slidenum">
              <a:rPr lang="en-US" sz="900">
                <a:solidFill>
                  <a:srgbClr val="5F5F5F"/>
                </a:solidFill>
              </a:rPr>
              <a:pPr algn="r" defTabSz="923925" eaLnBrk="1" hangingPunct="1"/>
              <a:t>10</a:t>
            </a:fld>
            <a:endParaRPr lang="en-US" sz="900">
              <a:solidFill>
                <a:srgbClr val="5F5F5F"/>
              </a:solidFill>
            </a:endParaRPr>
          </a:p>
        </p:txBody>
      </p:sp>
      <p:sp>
        <p:nvSpPr>
          <p:cNvPr id="242694" name="Rectangle 2"/>
          <p:cNvSpPr>
            <a:spLocks noRo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242695"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1401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63652192-81BB-45D5-B48A-14A9D89F573A}" type="datetime5">
              <a:rPr lang="en-US" sz="900">
                <a:solidFill>
                  <a:srgbClr val="5F5F5F"/>
                </a:solidFill>
              </a:rPr>
              <a:pPr defTabSz="923925" eaLnBrk="1" hangingPunct="1"/>
              <a:t>28-Sep-10</a:t>
            </a:fld>
            <a:endParaRPr lang="en-US" sz="900">
              <a:solidFill>
                <a:srgbClr val="5F5F5F"/>
              </a:solidFill>
            </a:endParaRPr>
          </a:p>
        </p:txBody>
      </p:sp>
      <p:sp>
        <p:nvSpPr>
          <p:cNvPr id="21402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1402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C5F0999B-FD45-4E2D-B90D-44FB66AE8D3C}" type="slidenum">
              <a:rPr lang="en-US" sz="900">
                <a:solidFill>
                  <a:srgbClr val="5F5F5F"/>
                </a:solidFill>
              </a:rPr>
              <a:pPr algn="r" defTabSz="923925" eaLnBrk="1" hangingPunct="1"/>
              <a:t>11</a:t>
            </a:fld>
            <a:endParaRPr lang="en-US" sz="900">
              <a:solidFill>
                <a:srgbClr val="5F5F5F"/>
              </a:solidFill>
            </a:endParaRPr>
          </a:p>
        </p:txBody>
      </p:sp>
      <p:sp>
        <p:nvSpPr>
          <p:cNvPr id="214022" name="Rectangle 2"/>
          <p:cNvSpPr>
            <a:spLocks noRot="1" noChangeArrowheads="1" noTextEdit="1"/>
          </p:cNvSpPr>
          <p:nvPr>
            <p:ph type="sldImg"/>
          </p:nvPr>
        </p:nvSpPr>
        <p:spPr>
          <a:xfrm>
            <a:off x="919163" y="742950"/>
            <a:ext cx="4964112" cy="3722688"/>
          </a:xfrm>
          <a:ln/>
        </p:spPr>
      </p:sp>
      <p:sp>
        <p:nvSpPr>
          <p:cNvPr id="21402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51907"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3348FC1A-D557-46FE-BAE4-D6D1B7689DF6}" type="datetime5">
              <a:rPr lang="en-US" sz="900">
                <a:solidFill>
                  <a:srgbClr val="5F5F5F"/>
                </a:solidFill>
              </a:rPr>
              <a:pPr defTabSz="923925" eaLnBrk="1" hangingPunct="1"/>
              <a:t>28-Sep-10</a:t>
            </a:fld>
            <a:endParaRPr lang="en-US" sz="900">
              <a:solidFill>
                <a:srgbClr val="5F5F5F"/>
              </a:solidFill>
            </a:endParaRPr>
          </a:p>
        </p:txBody>
      </p:sp>
      <p:sp>
        <p:nvSpPr>
          <p:cNvPr id="251908"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51909"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CE157D26-416F-4E2D-82AD-69215C165227}" type="slidenum">
              <a:rPr lang="en-US" sz="900">
                <a:solidFill>
                  <a:srgbClr val="5F5F5F"/>
                </a:solidFill>
              </a:rPr>
              <a:pPr algn="r" defTabSz="923925" eaLnBrk="1" hangingPunct="1"/>
              <a:t>12</a:t>
            </a:fld>
            <a:endParaRPr lang="en-US" sz="900">
              <a:solidFill>
                <a:srgbClr val="5F5F5F"/>
              </a:solidFill>
            </a:endParaRPr>
          </a:p>
        </p:txBody>
      </p:sp>
      <p:sp>
        <p:nvSpPr>
          <p:cNvPr id="251910" name="Rectangle 2"/>
          <p:cNvSpPr>
            <a:spLocks noRot="1" noChangeArrowheads="1" noTextEdit="1"/>
          </p:cNvSpPr>
          <p:nvPr>
            <p:ph type="sldImg"/>
          </p:nvPr>
        </p:nvSpPr>
        <p:spPr>
          <a:xfrm>
            <a:off x="919163" y="742950"/>
            <a:ext cx="4964112" cy="3722688"/>
          </a:xfrm>
          <a:ln/>
        </p:spPr>
      </p:sp>
      <p:sp>
        <p:nvSpPr>
          <p:cNvPr id="25191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82627"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CD253C38-4F28-4F12-A440-68631216EF18}" type="datetime5">
              <a:rPr lang="en-US" sz="900">
                <a:solidFill>
                  <a:srgbClr val="5F5F5F"/>
                </a:solidFill>
              </a:rPr>
              <a:pPr defTabSz="923925" eaLnBrk="1" hangingPunct="1"/>
              <a:t>28-Sep-10</a:t>
            </a:fld>
            <a:endParaRPr lang="en-US" sz="900">
              <a:solidFill>
                <a:srgbClr val="5F5F5F"/>
              </a:solidFill>
            </a:endParaRPr>
          </a:p>
        </p:txBody>
      </p:sp>
      <p:sp>
        <p:nvSpPr>
          <p:cNvPr id="282628"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82629"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A45F91A6-05F1-4D4F-81E3-383A48C7FCD3}" type="slidenum">
              <a:rPr lang="en-US" sz="900">
                <a:solidFill>
                  <a:srgbClr val="5F5F5F"/>
                </a:solidFill>
              </a:rPr>
              <a:pPr algn="r" defTabSz="923925" eaLnBrk="1" hangingPunct="1"/>
              <a:t>13</a:t>
            </a:fld>
            <a:endParaRPr lang="en-US" sz="900">
              <a:solidFill>
                <a:srgbClr val="5F5F5F"/>
              </a:solidFill>
            </a:endParaRPr>
          </a:p>
        </p:txBody>
      </p:sp>
      <p:sp>
        <p:nvSpPr>
          <p:cNvPr id="282630" name="Rectangle 2"/>
          <p:cNvSpPr>
            <a:spLocks noRot="1" noChangeArrowheads="1" noTextEdit="1"/>
          </p:cNvSpPr>
          <p:nvPr>
            <p:ph type="sldImg"/>
          </p:nvPr>
        </p:nvSpPr>
        <p:spPr>
          <a:xfrm>
            <a:off x="919163" y="742950"/>
            <a:ext cx="4964112" cy="3722688"/>
          </a:xfrm>
          <a:ln/>
        </p:spPr>
      </p:sp>
      <p:sp>
        <p:nvSpPr>
          <p:cNvPr id="28263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7443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267F71FD-8CB8-402B-B08B-2634EDA10569}" type="datetime5">
              <a:rPr lang="en-US" sz="900">
                <a:solidFill>
                  <a:srgbClr val="5F5F5F"/>
                </a:solidFill>
              </a:rPr>
              <a:pPr defTabSz="923925" eaLnBrk="1" hangingPunct="1"/>
              <a:t>28-Sep-10</a:t>
            </a:fld>
            <a:endParaRPr lang="en-US" sz="900">
              <a:solidFill>
                <a:srgbClr val="5F5F5F"/>
              </a:solidFill>
            </a:endParaRPr>
          </a:p>
        </p:txBody>
      </p:sp>
      <p:sp>
        <p:nvSpPr>
          <p:cNvPr id="27443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7443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F7109FDD-0ACA-4575-9335-9928BFE6F78D}" type="slidenum">
              <a:rPr lang="en-US" sz="900">
                <a:solidFill>
                  <a:srgbClr val="5F5F5F"/>
                </a:solidFill>
              </a:rPr>
              <a:pPr algn="r" defTabSz="923925" eaLnBrk="1" hangingPunct="1"/>
              <a:t>14</a:t>
            </a:fld>
            <a:endParaRPr lang="en-US" sz="900">
              <a:solidFill>
                <a:srgbClr val="5F5F5F"/>
              </a:solidFill>
            </a:endParaRPr>
          </a:p>
        </p:txBody>
      </p:sp>
      <p:sp>
        <p:nvSpPr>
          <p:cNvPr id="274438" name="Rectangle 2"/>
          <p:cNvSpPr>
            <a:spLocks noRot="1" noChangeArrowheads="1" noTextEdit="1"/>
          </p:cNvSpPr>
          <p:nvPr>
            <p:ph type="sldImg"/>
          </p:nvPr>
        </p:nvSpPr>
        <p:spPr>
          <a:xfrm>
            <a:off x="919163" y="742950"/>
            <a:ext cx="4964112" cy="3722688"/>
          </a:xfrm>
          <a:ln/>
        </p:spPr>
      </p:sp>
      <p:sp>
        <p:nvSpPr>
          <p:cNvPr id="274439"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7648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22EA0705-659B-4594-BAB4-7DE391E3FCA7}" type="datetime5">
              <a:rPr lang="en-US" sz="900">
                <a:solidFill>
                  <a:srgbClr val="5F5F5F"/>
                </a:solidFill>
              </a:rPr>
              <a:pPr defTabSz="923925" eaLnBrk="1" hangingPunct="1"/>
              <a:t>28-Sep-10</a:t>
            </a:fld>
            <a:endParaRPr lang="en-US" sz="900">
              <a:solidFill>
                <a:srgbClr val="5F5F5F"/>
              </a:solidFill>
            </a:endParaRPr>
          </a:p>
        </p:txBody>
      </p:sp>
      <p:sp>
        <p:nvSpPr>
          <p:cNvPr id="27648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7648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183900BD-5344-4173-81BC-4D86ADFD28B6}" type="slidenum">
              <a:rPr lang="en-US" sz="900">
                <a:solidFill>
                  <a:srgbClr val="5F5F5F"/>
                </a:solidFill>
              </a:rPr>
              <a:pPr algn="r" defTabSz="923925" eaLnBrk="1" hangingPunct="1"/>
              <a:t>15</a:t>
            </a:fld>
            <a:endParaRPr lang="en-US" sz="900">
              <a:solidFill>
                <a:srgbClr val="5F5F5F"/>
              </a:solidFill>
            </a:endParaRPr>
          </a:p>
        </p:txBody>
      </p:sp>
      <p:sp>
        <p:nvSpPr>
          <p:cNvPr id="276486" name="Rectangle 2"/>
          <p:cNvSpPr>
            <a:spLocks noRot="1" noChangeArrowheads="1" noTextEdit="1"/>
          </p:cNvSpPr>
          <p:nvPr>
            <p:ph type="sldImg"/>
          </p:nvPr>
        </p:nvSpPr>
        <p:spPr>
          <a:xfrm>
            <a:off x="919163" y="742950"/>
            <a:ext cx="4964112" cy="3722688"/>
          </a:xfrm>
          <a:ln/>
        </p:spPr>
      </p:sp>
      <p:sp>
        <p:nvSpPr>
          <p:cNvPr id="27648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7853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6BB24520-7037-4443-813D-6A8B97EBC1D4}" type="datetime5">
              <a:rPr lang="en-US" sz="900">
                <a:solidFill>
                  <a:srgbClr val="5F5F5F"/>
                </a:solidFill>
              </a:rPr>
              <a:pPr defTabSz="923925" eaLnBrk="1" hangingPunct="1"/>
              <a:t>28-Sep-10</a:t>
            </a:fld>
            <a:endParaRPr lang="en-US" sz="900">
              <a:solidFill>
                <a:srgbClr val="5F5F5F"/>
              </a:solidFill>
            </a:endParaRPr>
          </a:p>
        </p:txBody>
      </p:sp>
      <p:sp>
        <p:nvSpPr>
          <p:cNvPr id="27853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7853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4D468BB8-C7F5-4E4E-B566-A1DC5BCE89D8}" type="slidenum">
              <a:rPr lang="en-US" sz="900">
                <a:solidFill>
                  <a:srgbClr val="5F5F5F"/>
                </a:solidFill>
              </a:rPr>
              <a:pPr algn="r" defTabSz="923925" eaLnBrk="1" hangingPunct="1"/>
              <a:t>16</a:t>
            </a:fld>
            <a:endParaRPr lang="en-US" sz="900">
              <a:solidFill>
                <a:srgbClr val="5F5F5F"/>
              </a:solidFill>
            </a:endParaRPr>
          </a:p>
        </p:txBody>
      </p:sp>
      <p:sp>
        <p:nvSpPr>
          <p:cNvPr id="278534" name="Rectangle 2"/>
          <p:cNvSpPr>
            <a:spLocks noRot="1" noChangeArrowheads="1" noTextEdit="1"/>
          </p:cNvSpPr>
          <p:nvPr>
            <p:ph type="sldImg"/>
          </p:nvPr>
        </p:nvSpPr>
        <p:spPr>
          <a:xfrm>
            <a:off x="919163" y="742950"/>
            <a:ext cx="4964112" cy="3722688"/>
          </a:xfrm>
          <a:ln/>
        </p:spPr>
      </p:sp>
      <p:sp>
        <p:nvSpPr>
          <p:cNvPr id="278535"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8057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B183A117-1C01-4B19-B9BC-E0712576CAD1}" type="datetime5">
              <a:rPr lang="en-US" sz="900">
                <a:solidFill>
                  <a:srgbClr val="5F5F5F"/>
                </a:solidFill>
              </a:rPr>
              <a:pPr defTabSz="923925" eaLnBrk="1" hangingPunct="1"/>
              <a:t>28-Sep-10</a:t>
            </a:fld>
            <a:endParaRPr lang="en-US" sz="900">
              <a:solidFill>
                <a:srgbClr val="5F5F5F"/>
              </a:solidFill>
            </a:endParaRPr>
          </a:p>
        </p:txBody>
      </p:sp>
      <p:sp>
        <p:nvSpPr>
          <p:cNvPr id="28058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8058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7F0F3E1A-FA0D-4937-9F16-5E4BDA6FC798}" type="slidenum">
              <a:rPr lang="en-US" sz="900">
                <a:solidFill>
                  <a:srgbClr val="5F5F5F"/>
                </a:solidFill>
              </a:rPr>
              <a:pPr algn="r" defTabSz="923925" eaLnBrk="1" hangingPunct="1"/>
              <a:t>17</a:t>
            </a:fld>
            <a:endParaRPr lang="en-US" sz="900">
              <a:solidFill>
                <a:srgbClr val="5F5F5F"/>
              </a:solidFill>
            </a:endParaRPr>
          </a:p>
        </p:txBody>
      </p:sp>
      <p:sp>
        <p:nvSpPr>
          <p:cNvPr id="280582" name="Rectangle 2"/>
          <p:cNvSpPr>
            <a:spLocks noRot="1" noChangeArrowheads="1" noTextEdit="1"/>
          </p:cNvSpPr>
          <p:nvPr>
            <p:ph type="sldImg"/>
          </p:nvPr>
        </p:nvSpPr>
        <p:spPr>
          <a:xfrm>
            <a:off x="919163" y="742950"/>
            <a:ext cx="4964112" cy="3722688"/>
          </a:xfrm>
          <a:ln/>
        </p:spPr>
      </p:sp>
      <p:sp>
        <p:nvSpPr>
          <p:cNvPr id="28058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16067"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16315CE0-215F-462F-AB3F-BD269CE7ABDE}" type="datetime5">
              <a:rPr lang="en-US" sz="900">
                <a:solidFill>
                  <a:srgbClr val="5F5F5F"/>
                </a:solidFill>
              </a:rPr>
              <a:pPr defTabSz="923925" eaLnBrk="1" hangingPunct="1"/>
              <a:t>28-Sep-10</a:t>
            </a:fld>
            <a:endParaRPr lang="en-US" sz="900">
              <a:solidFill>
                <a:srgbClr val="5F5F5F"/>
              </a:solidFill>
            </a:endParaRPr>
          </a:p>
        </p:txBody>
      </p:sp>
      <p:sp>
        <p:nvSpPr>
          <p:cNvPr id="216068"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16069"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C0CA284C-E56A-480B-89AC-A8D55C1B81EE}" type="slidenum">
              <a:rPr lang="en-US" sz="900">
                <a:solidFill>
                  <a:srgbClr val="5F5F5F"/>
                </a:solidFill>
              </a:rPr>
              <a:pPr algn="r" defTabSz="923925" eaLnBrk="1" hangingPunct="1"/>
              <a:t>18</a:t>
            </a:fld>
            <a:endParaRPr lang="en-US" sz="900">
              <a:solidFill>
                <a:srgbClr val="5F5F5F"/>
              </a:solidFill>
            </a:endParaRPr>
          </a:p>
        </p:txBody>
      </p:sp>
      <p:sp>
        <p:nvSpPr>
          <p:cNvPr id="216070" name="Rectangle 2"/>
          <p:cNvSpPr>
            <a:spLocks noRot="1" noChangeArrowheads="1" noTextEdit="1"/>
          </p:cNvSpPr>
          <p:nvPr>
            <p:ph type="sldImg"/>
          </p:nvPr>
        </p:nvSpPr>
        <p:spPr>
          <a:xfrm>
            <a:off x="919163" y="742950"/>
            <a:ext cx="4964112" cy="3722688"/>
          </a:xfrm>
          <a:ln/>
        </p:spPr>
      </p:sp>
      <p:sp>
        <p:nvSpPr>
          <p:cNvPr id="21607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8467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9C3ECBA5-7579-4B9D-B1F6-9EC3A07ED08A}" type="datetime5">
              <a:rPr lang="en-US" sz="900">
                <a:solidFill>
                  <a:srgbClr val="5F5F5F"/>
                </a:solidFill>
              </a:rPr>
              <a:pPr defTabSz="923925" eaLnBrk="1" hangingPunct="1"/>
              <a:t>28-Sep-10</a:t>
            </a:fld>
            <a:endParaRPr lang="en-US" sz="900">
              <a:solidFill>
                <a:srgbClr val="5F5F5F"/>
              </a:solidFill>
            </a:endParaRPr>
          </a:p>
        </p:txBody>
      </p:sp>
      <p:sp>
        <p:nvSpPr>
          <p:cNvPr id="28467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8467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B5625B3E-6033-4FB8-97B4-9535909D83E4}" type="slidenum">
              <a:rPr lang="en-US" sz="900">
                <a:solidFill>
                  <a:srgbClr val="5F5F5F"/>
                </a:solidFill>
              </a:rPr>
              <a:pPr algn="r" defTabSz="923925" eaLnBrk="1" hangingPunct="1"/>
              <a:t>19</a:t>
            </a:fld>
            <a:endParaRPr lang="en-US" sz="900">
              <a:solidFill>
                <a:srgbClr val="5F5F5F"/>
              </a:solidFill>
            </a:endParaRPr>
          </a:p>
        </p:txBody>
      </p:sp>
      <p:sp>
        <p:nvSpPr>
          <p:cNvPr id="284678" name="Rectangle 2"/>
          <p:cNvSpPr>
            <a:spLocks noRot="1" noChangeArrowheads="1" noTextEdit="1"/>
          </p:cNvSpPr>
          <p:nvPr>
            <p:ph type="sldImg"/>
          </p:nvPr>
        </p:nvSpPr>
        <p:spPr>
          <a:xfrm>
            <a:off x="919163" y="742950"/>
            <a:ext cx="4964112" cy="3722688"/>
          </a:xfrm>
          <a:ln/>
        </p:spPr>
      </p:sp>
      <p:sp>
        <p:nvSpPr>
          <p:cNvPr id="284679"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p:spPr>
        <p:txBody>
          <a:bodyPr/>
          <a:lstStyle/>
          <a:p>
            <a:r>
              <a:rPr lang="en-US"/>
              <a:t>[Title of the course]</a:t>
            </a:r>
          </a:p>
        </p:txBody>
      </p:sp>
      <p:sp>
        <p:nvSpPr>
          <p:cNvPr id="21507" name="Rectangle 3"/>
          <p:cNvSpPr>
            <a:spLocks noGrp="1" noChangeArrowheads="1"/>
          </p:cNvSpPr>
          <p:nvPr>
            <p:ph type="dt" sz="quarter" idx="1"/>
          </p:nvPr>
        </p:nvSpPr>
        <p:spPr>
          <a:noFill/>
        </p:spPr>
        <p:txBody>
          <a:bodyPr/>
          <a:lstStyle/>
          <a:p>
            <a:fld id="{41FF962C-01AC-405C-BC21-2968A1A68470}" type="datetime5">
              <a:rPr lang="en-US"/>
              <a:pPr/>
              <a:t>28-Sep-10</a:t>
            </a:fld>
            <a:endParaRPr lang="en-US"/>
          </a:p>
        </p:txBody>
      </p:sp>
      <p:sp>
        <p:nvSpPr>
          <p:cNvPr id="2150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1509" name="Rectangle 7"/>
          <p:cNvSpPr>
            <a:spLocks noGrp="1" noChangeArrowheads="1"/>
          </p:cNvSpPr>
          <p:nvPr>
            <p:ph type="sldNum" sz="quarter" idx="5"/>
          </p:nvPr>
        </p:nvSpPr>
        <p:spPr>
          <a:noFill/>
        </p:spPr>
        <p:txBody>
          <a:bodyPr/>
          <a:lstStyle/>
          <a:p>
            <a:fld id="{1FA789C7-69AA-479D-A7A2-4D66CEBE324E}" type="slidenum">
              <a:rPr lang="en-US"/>
              <a:pPr/>
              <a:t>2</a:t>
            </a:fld>
            <a:endParaRPr lang="en-US"/>
          </a:p>
        </p:txBody>
      </p:sp>
      <p:sp>
        <p:nvSpPr>
          <p:cNvPr id="21510" name="Rectangle 2"/>
          <p:cNvSpPr>
            <a:spLocks noRot="1" noChangeArrowheads="1" noTextEdit="1"/>
          </p:cNvSpPr>
          <p:nvPr>
            <p:ph type="sldImg"/>
          </p:nvPr>
        </p:nvSpPr>
        <p:spPr>
          <a:ln/>
        </p:spPr>
      </p:sp>
      <p:sp>
        <p:nvSpPr>
          <p:cNvPr id="21511" name="Rectangle 3"/>
          <p:cNvSpPr>
            <a:spLocks noGrp="1" noChangeArrowheads="1"/>
          </p:cNvSpPr>
          <p:nvPr>
            <p:ph type="body" idx="1"/>
          </p:nvPr>
        </p:nvSpPr>
        <p:spPr>
          <a:xfrm>
            <a:off x="981075" y="4716463"/>
            <a:ext cx="5137150" cy="4465637"/>
          </a:xfrm>
          <a:noFill/>
          <a:ln/>
        </p:spPr>
        <p:txBody>
          <a:bodyPr/>
          <a:lstStyle/>
          <a:p>
            <a:pPr eaLnBrk="1" hangingPunct="1"/>
            <a:r>
              <a:rPr lang="en-US" smtClean="0"/>
              <a:t>The </a:t>
            </a:r>
            <a:r>
              <a:rPr lang="en-US" b="1" smtClean="0"/>
              <a:t>Course objectives</a:t>
            </a:r>
            <a:r>
              <a:rPr lang="en-US" smtClean="0"/>
              <a:t> slide tells learners in detail what they will get out of taking the course. Use this slide to answer questions learners may have about what the course accomplishes and to provide motivation for learners to complete the course. </a:t>
            </a:r>
            <a:r>
              <a:rPr lang="en-US" b="1" smtClean="0"/>
              <a:t>Tell people what they will individually gain</a:t>
            </a:r>
            <a:r>
              <a:rPr lang="en-US" smtClean="0"/>
              <a:t> by completing the course, without making a big deal about objectives. Don’t forget to Include a relevant graphic or photograph to show what learners will be able to do after completing the course. You might, for example, show an attractively styled report, a smiling team, or a happy student ( whatever…).</a:t>
            </a:r>
          </a:p>
          <a:p>
            <a:pPr eaLnBrk="1" hangingPunct="1"/>
            <a:r>
              <a:rPr lang="en-US" smtClean="0"/>
              <a:t>In the bullet list, tell learners what they will be able to do (skill), come to understand (knowledge), or grow to feel (attitude). Emphasize benefits that learners will value. Ask yourself, “Can learners see how the objectives make them healthier, wealthier, or wiser?”</a:t>
            </a:r>
          </a:p>
          <a:p>
            <a:pPr eaLnBrk="1" hangingPunct="1"/>
            <a:r>
              <a:rPr lang="en-US" smtClean="0"/>
              <a:t>If your learners are highly visual, consider enhance the bullet list with a series of appropriate pictures illustrating the outcomes you promise.</a:t>
            </a:r>
          </a:p>
          <a:p>
            <a:pPr eaLnBrk="1" hangingPunct="1"/>
            <a:r>
              <a:rPr lang="en-US" smtClean="0"/>
              <a:t>Respect the SQAP !</a:t>
            </a:r>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8672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6F13FEFD-B234-4E27-9249-013C3C9167CC}" type="datetime5">
              <a:rPr lang="en-US" sz="900">
                <a:solidFill>
                  <a:srgbClr val="5F5F5F"/>
                </a:solidFill>
              </a:rPr>
              <a:pPr defTabSz="923925" eaLnBrk="1" hangingPunct="1"/>
              <a:t>28-Sep-10</a:t>
            </a:fld>
            <a:endParaRPr lang="en-US" sz="900">
              <a:solidFill>
                <a:srgbClr val="5F5F5F"/>
              </a:solidFill>
            </a:endParaRPr>
          </a:p>
        </p:txBody>
      </p:sp>
      <p:sp>
        <p:nvSpPr>
          <p:cNvPr id="28672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8672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9BF95149-809B-45A8-8681-B8BA46A4A38F}" type="slidenum">
              <a:rPr lang="en-US" sz="900">
                <a:solidFill>
                  <a:srgbClr val="5F5F5F"/>
                </a:solidFill>
              </a:rPr>
              <a:pPr algn="r" defTabSz="923925" eaLnBrk="1" hangingPunct="1"/>
              <a:t>20</a:t>
            </a:fld>
            <a:endParaRPr lang="en-US" sz="900">
              <a:solidFill>
                <a:srgbClr val="5F5F5F"/>
              </a:solidFill>
            </a:endParaRPr>
          </a:p>
        </p:txBody>
      </p:sp>
      <p:sp>
        <p:nvSpPr>
          <p:cNvPr id="286726" name="Rectangle 2"/>
          <p:cNvSpPr>
            <a:spLocks noRot="1" noChangeArrowheads="1" noTextEdit="1"/>
          </p:cNvSpPr>
          <p:nvPr>
            <p:ph type="sldImg"/>
          </p:nvPr>
        </p:nvSpPr>
        <p:spPr>
          <a:xfrm>
            <a:off x="919163" y="742950"/>
            <a:ext cx="4964112" cy="3722688"/>
          </a:xfrm>
          <a:ln/>
        </p:spPr>
      </p:sp>
      <p:sp>
        <p:nvSpPr>
          <p:cNvPr id="28672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8877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367DDFD7-6CD8-460C-ADB4-FEF38C1571C0}" type="datetime5">
              <a:rPr lang="en-US" sz="900">
                <a:solidFill>
                  <a:srgbClr val="5F5F5F"/>
                </a:solidFill>
              </a:rPr>
              <a:pPr defTabSz="923925" eaLnBrk="1" hangingPunct="1"/>
              <a:t>28-Sep-10</a:t>
            </a:fld>
            <a:endParaRPr lang="en-US" sz="900">
              <a:solidFill>
                <a:srgbClr val="5F5F5F"/>
              </a:solidFill>
            </a:endParaRPr>
          </a:p>
        </p:txBody>
      </p:sp>
      <p:sp>
        <p:nvSpPr>
          <p:cNvPr id="28877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8877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ACF25D81-5B1D-49E0-BF04-9C9B73BB99AE}" type="slidenum">
              <a:rPr lang="en-US" sz="900">
                <a:solidFill>
                  <a:srgbClr val="5F5F5F"/>
                </a:solidFill>
              </a:rPr>
              <a:pPr algn="r" defTabSz="923925" eaLnBrk="1" hangingPunct="1"/>
              <a:t>21</a:t>
            </a:fld>
            <a:endParaRPr lang="en-US" sz="900">
              <a:solidFill>
                <a:srgbClr val="5F5F5F"/>
              </a:solidFill>
            </a:endParaRPr>
          </a:p>
        </p:txBody>
      </p:sp>
      <p:sp>
        <p:nvSpPr>
          <p:cNvPr id="288774" name="Rectangle 2"/>
          <p:cNvSpPr>
            <a:spLocks noRot="1" noChangeArrowheads="1" noTextEdit="1"/>
          </p:cNvSpPr>
          <p:nvPr>
            <p:ph type="sldImg"/>
          </p:nvPr>
        </p:nvSpPr>
        <p:spPr>
          <a:xfrm>
            <a:off x="919163" y="742950"/>
            <a:ext cx="4964112" cy="3722688"/>
          </a:xfrm>
          <a:ln/>
        </p:spPr>
      </p:sp>
      <p:sp>
        <p:nvSpPr>
          <p:cNvPr id="288775"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r>
              <a:rPr lang="en-US"/>
              <a:t>[Title of the course]</a:t>
            </a:r>
          </a:p>
        </p:txBody>
      </p:sp>
      <p:sp>
        <p:nvSpPr>
          <p:cNvPr id="70659" name="Rectangle 3"/>
          <p:cNvSpPr>
            <a:spLocks noGrp="1" noChangeArrowheads="1"/>
          </p:cNvSpPr>
          <p:nvPr>
            <p:ph type="dt" sz="quarter" idx="1"/>
          </p:nvPr>
        </p:nvSpPr>
        <p:spPr>
          <a:noFill/>
        </p:spPr>
        <p:txBody>
          <a:bodyPr/>
          <a:lstStyle/>
          <a:p>
            <a:fld id="{BF7B28D6-5FC9-4753-8E0F-3D5A2CAC3BB1}" type="datetime5">
              <a:rPr lang="en-US"/>
              <a:pPr/>
              <a:t>28-Sep-10</a:t>
            </a:fld>
            <a:endParaRPr lang="en-US"/>
          </a:p>
        </p:txBody>
      </p:sp>
      <p:sp>
        <p:nvSpPr>
          <p:cNvPr id="70660"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70661" name="Rectangle 7"/>
          <p:cNvSpPr>
            <a:spLocks noGrp="1" noChangeArrowheads="1"/>
          </p:cNvSpPr>
          <p:nvPr>
            <p:ph type="sldNum" sz="quarter" idx="5"/>
          </p:nvPr>
        </p:nvSpPr>
        <p:spPr>
          <a:noFill/>
        </p:spPr>
        <p:txBody>
          <a:bodyPr/>
          <a:lstStyle/>
          <a:p>
            <a:fld id="{1EC0CDE7-5964-4B17-9C03-284ADEEB02C6}" type="slidenum">
              <a:rPr lang="en-US"/>
              <a:pPr/>
              <a:t>22</a:t>
            </a:fld>
            <a:endParaRPr lang="en-US"/>
          </a:p>
        </p:txBody>
      </p:sp>
      <p:sp>
        <p:nvSpPr>
          <p:cNvPr id="70662" name="Rectangle 2"/>
          <p:cNvSpPr>
            <a:spLocks noRot="1" noChangeArrowheads="1" noTextEdit="1"/>
          </p:cNvSpPr>
          <p:nvPr>
            <p:ph type="sldImg"/>
          </p:nvPr>
        </p:nvSpPr>
        <p:spPr>
          <a:xfrm>
            <a:off x="919163" y="742950"/>
            <a:ext cx="4964112" cy="3722688"/>
          </a:xfrm>
          <a:ln/>
        </p:spPr>
      </p:sp>
      <p:sp>
        <p:nvSpPr>
          <p:cNvPr id="7066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Use </a:t>
            </a:r>
            <a:r>
              <a:rPr lang="en-US" b="1" smtClean="0"/>
              <a:t>Stop-and-think</a:t>
            </a:r>
            <a:r>
              <a:rPr lang="en-US" smtClean="0"/>
              <a:t> slides to help learners lock in the main ideas you have presented. Remember your SQAP-Communication courses ( You have to say what you will present, present it and say that you said it ! – This could be achieved by this Stop-and-think slide with more interactivity)</a:t>
            </a:r>
          </a:p>
          <a:p>
            <a:pPr eaLnBrk="1" hangingPunct="1"/>
            <a:r>
              <a:rPr lang="en-US" smtClean="0"/>
              <a:t>A Stop-and-think activity can take several forms:</a:t>
            </a:r>
          </a:p>
          <a:p>
            <a:pPr eaLnBrk="1" hangingPunct="1"/>
            <a:r>
              <a:rPr lang="en-US" b="1" smtClean="0"/>
              <a:t>Rhetorical question or decision</a:t>
            </a:r>
            <a:r>
              <a:rPr lang="en-US" smtClean="0"/>
              <a:t>. Ask the learner a rhetorical question or require a simple decision. Use one of the accompanying SUPINFO Presentation </a:t>
            </a:r>
            <a:r>
              <a:rPr lang="en-US" i="1" smtClean="0"/>
              <a:t>Content Starter Set</a:t>
            </a:r>
            <a:r>
              <a:rPr lang="en-US" smtClean="0"/>
              <a:t> slides when you just want to help learners tie a new concept to something they already know and do not need to track learners’ scores. Also use this approach when you do not want to interrupt the flow of the lesson with a learning game or formal quiz.</a:t>
            </a:r>
          </a:p>
          <a:p>
            <a:pPr eaLnBrk="1" hangingPunct="1"/>
            <a:r>
              <a:rPr lang="en-US" b="1" smtClean="0"/>
              <a:t>Learning game</a:t>
            </a:r>
            <a:r>
              <a:rPr lang="en-US" smtClean="0"/>
              <a:t>. Use learning games when you want to help learners lock in multiple, related concepts. Choose from games, such as true/false, multiple choice, fill-in-the-letter, and sequences. These games could be timed and can help reinforce knowledge. </a:t>
            </a:r>
          </a:p>
          <a:p>
            <a:pPr eaLnBrk="1" hangingPunct="1"/>
            <a:r>
              <a:rPr lang="en-US" b="1" smtClean="0"/>
              <a:t>Quiz</a:t>
            </a:r>
            <a:r>
              <a:rPr lang="en-US" smtClean="0"/>
              <a:t>. Use a quiz when you want to formally measure a learner’s understanding. Quizzes must be scored and results can be recorded for each learner. Multiple question types are possible. The Quiz slide, near the end of this file, suggests when to use the various question types. </a:t>
            </a:r>
          </a:p>
          <a:p>
            <a:pPr eaLnBrk="1" hangingPunct="1"/>
            <a:endParaRPr lang="en-US" smtClean="0"/>
          </a:p>
          <a:p>
            <a:pPr eaLnBrk="1" hangingPunct="1"/>
            <a:r>
              <a:rPr lang="en-US" smtClean="0"/>
              <a:t>Respect the SQAP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a:noFill/>
        </p:spPr>
        <p:txBody>
          <a:bodyPr/>
          <a:lstStyle/>
          <a:p>
            <a:r>
              <a:rPr lang="en-US"/>
              <a:t>[Title of the course]</a:t>
            </a:r>
          </a:p>
        </p:txBody>
      </p:sp>
      <p:sp>
        <p:nvSpPr>
          <p:cNvPr id="23555" name="Rectangle 3"/>
          <p:cNvSpPr>
            <a:spLocks noGrp="1" noChangeArrowheads="1"/>
          </p:cNvSpPr>
          <p:nvPr>
            <p:ph type="dt" sz="quarter" idx="1"/>
          </p:nvPr>
        </p:nvSpPr>
        <p:spPr>
          <a:noFill/>
        </p:spPr>
        <p:txBody>
          <a:bodyPr/>
          <a:lstStyle/>
          <a:p>
            <a:fld id="{1385AFB8-C9B7-49A0-9A8D-03AE042F6248}" type="datetime5">
              <a:rPr lang="en-US"/>
              <a:pPr/>
              <a:t>28-Sep-10</a:t>
            </a:fld>
            <a:endParaRPr lang="en-US"/>
          </a:p>
        </p:txBody>
      </p:sp>
      <p:sp>
        <p:nvSpPr>
          <p:cNvPr id="2355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3557" name="Rectangle 7"/>
          <p:cNvSpPr>
            <a:spLocks noGrp="1" noChangeArrowheads="1"/>
          </p:cNvSpPr>
          <p:nvPr>
            <p:ph type="sldNum" sz="quarter" idx="5"/>
          </p:nvPr>
        </p:nvSpPr>
        <p:spPr>
          <a:noFill/>
        </p:spPr>
        <p:txBody>
          <a:bodyPr/>
          <a:lstStyle/>
          <a:p>
            <a:fld id="{4C97BF2B-3A5D-4837-AE09-41E120551AC4}" type="slidenum">
              <a:rPr lang="en-US"/>
              <a:pPr/>
              <a:t>3</a:t>
            </a:fld>
            <a:endParaRPr lang="en-US"/>
          </a:p>
        </p:txBody>
      </p:sp>
      <p:sp>
        <p:nvSpPr>
          <p:cNvPr id="23558" name="Rectangle 2"/>
          <p:cNvSpPr>
            <a:spLocks noRot="1" noChangeArrowheads="1" noTextEdit="1"/>
          </p:cNvSpPr>
          <p:nvPr>
            <p:ph type="sldImg"/>
          </p:nvPr>
        </p:nvSpPr>
        <p:spPr>
          <a:ln/>
        </p:spPr>
      </p:sp>
      <p:sp>
        <p:nvSpPr>
          <p:cNvPr id="23559" name="Rectangle 3"/>
          <p:cNvSpPr>
            <a:spLocks noGrp="1" noChangeArrowheads="1"/>
          </p:cNvSpPr>
          <p:nvPr>
            <p:ph type="body" idx="1"/>
          </p:nvPr>
        </p:nvSpPr>
        <p:spPr>
          <a:xfrm>
            <a:off x="981075" y="4716463"/>
            <a:ext cx="5137150" cy="4465637"/>
          </a:xfrm>
          <a:noFill/>
          <a:ln/>
        </p:spPr>
        <p:txBody>
          <a:bodyPr/>
          <a:lstStyle/>
          <a:p>
            <a:pPr eaLnBrk="1" hangingPunct="1"/>
            <a:r>
              <a:rPr lang="en-US" smtClean="0"/>
              <a:t>The </a:t>
            </a:r>
            <a:r>
              <a:rPr lang="en-US" b="1" smtClean="0"/>
              <a:t>Course Topics</a:t>
            </a:r>
            <a:r>
              <a:rPr lang="en-US" smtClean="0"/>
              <a:t> slide tells learners in detail what they will learn in the course, topic by topic. Use this slide to present the chronological agenda of the session.</a:t>
            </a:r>
          </a:p>
          <a:p>
            <a:pPr eaLnBrk="1" hangingPunct="1"/>
            <a:r>
              <a:rPr lang="en-US" smtClean="0"/>
              <a:t>Try to be simple but focused on the different subjects.</a:t>
            </a:r>
          </a:p>
          <a:p>
            <a:pPr eaLnBrk="1" hangingPunct="1"/>
            <a:r>
              <a:rPr lang="en-US" smtClean="0"/>
              <a:t>Keep the title short and use the subtitle (rest of the item) to elaborate on the title. A good subtitle will imply what the learner gains in this topic.</a:t>
            </a:r>
          </a:p>
          <a:p>
            <a:pPr eaLnBrk="1" hangingPunct="1"/>
            <a:r>
              <a:rPr lang="en-US" smtClean="0"/>
              <a:t>If the topic accomplishes a specific learning objective, you may want to imply that objective in the subtitle.</a:t>
            </a:r>
          </a:p>
          <a:p>
            <a:pPr eaLnBrk="1" hangingPunct="1"/>
            <a:r>
              <a:rPr lang="en-US" smtClean="0"/>
              <a:t>If the actual content of your presentation is short, only a slide or two, you may want to omit this slide.</a:t>
            </a:r>
          </a:p>
          <a:p>
            <a:pPr eaLnBrk="1" hangingPunct="1"/>
            <a:endParaRPr lang="en-US" smtClean="0"/>
          </a:p>
          <a:p>
            <a:pPr eaLnBrk="1" hangingPunct="1"/>
            <a:r>
              <a:rPr lang="en-US" smtClean="0"/>
              <a:t>Respect the SQAP !</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noFill/>
        </p:spPr>
        <p:txBody>
          <a:bodyPr/>
          <a:lstStyle/>
          <a:p>
            <a:r>
              <a:rPr lang="en-US"/>
              <a:t>[Title of the course]</a:t>
            </a:r>
          </a:p>
        </p:txBody>
      </p:sp>
      <p:sp>
        <p:nvSpPr>
          <p:cNvPr id="25603" name="Rectangle 3"/>
          <p:cNvSpPr>
            <a:spLocks noGrp="1" noChangeArrowheads="1"/>
          </p:cNvSpPr>
          <p:nvPr>
            <p:ph type="dt" sz="quarter" idx="1"/>
          </p:nvPr>
        </p:nvSpPr>
        <p:spPr>
          <a:noFill/>
        </p:spPr>
        <p:txBody>
          <a:bodyPr/>
          <a:lstStyle/>
          <a:p>
            <a:fld id="{C74E42A5-ED27-4561-851E-0E246360FA3A}" type="datetime5">
              <a:rPr lang="en-US"/>
              <a:pPr/>
              <a:t>28-Sep-10</a:t>
            </a:fld>
            <a:endParaRPr lang="en-US"/>
          </a:p>
        </p:txBody>
      </p:sp>
      <p:sp>
        <p:nvSpPr>
          <p:cNvPr id="2560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5605" name="Rectangle 7"/>
          <p:cNvSpPr>
            <a:spLocks noGrp="1" noChangeArrowheads="1"/>
          </p:cNvSpPr>
          <p:nvPr>
            <p:ph type="sldNum" sz="quarter" idx="5"/>
          </p:nvPr>
        </p:nvSpPr>
        <p:spPr>
          <a:noFill/>
        </p:spPr>
        <p:txBody>
          <a:bodyPr/>
          <a:lstStyle/>
          <a:p>
            <a:fld id="{590BD641-FC83-416F-8E59-EF42F1689665}" type="slidenum">
              <a:rPr lang="en-US"/>
              <a:pPr/>
              <a:t>4</a:t>
            </a:fld>
            <a:endParaRPr lang="en-US"/>
          </a:p>
        </p:txBody>
      </p:sp>
      <p:sp>
        <p:nvSpPr>
          <p:cNvPr id="25606" name="Rectangle 2"/>
          <p:cNvSpPr>
            <a:spLocks noRot="1" noChangeArrowheads="1" noTextEdit="1"/>
          </p:cNvSpPr>
          <p:nvPr>
            <p:ph type="sldImg"/>
          </p:nvPr>
        </p:nvSpPr>
        <p:spPr>
          <a:ln/>
        </p:spPr>
      </p:sp>
      <p:sp>
        <p:nvSpPr>
          <p:cNvPr id="25607" name="Rectangle 3"/>
          <p:cNvSpPr>
            <a:spLocks noGrp="1" noChangeArrowheads="1"/>
          </p:cNvSpPr>
          <p:nvPr>
            <p:ph type="body" idx="1"/>
          </p:nvPr>
        </p:nvSpPr>
        <p:spPr>
          <a:xfrm>
            <a:off x="1057275" y="4716463"/>
            <a:ext cx="4759325" cy="4465637"/>
          </a:xfrm>
          <a:noFill/>
          <a:ln/>
        </p:spPr>
        <p:txBody>
          <a:bodyPr/>
          <a:lstStyle/>
          <a:p>
            <a:pPr eaLnBrk="1" hangingPunct="1"/>
            <a:r>
              <a:rPr lang="en-US" smtClean="0"/>
              <a:t>The </a:t>
            </a:r>
            <a:r>
              <a:rPr lang="en-US" b="1" smtClean="0"/>
              <a:t>Part title</a:t>
            </a:r>
            <a:r>
              <a:rPr lang="en-US" smtClean="0"/>
              <a:t> slide marks the start of a section of your course. Use it like you might use a level-one heading in a document.</a:t>
            </a:r>
          </a:p>
          <a:p>
            <a:pPr eaLnBrk="1" hangingPunct="1"/>
            <a:r>
              <a:rPr lang="en-US" smtClean="0"/>
              <a:t>The part title should be sufficient to communicate the part’s contents to most learners.</a:t>
            </a:r>
          </a:p>
          <a:p>
            <a:pPr eaLnBrk="1" hangingPunct="1"/>
            <a:r>
              <a:rPr lang="en-US" smtClean="0"/>
              <a:t>Keep the title short and use the subtitle (up to three lines) to elaborate on the title. A good subtitle will imply what the learner gains in this part.</a:t>
            </a:r>
          </a:p>
          <a:p>
            <a:pPr eaLnBrk="1" hangingPunct="1"/>
            <a:r>
              <a:rPr lang="en-US" smtClean="0"/>
              <a:t>If the part accomplishes a specific learning objective, you may want to imply that objective in the subtitle.</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p:spPr>
        <p:txBody>
          <a:bodyPr/>
          <a:lstStyle/>
          <a:p>
            <a:r>
              <a:rPr lang="en-US"/>
              <a:t>[Title of the course]</a:t>
            </a:r>
          </a:p>
        </p:txBody>
      </p:sp>
      <p:sp>
        <p:nvSpPr>
          <p:cNvPr id="27651" name="Rectangle 3"/>
          <p:cNvSpPr>
            <a:spLocks noGrp="1" noChangeArrowheads="1"/>
          </p:cNvSpPr>
          <p:nvPr>
            <p:ph type="dt" sz="quarter" idx="1"/>
          </p:nvPr>
        </p:nvSpPr>
        <p:spPr>
          <a:noFill/>
        </p:spPr>
        <p:txBody>
          <a:bodyPr/>
          <a:lstStyle/>
          <a:p>
            <a:fld id="{798BF223-CADE-4380-87C9-A7B418C2BAE5}" type="datetime5">
              <a:rPr lang="en-US"/>
              <a:pPr/>
              <a:t>28-Sep-10</a:t>
            </a:fld>
            <a:endParaRPr lang="en-US"/>
          </a:p>
        </p:txBody>
      </p:sp>
      <p:sp>
        <p:nvSpPr>
          <p:cNvPr id="2765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7653" name="Rectangle 7"/>
          <p:cNvSpPr>
            <a:spLocks noGrp="1" noChangeArrowheads="1"/>
          </p:cNvSpPr>
          <p:nvPr>
            <p:ph type="sldNum" sz="quarter" idx="5"/>
          </p:nvPr>
        </p:nvSpPr>
        <p:spPr>
          <a:noFill/>
        </p:spPr>
        <p:txBody>
          <a:bodyPr/>
          <a:lstStyle/>
          <a:p>
            <a:fld id="{3A8C75C8-BFDD-4A3B-BADB-7F7CF3783201}" type="slidenum">
              <a:rPr lang="en-US"/>
              <a:pPr/>
              <a:t>5</a:t>
            </a:fld>
            <a:endParaRPr lang="en-US"/>
          </a:p>
        </p:txBody>
      </p:sp>
      <p:sp>
        <p:nvSpPr>
          <p:cNvPr id="27654" name="Rectangle 2"/>
          <p:cNvSpPr>
            <a:spLocks noRot="1" noChangeArrowheads="1" noTextEdit="1"/>
          </p:cNvSpPr>
          <p:nvPr>
            <p:ph type="sldImg"/>
          </p:nvPr>
        </p:nvSpPr>
        <p:spPr>
          <a:ln/>
        </p:spPr>
      </p:sp>
      <p:sp>
        <p:nvSpPr>
          <p:cNvPr id="27655" name="Rectangle 3"/>
          <p:cNvSpPr>
            <a:spLocks noGrp="1" noChangeArrowheads="1"/>
          </p:cNvSpPr>
          <p:nvPr>
            <p:ph type="body" idx="1"/>
          </p:nvPr>
        </p:nvSpPr>
        <p:spPr>
          <a:xfrm>
            <a:off x="981075" y="4716463"/>
            <a:ext cx="4984750" cy="4465637"/>
          </a:xfrm>
          <a:noFill/>
          <a:ln/>
        </p:spPr>
        <p:txBody>
          <a:bodyPr/>
          <a:lstStyle/>
          <a:p>
            <a:pPr eaLnBrk="1" hangingPunct="1"/>
            <a:r>
              <a:rPr lang="en-US" smtClean="0"/>
              <a:t>The </a:t>
            </a:r>
            <a:r>
              <a:rPr lang="en-US" b="1" smtClean="0"/>
              <a:t>Part preview</a:t>
            </a:r>
            <a:r>
              <a:rPr lang="en-US" smtClean="0"/>
              <a:t> slide prepares learners for the part’s Chapitre. It provides a concise introduction and overview.</a:t>
            </a:r>
          </a:p>
          <a:p>
            <a:pPr eaLnBrk="1" hangingPunct="1"/>
            <a:r>
              <a:rPr lang="en-US" smtClean="0"/>
              <a:t>Use the subtitle to further explain the title or to introduce the bullet list. Or, delete the subtitle.</a:t>
            </a:r>
          </a:p>
          <a:p>
            <a:pPr eaLnBrk="1" hangingPunct="1"/>
            <a:r>
              <a:rPr lang="en-US" smtClean="0"/>
              <a:t>Summarize the main points of your part using the bullet list. Use voice narration to explain each bullet item and to elaborate upon it.</a:t>
            </a:r>
          </a:p>
          <a:p>
            <a:pPr eaLnBrk="1" hangingPunct="1"/>
            <a:r>
              <a:rPr lang="en-US" smtClean="0"/>
              <a:t>Replace the graphic placeholder with a relevant graphic or photo to lock in the concept. The graphic could show an example of the concept, a diagram of the concept, or a formula for a relationship.</a:t>
            </a:r>
          </a:p>
          <a:p>
            <a:pPr eaLnBrk="1" hangingPunct="1"/>
            <a:r>
              <a:rPr lang="en-US" smtClean="0"/>
              <a:t>If your part  is very simple, you may want to omit this slide. </a:t>
            </a:r>
          </a:p>
          <a:p>
            <a:pPr eaLnBrk="1" hangingPunct="1"/>
            <a:r>
              <a:rPr lang="en-US" smtClean="0"/>
              <a:t>If you are using a strategy of discovery learning with videos (Ref. to the SQAP-Communication) , you may want to move this slide to the end of the part, after de video insert, where it serves as a summary.</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6829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3801C499-7CF0-4F2A-AB6A-F89E4A2238A6}" type="datetime5">
              <a:rPr lang="en-US" sz="900">
                <a:solidFill>
                  <a:srgbClr val="5F5F5F"/>
                </a:solidFill>
              </a:rPr>
              <a:pPr defTabSz="923925" eaLnBrk="1" hangingPunct="1"/>
              <a:t>28-Sep-10</a:t>
            </a:fld>
            <a:endParaRPr lang="en-US" sz="900">
              <a:solidFill>
                <a:srgbClr val="5F5F5F"/>
              </a:solidFill>
            </a:endParaRPr>
          </a:p>
        </p:txBody>
      </p:sp>
      <p:sp>
        <p:nvSpPr>
          <p:cNvPr id="26829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6829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A1069D8D-33A1-4D6F-BC3E-31A0169296D6}" type="slidenum">
              <a:rPr lang="en-US" sz="900">
                <a:solidFill>
                  <a:srgbClr val="5F5F5F"/>
                </a:solidFill>
              </a:rPr>
              <a:pPr algn="r" defTabSz="923925" eaLnBrk="1" hangingPunct="1"/>
              <a:t>6</a:t>
            </a:fld>
            <a:endParaRPr lang="en-US" sz="900">
              <a:solidFill>
                <a:srgbClr val="5F5F5F"/>
              </a:solidFill>
            </a:endParaRPr>
          </a:p>
        </p:txBody>
      </p:sp>
      <p:sp>
        <p:nvSpPr>
          <p:cNvPr id="268294" name="Rectangle 2"/>
          <p:cNvSpPr>
            <a:spLocks noRot="1" noChangeArrowheads="1" noTextEdit="1"/>
          </p:cNvSpPr>
          <p:nvPr>
            <p:ph type="sldImg"/>
          </p:nvPr>
        </p:nvSpPr>
        <p:spPr>
          <a:xfrm>
            <a:off x="919163" y="742950"/>
            <a:ext cx="4964112" cy="3722688"/>
          </a:xfrm>
          <a:ln/>
        </p:spPr>
      </p:sp>
      <p:sp>
        <p:nvSpPr>
          <p:cNvPr id="268295"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p>
            <a:r>
              <a:rPr lang="en-US"/>
              <a:t>[Title of the course]</a:t>
            </a:r>
          </a:p>
        </p:txBody>
      </p:sp>
      <p:sp>
        <p:nvSpPr>
          <p:cNvPr id="31747" name="Rectangle 3"/>
          <p:cNvSpPr>
            <a:spLocks noGrp="1" noChangeArrowheads="1"/>
          </p:cNvSpPr>
          <p:nvPr>
            <p:ph type="dt" sz="quarter" idx="1"/>
          </p:nvPr>
        </p:nvSpPr>
        <p:spPr>
          <a:noFill/>
        </p:spPr>
        <p:txBody>
          <a:bodyPr/>
          <a:lstStyle/>
          <a:p>
            <a:fld id="{D5A5F44E-1E6E-4732-946F-87213B05F5AC}" type="datetime5">
              <a:rPr lang="en-US"/>
              <a:pPr/>
              <a:t>28-Sep-10</a:t>
            </a:fld>
            <a:endParaRPr lang="en-US"/>
          </a:p>
        </p:txBody>
      </p:sp>
      <p:sp>
        <p:nvSpPr>
          <p:cNvPr id="3174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31749" name="Rectangle 7"/>
          <p:cNvSpPr>
            <a:spLocks noGrp="1" noChangeArrowheads="1"/>
          </p:cNvSpPr>
          <p:nvPr>
            <p:ph type="sldNum" sz="quarter" idx="5"/>
          </p:nvPr>
        </p:nvSpPr>
        <p:spPr>
          <a:noFill/>
        </p:spPr>
        <p:txBody>
          <a:bodyPr/>
          <a:lstStyle/>
          <a:p>
            <a:fld id="{16D6E50D-D4AB-47E0-9911-9FCEDA34F910}" type="slidenum">
              <a:rPr lang="en-US"/>
              <a:pPr/>
              <a:t>7</a:t>
            </a:fld>
            <a:endParaRPr lang="en-US"/>
          </a:p>
        </p:txBody>
      </p:sp>
      <p:sp>
        <p:nvSpPr>
          <p:cNvPr id="31750" name="Rectangle 2"/>
          <p:cNvSpPr>
            <a:spLocks noRot="1" noChangeArrowheads="1" noTextEdit="1"/>
          </p:cNvSpPr>
          <p:nvPr>
            <p:ph type="sldImg"/>
          </p:nvPr>
        </p:nvSpPr>
        <p:spPr>
          <a:xfrm>
            <a:off x="919163" y="742950"/>
            <a:ext cx="4964112" cy="3722688"/>
          </a:xfrm>
          <a:ln/>
        </p:spPr>
      </p:sp>
      <p:sp>
        <p:nvSpPr>
          <p:cNvPr id="3175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3859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CB784A39-401C-4707-A180-A3DFD8D5C8CC}" type="datetime5">
              <a:rPr lang="en-US" sz="900">
                <a:solidFill>
                  <a:srgbClr val="5F5F5F"/>
                </a:solidFill>
              </a:rPr>
              <a:pPr defTabSz="923925" eaLnBrk="1" hangingPunct="1"/>
              <a:t>28-Sep-10</a:t>
            </a:fld>
            <a:endParaRPr lang="en-US" sz="900">
              <a:solidFill>
                <a:srgbClr val="5F5F5F"/>
              </a:solidFill>
            </a:endParaRPr>
          </a:p>
        </p:txBody>
      </p:sp>
      <p:sp>
        <p:nvSpPr>
          <p:cNvPr id="23859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3859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F182F911-47EA-482E-93BB-445D36BDACC1}" type="slidenum">
              <a:rPr lang="en-US" sz="900">
                <a:solidFill>
                  <a:srgbClr val="5F5F5F"/>
                </a:solidFill>
              </a:rPr>
              <a:pPr algn="r" defTabSz="923925" eaLnBrk="1" hangingPunct="1"/>
              <a:t>8</a:t>
            </a:fld>
            <a:endParaRPr lang="en-US" sz="900">
              <a:solidFill>
                <a:srgbClr val="5F5F5F"/>
              </a:solidFill>
            </a:endParaRPr>
          </a:p>
        </p:txBody>
      </p:sp>
      <p:sp>
        <p:nvSpPr>
          <p:cNvPr id="238598" name="Rectangle 2"/>
          <p:cNvSpPr>
            <a:spLocks noRo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238599"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4064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D353D85C-71E8-44FB-A0F0-F2BF92B2C579}" type="datetime5">
              <a:rPr lang="en-US" sz="900">
                <a:solidFill>
                  <a:srgbClr val="5F5F5F"/>
                </a:solidFill>
              </a:rPr>
              <a:pPr defTabSz="923925" eaLnBrk="1" hangingPunct="1"/>
              <a:t>28-Sep-10</a:t>
            </a:fld>
            <a:endParaRPr lang="en-US" sz="900">
              <a:solidFill>
                <a:srgbClr val="5F5F5F"/>
              </a:solidFill>
            </a:endParaRPr>
          </a:p>
        </p:txBody>
      </p:sp>
      <p:sp>
        <p:nvSpPr>
          <p:cNvPr id="24064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4064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29A0E1DD-9955-4A82-ABFF-0049881ED3FD}" type="slidenum">
              <a:rPr lang="en-US" sz="900">
                <a:solidFill>
                  <a:srgbClr val="5F5F5F"/>
                </a:solidFill>
              </a:rPr>
              <a:pPr algn="r" defTabSz="923925" eaLnBrk="1" hangingPunct="1"/>
              <a:t>9</a:t>
            </a:fld>
            <a:endParaRPr lang="en-US" sz="900">
              <a:solidFill>
                <a:srgbClr val="5F5F5F"/>
              </a:solidFill>
            </a:endParaRPr>
          </a:p>
        </p:txBody>
      </p:sp>
      <p:sp>
        <p:nvSpPr>
          <p:cNvPr id="240646" name="Rectangle 2"/>
          <p:cNvSpPr>
            <a:spLocks noRo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240647"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1026"/>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endParaRPr lang="fr-FR"/>
          </a:p>
        </p:txBody>
      </p:sp>
      <p:graphicFrame>
        <p:nvGraphicFramePr>
          <p:cNvPr id="5" name="Object 1030"/>
          <p:cNvGraphicFramePr>
            <a:graphicFrameLocks noChangeAspect="1"/>
          </p:cNvGraphicFramePr>
          <p:nvPr/>
        </p:nvGraphicFramePr>
        <p:xfrm>
          <a:off x="2843213" y="1196975"/>
          <a:ext cx="2736850" cy="2549525"/>
        </p:xfrm>
        <a:graphic>
          <a:graphicData uri="http://schemas.openxmlformats.org/presentationml/2006/ole">
            <p:oleObj spid="_x0000_s304130" name="CorelDRAW" r:id="rId3" imgW="1858804" imgH="1731645" progId="CorelDRAW.Graphic.12">
              <p:embed/>
            </p:oleObj>
          </a:graphicData>
        </a:graphic>
      </p:graphicFrame>
      <p:sp>
        <p:nvSpPr>
          <p:cNvPr id="637956" name="Rectangle 1028"/>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a:t>
            </a:r>
          </a:p>
        </p:txBody>
      </p:sp>
      <p:sp>
        <p:nvSpPr>
          <p:cNvPr id="637955" name="Rectangle 1027"/>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
        <p:nvSpPr>
          <p:cNvPr id="6" name="Rectangle 1029"/>
          <p:cNvSpPr>
            <a:spLocks noGrp="1" noChangeArrowheads="1"/>
          </p:cNvSpPr>
          <p:nvPr>
            <p:ph type="ftr" sz="quarter" idx="10"/>
          </p:nvPr>
        </p:nvSpPr>
        <p:spPr>
          <a:xfrm>
            <a:off x="3810000" y="6553200"/>
            <a:ext cx="5334000" cy="304800"/>
          </a:xfrm>
        </p:spPr>
        <p:txBody>
          <a:bodyPr/>
          <a:lstStyle>
            <a:lvl1pPr algn="r">
              <a:defRPr sz="900">
                <a:solidFill>
                  <a:schemeClr val="bg2"/>
                </a:solidFill>
              </a:defRPr>
            </a:lvl1pPr>
          </a:lstStyle>
          <a:p>
            <a:r>
              <a:rPr lang="en-US"/>
              <a:t>Copyright © 2004-2005 NameOfTheOrganization.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endParaRPr lang="fr-FR"/>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a:endParaRPr lang="fr-FR">
              <a:solidFill>
                <a:schemeClr val="bg1"/>
              </a:solidFill>
            </a:endParaRPr>
          </a:p>
        </p:txBody>
      </p:sp>
      <p:sp>
        <p:nvSpPr>
          <p:cNvPr id="1030"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vl1pPr>
          </a:lstStyle>
          <a:p>
            <a:r>
              <a:rPr lang="en-US"/>
              <a:t>Copyright © 2004-2005 NameOfTheOrganization.  All rights reserved.</a:t>
            </a:r>
          </a:p>
        </p:txBody>
      </p:sp>
      <p:graphicFrame>
        <p:nvGraphicFramePr>
          <p:cNvPr id="1026" name="Object 8"/>
          <p:cNvGraphicFramePr>
            <a:graphicFrameLocks noChangeAspect="1"/>
          </p:cNvGraphicFramePr>
          <p:nvPr/>
        </p:nvGraphicFramePr>
        <p:xfrm>
          <a:off x="34925" y="6092825"/>
          <a:ext cx="795338" cy="741363"/>
        </p:xfrm>
        <a:graphic>
          <a:graphicData uri="http://schemas.openxmlformats.org/presentationml/2006/ole">
            <p:oleObj spid="_x0000_s1026" name="CorelDRAW" r:id="rId15" imgW="939641" imgH="876776" progId="CorelDRAW.Graphic.12">
              <p:embed/>
            </p:oleObj>
          </a:graphicData>
        </a:graphic>
      </p:graphicFrame>
    </p:spTree>
  </p:cSld>
  <p:clrMap bg1="lt1" tx1="dk1" bg2="lt2" tx2="dk2" accent1="accent1" accent2="accent2" accent3="accent3" accent4="accent4" accent5="accent5" accent6="accent6" hlink="hlink" folHlink="folHlink"/>
  <p:sldLayoutIdLst>
    <p:sldLayoutId id="2147483760" r:id="rId1"/>
    <p:sldLayoutId id="2147483759" r:id="rId2"/>
    <p:sldLayoutId id="2147483758" r:id="rId3"/>
    <p:sldLayoutId id="2147483757" r:id="rId4"/>
    <p:sldLayoutId id="2147483756" r:id="rId5"/>
    <p:sldLayoutId id="2147483755" r:id="rId6"/>
    <p:sldLayoutId id="2147483754" r:id="rId7"/>
    <p:sldLayoutId id="2147483753" r:id="rId8"/>
    <p:sldLayoutId id="2147483752" r:id="rId9"/>
    <p:sldLayoutId id="2147483751" r:id="rId10"/>
    <p:sldLayoutId id="2147483750" r:id="rId11"/>
    <p:sldLayoutId id="2147483749" r:id="rId12"/>
  </p:sldLayoutIdLst>
  <p:timing>
    <p:tnLst>
      <p:par>
        <p:cTn id="1" dur="indefinite" restart="never" nodeType="tmRoot"/>
      </p:par>
    </p:tnLst>
  </p:timing>
  <p:txStyles>
    <p:titleStyle>
      <a:lvl1pPr algn="l" rtl="0" eaLnBrk="0" fontAlgn="base" hangingPunct="0">
        <a:spcBef>
          <a:spcPct val="0"/>
        </a:spcBef>
        <a:spcAft>
          <a:spcPct val="0"/>
        </a:spcAft>
        <a:defRPr sz="3600" b="1">
          <a:solidFill>
            <a:srgbClr val="000000"/>
          </a:solidFill>
          <a:latin typeface="+mj-lt"/>
          <a:ea typeface="ＭＳ Ｐゴシック" pitchFamily="-106" charset="-128"/>
          <a:cs typeface="+mj-cs"/>
        </a:defRPr>
      </a:lvl1pPr>
      <a:lvl2pPr algn="l" rtl="0" eaLnBrk="0" fontAlgn="base" hangingPunct="0">
        <a:spcBef>
          <a:spcPct val="0"/>
        </a:spcBef>
        <a:spcAft>
          <a:spcPct val="0"/>
        </a:spcAft>
        <a:defRPr sz="3600" b="1">
          <a:solidFill>
            <a:srgbClr val="000000"/>
          </a:solidFill>
          <a:latin typeface="Arial" charset="0"/>
          <a:ea typeface="ＭＳ Ｐゴシック" pitchFamily="-106" charset="-128"/>
        </a:defRPr>
      </a:lvl2pPr>
      <a:lvl3pPr algn="l" rtl="0" eaLnBrk="0" fontAlgn="base" hangingPunct="0">
        <a:spcBef>
          <a:spcPct val="0"/>
        </a:spcBef>
        <a:spcAft>
          <a:spcPct val="0"/>
        </a:spcAft>
        <a:defRPr sz="3600" b="1">
          <a:solidFill>
            <a:srgbClr val="000000"/>
          </a:solidFill>
          <a:latin typeface="Arial" charset="0"/>
          <a:ea typeface="ＭＳ Ｐゴシック" pitchFamily="-106" charset="-128"/>
        </a:defRPr>
      </a:lvl3pPr>
      <a:lvl4pPr algn="l" rtl="0" eaLnBrk="0" fontAlgn="base" hangingPunct="0">
        <a:spcBef>
          <a:spcPct val="0"/>
        </a:spcBef>
        <a:spcAft>
          <a:spcPct val="0"/>
        </a:spcAft>
        <a:defRPr sz="3600" b="1">
          <a:solidFill>
            <a:srgbClr val="000000"/>
          </a:solidFill>
          <a:latin typeface="Arial" charset="0"/>
          <a:ea typeface="ＭＳ Ｐゴシック" pitchFamily="-106" charset="-128"/>
        </a:defRPr>
      </a:lvl4pPr>
      <a:lvl5pPr algn="l" rtl="0" eaLnBrk="0" fontAlgn="base" hangingPunct="0">
        <a:spcBef>
          <a:spcPct val="0"/>
        </a:spcBef>
        <a:spcAft>
          <a:spcPct val="0"/>
        </a:spcAft>
        <a:defRPr sz="3600" b="1">
          <a:solidFill>
            <a:srgbClr val="000000"/>
          </a:solidFill>
          <a:latin typeface="Arial" charset="0"/>
          <a:ea typeface="ＭＳ Ｐゴシック" pitchFamily="-106" charset="-128"/>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eaLnBrk="0" fontAlgn="base" hangingPunct="0">
        <a:spcBef>
          <a:spcPct val="20000"/>
        </a:spcBef>
        <a:spcAft>
          <a:spcPct val="30000"/>
        </a:spcAft>
        <a:buClr>
          <a:schemeClr val="hlink"/>
        </a:buClr>
        <a:buFont typeface="Wingdings" pitchFamily="2" charset="2"/>
        <a:buChar char="n"/>
        <a:defRPr sz="2200">
          <a:solidFill>
            <a:schemeClr val="tx1"/>
          </a:solidFill>
          <a:latin typeface="+mn-lt"/>
          <a:ea typeface="ＭＳ Ｐゴシック" pitchFamily="-106" charset="-128"/>
          <a:cs typeface="+mn-cs"/>
        </a:defRPr>
      </a:lvl1pPr>
      <a:lvl2pPr marL="860425" indent="-342900" algn="l" rtl="0" eaLnBrk="0" fontAlgn="base" hangingPunct="0">
        <a:spcBef>
          <a:spcPct val="20000"/>
        </a:spcBef>
        <a:spcAft>
          <a:spcPct val="30000"/>
        </a:spcAft>
        <a:buClr>
          <a:schemeClr val="bg2"/>
        </a:buClr>
        <a:buFont typeface="Wingdings" pitchFamily="2" charset="2"/>
        <a:buChar char="n"/>
        <a:defRPr sz="2200">
          <a:solidFill>
            <a:schemeClr val="tx1"/>
          </a:solidFill>
          <a:latin typeface="+mn-lt"/>
          <a:ea typeface="ＭＳ Ｐゴシック" pitchFamily="-106" charset="-128"/>
        </a:defRPr>
      </a:lvl2pPr>
      <a:lvl3pPr marL="1203325" indent="-228600" algn="l" rtl="0" eaLnBrk="0" fontAlgn="base" hangingPunct="0">
        <a:spcBef>
          <a:spcPct val="20000"/>
        </a:spcBef>
        <a:spcAft>
          <a:spcPct val="30000"/>
        </a:spcAft>
        <a:buClr>
          <a:schemeClr val="bg2"/>
        </a:buClr>
        <a:buFont typeface="Wingdings" pitchFamily="2" charset="2"/>
        <a:buChar char="§"/>
        <a:defRPr sz="2200">
          <a:solidFill>
            <a:schemeClr val="tx1"/>
          </a:solidFill>
          <a:latin typeface="+mn-lt"/>
          <a:ea typeface="ＭＳ Ｐゴシック" pitchFamily="-106" charset="-128"/>
        </a:defRPr>
      </a:lvl3pPr>
      <a:lvl4pPr marL="1600200" indent="-228600" algn="l" rtl="0" eaLnBrk="0" fontAlgn="base" hangingPunct="0">
        <a:spcBef>
          <a:spcPct val="20000"/>
        </a:spcBef>
        <a:spcAft>
          <a:spcPct val="30000"/>
        </a:spcAft>
        <a:buChar char="–"/>
        <a:defRPr sz="2200">
          <a:solidFill>
            <a:schemeClr val="tx1"/>
          </a:solidFill>
          <a:latin typeface="+mn-lt"/>
          <a:ea typeface="ＭＳ Ｐゴシック" pitchFamily="-106" charset="-128"/>
        </a:defRPr>
      </a:lvl4pPr>
      <a:lvl5pPr marL="2057400" indent="-228600" algn="l" rtl="0" eaLnBrk="0" fontAlgn="base" hangingPunct="0">
        <a:spcBef>
          <a:spcPct val="20000"/>
        </a:spcBef>
        <a:spcAft>
          <a:spcPct val="30000"/>
        </a:spcAft>
        <a:buChar char="»"/>
        <a:defRPr sz="2200">
          <a:solidFill>
            <a:schemeClr val="tx1"/>
          </a:solidFill>
          <a:latin typeface="+mn-lt"/>
          <a:ea typeface="ＭＳ Ｐゴシック" pitchFamily="-106" charset="-128"/>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oleObject" Target="../embeddings/oleObject3.bin"/><Relationship Id="rId2" Type="http://schemas.openxmlformats.org/officeDocument/2006/relationships/tags" Target="../tags/tag1.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vmlDrawing" Target="../drawings/vmlDrawing4.vml"/><Relationship Id="rId5" Type="http://schemas.openxmlformats.org/officeDocument/2006/relationships/image" Target="../media/image7.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6"/>
          <p:cNvSpPr>
            <a:spLocks noChangeArrowheads="1"/>
          </p:cNvSpPr>
          <p:nvPr/>
        </p:nvSpPr>
        <p:spPr bwMode="auto">
          <a:xfrm>
            <a:off x="0" y="914400"/>
            <a:ext cx="9144000" cy="3200400"/>
          </a:xfrm>
          <a:prstGeom prst="rect">
            <a:avLst/>
          </a:prstGeom>
          <a:gradFill rotWithShape="1">
            <a:gsLst>
              <a:gs pos="0">
                <a:schemeClr val="accent2">
                  <a:alpha val="50000"/>
                </a:schemeClr>
              </a:gs>
              <a:gs pos="100000">
                <a:schemeClr val="bg1"/>
              </a:gs>
            </a:gsLst>
            <a:lin ang="0" scaled="1"/>
          </a:gradFill>
          <a:ln w="9525">
            <a:noFill/>
            <a:miter lim="800000"/>
            <a:headEnd/>
            <a:tailEnd/>
          </a:ln>
        </p:spPr>
        <p:txBody>
          <a:bodyPr wrap="none" anchor="ctr"/>
          <a:lstStyle/>
          <a:p>
            <a:endParaRPr lang="fr-FR"/>
          </a:p>
        </p:txBody>
      </p:sp>
      <p:sp>
        <p:nvSpPr>
          <p:cNvPr id="16388" name="Rectangle 8"/>
          <p:cNvSpPr>
            <a:spLocks noChangeArrowheads="1"/>
          </p:cNvSpPr>
          <p:nvPr/>
        </p:nvSpPr>
        <p:spPr bwMode="auto">
          <a:xfrm>
            <a:off x="5905500" y="0"/>
            <a:ext cx="3236913" cy="6858000"/>
          </a:xfrm>
          <a:prstGeom prst="rect">
            <a:avLst/>
          </a:prstGeom>
          <a:gradFill rotWithShape="1">
            <a:gsLst>
              <a:gs pos="0">
                <a:schemeClr val="accent1">
                  <a:alpha val="12999"/>
                </a:schemeClr>
              </a:gs>
              <a:gs pos="100000">
                <a:schemeClr val="accent2">
                  <a:alpha val="75000"/>
                </a:schemeClr>
              </a:gs>
            </a:gsLst>
            <a:lin ang="5400000" scaled="1"/>
          </a:gradFill>
          <a:ln w="12700">
            <a:noFill/>
            <a:miter lim="800000"/>
            <a:headEnd/>
            <a:tailEnd/>
          </a:ln>
        </p:spPr>
        <p:txBody>
          <a:bodyPr wrap="none" anchor="ctr"/>
          <a:lstStyle/>
          <a:p>
            <a:endParaRPr lang="fr-FR"/>
          </a:p>
        </p:txBody>
      </p:sp>
      <p:sp>
        <p:nvSpPr>
          <p:cNvPr id="16389" name="Rectangle 5"/>
          <p:cNvSpPr>
            <a:spLocks noGrp="1" noChangeArrowheads="1"/>
          </p:cNvSpPr>
          <p:nvPr>
            <p:ph type="subTitle" idx="1"/>
          </p:nvPr>
        </p:nvSpPr>
        <p:spPr>
          <a:xfrm>
            <a:off x="609600" y="4114800"/>
            <a:ext cx="5181600" cy="1143000"/>
          </a:xfrm>
        </p:spPr>
        <p:txBody>
          <a:bodyPr/>
          <a:lstStyle/>
          <a:p>
            <a:pPr eaLnBrk="1" hangingPunct="1"/>
            <a:r>
              <a:rPr lang="en-US" sz="2400" smtClean="0"/>
              <a:t/>
            </a:r>
            <a:br>
              <a:rPr lang="en-US" sz="2400" smtClean="0"/>
            </a:br>
            <a:endParaRPr lang="en-US" sz="1400" smtClean="0"/>
          </a:p>
        </p:txBody>
      </p:sp>
      <p:sp>
        <p:nvSpPr>
          <p:cNvPr id="16390" name="Text Box 10"/>
          <p:cNvSpPr txBox="1">
            <a:spLocks noChangeArrowheads="1"/>
          </p:cNvSpPr>
          <p:nvPr/>
        </p:nvSpPr>
        <p:spPr bwMode="auto">
          <a:xfrm>
            <a:off x="5940425" y="6092825"/>
            <a:ext cx="3095625" cy="461665"/>
          </a:xfrm>
          <a:prstGeom prst="rect">
            <a:avLst/>
          </a:prstGeom>
          <a:noFill/>
          <a:ln w="12700">
            <a:noFill/>
            <a:miter lim="800000"/>
            <a:headEnd/>
            <a:tailEnd/>
          </a:ln>
        </p:spPr>
        <p:txBody>
          <a:bodyPr>
            <a:spAutoFit/>
          </a:bodyPr>
          <a:lstStyle/>
          <a:p>
            <a:pPr algn="r">
              <a:spcBef>
                <a:spcPct val="50000"/>
              </a:spcBef>
            </a:pPr>
            <a:r>
              <a:rPr lang="en-US" sz="1200" dirty="0" smtClean="0"/>
              <a:t/>
            </a:r>
            <a:br>
              <a:rPr lang="en-US" sz="1200" dirty="0" smtClean="0"/>
            </a:br>
            <a:endParaRPr lang="en-US" sz="1200" dirty="0"/>
          </a:p>
        </p:txBody>
      </p:sp>
      <p:pic>
        <p:nvPicPr>
          <p:cNvPr id="16391" name="Picture 16" descr="emblem_class"/>
          <p:cNvPicPr>
            <a:picLocks noChangeAspect="1" noChangeArrowheads="1"/>
          </p:cNvPicPr>
          <p:nvPr/>
        </p:nvPicPr>
        <p:blipFill>
          <a:blip r:embed="rId5" cstate="print"/>
          <a:srcRect/>
          <a:stretch>
            <a:fillRect/>
          </a:stretch>
        </p:blipFill>
        <p:spPr bwMode="auto">
          <a:xfrm>
            <a:off x="685800" y="1676400"/>
            <a:ext cx="1752600" cy="1752600"/>
          </a:xfrm>
          <a:prstGeom prst="rect">
            <a:avLst/>
          </a:prstGeom>
          <a:noFill/>
          <a:ln w="9525">
            <a:noFill/>
            <a:miter lim="800000"/>
            <a:headEnd/>
            <a:tailEnd/>
          </a:ln>
        </p:spPr>
      </p:pic>
      <p:pic>
        <p:nvPicPr>
          <p:cNvPr id="16392" name="Picture 49" descr="DirectionFinanciere"/>
          <p:cNvPicPr preferRelativeResize="0">
            <a:picLocks noChangeArrowheads="1"/>
          </p:cNvPicPr>
          <p:nvPr/>
        </p:nvPicPr>
        <p:blipFill>
          <a:blip r:embed="rId6" cstate="print"/>
          <a:srcRect/>
          <a:stretch>
            <a:fillRect/>
          </a:stretch>
        </p:blipFill>
        <p:spPr bwMode="auto">
          <a:xfrm>
            <a:off x="6156325" y="3068638"/>
            <a:ext cx="2806700" cy="1800225"/>
          </a:xfrm>
          <a:prstGeom prst="rect">
            <a:avLst/>
          </a:prstGeom>
          <a:noFill/>
          <a:ln w="9525">
            <a:noFill/>
            <a:miter lim="800000"/>
            <a:headEnd/>
            <a:tailEnd/>
          </a:ln>
        </p:spPr>
      </p:pic>
      <p:graphicFrame>
        <p:nvGraphicFramePr>
          <p:cNvPr id="16386" name="Object 51"/>
          <p:cNvGraphicFramePr>
            <a:graphicFrameLocks noChangeAspect="1"/>
          </p:cNvGraphicFramePr>
          <p:nvPr/>
        </p:nvGraphicFramePr>
        <p:xfrm>
          <a:off x="2843213" y="1196975"/>
          <a:ext cx="2736850" cy="2549525"/>
        </p:xfrm>
        <a:graphic>
          <a:graphicData uri="http://schemas.openxmlformats.org/presentationml/2006/ole">
            <p:oleObj spid="_x0000_s16386" name="CorelDRAW" r:id="rId7" imgW="1858804" imgH="1731645" progId="CorelDRAW.Graphic.12">
              <p:embed/>
            </p:oleObj>
          </a:graphicData>
        </a:graphic>
      </p:graphicFrame>
      <p:sp>
        <p:nvSpPr>
          <p:cNvPr id="16393" name="Rectangle 4"/>
          <p:cNvSpPr>
            <a:spLocks noGrp="1" noChangeArrowheads="1"/>
          </p:cNvSpPr>
          <p:nvPr>
            <p:ph type="ctrTitle"/>
          </p:nvPr>
        </p:nvSpPr>
        <p:spPr>
          <a:xfrm>
            <a:off x="2678113" y="990600"/>
            <a:ext cx="5856287" cy="2841625"/>
          </a:xfrm>
          <a:noFill/>
        </p:spPr>
        <p:txBody>
          <a:bodyPr/>
          <a:lstStyle/>
          <a:p>
            <a:pPr eaLnBrk="1" hangingPunct="1"/>
            <a:r>
              <a:rPr lang="en-US" sz="4000" dirty="0" err="1" smtClean="0"/>
              <a:t>Droit</a:t>
            </a:r>
            <a:r>
              <a:rPr lang="en-US" sz="4000" dirty="0" smtClean="0"/>
              <a:t> de </a:t>
            </a:r>
            <a:r>
              <a:rPr lang="en-US" sz="4000" dirty="0" err="1" smtClean="0"/>
              <a:t>l’internet</a:t>
            </a:r>
            <a:r>
              <a:rPr lang="en-US" sz="4000" dirty="0" smtClean="0"/>
              <a:t> et de la </a:t>
            </a:r>
            <a:r>
              <a:rPr lang="en-US" sz="4000" dirty="0" err="1" smtClean="0"/>
              <a:t>propriété</a:t>
            </a:r>
            <a:r>
              <a:rPr lang="en-US" sz="4000" dirty="0" smtClean="0"/>
              <a:t> </a:t>
            </a:r>
            <a:r>
              <a:rPr lang="en-US" sz="4000" dirty="0" err="1" smtClean="0"/>
              <a:t>intellectuelle</a:t>
            </a:r>
            <a:r>
              <a:rPr lang="en-US" sz="4000" dirty="0" smtClean="0"/>
              <a:t/>
            </a:r>
            <a:br>
              <a:rPr lang="en-US" sz="4000" dirty="0" smtClean="0"/>
            </a:br>
            <a:r>
              <a:rPr lang="en-US" sz="4000" dirty="0" smtClean="0"/>
              <a:t>Module 5</a:t>
            </a:r>
            <a:endParaRPr lang="en-US" sz="4000" dirty="0" smtClean="0"/>
          </a:p>
        </p:txBody>
      </p:sp>
    </p:spTree>
    <p:custDataLst>
      <p:tags r:id="rId2"/>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6" name="Rectangle 2"/>
          <p:cNvSpPr>
            <a:spLocks noGrp="1" noChangeArrowheads="1"/>
          </p:cNvSpPr>
          <p:nvPr>
            <p:ph type="title" idx="4294967295"/>
          </p:nvPr>
        </p:nvSpPr>
        <p:spPr>
          <a:xfrm>
            <a:off x="1066800" y="457200"/>
            <a:ext cx="7729538" cy="523875"/>
          </a:xfrm>
        </p:spPr>
        <p:txBody>
          <a:bodyPr/>
          <a:lstStyle/>
          <a:p>
            <a:pPr eaLnBrk="1" hangingPunct="1"/>
            <a:r>
              <a:rPr lang="en-US" sz="2800" smtClean="0"/>
              <a:t>Chapitre 1 Principe de protection par le droit d’auteur</a:t>
            </a:r>
          </a:p>
        </p:txBody>
      </p:sp>
      <p:pic>
        <p:nvPicPr>
          <p:cNvPr id="24166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4166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du site Internet et de ses composants</a:t>
            </a:r>
          </a:p>
        </p:txBody>
      </p:sp>
      <p:sp>
        <p:nvSpPr>
          <p:cNvPr id="241669" name="Rectangle 5"/>
          <p:cNvSpPr>
            <a:spLocks noChangeArrowheads="1"/>
          </p:cNvSpPr>
          <p:nvPr/>
        </p:nvSpPr>
        <p:spPr bwMode="auto">
          <a:xfrm>
            <a:off x="1295400" y="1981200"/>
            <a:ext cx="7543800" cy="31242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cs typeface="Times New Roman" pitchFamily="18" charset="0"/>
              </a:rPr>
              <a:t> Aspects protégeables d’un site internet :</a:t>
            </a:r>
          </a:p>
          <a:p>
            <a:pPr eaLnBrk="1" hangingPunct="1">
              <a:lnSpc>
                <a:spcPct val="90000"/>
              </a:lnSpc>
              <a:spcBef>
                <a:spcPct val="20000"/>
              </a:spcBef>
              <a:buClr>
                <a:srgbClr val="245F94"/>
              </a:buClr>
              <a:buSzPct val="60000"/>
              <a:buFontTx/>
              <a:buChar char="-"/>
            </a:pPr>
            <a:r>
              <a:rPr lang="fr-FR" sz="2800">
                <a:cs typeface="Times New Roman" pitchFamily="18" charset="0"/>
              </a:rPr>
              <a:t> charte graphique (logo, polices, code couleurs, cadres, emplacements,…)</a:t>
            </a:r>
          </a:p>
          <a:p>
            <a:pPr eaLnBrk="1" hangingPunct="1">
              <a:lnSpc>
                <a:spcPct val="90000"/>
              </a:lnSpc>
              <a:spcBef>
                <a:spcPct val="20000"/>
              </a:spcBef>
              <a:buClr>
                <a:srgbClr val="245F94"/>
              </a:buClr>
              <a:buSzPct val="60000"/>
              <a:buFontTx/>
              <a:buChar char="-"/>
            </a:pPr>
            <a:r>
              <a:rPr lang="fr-FR" sz="2800">
                <a:cs typeface="Times New Roman" pitchFamily="18" charset="0"/>
              </a:rPr>
              <a:t> navigation (menus, liens hypertextes, nuage de tags, personnage virtuel,…)</a:t>
            </a:r>
          </a:p>
          <a:p>
            <a:pPr eaLnBrk="1" hangingPunct="1">
              <a:lnSpc>
                <a:spcPct val="90000"/>
              </a:lnSpc>
              <a:spcBef>
                <a:spcPct val="20000"/>
              </a:spcBef>
              <a:buClr>
                <a:srgbClr val="245F94"/>
              </a:buClr>
              <a:buSzPct val="60000"/>
              <a:buFontTx/>
              <a:buChar char="-"/>
            </a:pPr>
            <a:r>
              <a:rPr lang="fr-FR" sz="2800">
                <a:cs typeface="Times New Roman" pitchFamily="18" charset="0"/>
              </a:rPr>
              <a:t> logiciel</a:t>
            </a:r>
          </a:p>
          <a:p>
            <a:pPr eaLnBrk="1" hangingPunct="1">
              <a:lnSpc>
                <a:spcPct val="90000"/>
              </a:lnSpc>
              <a:spcBef>
                <a:spcPct val="20000"/>
              </a:spcBef>
              <a:buClr>
                <a:srgbClr val="245F94"/>
              </a:buClr>
              <a:buSzPct val="60000"/>
            </a:pPr>
            <a:endParaRPr lang="fr-FR" sz="2800">
              <a:cs typeface="Times New Roman" pitchFamily="18"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4"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Propriété du site Internet</a:t>
            </a:r>
          </a:p>
        </p:txBody>
      </p:sp>
      <p:pic>
        <p:nvPicPr>
          <p:cNvPr id="21299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1299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du site Internet et de ses composants</a:t>
            </a:r>
          </a:p>
        </p:txBody>
      </p:sp>
      <p:sp>
        <p:nvSpPr>
          <p:cNvPr id="212997" name="Rectangle 5"/>
          <p:cNvSpPr>
            <a:spLocks noChangeArrowheads="1"/>
          </p:cNvSpPr>
          <p:nvPr/>
        </p:nvSpPr>
        <p:spPr bwMode="auto">
          <a:xfrm>
            <a:off x="1295400" y="1371600"/>
            <a:ext cx="7620000" cy="47053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Composition de</a:t>
            </a:r>
            <a:r>
              <a:rPr lang="en-US" sz="2800"/>
              <a:t>s droits d’auteur :</a:t>
            </a:r>
          </a:p>
          <a:p>
            <a:pPr eaLnBrk="1" hangingPunct="1">
              <a:lnSpc>
                <a:spcPct val="90000"/>
              </a:lnSpc>
              <a:spcBef>
                <a:spcPct val="20000"/>
              </a:spcBef>
              <a:buClr>
                <a:srgbClr val="245F94"/>
              </a:buClr>
              <a:buSzPct val="60000"/>
              <a:buFontTx/>
              <a:buChar char="-"/>
            </a:pPr>
            <a:r>
              <a:rPr lang="en-US" sz="2800"/>
              <a:t> droits moraux (inaliénables)</a:t>
            </a:r>
          </a:p>
          <a:p>
            <a:pPr eaLnBrk="1" hangingPunct="1">
              <a:lnSpc>
                <a:spcPct val="90000"/>
              </a:lnSpc>
              <a:spcBef>
                <a:spcPct val="20000"/>
              </a:spcBef>
              <a:buClr>
                <a:srgbClr val="245F94"/>
              </a:buClr>
              <a:buSzPct val="60000"/>
            </a:pPr>
            <a:r>
              <a:rPr lang="en-US" sz="2800"/>
              <a:t>	droit à la paternité</a:t>
            </a:r>
          </a:p>
          <a:p>
            <a:pPr eaLnBrk="1" hangingPunct="1">
              <a:lnSpc>
                <a:spcPct val="90000"/>
              </a:lnSpc>
              <a:spcBef>
                <a:spcPct val="20000"/>
              </a:spcBef>
              <a:buClr>
                <a:srgbClr val="245F94"/>
              </a:buClr>
              <a:buSzPct val="60000"/>
            </a:pPr>
            <a:r>
              <a:rPr lang="en-US" sz="2800"/>
              <a:t>	droit de repentir ou de retrait</a:t>
            </a:r>
          </a:p>
          <a:p>
            <a:pPr eaLnBrk="1" hangingPunct="1">
              <a:lnSpc>
                <a:spcPct val="90000"/>
              </a:lnSpc>
              <a:spcBef>
                <a:spcPct val="20000"/>
              </a:spcBef>
              <a:buClr>
                <a:srgbClr val="245F94"/>
              </a:buClr>
              <a:buSzPct val="60000"/>
            </a:pPr>
            <a:r>
              <a:rPr lang="en-US" sz="2800"/>
              <a:t>	droit au respect et à l’intégrité de </a:t>
            </a:r>
            <a:r>
              <a:rPr lang="fr-FR" sz="2800">
                <a:cs typeface="Times New Roman" pitchFamily="18" charset="0"/>
              </a:rPr>
              <a:t>l’œuvre</a:t>
            </a:r>
            <a:endParaRPr lang="en-US" sz="2800">
              <a:cs typeface="Times New Roman" pitchFamily="18" charset="0"/>
            </a:endParaRPr>
          </a:p>
          <a:p>
            <a:pPr eaLnBrk="1" hangingPunct="1">
              <a:lnSpc>
                <a:spcPct val="90000"/>
              </a:lnSpc>
              <a:spcBef>
                <a:spcPct val="20000"/>
              </a:spcBef>
              <a:buClr>
                <a:srgbClr val="245F94"/>
              </a:buClr>
              <a:buSzPct val="60000"/>
            </a:pPr>
            <a:r>
              <a:rPr lang="en-US" sz="2800">
                <a:cs typeface="Times New Roman" pitchFamily="18" charset="0"/>
              </a:rPr>
              <a:t>	droit de divulgation</a:t>
            </a:r>
          </a:p>
          <a:p>
            <a:pPr eaLnBrk="1" hangingPunct="1">
              <a:lnSpc>
                <a:spcPct val="90000"/>
              </a:lnSpc>
              <a:spcBef>
                <a:spcPct val="20000"/>
              </a:spcBef>
              <a:buClr>
                <a:srgbClr val="245F94"/>
              </a:buClr>
              <a:buSzPct val="60000"/>
              <a:buFontTx/>
              <a:buChar char="-"/>
            </a:pPr>
            <a:r>
              <a:rPr lang="en-US" sz="2800">
                <a:cs typeface="Times New Roman" pitchFamily="18" charset="0"/>
              </a:rPr>
              <a:t> droits patrimoniaux (transmissibles)</a:t>
            </a:r>
          </a:p>
          <a:p>
            <a:pPr eaLnBrk="1" hangingPunct="1">
              <a:lnSpc>
                <a:spcPct val="90000"/>
              </a:lnSpc>
              <a:spcBef>
                <a:spcPct val="20000"/>
              </a:spcBef>
              <a:buClr>
                <a:srgbClr val="245F94"/>
              </a:buClr>
              <a:buSzPct val="60000"/>
            </a:pPr>
            <a:r>
              <a:rPr lang="en-US" sz="2800">
                <a:cs typeface="Times New Roman" pitchFamily="18" charset="0"/>
              </a:rPr>
              <a:t>	droit de représentation</a:t>
            </a:r>
          </a:p>
          <a:p>
            <a:pPr eaLnBrk="1" hangingPunct="1">
              <a:lnSpc>
                <a:spcPct val="90000"/>
              </a:lnSpc>
              <a:spcBef>
                <a:spcPct val="20000"/>
              </a:spcBef>
              <a:buClr>
                <a:srgbClr val="245F94"/>
              </a:buClr>
              <a:buSzPct val="60000"/>
            </a:pPr>
            <a:r>
              <a:rPr lang="en-US" sz="2800">
                <a:cs typeface="Times New Roman" pitchFamily="18" charset="0"/>
              </a:rPr>
              <a:t>	droit de reproduction</a:t>
            </a:r>
          </a:p>
          <a:p>
            <a:pPr eaLnBrk="1" hangingPunct="1">
              <a:lnSpc>
                <a:spcPct val="90000"/>
              </a:lnSpc>
              <a:spcBef>
                <a:spcPct val="20000"/>
              </a:spcBef>
              <a:buClr>
                <a:srgbClr val="245F94"/>
              </a:buClr>
              <a:buSzPct val="60000"/>
            </a:pPr>
            <a:endParaRPr lang="fr-FR" sz="2800">
              <a:cs typeface="Times New Roman" pitchFamily="18"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2" name="Rectangle 2"/>
          <p:cNvSpPr>
            <a:spLocks noGrp="1" noChangeArrowheads="1"/>
          </p:cNvSpPr>
          <p:nvPr>
            <p:ph type="title" idx="4294967295"/>
          </p:nvPr>
        </p:nvSpPr>
        <p:spPr>
          <a:xfrm>
            <a:off x="1033463" y="304800"/>
            <a:ext cx="8110537" cy="523875"/>
          </a:xfrm>
        </p:spPr>
        <p:txBody>
          <a:bodyPr/>
          <a:lstStyle/>
          <a:p>
            <a:pPr eaLnBrk="1" hangingPunct="1"/>
            <a:r>
              <a:rPr lang="en-US" sz="3200" smtClean="0"/>
              <a:t>Chapitre 2 Propriété du site Internet</a:t>
            </a:r>
          </a:p>
        </p:txBody>
      </p:sp>
      <p:pic>
        <p:nvPicPr>
          <p:cNvPr id="25088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5088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du site Internet et de ses composants</a:t>
            </a:r>
            <a:endParaRPr lang="en-US" b="1">
              <a:solidFill>
                <a:srgbClr val="000000"/>
              </a:solidFill>
              <a:cs typeface="Times New Roman" pitchFamily="18" charset="0"/>
            </a:endParaRPr>
          </a:p>
        </p:txBody>
      </p:sp>
      <p:sp>
        <p:nvSpPr>
          <p:cNvPr id="250885" name="Rectangle 5"/>
          <p:cNvSpPr>
            <a:spLocks noChangeArrowheads="1"/>
          </p:cNvSpPr>
          <p:nvPr/>
        </p:nvSpPr>
        <p:spPr bwMode="auto">
          <a:xfrm>
            <a:off x="1295400" y="1676400"/>
            <a:ext cx="7620000" cy="38068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Principes de la titularité des droits d’auteur</a:t>
            </a:r>
          </a:p>
          <a:p>
            <a:pPr eaLnBrk="1" hangingPunct="1">
              <a:lnSpc>
                <a:spcPct val="90000"/>
              </a:lnSpc>
              <a:spcBef>
                <a:spcPct val="20000"/>
              </a:spcBef>
              <a:buClr>
                <a:srgbClr val="245F94"/>
              </a:buClr>
              <a:buSzPct val="60000"/>
              <a:buFontTx/>
              <a:buChar char="-"/>
            </a:pPr>
            <a:r>
              <a:rPr lang="en-US" sz="2800"/>
              <a:t> le créateur de </a:t>
            </a:r>
            <a:r>
              <a:rPr lang="fr-FR" sz="2800">
                <a:cs typeface="Times New Roman" pitchFamily="18" charset="0"/>
              </a:rPr>
              <a:t>l’œuvre</a:t>
            </a:r>
            <a:r>
              <a:rPr lang="en-US" sz="2800">
                <a:cs typeface="Times New Roman" pitchFamily="18" charset="0"/>
              </a:rPr>
              <a:t> est le titulaire originaire des droits d’auteur</a:t>
            </a:r>
          </a:p>
          <a:p>
            <a:pPr eaLnBrk="1" hangingPunct="1">
              <a:lnSpc>
                <a:spcPct val="90000"/>
              </a:lnSpc>
              <a:spcBef>
                <a:spcPct val="20000"/>
              </a:spcBef>
              <a:buClr>
                <a:srgbClr val="245F94"/>
              </a:buClr>
              <a:buSzPct val="60000"/>
              <a:buFontTx/>
              <a:buChar char="-"/>
            </a:pPr>
            <a:r>
              <a:rPr lang="en-US" sz="2800">
                <a:cs typeface="Times New Roman" pitchFamily="18" charset="0"/>
              </a:rPr>
              <a:t> le créateur peut céder ses droits patrimoniaux à tout tiers </a:t>
            </a:r>
          </a:p>
          <a:p>
            <a:pPr eaLnBrk="1" hangingPunct="1">
              <a:lnSpc>
                <a:spcPct val="90000"/>
              </a:lnSpc>
              <a:spcBef>
                <a:spcPct val="20000"/>
              </a:spcBef>
              <a:buClr>
                <a:srgbClr val="245F94"/>
              </a:buClr>
              <a:buSzPct val="60000"/>
              <a:buFontTx/>
              <a:buChar char="-"/>
            </a:pPr>
            <a:r>
              <a:rPr lang="fr-FR" sz="2800">
                <a:cs typeface="Times New Roman" pitchFamily="18" charset="0"/>
              </a:rPr>
              <a:t> sauf si une cession des droits est intervenue, la remise du support matériel de l’œuvre ou la facturation de la prestation de création ne vaut pas en soi cession des droits</a:t>
            </a:r>
          </a:p>
        </p:txBody>
      </p:sp>
    </p:spTree>
    <p:custDataLst>
      <p:tags r:id="rId1"/>
    </p:custData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1602" name="Rectangle 2"/>
          <p:cNvSpPr>
            <a:spLocks noGrp="1" noChangeArrowheads="1"/>
          </p:cNvSpPr>
          <p:nvPr>
            <p:ph type="title" idx="4294967295"/>
          </p:nvPr>
        </p:nvSpPr>
        <p:spPr>
          <a:xfrm>
            <a:off x="1033463" y="304800"/>
            <a:ext cx="8110537" cy="523875"/>
          </a:xfrm>
        </p:spPr>
        <p:txBody>
          <a:bodyPr/>
          <a:lstStyle/>
          <a:p>
            <a:pPr eaLnBrk="1" hangingPunct="1"/>
            <a:r>
              <a:rPr lang="en-US" sz="3200" smtClean="0"/>
              <a:t>Chapitre 2 Propriété du site Internet</a:t>
            </a:r>
          </a:p>
        </p:txBody>
      </p:sp>
      <p:pic>
        <p:nvPicPr>
          <p:cNvPr id="28160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8160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du site Internet et de ses composants</a:t>
            </a:r>
            <a:endParaRPr lang="en-US" b="1">
              <a:solidFill>
                <a:srgbClr val="000000"/>
              </a:solidFill>
              <a:cs typeface="Times New Roman" pitchFamily="18" charset="0"/>
            </a:endParaRPr>
          </a:p>
        </p:txBody>
      </p:sp>
      <p:sp>
        <p:nvSpPr>
          <p:cNvPr id="281605" name="Rectangle 5"/>
          <p:cNvSpPr>
            <a:spLocks noChangeArrowheads="1"/>
          </p:cNvSpPr>
          <p:nvPr/>
        </p:nvSpPr>
        <p:spPr bwMode="auto">
          <a:xfrm>
            <a:off x="1295400" y="1676400"/>
            <a:ext cx="7620000" cy="38068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La cession des droits d’auteur</a:t>
            </a:r>
          </a:p>
          <a:p>
            <a:pPr eaLnBrk="1" hangingPunct="1">
              <a:lnSpc>
                <a:spcPct val="90000"/>
              </a:lnSpc>
              <a:spcBef>
                <a:spcPct val="20000"/>
              </a:spcBef>
              <a:buClr>
                <a:srgbClr val="245F94"/>
              </a:buClr>
              <a:buSzPct val="60000"/>
              <a:buFontTx/>
              <a:buChar char="-"/>
            </a:pPr>
            <a:r>
              <a:rPr lang="en-US" sz="2800"/>
              <a:t> elle ne peut porter que sur les droits patrimoniaux</a:t>
            </a:r>
          </a:p>
          <a:p>
            <a:pPr eaLnBrk="1" hangingPunct="1">
              <a:lnSpc>
                <a:spcPct val="90000"/>
              </a:lnSpc>
              <a:spcBef>
                <a:spcPct val="20000"/>
              </a:spcBef>
              <a:buClr>
                <a:srgbClr val="245F94"/>
              </a:buClr>
              <a:buSzPct val="60000"/>
              <a:buFontTx/>
              <a:buChar char="-"/>
            </a:pPr>
            <a:r>
              <a:rPr lang="en-US" sz="2800"/>
              <a:t> elle est de préférence écrite à des fins probatoires. Dans certains cas, elle doit obligatoirement être écrite </a:t>
            </a:r>
          </a:p>
          <a:p>
            <a:pPr eaLnBrk="1" hangingPunct="1">
              <a:lnSpc>
                <a:spcPct val="90000"/>
              </a:lnSpc>
              <a:spcBef>
                <a:spcPct val="20000"/>
              </a:spcBef>
              <a:buClr>
                <a:srgbClr val="245F94"/>
              </a:buClr>
              <a:buSzPct val="60000"/>
              <a:buFontTx/>
              <a:buChar char="-"/>
            </a:pPr>
            <a:r>
              <a:rPr lang="fr-FR" sz="2800">
                <a:cs typeface="Times New Roman" pitchFamily="18" charset="0"/>
              </a:rPr>
              <a:t> elle doit avoir un périmètre absolu (types de droits cédés, modes d’exploitation, destinations, étendues géographiques, durées)</a:t>
            </a:r>
          </a:p>
        </p:txBody>
      </p:sp>
    </p:spTree>
    <p:custDataLst>
      <p:tags r:id="rId1"/>
    </p:custData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Chapitre 2 Propriété du site Internet</a:t>
            </a:r>
          </a:p>
        </p:txBody>
      </p:sp>
      <p:pic>
        <p:nvPicPr>
          <p:cNvPr id="27341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7341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du site Internet et de ses composants</a:t>
            </a:r>
            <a:endParaRPr lang="en-US" b="1">
              <a:solidFill>
                <a:srgbClr val="000000"/>
              </a:solidFill>
              <a:cs typeface="Times New Roman" pitchFamily="18" charset="0"/>
            </a:endParaRPr>
          </a:p>
        </p:txBody>
      </p:sp>
      <p:sp>
        <p:nvSpPr>
          <p:cNvPr id="273413" name="Rectangle 5"/>
          <p:cNvSpPr>
            <a:spLocks noChangeArrowheads="1"/>
          </p:cNvSpPr>
          <p:nvPr/>
        </p:nvSpPr>
        <p:spPr bwMode="auto">
          <a:xfrm>
            <a:off x="1295400" y="1676400"/>
            <a:ext cx="7620000" cy="41910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Exceptions à la titularité des droits d’auteur</a:t>
            </a:r>
          </a:p>
          <a:p>
            <a:pPr eaLnBrk="1" hangingPunct="1">
              <a:lnSpc>
                <a:spcPct val="90000"/>
              </a:lnSpc>
              <a:spcBef>
                <a:spcPct val="20000"/>
              </a:spcBef>
              <a:buClr>
                <a:srgbClr val="245F94"/>
              </a:buClr>
              <a:buSzPct val="60000"/>
              <a:buFontTx/>
              <a:buChar char="-"/>
            </a:pPr>
            <a:r>
              <a:rPr lang="en-US" sz="2800"/>
              <a:t>lorsqu’un logiciel est créé par un salarié,  les droits d’auteur appartiennent à l’employeur, sauf clause contraire du contrat de travail</a:t>
            </a:r>
          </a:p>
          <a:p>
            <a:pPr eaLnBrk="1" hangingPunct="1">
              <a:lnSpc>
                <a:spcPct val="90000"/>
              </a:lnSpc>
              <a:spcBef>
                <a:spcPct val="20000"/>
              </a:spcBef>
              <a:buClr>
                <a:srgbClr val="245F94"/>
              </a:buClr>
              <a:buSzPct val="60000"/>
              <a:buFontTx/>
              <a:buChar char="-"/>
            </a:pPr>
            <a:r>
              <a:rPr lang="en-US" sz="2800"/>
              <a:t> lorsqu’une </a:t>
            </a:r>
            <a:r>
              <a:rPr lang="fr-FR" sz="2800">
                <a:cs typeface="Times New Roman" pitchFamily="18" charset="0"/>
              </a:rPr>
              <a:t>œuvre </a:t>
            </a:r>
            <a:r>
              <a:rPr lang="en-US" sz="2800">
                <a:cs typeface="Times New Roman" pitchFamily="18" charset="0"/>
              </a:rPr>
              <a:t>est créée par un fonctionnaire ou un agent public, les droits d’auteur sont aménagés au profit de la personne publique </a:t>
            </a:r>
          </a:p>
          <a:p>
            <a:pPr eaLnBrk="1" hangingPunct="1">
              <a:lnSpc>
                <a:spcPct val="90000"/>
              </a:lnSpc>
              <a:spcBef>
                <a:spcPct val="20000"/>
              </a:spcBef>
              <a:buClr>
                <a:srgbClr val="245F94"/>
              </a:buClr>
              <a:buSzPct val="60000"/>
              <a:buFontTx/>
              <a:buChar char="-"/>
            </a:pPr>
            <a:r>
              <a:rPr lang="fr-FR" sz="2800">
                <a:cs typeface="Times New Roman" pitchFamily="18" charset="0"/>
              </a:rPr>
              <a:t> lorsqu’une œuvre a été créée par plusieurs auteurs</a:t>
            </a:r>
          </a:p>
        </p:txBody>
      </p:sp>
    </p:spTree>
    <p:custDataLst>
      <p:tags r:id="rId1"/>
    </p:custData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5458" name="Rectangle 2"/>
          <p:cNvSpPr>
            <a:spLocks noGrp="1" noChangeArrowheads="1"/>
          </p:cNvSpPr>
          <p:nvPr>
            <p:ph type="title" idx="4294967295"/>
          </p:nvPr>
        </p:nvSpPr>
        <p:spPr>
          <a:xfrm>
            <a:off x="1033463" y="333375"/>
            <a:ext cx="7881937" cy="523875"/>
          </a:xfrm>
        </p:spPr>
        <p:txBody>
          <a:bodyPr/>
          <a:lstStyle/>
          <a:p>
            <a:pPr eaLnBrk="1" hangingPunct="1"/>
            <a:r>
              <a:rPr lang="en-US" sz="3200" smtClean="0"/>
              <a:t>Chapitre 2 Propriété du site Internet</a:t>
            </a:r>
          </a:p>
        </p:txBody>
      </p:sp>
      <p:pic>
        <p:nvPicPr>
          <p:cNvPr id="27545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7546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du site Internet et de ses composants</a:t>
            </a:r>
          </a:p>
        </p:txBody>
      </p:sp>
      <p:sp>
        <p:nvSpPr>
          <p:cNvPr id="275461" name="Rectangle 5"/>
          <p:cNvSpPr>
            <a:spLocks noChangeArrowheads="1"/>
          </p:cNvSpPr>
          <p:nvPr/>
        </p:nvSpPr>
        <p:spPr bwMode="auto">
          <a:xfrm>
            <a:off x="1143000" y="1447800"/>
            <a:ext cx="7696200" cy="35941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L’œuvre de collaboration</a:t>
            </a:r>
          </a:p>
          <a:p>
            <a:pPr eaLnBrk="1" hangingPunct="1">
              <a:lnSpc>
                <a:spcPct val="90000"/>
              </a:lnSpc>
              <a:spcBef>
                <a:spcPct val="20000"/>
              </a:spcBef>
              <a:buClr>
                <a:srgbClr val="245F94"/>
              </a:buClr>
              <a:buSzPct val="60000"/>
              <a:buFont typeface="Wingdings 2" pitchFamily="18" charset="2"/>
              <a:buNone/>
            </a:pPr>
            <a:endParaRPr lang="en-US" sz="2800"/>
          </a:p>
          <a:p>
            <a:pPr eaLnBrk="1" hangingPunct="1">
              <a:lnSpc>
                <a:spcPct val="90000"/>
              </a:lnSpc>
              <a:spcBef>
                <a:spcPct val="20000"/>
              </a:spcBef>
              <a:buClr>
                <a:srgbClr val="245F94"/>
              </a:buClr>
              <a:buSzPct val="60000"/>
              <a:buFontTx/>
              <a:buChar char="-"/>
            </a:pPr>
            <a:r>
              <a:rPr lang="en-US" sz="2800"/>
              <a:t> définition : créée par plusieurs auteurs</a:t>
            </a:r>
          </a:p>
          <a:p>
            <a:pPr eaLnBrk="1" hangingPunct="1">
              <a:lnSpc>
                <a:spcPct val="90000"/>
              </a:lnSpc>
              <a:spcBef>
                <a:spcPct val="20000"/>
              </a:spcBef>
              <a:buClr>
                <a:srgbClr val="245F94"/>
              </a:buClr>
              <a:buSzPct val="60000"/>
              <a:buFontTx/>
              <a:buChar char="-"/>
            </a:pPr>
            <a:r>
              <a:rPr lang="en-US" sz="2800"/>
              <a:t> régime : propriété commune des co-auteurs, les décisions sont prises à l’unanimité ou, à défaut, il faut saisir le tribunal</a:t>
            </a:r>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pPr>
            <a:endParaRPr lang="en-US" sz="2800"/>
          </a:p>
        </p:txBody>
      </p:sp>
    </p:spTree>
    <p:custDataLst>
      <p:tags r:id="rId1"/>
    </p:custData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2"/>
          <p:cNvSpPr>
            <a:spLocks noGrp="1" noChangeArrowheads="1"/>
          </p:cNvSpPr>
          <p:nvPr>
            <p:ph type="title" idx="4294967295"/>
          </p:nvPr>
        </p:nvSpPr>
        <p:spPr>
          <a:xfrm>
            <a:off x="1033463" y="333375"/>
            <a:ext cx="7881937" cy="523875"/>
          </a:xfrm>
        </p:spPr>
        <p:txBody>
          <a:bodyPr/>
          <a:lstStyle/>
          <a:p>
            <a:pPr eaLnBrk="1" hangingPunct="1"/>
            <a:r>
              <a:rPr lang="en-US" sz="3200" smtClean="0"/>
              <a:t>Chapitre 2 Propriété du site Internet</a:t>
            </a:r>
          </a:p>
        </p:txBody>
      </p:sp>
      <p:pic>
        <p:nvPicPr>
          <p:cNvPr id="27750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7750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du site Internet et de ses composants</a:t>
            </a:r>
          </a:p>
        </p:txBody>
      </p:sp>
      <p:sp>
        <p:nvSpPr>
          <p:cNvPr id="277509" name="Rectangle 5"/>
          <p:cNvSpPr>
            <a:spLocks noChangeArrowheads="1"/>
          </p:cNvSpPr>
          <p:nvPr/>
        </p:nvSpPr>
        <p:spPr bwMode="auto">
          <a:xfrm>
            <a:off x="1143000" y="1447800"/>
            <a:ext cx="7696200" cy="46609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L’œuvre collective</a:t>
            </a:r>
          </a:p>
          <a:p>
            <a:pPr eaLnBrk="1" hangingPunct="1">
              <a:lnSpc>
                <a:spcPct val="90000"/>
              </a:lnSpc>
              <a:spcBef>
                <a:spcPct val="20000"/>
              </a:spcBef>
              <a:buClr>
                <a:srgbClr val="245F94"/>
              </a:buClr>
              <a:buSzPct val="60000"/>
              <a:buFont typeface="Wingdings 2" pitchFamily="18" charset="2"/>
              <a:buNone/>
            </a:pPr>
            <a:endParaRPr lang="en-US" sz="2800"/>
          </a:p>
          <a:p>
            <a:pPr eaLnBrk="1" hangingPunct="1">
              <a:lnSpc>
                <a:spcPct val="90000"/>
              </a:lnSpc>
              <a:spcBef>
                <a:spcPct val="20000"/>
              </a:spcBef>
              <a:buClr>
                <a:srgbClr val="245F94"/>
              </a:buClr>
              <a:buSzPct val="60000"/>
              <a:buFontTx/>
              <a:buChar char="-"/>
            </a:pPr>
            <a:r>
              <a:rPr lang="en-US" sz="2800"/>
              <a:t> définition : créée pas plusieurs auteurs, à l’initiative d’une personne qui l’édite, la publie et la divulgue sous sa direction et sous son nom. Les contributions individuelles se fondent dans l’ensemble</a:t>
            </a:r>
          </a:p>
          <a:p>
            <a:pPr eaLnBrk="1" hangingPunct="1">
              <a:lnSpc>
                <a:spcPct val="90000"/>
              </a:lnSpc>
              <a:spcBef>
                <a:spcPct val="20000"/>
              </a:spcBef>
              <a:buClr>
                <a:srgbClr val="245F94"/>
              </a:buClr>
              <a:buSzPct val="60000"/>
              <a:buFontTx/>
              <a:buChar char="-"/>
            </a:pPr>
            <a:r>
              <a:rPr lang="en-US" sz="2800"/>
              <a:t> régime : la personne sous le nom de laquelle l’ </a:t>
            </a:r>
            <a:r>
              <a:rPr lang="fr-FR" sz="2800"/>
              <a:t>œuvre</a:t>
            </a:r>
            <a:r>
              <a:rPr lang="en-US" sz="2800"/>
              <a:t> est divulguée est titulaire des droits d’auteur</a:t>
            </a:r>
          </a:p>
          <a:p>
            <a:pPr eaLnBrk="1" hangingPunct="1">
              <a:lnSpc>
                <a:spcPct val="90000"/>
              </a:lnSpc>
              <a:spcBef>
                <a:spcPct val="20000"/>
              </a:spcBef>
              <a:buClr>
                <a:srgbClr val="245F94"/>
              </a:buClr>
              <a:buSzPct val="60000"/>
            </a:pPr>
            <a:endParaRPr lang="en-US" sz="2800"/>
          </a:p>
        </p:txBody>
      </p:sp>
    </p:spTree>
    <p:custDataLst>
      <p:tags r:id="rId1"/>
    </p:custData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9554" name="Rectangle 2"/>
          <p:cNvSpPr>
            <a:spLocks noGrp="1" noChangeArrowheads="1"/>
          </p:cNvSpPr>
          <p:nvPr>
            <p:ph type="title" idx="4294967295"/>
          </p:nvPr>
        </p:nvSpPr>
        <p:spPr>
          <a:xfrm>
            <a:off x="1033463" y="333375"/>
            <a:ext cx="7881937" cy="523875"/>
          </a:xfrm>
        </p:spPr>
        <p:txBody>
          <a:bodyPr/>
          <a:lstStyle/>
          <a:p>
            <a:pPr eaLnBrk="1" hangingPunct="1"/>
            <a:r>
              <a:rPr lang="en-US" sz="3200" smtClean="0"/>
              <a:t>Chapitre 2 Propriété du site Internet</a:t>
            </a:r>
          </a:p>
        </p:txBody>
      </p:sp>
      <p:pic>
        <p:nvPicPr>
          <p:cNvPr id="27955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7955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du site Internet et de ses composants</a:t>
            </a:r>
          </a:p>
        </p:txBody>
      </p:sp>
      <p:sp>
        <p:nvSpPr>
          <p:cNvPr id="279557" name="Rectangle 5"/>
          <p:cNvSpPr>
            <a:spLocks noChangeArrowheads="1"/>
          </p:cNvSpPr>
          <p:nvPr/>
        </p:nvSpPr>
        <p:spPr bwMode="auto">
          <a:xfrm>
            <a:off x="1143000" y="1447800"/>
            <a:ext cx="7696200" cy="303847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L’œuvre composite ou dérivée</a:t>
            </a:r>
          </a:p>
          <a:p>
            <a:pPr eaLnBrk="1" hangingPunct="1">
              <a:lnSpc>
                <a:spcPct val="90000"/>
              </a:lnSpc>
              <a:spcBef>
                <a:spcPct val="20000"/>
              </a:spcBef>
              <a:buClr>
                <a:srgbClr val="245F94"/>
              </a:buClr>
              <a:buSzPct val="60000"/>
              <a:buFont typeface="Wingdings 2" pitchFamily="18" charset="2"/>
              <a:buNone/>
            </a:pPr>
            <a:endParaRPr lang="en-US" sz="2800"/>
          </a:p>
          <a:p>
            <a:pPr eaLnBrk="1" hangingPunct="1">
              <a:lnSpc>
                <a:spcPct val="90000"/>
              </a:lnSpc>
              <a:spcBef>
                <a:spcPct val="20000"/>
              </a:spcBef>
              <a:buClr>
                <a:srgbClr val="245F94"/>
              </a:buClr>
              <a:buSzPct val="60000"/>
              <a:buFontTx/>
              <a:buChar char="-"/>
            </a:pPr>
            <a:r>
              <a:rPr lang="en-US" sz="2800"/>
              <a:t> définition : </a:t>
            </a:r>
            <a:r>
              <a:rPr lang="fr-FR" sz="2800"/>
              <a:t>œuvre</a:t>
            </a:r>
            <a:r>
              <a:rPr lang="en-US" sz="2800"/>
              <a:t> dans laquelle est incorporée une </a:t>
            </a:r>
            <a:r>
              <a:rPr lang="fr-FR" sz="2800"/>
              <a:t>œuvre</a:t>
            </a:r>
            <a:r>
              <a:rPr lang="en-US" sz="2800"/>
              <a:t> préexistante</a:t>
            </a:r>
          </a:p>
          <a:p>
            <a:pPr eaLnBrk="1" hangingPunct="1">
              <a:lnSpc>
                <a:spcPct val="90000"/>
              </a:lnSpc>
              <a:spcBef>
                <a:spcPct val="20000"/>
              </a:spcBef>
              <a:buClr>
                <a:srgbClr val="245F94"/>
              </a:buClr>
              <a:buSzPct val="60000"/>
              <a:buFont typeface="Wingdings 2" pitchFamily="18" charset="2"/>
              <a:buNone/>
            </a:pPr>
            <a:r>
              <a:rPr lang="en-US" sz="2800"/>
              <a:t>- régime : le créateur de l’ </a:t>
            </a:r>
            <a:r>
              <a:rPr lang="fr-FR" sz="2800"/>
              <a:t>œuvre</a:t>
            </a:r>
            <a:r>
              <a:rPr lang="en-US" sz="2800"/>
              <a:t> composite est titulaire des droits, mais il doit s’assurer de l’autorisation de l’auteur de l’ </a:t>
            </a:r>
            <a:r>
              <a:rPr lang="fr-FR" sz="2800"/>
              <a:t>œuvre</a:t>
            </a:r>
            <a:r>
              <a:rPr lang="en-US" sz="2800"/>
              <a:t> première</a:t>
            </a:r>
          </a:p>
        </p:txBody>
      </p:sp>
    </p:spTree>
    <p:custDataLst>
      <p:tags r:id="rId1"/>
    </p:custData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idx="4294967295"/>
          </p:nvPr>
        </p:nvSpPr>
        <p:spPr>
          <a:xfrm>
            <a:off x="1066800" y="533400"/>
            <a:ext cx="7881938" cy="552450"/>
          </a:xfrm>
        </p:spPr>
        <p:txBody>
          <a:bodyPr/>
          <a:lstStyle/>
          <a:p>
            <a:pPr eaLnBrk="1" hangingPunct="1"/>
            <a:r>
              <a:rPr lang="en-US" sz="2800" smtClean="0"/>
              <a:t>Chapitre 3 Optimisation de la protection du site Internet</a:t>
            </a:r>
          </a:p>
        </p:txBody>
      </p:sp>
      <p:pic>
        <p:nvPicPr>
          <p:cNvPr id="21504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1504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du site Internet et de ses composants</a:t>
            </a:r>
          </a:p>
        </p:txBody>
      </p:sp>
      <p:sp>
        <p:nvSpPr>
          <p:cNvPr id="215045" name="Rectangle 5"/>
          <p:cNvSpPr>
            <a:spLocks noChangeArrowheads="1"/>
          </p:cNvSpPr>
          <p:nvPr/>
        </p:nvSpPr>
        <p:spPr bwMode="auto">
          <a:xfrm>
            <a:off x="1143000" y="1447800"/>
            <a:ext cx="7696200" cy="45339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Revendiquer la propriété du site</a:t>
            </a:r>
            <a:endParaRPr lang="en-US" sz="2800"/>
          </a:p>
          <a:p>
            <a:pPr eaLnBrk="1" hangingPunct="1">
              <a:lnSpc>
                <a:spcPct val="90000"/>
              </a:lnSpc>
              <a:spcBef>
                <a:spcPct val="20000"/>
              </a:spcBef>
              <a:buClr>
                <a:srgbClr val="245F94"/>
              </a:buClr>
              <a:buSzPct val="60000"/>
              <a:buFont typeface="Wingdings 2" pitchFamily="18" charset="2"/>
              <a:buNone/>
            </a:pPr>
            <a:endParaRPr lang="en-US" sz="2800"/>
          </a:p>
          <a:p>
            <a:pPr eaLnBrk="1" hangingPunct="1">
              <a:lnSpc>
                <a:spcPct val="90000"/>
              </a:lnSpc>
              <a:spcBef>
                <a:spcPct val="20000"/>
              </a:spcBef>
              <a:buClr>
                <a:srgbClr val="245F94"/>
              </a:buClr>
              <a:buSzPct val="60000"/>
              <a:buFontTx/>
              <a:buChar char="-"/>
            </a:pPr>
            <a:r>
              <a:rPr lang="en-US" sz="2800"/>
              <a:t> Intérêt : </a:t>
            </a:r>
          </a:p>
          <a:p>
            <a:pPr eaLnBrk="1" hangingPunct="1">
              <a:lnSpc>
                <a:spcPct val="90000"/>
              </a:lnSpc>
              <a:spcBef>
                <a:spcPct val="20000"/>
              </a:spcBef>
              <a:buClr>
                <a:srgbClr val="245F94"/>
              </a:buClr>
              <a:buSzPct val="60000"/>
            </a:pPr>
            <a:r>
              <a:rPr lang="en-US" sz="2800"/>
              <a:t>	la revendication n’est pas obligatoire pour 	le bénéfice du droit d’auteur en France</a:t>
            </a:r>
          </a:p>
          <a:p>
            <a:pPr eaLnBrk="1" hangingPunct="1">
              <a:lnSpc>
                <a:spcPct val="90000"/>
              </a:lnSpc>
              <a:spcBef>
                <a:spcPct val="20000"/>
              </a:spcBef>
              <a:buClr>
                <a:srgbClr val="245F94"/>
              </a:buClr>
              <a:buSzPct val="60000"/>
            </a:pPr>
            <a:r>
              <a:rPr lang="en-US" sz="2800"/>
              <a:t>	toutefois, effet dissuasif</a:t>
            </a:r>
          </a:p>
          <a:p>
            <a:pPr eaLnBrk="1" hangingPunct="1">
              <a:lnSpc>
                <a:spcPct val="90000"/>
              </a:lnSpc>
              <a:spcBef>
                <a:spcPct val="20000"/>
              </a:spcBef>
              <a:buClr>
                <a:srgbClr val="245F94"/>
              </a:buClr>
              <a:buSzPct val="60000"/>
              <a:buFontTx/>
              <a:buChar char="-"/>
            </a:pPr>
            <a:r>
              <a:rPr lang="en-US" sz="2800"/>
              <a:t> Forme :</a:t>
            </a:r>
          </a:p>
          <a:p>
            <a:pPr eaLnBrk="1" hangingPunct="1">
              <a:lnSpc>
                <a:spcPct val="90000"/>
              </a:lnSpc>
              <a:spcBef>
                <a:spcPct val="20000"/>
              </a:spcBef>
              <a:buClr>
                <a:srgbClr val="245F94"/>
              </a:buClr>
              <a:buSzPct val="60000"/>
            </a:pPr>
            <a:r>
              <a:rPr lang="en-US" sz="2800"/>
              <a:t>	</a:t>
            </a:r>
            <a:r>
              <a:rPr lang="en-US" sz="2800">
                <a:cs typeface="Arial" charset="0"/>
              </a:rPr>
              <a:t>© + nom du titulaire des droits + date de 	première divulgation de l’</a:t>
            </a:r>
            <a:r>
              <a:rPr lang="fr-FR" sz="2800">
                <a:cs typeface="Arial" charset="0"/>
              </a:rPr>
              <a:t>œuvre</a:t>
            </a:r>
            <a:r>
              <a:rPr lang="en-US" sz="2800">
                <a:cs typeface="Arial" charset="0"/>
              </a:rPr>
              <a:t> </a:t>
            </a:r>
          </a:p>
          <a:p>
            <a:pPr eaLnBrk="1" hangingPunct="1">
              <a:lnSpc>
                <a:spcPct val="90000"/>
              </a:lnSpc>
              <a:spcBef>
                <a:spcPct val="20000"/>
              </a:spcBef>
              <a:buClr>
                <a:srgbClr val="245F94"/>
              </a:buClr>
              <a:buSzPct val="60000"/>
            </a:pPr>
            <a:r>
              <a:rPr lang="en-US" sz="2800">
                <a:cs typeface="Arial" charset="0"/>
              </a:rPr>
              <a:t>	</a:t>
            </a:r>
          </a:p>
        </p:txBody>
      </p:sp>
    </p:spTree>
    <p:custDataLst>
      <p:tags r:id="rId1"/>
    </p:custData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3650" name="Rectangle 2"/>
          <p:cNvSpPr>
            <a:spLocks noGrp="1" noChangeArrowheads="1"/>
          </p:cNvSpPr>
          <p:nvPr>
            <p:ph type="title" idx="4294967295"/>
          </p:nvPr>
        </p:nvSpPr>
        <p:spPr>
          <a:xfrm>
            <a:off x="1066800" y="533400"/>
            <a:ext cx="7881938" cy="552450"/>
          </a:xfrm>
        </p:spPr>
        <p:txBody>
          <a:bodyPr/>
          <a:lstStyle/>
          <a:p>
            <a:pPr eaLnBrk="1" hangingPunct="1"/>
            <a:r>
              <a:rPr lang="en-US" sz="2800" smtClean="0"/>
              <a:t>Chapitre 3 Optimisation de la protection du site Internet</a:t>
            </a:r>
          </a:p>
        </p:txBody>
      </p:sp>
      <p:pic>
        <p:nvPicPr>
          <p:cNvPr id="28365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8365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du site Internet et de ses composants</a:t>
            </a:r>
          </a:p>
        </p:txBody>
      </p:sp>
      <p:sp>
        <p:nvSpPr>
          <p:cNvPr id="283653" name="Rectangle 5"/>
          <p:cNvSpPr>
            <a:spLocks noChangeArrowheads="1"/>
          </p:cNvSpPr>
          <p:nvPr/>
        </p:nvSpPr>
        <p:spPr bwMode="auto">
          <a:xfrm>
            <a:off x="1143000" y="1447800"/>
            <a:ext cx="7696200" cy="40640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Insérer des disclaimers sur le site</a:t>
            </a:r>
            <a:endParaRPr lang="en-US" sz="2800"/>
          </a:p>
          <a:p>
            <a:pPr eaLnBrk="1" hangingPunct="1">
              <a:lnSpc>
                <a:spcPct val="90000"/>
              </a:lnSpc>
              <a:spcBef>
                <a:spcPct val="20000"/>
              </a:spcBef>
              <a:buClr>
                <a:srgbClr val="245F94"/>
              </a:buClr>
              <a:buSzPct val="60000"/>
              <a:buFont typeface="Wingdings 2" pitchFamily="18" charset="2"/>
              <a:buNone/>
            </a:pPr>
            <a:endParaRPr lang="en-US" sz="2800"/>
          </a:p>
          <a:p>
            <a:pPr eaLnBrk="1" hangingPunct="1">
              <a:lnSpc>
                <a:spcPct val="90000"/>
              </a:lnSpc>
              <a:spcBef>
                <a:spcPct val="20000"/>
              </a:spcBef>
              <a:buClr>
                <a:srgbClr val="245F94"/>
              </a:buClr>
              <a:buSzPct val="60000"/>
              <a:buFontTx/>
              <a:buChar char="-"/>
            </a:pPr>
            <a:r>
              <a:rPr lang="en-US" sz="2800"/>
              <a:t> Intérêt : </a:t>
            </a:r>
          </a:p>
          <a:p>
            <a:pPr eaLnBrk="1" hangingPunct="1">
              <a:lnSpc>
                <a:spcPct val="90000"/>
              </a:lnSpc>
              <a:spcBef>
                <a:spcPct val="20000"/>
              </a:spcBef>
              <a:buClr>
                <a:srgbClr val="245F94"/>
              </a:buClr>
              <a:buSzPct val="60000"/>
            </a:pPr>
            <a:r>
              <a:rPr lang="en-US" sz="2800"/>
              <a:t>	permettre une réutilisation des 	informations fournies dans un cadre limité</a:t>
            </a:r>
          </a:p>
          <a:p>
            <a:pPr eaLnBrk="1" hangingPunct="1">
              <a:lnSpc>
                <a:spcPct val="90000"/>
              </a:lnSpc>
              <a:spcBef>
                <a:spcPct val="20000"/>
              </a:spcBef>
              <a:buClr>
                <a:srgbClr val="245F94"/>
              </a:buClr>
              <a:buSzPct val="60000"/>
              <a:buFontTx/>
              <a:buChar char="-"/>
            </a:pPr>
            <a:r>
              <a:rPr lang="en-US" sz="2800"/>
              <a:t> Forme :</a:t>
            </a:r>
          </a:p>
          <a:p>
            <a:pPr eaLnBrk="1" hangingPunct="1">
              <a:lnSpc>
                <a:spcPct val="90000"/>
              </a:lnSpc>
              <a:spcBef>
                <a:spcPct val="20000"/>
              </a:spcBef>
              <a:buClr>
                <a:srgbClr val="245F94"/>
              </a:buClr>
              <a:buSzPct val="60000"/>
            </a:pPr>
            <a:r>
              <a:rPr lang="en-US" sz="2800"/>
              <a:t>	</a:t>
            </a:r>
            <a:r>
              <a:rPr lang="en-US" sz="2800">
                <a:cs typeface="Arial" charset="0"/>
              </a:rPr>
              <a:t>insertion dans les conditions générales 	d’utilisation du site </a:t>
            </a:r>
          </a:p>
          <a:p>
            <a:pPr eaLnBrk="1" hangingPunct="1">
              <a:lnSpc>
                <a:spcPct val="90000"/>
              </a:lnSpc>
              <a:spcBef>
                <a:spcPct val="20000"/>
              </a:spcBef>
              <a:buClr>
                <a:srgbClr val="245F94"/>
              </a:buClr>
              <a:buSzPct val="60000"/>
            </a:pPr>
            <a:r>
              <a:rPr lang="en-US" sz="2800">
                <a:cs typeface="Arial" charset="0"/>
              </a:rPr>
              <a:t>	</a:t>
            </a:r>
          </a:p>
        </p:txBody>
      </p:sp>
    </p:spTree>
    <p:custDataLst>
      <p:tags r:id="rId1"/>
    </p:custData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8"/>
          <p:cNvSpPr>
            <a:spLocks noGrp="1" noChangeArrowheads="1"/>
          </p:cNvSpPr>
          <p:nvPr>
            <p:ph type="title"/>
          </p:nvPr>
        </p:nvSpPr>
        <p:spPr>
          <a:xfrm>
            <a:off x="1033463" y="404813"/>
            <a:ext cx="7729537" cy="452437"/>
          </a:xfrm>
        </p:spPr>
        <p:txBody>
          <a:bodyPr/>
          <a:lstStyle/>
          <a:p>
            <a:pPr eaLnBrk="1" hangingPunct="1"/>
            <a:r>
              <a:rPr lang="en-US" sz="3200" smtClean="0"/>
              <a:t>Objectifs du cours</a:t>
            </a:r>
          </a:p>
        </p:txBody>
      </p:sp>
      <p:sp>
        <p:nvSpPr>
          <p:cNvPr id="20483" name="Rectangle 10"/>
          <p:cNvSpPr>
            <a:spLocks noGrp="1" noChangeArrowheads="1"/>
          </p:cNvSpPr>
          <p:nvPr>
            <p:ph type="body" sz="half" idx="2"/>
          </p:nvPr>
        </p:nvSpPr>
        <p:spPr>
          <a:xfrm>
            <a:off x="3929063" y="1676400"/>
            <a:ext cx="4833937" cy="4648200"/>
          </a:xfrm>
        </p:spPr>
        <p:txBody>
          <a:bodyPr/>
          <a:lstStyle/>
          <a:p>
            <a:pPr eaLnBrk="1" hangingPunct="1"/>
            <a:r>
              <a:rPr lang="en-US" sz="2000" smtClean="0"/>
              <a:t>Connaître les principes qui régissent le droit de la propriété intellectuelle</a:t>
            </a:r>
          </a:p>
          <a:p>
            <a:pPr eaLnBrk="1" hangingPunct="1"/>
            <a:r>
              <a:rPr lang="en-US" sz="2000" smtClean="0"/>
              <a:t>Identifier les zones de risque par rapport à la propriété intellectuelle sur internet</a:t>
            </a:r>
          </a:p>
          <a:p>
            <a:pPr eaLnBrk="1" hangingPunct="1"/>
            <a:r>
              <a:rPr lang="en-US" sz="2000" smtClean="0"/>
              <a:t>Maîtriser les stratégies de protection des droits de propriété intellectuelle</a:t>
            </a:r>
          </a:p>
          <a:p>
            <a:pPr eaLnBrk="1" hangingPunct="1"/>
            <a:endParaRPr lang="en-US" sz="2000" smtClean="0"/>
          </a:p>
        </p:txBody>
      </p:sp>
      <p:sp>
        <p:nvSpPr>
          <p:cNvPr id="20484" name="Text Box 7"/>
          <p:cNvSpPr txBox="1">
            <a:spLocks noChangeArrowheads="1"/>
          </p:cNvSpPr>
          <p:nvPr/>
        </p:nvSpPr>
        <p:spPr bwMode="auto">
          <a:xfrm>
            <a:off x="1042988" y="1066800"/>
            <a:ext cx="7620000" cy="427038"/>
          </a:xfrm>
          <a:prstGeom prst="rect">
            <a:avLst/>
          </a:prstGeom>
          <a:noFill/>
          <a:ln w="9525">
            <a:noFill/>
            <a:miter lim="800000"/>
            <a:headEnd/>
            <a:tailEnd/>
          </a:ln>
        </p:spPr>
        <p:txBody>
          <a:bodyPr>
            <a:spAutoFit/>
          </a:bodyPr>
          <a:lstStyle/>
          <a:p>
            <a:pPr eaLnBrk="1" hangingPunct="1">
              <a:spcBef>
                <a:spcPct val="50000"/>
              </a:spcBef>
            </a:pPr>
            <a:r>
              <a:rPr lang="en-US" sz="2200"/>
              <a:t>Au  terme de ce cours, vous serez en mesure de : </a:t>
            </a:r>
          </a:p>
        </p:txBody>
      </p:sp>
      <p:pic>
        <p:nvPicPr>
          <p:cNvPr id="20485" name="Picture 19"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a:ln w="9525">
            <a:noFill/>
            <a:miter lim="800000"/>
            <a:headEnd/>
            <a:tailEnd/>
          </a:ln>
        </p:spPr>
      </p:pic>
      <p:sp>
        <p:nvSpPr>
          <p:cNvPr id="20486" name="Text Box 49"/>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dirty="0" smtClean="0">
                <a:solidFill>
                  <a:srgbClr val="000000"/>
                </a:solidFill>
              </a:rPr>
              <a:t> </a:t>
            </a:r>
            <a:r>
              <a:rPr lang="en-US" b="1" dirty="0" err="1">
                <a:solidFill>
                  <a:srgbClr val="000000"/>
                </a:solidFill>
              </a:rPr>
              <a:t>Droit</a:t>
            </a:r>
            <a:r>
              <a:rPr lang="en-US" b="1" dirty="0">
                <a:solidFill>
                  <a:srgbClr val="000000"/>
                </a:solidFill>
              </a:rPr>
              <a:t> de </a:t>
            </a:r>
            <a:r>
              <a:rPr lang="en-US" b="1" dirty="0" err="1">
                <a:solidFill>
                  <a:srgbClr val="000000"/>
                </a:solidFill>
              </a:rPr>
              <a:t>l’internet</a:t>
            </a:r>
            <a:r>
              <a:rPr lang="en-US" b="1" dirty="0">
                <a:solidFill>
                  <a:srgbClr val="000000"/>
                </a:solidFill>
              </a:rPr>
              <a:t> et de la </a:t>
            </a:r>
            <a:r>
              <a:rPr lang="en-US" b="1" dirty="0" err="1">
                <a:solidFill>
                  <a:srgbClr val="000000"/>
                </a:solidFill>
              </a:rPr>
              <a:t>propriété</a:t>
            </a:r>
            <a:r>
              <a:rPr lang="en-US" b="1" dirty="0">
                <a:solidFill>
                  <a:srgbClr val="000000"/>
                </a:solidFill>
              </a:rPr>
              <a:t> </a:t>
            </a:r>
            <a:r>
              <a:rPr lang="en-US" b="1" dirty="0" err="1">
                <a:solidFill>
                  <a:srgbClr val="000000"/>
                </a:solidFill>
              </a:rPr>
              <a:t>intellectuelle</a:t>
            </a:r>
            <a:r>
              <a:rPr lang="en-US" b="1" dirty="0">
                <a:solidFill>
                  <a:srgbClr val="000000"/>
                </a:solidFill>
              </a:rPr>
              <a:t> Module 5</a:t>
            </a:r>
          </a:p>
        </p:txBody>
      </p:sp>
      <p:pic>
        <p:nvPicPr>
          <p:cNvPr id="20487" name="Picture 7"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p:spPr>
      </p:pic>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5698" name="Rectangle 2"/>
          <p:cNvSpPr>
            <a:spLocks noGrp="1" noChangeArrowheads="1"/>
          </p:cNvSpPr>
          <p:nvPr>
            <p:ph type="title" idx="4294967295"/>
          </p:nvPr>
        </p:nvSpPr>
        <p:spPr>
          <a:xfrm>
            <a:off x="1066800" y="533400"/>
            <a:ext cx="7881938" cy="552450"/>
          </a:xfrm>
        </p:spPr>
        <p:txBody>
          <a:bodyPr/>
          <a:lstStyle/>
          <a:p>
            <a:pPr eaLnBrk="1" hangingPunct="1"/>
            <a:r>
              <a:rPr lang="en-US" sz="2800" smtClean="0"/>
              <a:t>Chapitre 3 Optimisation de la protection du site Internet</a:t>
            </a:r>
          </a:p>
        </p:txBody>
      </p:sp>
      <p:pic>
        <p:nvPicPr>
          <p:cNvPr id="28569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8570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du site Internet et de ses composants</a:t>
            </a:r>
          </a:p>
        </p:txBody>
      </p:sp>
      <p:sp>
        <p:nvSpPr>
          <p:cNvPr id="285701" name="Rectangle 5"/>
          <p:cNvSpPr>
            <a:spLocks noChangeArrowheads="1"/>
          </p:cNvSpPr>
          <p:nvPr/>
        </p:nvSpPr>
        <p:spPr bwMode="auto">
          <a:xfrm>
            <a:off x="1143000" y="1447800"/>
            <a:ext cx="7696200" cy="444817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Procéder au dépôt du site</a:t>
            </a:r>
            <a:endParaRPr lang="en-US" sz="2800"/>
          </a:p>
          <a:p>
            <a:pPr eaLnBrk="1" hangingPunct="1">
              <a:lnSpc>
                <a:spcPct val="90000"/>
              </a:lnSpc>
              <a:spcBef>
                <a:spcPct val="20000"/>
              </a:spcBef>
              <a:buClr>
                <a:srgbClr val="245F94"/>
              </a:buClr>
              <a:buSzPct val="60000"/>
              <a:buFont typeface="Wingdings 2" pitchFamily="18" charset="2"/>
              <a:buNone/>
            </a:pPr>
            <a:endParaRPr lang="en-US" sz="2800"/>
          </a:p>
          <a:p>
            <a:pPr eaLnBrk="1" hangingPunct="1">
              <a:lnSpc>
                <a:spcPct val="90000"/>
              </a:lnSpc>
              <a:spcBef>
                <a:spcPct val="20000"/>
              </a:spcBef>
              <a:buClr>
                <a:srgbClr val="245F94"/>
              </a:buClr>
              <a:buSzPct val="60000"/>
              <a:buFontTx/>
              <a:buChar char="-"/>
            </a:pPr>
            <a:r>
              <a:rPr lang="en-US" sz="2800"/>
              <a:t> Intérêt : </a:t>
            </a:r>
          </a:p>
          <a:p>
            <a:pPr eaLnBrk="1" hangingPunct="1">
              <a:lnSpc>
                <a:spcPct val="90000"/>
              </a:lnSpc>
              <a:spcBef>
                <a:spcPct val="20000"/>
              </a:spcBef>
              <a:buClr>
                <a:srgbClr val="245F94"/>
              </a:buClr>
              <a:buSzPct val="60000"/>
            </a:pPr>
            <a:r>
              <a:rPr lang="en-US" sz="2800"/>
              <a:t>	purement probatoire ; le dépôt confère 	une certitude quant à la date et au 	contenu du site</a:t>
            </a:r>
          </a:p>
          <a:p>
            <a:pPr eaLnBrk="1" hangingPunct="1">
              <a:lnSpc>
                <a:spcPct val="90000"/>
              </a:lnSpc>
              <a:spcBef>
                <a:spcPct val="20000"/>
              </a:spcBef>
              <a:buClr>
                <a:srgbClr val="245F94"/>
              </a:buClr>
              <a:buSzPct val="60000"/>
              <a:buFontTx/>
              <a:buChar char="-"/>
            </a:pPr>
            <a:r>
              <a:rPr lang="en-US" sz="2800"/>
              <a:t> Forme :</a:t>
            </a:r>
          </a:p>
          <a:p>
            <a:pPr eaLnBrk="1" hangingPunct="1">
              <a:lnSpc>
                <a:spcPct val="90000"/>
              </a:lnSpc>
              <a:spcBef>
                <a:spcPct val="20000"/>
              </a:spcBef>
              <a:buClr>
                <a:srgbClr val="245F94"/>
              </a:buClr>
              <a:buSzPct val="60000"/>
            </a:pPr>
            <a:r>
              <a:rPr lang="en-US" sz="2800"/>
              <a:t>	</a:t>
            </a:r>
            <a:r>
              <a:rPr lang="en-US" sz="2800">
                <a:cs typeface="Arial" charset="0"/>
              </a:rPr>
              <a:t>selon le mode de dépôt choisi (enveloppe 	Soleau, huissier, société d’auteurs, APP) </a:t>
            </a:r>
          </a:p>
          <a:p>
            <a:pPr eaLnBrk="1" hangingPunct="1">
              <a:lnSpc>
                <a:spcPct val="90000"/>
              </a:lnSpc>
              <a:spcBef>
                <a:spcPct val="20000"/>
              </a:spcBef>
              <a:buClr>
                <a:srgbClr val="245F94"/>
              </a:buClr>
              <a:buSzPct val="60000"/>
            </a:pPr>
            <a:r>
              <a:rPr lang="en-US" sz="2800">
                <a:cs typeface="Arial" charset="0"/>
              </a:rPr>
              <a:t>	</a:t>
            </a:r>
          </a:p>
        </p:txBody>
      </p:sp>
    </p:spTree>
    <p:custDataLst>
      <p:tags r:id="rId1"/>
    </p:custData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2"/>
          <p:cNvSpPr>
            <a:spLocks noGrp="1" noChangeArrowheads="1"/>
          </p:cNvSpPr>
          <p:nvPr>
            <p:ph type="title" idx="4294967295"/>
          </p:nvPr>
        </p:nvSpPr>
        <p:spPr>
          <a:xfrm>
            <a:off x="1066800" y="533400"/>
            <a:ext cx="7881938" cy="552450"/>
          </a:xfrm>
        </p:spPr>
        <p:txBody>
          <a:bodyPr/>
          <a:lstStyle/>
          <a:p>
            <a:pPr eaLnBrk="1" hangingPunct="1"/>
            <a:r>
              <a:rPr lang="en-US" sz="2800" smtClean="0"/>
              <a:t>Chapitre 3 Optimisation de la protection du site Internet</a:t>
            </a:r>
          </a:p>
        </p:txBody>
      </p:sp>
      <p:pic>
        <p:nvPicPr>
          <p:cNvPr id="28774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8774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du site Internet et de ses composants</a:t>
            </a:r>
          </a:p>
        </p:txBody>
      </p:sp>
      <p:sp>
        <p:nvSpPr>
          <p:cNvPr id="287749" name="Rectangle 5"/>
          <p:cNvSpPr>
            <a:spLocks noChangeArrowheads="1"/>
          </p:cNvSpPr>
          <p:nvPr/>
        </p:nvSpPr>
        <p:spPr bwMode="auto">
          <a:xfrm>
            <a:off x="1143000" y="1447800"/>
            <a:ext cx="7696200" cy="47466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Limites de la stratégie d’optimisation de la protection</a:t>
            </a:r>
            <a:endParaRPr lang="en-US" sz="2800"/>
          </a:p>
          <a:p>
            <a:pPr eaLnBrk="1" hangingPunct="1">
              <a:lnSpc>
                <a:spcPct val="90000"/>
              </a:lnSpc>
              <a:spcBef>
                <a:spcPct val="20000"/>
              </a:spcBef>
              <a:buClr>
                <a:srgbClr val="245F94"/>
              </a:buClr>
              <a:buSzPct val="60000"/>
              <a:buFont typeface="Wingdings 2" pitchFamily="18" charset="2"/>
              <a:buNone/>
            </a:pPr>
            <a:endParaRPr lang="en-US" sz="2800"/>
          </a:p>
          <a:p>
            <a:pPr eaLnBrk="1" hangingPunct="1">
              <a:lnSpc>
                <a:spcPct val="90000"/>
              </a:lnSpc>
              <a:spcBef>
                <a:spcPct val="20000"/>
              </a:spcBef>
              <a:buClr>
                <a:srgbClr val="245F94"/>
              </a:buClr>
              <a:buSzPct val="60000"/>
            </a:pPr>
            <a:r>
              <a:rPr lang="en-US" sz="2800"/>
              <a:t>	Aucune de ces démarches ne permet de 	garantir que l’oeuvre est protégée par le 	droit d’auteur</a:t>
            </a:r>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pPr>
            <a:r>
              <a:rPr lang="en-US" sz="2800"/>
              <a:t>	Le caractère protégeable de l’oeuvre 	peut toujours être remis en question 	devant les tribunaux</a:t>
            </a:r>
          </a:p>
          <a:p>
            <a:pPr eaLnBrk="1" hangingPunct="1">
              <a:lnSpc>
                <a:spcPct val="90000"/>
              </a:lnSpc>
              <a:spcBef>
                <a:spcPct val="20000"/>
              </a:spcBef>
              <a:buClr>
                <a:srgbClr val="245F94"/>
              </a:buClr>
              <a:buSzPct val="60000"/>
            </a:pPr>
            <a:r>
              <a:rPr lang="en-US" sz="2800"/>
              <a:t>	</a:t>
            </a:r>
          </a:p>
        </p:txBody>
      </p:sp>
    </p:spTree>
    <p:custDataLst>
      <p:tags r:id="rId1"/>
    </p:custData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033463" y="404813"/>
            <a:ext cx="7729537" cy="452437"/>
          </a:xfrm>
        </p:spPr>
        <p:txBody>
          <a:bodyPr/>
          <a:lstStyle/>
          <a:p>
            <a:pPr eaLnBrk="1" hangingPunct="1"/>
            <a:r>
              <a:rPr lang="en-US" sz="3200" smtClean="0"/>
              <a:t>Part 1 Stop-and-think</a:t>
            </a:r>
          </a:p>
        </p:txBody>
      </p:sp>
      <p:pic>
        <p:nvPicPr>
          <p:cNvPr id="69635"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a:ln w="9525">
            <a:noFill/>
            <a:miter lim="800000"/>
            <a:headEnd/>
            <a:tailEnd/>
          </a:ln>
        </p:spPr>
      </p:pic>
      <p:sp>
        <p:nvSpPr>
          <p:cNvPr id="69636" name="Text Box 5"/>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du site Internet et de ses composants</a:t>
            </a:r>
          </a:p>
        </p:txBody>
      </p:sp>
      <p:pic>
        <p:nvPicPr>
          <p:cNvPr id="729094" name="Picture 6"/>
          <p:cNvPicPr>
            <a:picLocks noChangeAspect="1" noChangeArrowheads="1"/>
          </p:cNvPicPr>
          <p:nvPr/>
        </p:nvPicPr>
        <p:blipFill>
          <a:blip r:embed="rId5" cstate="print"/>
          <a:srcRect/>
          <a:stretch>
            <a:fillRect/>
          </a:stretch>
        </p:blipFill>
        <p:spPr bwMode="auto">
          <a:xfrm>
            <a:off x="2913063" y="2365375"/>
            <a:ext cx="3603625" cy="3255963"/>
          </a:xfrm>
          <a:prstGeom prst="rect">
            <a:avLst/>
          </a:prstGeom>
          <a:noFill/>
          <a:ln w="12700">
            <a:noFill/>
            <a:miter lim="800000"/>
            <a:headEnd type="none" w="sm" len="sm"/>
            <a:tailEnd type="none" w="sm" len="sm"/>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729094"/>
                                        </p:tgtEl>
                                        <p:attrNameLst>
                                          <p:attrName>style.visibility</p:attrName>
                                        </p:attrNameLst>
                                      </p:cBhvr>
                                      <p:to>
                                        <p:strVal val="visible"/>
                                      </p:to>
                                    </p:set>
                                    <p:animEffect transition="in" filter="fade">
                                      <p:cBhvr>
                                        <p:cTn id="7" dur="1000"/>
                                        <p:tgtEl>
                                          <p:spTgt spid="729094"/>
                                        </p:tgtEl>
                                      </p:cBhvr>
                                    </p:animEffect>
                                    <p:anim calcmode="lin" valueType="num">
                                      <p:cBhvr>
                                        <p:cTn id="8" dur="1000" fill="hold"/>
                                        <p:tgtEl>
                                          <p:spTgt spid="729094"/>
                                        </p:tgtEl>
                                        <p:attrNameLst>
                                          <p:attrName>style.rotation</p:attrName>
                                        </p:attrNameLst>
                                      </p:cBhvr>
                                      <p:tavLst>
                                        <p:tav tm="0">
                                          <p:val>
                                            <p:fltVal val="720"/>
                                          </p:val>
                                        </p:tav>
                                        <p:tav tm="100000">
                                          <p:val>
                                            <p:fltVal val="0"/>
                                          </p:val>
                                        </p:tav>
                                      </p:tavLst>
                                    </p:anim>
                                    <p:anim calcmode="lin" valueType="num">
                                      <p:cBhvr>
                                        <p:cTn id="9" dur="1000" fill="hold"/>
                                        <p:tgtEl>
                                          <p:spTgt spid="729094"/>
                                        </p:tgtEl>
                                        <p:attrNameLst>
                                          <p:attrName>ppt_h</p:attrName>
                                        </p:attrNameLst>
                                      </p:cBhvr>
                                      <p:tavLst>
                                        <p:tav tm="0">
                                          <p:val>
                                            <p:fltVal val="0"/>
                                          </p:val>
                                        </p:tav>
                                        <p:tav tm="100000">
                                          <p:val>
                                            <p:strVal val="#ppt_h"/>
                                          </p:val>
                                        </p:tav>
                                      </p:tavLst>
                                    </p:anim>
                                    <p:anim calcmode="lin" valueType="num">
                                      <p:cBhvr>
                                        <p:cTn id="10" dur="1000" fill="hold"/>
                                        <p:tgtEl>
                                          <p:spTgt spid="72909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a:xfrm>
            <a:off x="1033463" y="404813"/>
            <a:ext cx="7729537" cy="452437"/>
          </a:xfrm>
        </p:spPr>
        <p:txBody>
          <a:bodyPr/>
          <a:lstStyle/>
          <a:p>
            <a:pPr eaLnBrk="1" hangingPunct="1"/>
            <a:r>
              <a:rPr lang="en-US" sz="3200" smtClean="0"/>
              <a:t>Sujets du cours </a:t>
            </a:r>
          </a:p>
        </p:txBody>
      </p:sp>
      <p:sp>
        <p:nvSpPr>
          <p:cNvPr id="22531" name="Rectangle 1027"/>
          <p:cNvSpPr>
            <a:spLocks noGrp="1" noChangeArrowheads="1"/>
          </p:cNvSpPr>
          <p:nvPr>
            <p:ph type="body" sz="half" idx="2"/>
          </p:nvPr>
        </p:nvSpPr>
        <p:spPr>
          <a:xfrm>
            <a:off x="3714750" y="2020888"/>
            <a:ext cx="5048250" cy="3352800"/>
          </a:xfrm>
        </p:spPr>
        <p:txBody>
          <a:bodyPr/>
          <a:lstStyle/>
          <a:p>
            <a:pPr eaLnBrk="1" hangingPunct="1"/>
            <a:r>
              <a:rPr lang="en-US" sz="2000" b="1" smtClean="0"/>
              <a:t>Module 5</a:t>
            </a:r>
            <a:r>
              <a:rPr lang="en-US" sz="1800" b="1" smtClean="0">
                <a:solidFill>
                  <a:srgbClr val="000000"/>
                </a:solidFill>
                <a:cs typeface="Times New Roman" pitchFamily="18" charset="0"/>
              </a:rPr>
              <a:t>	Protection du site Internet et de ses composants</a:t>
            </a:r>
          </a:p>
        </p:txBody>
      </p:sp>
      <p:sp>
        <p:nvSpPr>
          <p:cNvPr id="22532" name="Text Box 1028"/>
          <p:cNvSpPr txBox="1">
            <a:spLocks noChangeArrowheads="1"/>
          </p:cNvSpPr>
          <p:nvPr/>
        </p:nvSpPr>
        <p:spPr bwMode="auto">
          <a:xfrm>
            <a:off x="1042988" y="1066800"/>
            <a:ext cx="8101012" cy="427038"/>
          </a:xfrm>
          <a:prstGeom prst="rect">
            <a:avLst/>
          </a:prstGeom>
          <a:noFill/>
          <a:ln w="9525">
            <a:noFill/>
            <a:miter lim="800000"/>
            <a:headEnd/>
            <a:tailEnd/>
          </a:ln>
        </p:spPr>
        <p:txBody>
          <a:bodyPr>
            <a:spAutoFit/>
          </a:bodyPr>
          <a:lstStyle/>
          <a:p>
            <a:pPr eaLnBrk="1" hangingPunct="1">
              <a:spcBef>
                <a:spcPct val="50000"/>
              </a:spcBef>
            </a:pPr>
            <a:r>
              <a:rPr lang="en-US" sz="2200"/>
              <a:t>Ce module est consacré au…</a:t>
            </a:r>
          </a:p>
        </p:txBody>
      </p:sp>
      <p:pic>
        <p:nvPicPr>
          <p:cNvPr id="22533" name="Picture 1030"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a:ln w="9525">
            <a:noFill/>
            <a:miter lim="800000"/>
            <a:headEnd/>
            <a:tailEnd/>
          </a:ln>
        </p:spPr>
      </p:pic>
      <p:sp>
        <p:nvSpPr>
          <p:cNvPr id="22534" name="Text Box 1031"/>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dirty="0" smtClean="0">
                <a:solidFill>
                  <a:srgbClr val="000000"/>
                </a:solidFill>
              </a:rPr>
              <a:t> </a:t>
            </a:r>
            <a:r>
              <a:rPr lang="en-US" b="1" dirty="0" err="1">
                <a:solidFill>
                  <a:srgbClr val="000000"/>
                </a:solidFill>
              </a:rPr>
              <a:t>Droit</a:t>
            </a:r>
            <a:r>
              <a:rPr lang="en-US" b="1" dirty="0">
                <a:solidFill>
                  <a:srgbClr val="000000"/>
                </a:solidFill>
              </a:rPr>
              <a:t> de </a:t>
            </a:r>
            <a:r>
              <a:rPr lang="en-US" b="1" dirty="0" err="1">
                <a:solidFill>
                  <a:srgbClr val="000000"/>
                </a:solidFill>
              </a:rPr>
              <a:t>l’internet</a:t>
            </a:r>
            <a:r>
              <a:rPr lang="en-US" b="1" dirty="0">
                <a:solidFill>
                  <a:srgbClr val="000000"/>
                </a:solidFill>
              </a:rPr>
              <a:t> et de la </a:t>
            </a:r>
            <a:r>
              <a:rPr lang="en-US" b="1" dirty="0" err="1">
                <a:solidFill>
                  <a:srgbClr val="000000"/>
                </a:solidFill>
              </a:rPr>
              <a:t>propriété</a:t>
            </a:r>
            <a:r>
              <a:rPr lang="en-US" b="1" dirty="0">
                <a:solidFill>
                  <a:srgbClr val="000000"/>
                </a:solidFill>
              </a:rPr>
              <a:t> </a:t>
            </a:r>
            <a:r>
              <a:rPr lang="en-US" b="1" dirty="0" err="1">
                <a:solidFill>
                  <a:srgbClr val="000000"/>
                </a:solidFill>
              </a:rPr>
              <a:t>intellectuelle</a:t>
            </a:r>
            <a:r>
              <a:rPr lang="en-US" b="1" dirty="0">
                <a:solidFill>
                  <a:srgbClr val="000000"/>
                </a:solidFill>
              </a:rPr>
              <a:t> Module 5</a:t>
            </a:r>
          </a:p>
        </p:txBody>
      </p:sp>
      <p:pic>
        <p:nvPicPr>
          <p:cNvPr id="22543" name="Picture 1039"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p:spPr>
      </p:pic>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0"/>
          <p:cNvSpPr>
            <a:spLocks noGrp="1" noChangeArrowheads="1"/>
          </p:cNvSpPr>
          <p:nvPr>
            <p:ph type="ctrTitle"/>
          </p:nvPr>
        </p:nvSpPr>
        <p:spPr/>
        <p:txBody>
          <a:bodyPr/>
          <a:lstStyle/>
          <a:p>
            <a:pPr eaLnBrk="1" hangingPunct="1"/>
            <a:r>
              <a:rPr lang="en-US" smtClean="0"/>
              <a:t>Module 5</a:t>
            </a:r>
            <a:br>
              <a:rPr lang="en-US" smtClean="0"/>
            </a:br>
            <a:r>
              <a:rPr lang="fr-FR" smtClean="0">
                <a:cs typeface="Times New Roman" pitchFamily="18" charset="0"/>
              </a:rPr>
              <a:t>Protection du site Internet et de ses composants</a:t>
            </a:r>
            <a:r>
              <a:rPr lang="fr-FR" smtClean="0"/>
              <a:t> </a:t>
            </a:r>
            <a:endParaRPr lang="en-US" smtClean="0"/>
          </a:p>
        </p:txBody>
      </p:sp>
      <p:pic>
        <p:nvPicPr>
          <p:cNvPr id="24579"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24580" name="Text Box 64"/>
          <p:cNvSpPr txBox="1">
            <a:spLocks noChangeArrowheads="1"/>
          </p:cNvSpPr>
          <p:nvPr/>
        </p:nvSpPr>
        <p:spPr bwMode="auto">
          <a:xfrm>
            <a:off x="179388" y="188913"/>
            <a:ext cx="8172450" cy="366712"/>
          </a:xfrm>
          <a:prstGeom prst="rect">
            <a:avLst/>
          </a:prstGeom>
          <a:noFill/>
          <a:ln w="12700">
            <a:noFill/>
            <a:miter lim="800000"/>
            <a:headEnd/>
            <a:tailEnd/>
          </a:ln>
        </p:spPr>
        <p:txBody>
          <a:bodyPr>
            <a:spAutoFit/>
          </a:bodyPr>
          <a:lstStyle/>
          <a:p>
            <a:pPr>
              <a:spcBef>
                <a:spcPct val="50000"/>
              </a:spcBef>
            </a:pPr>
            <a:r>
              <a:rPr lang="en-US" b="1" dirty="0" smtClean="0">
                <a:solidFill>
                  <a:srgbClr val="000000"/>
                </a:solidFill>
              </a:rPr>
              <a:t> </a:t>
            </a:r>
            <a:r>
              <a:rPr lang="en-US" b="1" dirty="0" err="1">
                <a:solidFill>
                  <a:srgbClr val="000000"/>
                </a:solidFill>
              </a:rPr>
              <a:t>Droit</a:t>
            </a:r>
            <a:r>
              <a:rPr lang="en-US" b="1" dirty="0">
                <a:solidFill>
                  <a:srgbClr val="000000"/>
                </a:solidFill>
              </a:rPr>
              <a:t> de </a:t>
            </a:r>
            <a:r>
              <a:rPr lang="en-US" b="1" dirty="0" err="1">
                <a:solidFill>
                  <a:srgbClr val="000000"/>
                </a:solidFill>
              </a:rPr>
              <a:t>l’internet</a:t>
            </a:r>
            <a:r>
              <a:rPr lang="en-US" b="1" dirty="0">
                <a:solidFill>
                  <a:srgbClr val="000000"/>
                </a:solidFill>
              </a:rPr>
              <a:t> et de la </a:t>
            </a:r>
            <a:r>
              <a:rPr lang="en-US" b="1" dirty="0" err="1">
                <a:solidFill>
                  <a:srgbClr val="000000"/>
                </a:solidFill>
              </a:rPr>
              <a:t>propriété</a:t>
            </a:r>
            <a:r>
              <a:rPr lang="en-US" b="1" dirty="0">
                <a:solidFill>
                  <a:srgbClr val="000000"/>
                </a:solidFill>
              </a:rPr>
              <a:t> </a:t>
            </a:r>
            <a:r>
              <a:rPr lang="en-US" b="1" dirty="0" err="1">
                <a:solidFill>
                  <a:srgbClr val="000000"/>
                </a:solidFill>
              </a:rPr>
              <a:t>intellectuelle</a:t>
            </a:r>
            <a:r>
              <a:rPr lang="en-US" b="1" dirty="0">
                <a:solidFill>
                  <a:srgbClr val="000000"/>
                </a:solidFill>
              </a:rPr>
              <a:t> Module 5</a:t>
            </a:r>
          </a:p>
        </p:txBody>
      </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13"/>
          <p:cNvSpPr>
            <a:spLocks noGrp="1" noChangeArrowheads="1"/>
          </p:cNvSpPr>
          <p:nvPr>
            <p:ph type="title"/>
          </p:nvPr>
        </p:nvSpPr>
        <p:spPr>
          <a:xfrm>
            <a:off x="1033463" y="404813"/>
            <a:ext cx="7729537" cy="452437"/>
          </a:xfrm>
        </p:spPr>
        <p:txBody>
          <a:bodyPr/>
          <a:lstStyle/>
          <a:p>
            <a:pPr eaLnBrk="1" hangingPunct="1"/>
            <a:r>
              <a:rPr lang="en-US" sz="3200" smtClean="0"/>
              <a:t>Plan</a:t>
            </a:r>
          </a:p>
        </p:txBody>
      </p:sp>
      <p:sp>
        <p:nvSpPr>
          <p:cNvPr id="26628" name="Text Box 6"/>
          <p:cNvSpPr txBox="1">
            <a:spLocks noChangeArrowheads="1"/>
          </p:cNvSpPr>
          <p:nvPr/>
        </p:nvSpPr>
        <p:spPr bwMode="auto">
          <a:xfrm>
            <a:off x="1054100" y="990600"/>
            <a:ext cx="7620000" cy="427038"/>
          </a:xfrm>
          <a:prstGeom prst="rect">
            <a:avLst/>
          </a:prstGeom>
          <a:noFill/>
          <a:ln w="9525">
            <a:noFill/>
            <a:miter lim="800000"/>
            <a:headEnd/>
            <a:tailEnd/>
          </a:ln>
        </p:spPr>
        <p:txBody>
          <a:bodyPr>
            <a:spAutoFit/>
          </a:bodyPr>
          <a:lstStyle/>
          <a:p>
            <a:pPr eaLnBrk="1" hangingPunct="1">
              <a:spcBef>
                <a:spcPct val="50000"/>
              </a:spcBef>
            </a:pPr>
            <a:r>
              <a:rPr lang="en-US" sz="2200"/>
              <a:t>C</a:t>
            </a:r>
            <a:r>
              <a:rPr lang="fr-FR" sz="2200"/>
              <a:t>hapitres</a:t>
            </a:r>
            <a:r>
              <a:rPr lang="en-US" sz="2200"/>
              <a:t> qui seront abordés : </a:t>
            </a:r>
          </a:p>
        </p:txBody>
      </p:sp>
      <p:pic>
        <p:nvPicPr>
          <p:cNvPr id="26629" name="Picture 26"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6630"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du site Internet et de ses composants</a:t>
            </a:r>
          </a:p>
        </p:txBody>
      </p:sp>
      <p:sp>
        <p:nvSpPr>
          <p:cNvPr id="26631" name="AutoShape 3"/>
          <p:cNvSpPr>
            <a:spLocks noChangeArrowheads="1"/>
          </p:cNvSpPr>
          <p:nvPr/>
        </p:nvSpPr>
        <p:spPr bwMode="auto">
          <a:xfrm>
            <a:off x="1447800" y="3581400"/>
            <a:ext cx="2743200" cy="1524000"/>
          </a:xfrm>
          <a:prstGeom prst="flowChartMultidocument">
            <a:avLst/>
          </a:prstGeom>
          <a:solidFill>
            <a:srgbClr val="3333CC"/>
          </a:solidFill>
          <a:ln w="9525">
            <a:solidFill>
              <a:schemeClr val="tx1"/>
            </a:solidFill>
            <a:miter lim="800000"/>
            <a:headEnd/>
            <a:tailEnd/>
          </a:ln>
        </p:spPr>
        <p:txBody>
          <a:bodyPr wrap="none" anchor="ctr"/>
          <a:lstStyle/>
          <a:p>
            <a:pPr algn="ctr"/>
            <a:r>
              <a:rPr lang="fr-FR" sz="2200">
                <a:solidFill>
                  <a:schemeClr val="bg1"/>
                </a:solidFill>
                <a:latin typeface="Verdana" pitchFamily="34" charset="0"/>
              </a:rPr>
              <a:t> Propriété du site</a:t>
            </a:r>
          </a:p>
        </p:txBody>
      </p:sp>
      <p:sp>
        <p:nvSpPr>
          <p:cNvPr id="26634" name="AutoShape 6"/>
          <p:cNvSpPr>
            <a:spLocks noChangeArrowheads="1"/>
          </p:cNvSpPr>
          <p:nvPr/>
        </p:nvSpPr>
        <p:spPr bwMode="auto">
          <a:xfrm>
            <a:off x="1371600" y="1752600"/>
            <a:ext cx="2743200" cy="1600200"/>
          </a:xfrm>
          <a:prstGeom prst="flowChartMultidocument">
            <a:avLst/>
          </a:prstGeom>
          <a:solidFill>
            <a:srgbClr val="3333CC"/>
          </a:solidFill>
          <a:ln w="9525">
            <a:solidFill>
              <a:schemeClr val="tx1"/>
            </a:solidFill>
            <a:miter lim="800000"/>
            <a:headEnd/>
            <a:tailEnd/>
          </a:ln>
        </p:spPr>
        <p:txBody>
          <a:bodyPr wrap="none" anchor="ctr"/>
          <a:lstStyle/>
          <a:p>
            <a:pPr algn="ctr"/>
            <a:endParaRPr lang="fr-FR" sz="2500">
              <a:solidFill>
                <a:schemeClr val="bg1"/>
              </a:solidFill>
              <a:latin typeface="Verdana" pitchFamily="34" charset="0"/>
            </a:endParaRPr>
          </a:p>
          <a:p>
            <a:pPr algn="ctr"/>
            <a:r>
              <a:rPr lang="fr-FR" sz="2200">
                <a:solidFill>
                  <a:schemeClr val="bg1"/>
                </a:solidFill>
                <a:latin typeface="Verdana" pitchFamily="34" charset="0"/>
              </a:rPr>
              <a:t>Principe de </a:t>
            </a:r>
          </a:p>
          <a:p>
            <a:pPr algn="ctr"/>
            <a:r>
              <a:rPr lang="fr-FR" sz="2200">
                <a:solidFill>
                  <a:schemeClr val="bg1"/>
                </a:solidFill>
                <a:latin typeface="Verdana" pitchFamily="34" charset="0"/>
              </a:rPr>
              <a:t>protection par le </a:t>
            </a:r>
          </a:p>
          <a:p>
            <a:pPr algn="ctr"/>
            <a:r>
              <a:rPr lang="fr-FR" sz="2200">
                <a:solidFill>
                  <a:schemeClr val="bg1"/>
                </a:solidFill>
                <a:latin typeface="Verdana" pitchFamily="34" charset="0"/>
              </a:rPr>
              <a:t>droit d’auteur</a:t>
            </a:r>
            <a:endParaRPr lang="en-US" sz="2200">
              <a:solidFill>
                <a:schemeClr val="bg1"/>
              </a:solidFill>
              <a:latin typeface="Verdana" pitchFamily="34" charset="0"/>
            </a:endParaRPr>
          </a:p>
          <a:p>
            <a:pPr algn="ctr"/>
            <a:endParaRPr lang="fr-FR" sz="2600">
              <a:solidFill>
                <a:schemeClr val="bg1"/>
              </a:solidFill>
              <a:latin typeface="Verdana" pitchFamily="34" charset="0"/>
            </a:endParaRPr>
          </a:p>
        </p:txBody>
      </p:sp>
      <p:sp>
        <p:nvSpPr>
          <p:cNvPr id="26637" name="AutoShape 6"/>
          <p:cNvSpPr>
            <a:spLocks noChangeArrowheads="1"/>
          </p:cNvSpPr>
          <p:nvPr/>
        </p:nvSpPr>
        <p:spPr bwMode="auto">
          <a:xfrm>
            <a:off x="5334000" y="1752600"/>
            <a:ext cx="2743200" cy="1600200"/>
          </a:xfrm>
          <a:prstGeom prst="flowChartMultidocument">
            <a:avLst/>
          </a:prstGeom>
          <a:solidFill>
            <a:srgbClr val="3333CC"/>
          </a:solidFill>
          <a:ln w="9525">
            <a:solidFill>
              <a:schemeClr val="tx1"/>
            </a:solidFill>
            <a:miter lim="800000"/>
            <a:headEnd/>
            <a:tailEnd/>
          </a:ln>
        </p:spPr>
        <p:txBody>
          <a:bodyPr wrap="none" anchor="ctr"/>
          <a:lstStyle/>
          <a:p>
            <a:pPr algn="ctr"/>
            <a:endParaRPr lang="fr-FR" sz="2500">
              <a:solidFill>
                <a:schemeClr val="bg1"/>
              </a:solidFill>
              <a:latin typeface="Verdana" pitchFamily="34" charset="0"/>
            </a:endParaRPr>
          </a:p>
          <a:p>
            <a:pPr algn="ctr"/>
            <a:r>
              <a:rPr lang="en-US" sz="2000">
                <a:solidFill>
                  <a:schemeClr val="bg1"/>
                </a:solidFill>
                <a:latin typeface="Verdana" pitchFamily="34" charset="0"/>
              </a:rPr>
              <a:t>Optimisation de la</a:t>
            </a:r>
          </a:p>
          <a:p>
            <a:pPr algn="ctr"/>
            <a:r>
              <a:rPr lang="en-US" sz="2000">
                <a:solidFill>
                  <a:schemeClr val="bg1"/>
                </a:solidFill>
                <a:latin typeface="Verdana" pitchFamily="34" charset="0"/>
              </a:rPr>
              <a:t>Protection du site</a:t>
            </a:r>
          </a:p>
          <a:p>
            <a:pPr algn="ctr"/>
            <a:r>
              <a:rPr lang="en-US" sz="2000">
                <a:solidFill>
                  <a:schemeClr val="bg1"/>
                </a:solidFill>
                <a:latin typeface="Verdana" pitchFamily="34" charset="0"/>
              </a:rPr>
              <a:t>Internet</a:t>
            </a:r>
          </a:p>
          <a:p>
            <a:pPr algn="ctr"/>
            <a:endParaRPr lang="fr-FR" sz="2600">
              <a:solidFill>
                <a:schemeClr val="bg1"/>
              </a:solidFill>
              <a:latin typeface="Verdana" pitchFamily="34" charset="0"/>
            </a:endParaRPr>
          </a:p>
        </p:txBody>
      </p:sp>
      <p:pic>
        <p:nvPicPr>
          <p:cNvPr id="26640" name="Picture 16"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p:spPr>
      </p:pic>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7266" name="Rectangle 2"/>
          <p:cNvSpPr>
            <a:spLocks noGrp="1" noChangeArrowheads="1"/>
          </p:cNvSpPr>
          <p:nvPr>
            <p:ph type="title" idx="4294967295"/>
          </p:nvPr>
        </p:nvSpPr>
        <p:spPr>
          <a:xfrm>
            <a:off x="990600" y="304800"/>
            <a:ext cx="7729538" cy="523875"/>
          </a:xfrm>
        </p:spPr>
        <p:txBody>
          <a:bodyPr/>
          <a:lstStyle/>
          <a:p>
            <a:pPr eaLnBrk="1" hangingPunct="1"/>
            <a:r>
              <a:rPr lang="en-US" sz="2800" smtClean="0"/>
              <a:t>Qu’est-ce que la propriété intellectuelle ?</a:t>
            </a:r>
          </a:p>
        </p:txBody>
      </p:sp>
      <p:pic>
        <p:nvPicPr>
          <p:cNvPr id="267267" name="Picture 3" descr="badge_generic"/>
          <p:cNvPicPr>
            <a:picLocks noChangeAspect="1" noChangeArrowheads="1"/>
          </p:cNvPicPr>
          <p:nvPr/>
        </p:nvPicPr>
        <p:blipFill>
          <a:blip r:embed="rId5" cstate="print"/>
          <a:srcRect/>
          <a:stretch>
            <a:fillRect/>
          </a:stretch>
        </p:blipFill>
        <p:spPr bwMode="auto">
          <a:xfrm>
            <a:off x="130175" y="119063"/>
            <a:ext cx="652463" cy="652462"/>
          </a:xfrm>
          <a:prstGeom prst="rect">
            <a:avLst/>
          </a:prstGeom>
          <a:noFill/>
          <a:ln w="9525">
            <a:noFill/>
            <a:miter lim="800000"/>
            <a:headEnd/>
            <a:tailEnd/>
          </a:ln>
        </p:spPr>
      </p:pic>
      <p:sp>
        <p:nvSpPr>
          <p:cNvPr id="26726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du site Internet et de ses composants</a:t>
            </a:r>
          </a:p>
        </p:txBody>
      </p:sp>
      <p:graphicFrame>
        <p:nvGraphicFramePr>
          <p:cNvPr id="267270" name="Organization Chart 6"/>
          <p:cNvGraphicFramePr>
            <a:graphicFrameLocks/>
          </p:cNvGraphicFramePr>
          <p:nvPr/>
        </p:nvGraphicFramePr>
        <p:xfrm>
          <a:off x="1143000" y="1524000"/>
          <a:ext cx="7704138" cy="3886200"/>
        </p:xfrm>
        <a:graphic>
          <a:graphicData uri="http://schemas.openxmlformats.org/drawingml/2006/compatibility">
            <com:legacyDrawing xmlns:com="http://schemas.openxmlformats.org/drawingml/2006/compatibility" spid="_x0000_s267270"/>
          </a:graphicData>
        </a:graphic>
      </p:graphicFrame>
    </p:spTree>
    <p:custDataLst>
      <p:tags r:id="rId2"/>
    </p:custData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66800" y="533400"/>
            <a:ext cx="7729538" cy="523875"/>
          </a:xfrm>
        </p:spPr>
        <p:txBody>
          <a:bodyPr/>
          <a:lstStyle/>
          <a:p>
            <a:pPr eaLnBrk="1" hangingPunct="1"/>
            <a:r>
              <a:rPr lang="en-US" sz="2800" smtClean="0"/>
              <a:t>Chapitre 1 Principe de protection par le droit d’auteur</a:t>
            </a:r>
          </a:p>
        </p:txBody>
      </p:sp>
      <p:pic>
        <p:nvPicPr>
          <p:cNvPr id="3072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072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du site Internet et de ses composants</a:t>
            </a:r>
            <a:endParaRPr lang="en-US" b="1">
              <a:solidFill>
                <a:srgbClr val="000000"/>
              </a:solidFill>
              <a:cs typeface="Times New Roman" pitchFamily="18" charset="0"/>
            </a:endParaRPr>
          </a:p>
        </p:txBody>
      </p:sp>
      <p:sp>
        <p:nvSpPr>
          <p:cNvPr id="30725" name="Rectangle 5"/>
          <p:cNvSpPr>
            <a:spLocks noChangeArrowheads="1"/>
          </p:cNvSpPr>
          <p:nvPr/>
        </p:nvSpPr>
        <p:spPr bwMode="auto">
          <a:xfrm>
            <a:off x="1295400" y="1524000"/>
            <a:ext cx="7696200" cy="38068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Critères pertinents pour l’application du droit d’auteur :</a:t>
            </a:r>
          </a:p>
          <a:p>
            <a:pPr eaLnBrk="1" hangingPunct="1">
              <a:lnSpc>
                <a:spcPct val="90000"/>
              </a:lnSpc>
              <a:spcBef>
                <a:spcPct val="20000"/>
              </a:spcBef>
              <a:buClr>
                <a:srgbClr val="245F94"/>
              </a:buClr>
              <a:buSzPct val="60000"/>
              <a:buFontTx/>
              <a:buChar char="-"/>
            </a:pPr>
            <a:r>
              <a:rPr lang="fr-FR" sz="2800">
                <a:cs typeface="Times New Roman" pitchFamily="18" charset="0"/>
              </a:rPr>
              <a:t> Une création matérialisée par une forme d’expression déterminée (les idées sont de « libre parcours »)</a:t>
            </a:r>
          </a:p>
          <a:p>
            <a:pPr eaLnBrk="1" hangingPunct="1">
              <a:lnSpc>
                <a:spcPct val="90000"/>
              </a:lnSpc>
              <a:spcBef>
                <a:spcPct val="20000"/>
              </a:spcBef>
              <a:buClr>
                <a:srgbClr val="245F94"/>
              </a:buClr>
              <a:buSzPct val="60000"/>
              <a:buFontTx/>
              <a:buChar char="-"/>
            </a:pPr>
            <a:r>
              <a:rPr lang="fr-FR" sz="2800">
                <a:cs typeface="Times New Roman" pitchFamily="18" charset="0"/>
              </a:rPr>
              <a:t> Une création originale : reflet de l’empreinte de la personnalité de son auteur (appréciation au cas par cas, éminemment subjective)</a:t>
            </a:r>
          </a:p>
          <a:p>
            <a:pPr eaLnBrk="1" hangingPunct="1">
              <a:lnSpc>
                <a:spcPct val="90000"/>
              </a:lnSpc>
              <a:spcBef>
                <a:spcPct val="20000"/>
              </a:spcBef>
              <a:buClr>
                <a:srgbClr val="245F94"/>
              </a:buClr>
              <a:buSzPct val="60000"/>
            </a:pPr>
            <a:endParaRPr lang="fr-FR" sz="2800">
              <a:cs typeface="Times New Roman" pitchFamily="18"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title" idx="4294967295"/>
          </p:nvPr>
        </p:nvSpPr>
        <p:spPr>
          <a:xfrm>
            <a:off x="990600" y="457200"/>
            <a:ext cx="7729538" cy="523875"/>
          </a:xfrm>
        </p:spPr>
        <p:txBody>
          <a:bodyPr/>
          <a:lstStyle/>
          <a:p>
            <a:pPr eaLnBrk="1" hangingPunct="1"/>
            <a:r>
              <a:rPr lang="en-US" sz="2800" smtClean="0"/>
              <a:t>Chapitre 1 Principe de protection par le droit d’auteur</a:t>
            </a:r>
          </a:p>
        </p:txBody>
      </p:sp>
      <p:pic>
        <p:nvPicPr>
          <p:cNvPr id="23757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3757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du site Internet et de ses composants</a:t>
            </a:r>
          </a:p>
        </p:txBody>
      </p:sp>
      <p:sp>
        <p:nvSpPr>
          <p:cNvPr id="237573" name="Rectangle 5"/>
          <p:cNvSpPr>
            <a:spLocks noChangeArrowheads="1"/>
          </p:cNvSpPr>
          <p:nvPr/>
        </p:nvSpPr>
        <p:spPr bwMode="auto">
          <a:xfrm>
            <a:off x="1295400" y="1752600"/>
            <a:ext cx="7543800" cy="41910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Critères non pertinents pour l’application du droit d’auteur :</a:t>
            </a:r>
          </a:p>
          <a:p>
            <a:pPr eaLnBrk="1" hangingPunct="1">
              <a:lnSpc>
                <a:spcPct val="90000"/>
              </a:lnSpc>
              <a:spcBef>
                <a:spcPct val="20000"/>
              </a:spcBef>
              <a:buClr>
                <a:srgbClr val="245F94"/>
              </a:buClr>
              <a:buSzPct val="60000"/>
              <a:buFontTx/>
              <a:buChar char="-"/>
            </a:pPr>
            <a:r>
              <a:rPr lang="fr-FR" sz="2800">
                <a:cs typeface="Times New Roman" pitchFamily="18" charset="0"/>
              </a:rPr>
              <a:t> le genre de l’œuvre : des œuvres d’art aux œuvres d’art appliqué, sans que la liste dressée par le Code soit exhaustive</a:t>
            </a:r>
          </a:p>
          <a:p>
            <a:pPr eaLnBrk="1" hangingPunct="1">
              <a:lnSpc>
                <a:spcPct val="90000"/>
              </a:lnSpc>
              <a:spcBef>
                <a:spcPct val="20000"/>
              </a:spcBef>
              <a:buClr>
                <a:srgbClr val="245F94"/>
              </a:buClr>
              <a:buSzPct val="60000"/>
              <a:buFontTx/>
              <a:buChar char="-"/>
            </a:pPr>
            <a:r>
              <a:rPr lang="fr-FR" sz="2800">
                <a:cs typeface="Times New Roman" pitchFamily="18" charset="0"/>
              </a:rPr>
              <a:t> son mérite : sont étrangères au droit d’auteur les considérations liées à la morale, à l’esthétique,…</a:t>
            </a:r>
          </a:p>
          <a:p>
            <a:pPr eaLnBrk="1" hangingPunct="1">
              <a:lnSpc>
                <a:spcPct val="90000"/>
              </a:lnSpc>
              <a:spcBef>
                <a:spcPct val="20000"/>
              </a:spcBef>
              <a:buClr>
                <a:srgbClr val="245F94"/>
              </a:buClr>
              <a:buSzPct val="60000"/>
              <a:buFontTx/>
              <a:buChar char="-"/>
            </a:pPr>
            <a:r>
              <a:rPr lang="fr-FR" sz="2800">
                <a:cs typeface="Times New Roman" pitchFamily="18" charset="0"/>
              </a:rPr>
              <a:t> sa destination : purement artistique ou utilitaire</a:t>
            </a:r>
          </a:p>
        </p:txBody>
      </p:sp>
    </p:spTree>
    <p:custDataLst>
      <p:tags r:id="rId1"/>
    </p:custData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8" name="Rectangle 2"/>
          <p:cNvSpPr>
            <a:spLocks noGrp="1" noChangeArrowheads="1"/>
          </p:cNvSpPr>
          <p:nvPr>
            <p:ph type="title" idx="4294967295"/>
          </p:nvPr>
        </p:nvSpPr>
        <p:spPr>
          <a:xfrm>
            <a:off x="1066800" y="457200"/>
            <a:ext cx="7729538" cy="523875"/>
          </a:xfrm>
        </p:spPr>
        <p:txBody>
          <a:bodyPr/>
          <a:lstStyle/>
          <a:p>
            <a:pPr eaLnBrk="1" hangingPunct="1"/>
            <a:r>
              <a:rPr lang="en-US" sz="2800" smtClean="0"/>
              <a:t>Chapitre 1 Principe de protection par le droit d’auteur</a:t>
            </a:r>
          </a:p>
        </p:txBody>
      </p:sp>
      <p:pic>
        <p:nvPicPr>
          <p:cNvPr id="23961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3962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du site Internet et de ses composants</a:t>
            </a:r>
            <a:endParaRPr lang="en-US" b="1">
              <a:solidFill>
                <a:srgbClr val="000000"/>
              </a:solidFill>
              <a:cs typeface="Times New Roman" pitchFamily="18" charset="0"/>
            </a:endParaRPr>
          </a:p>
        </p:txBody>
      </p:sp>
      <p:sp>
        <p:nvSpPr>
          <p:cNvPr id="239621" name="Rectangle 5"/>
          <p:cNvSpPr>
            <a:spLocks noChangeArrowheads="1"/>
          </p:cNvSpPr>
          <p:nvPr/>
        </p:nvSpPr>
        <p:spPr bwMode="auto">
          <a:xfrm>
            <a:off x="1219200" y="1447800"/>
            <a:ext cx="7543800" cy="491807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fr-FR" sz="2800">
                <a:cs typeface="Times New Roman" pitchFamily="18" charset="0"/>
              </a:rPr>
              <a:t>Caractéristiques d’un site Internet</a:t>
            </a:r>
          </a:p>
          <a:p>
            <a:pPr eaLnBrk="1" hangingPunct="1">
              <a:lnSpc>
                <a:spcPct val="90000"/>
              </a:lnSpc>
              <a:spcBef>
                <a:spcPct val="20000"/>
              </a:spcBef>
              <a:buClr>
                <a:srgbClr val="245F94"/>
              </a:buClr>
              <a:buSzPct val="60000"/>
              <a:buFontTx/>
              <a:buChar char="-"/>
            </a:pPr>
            <a:r>
              <a:rPr lang="fr-FR" sz="2800">
                <a:cs typeface="Times New Roman" pitchFamily="18" charset="0"/>
              </a:rPr>
              <a:t> support numérique</a:t>
            </a:r>
          </a:p>
          <a:p>
            <a:pPr eaLnBrk="1" hangingPunct="1">
              <a:lnSpc>
                <a:spcPct val="90000"/>
              </a:lnSpc>
              <a:spcBef>
                <a:spcPct val="20000"/>
              </a:spcBef>
              <a:buClr>
                <a:srgbClr val="245F94"/>
              </a:buClr>
              <a:buSzPct val="60000"/>
              <a:buFontTx/>
              <a:buChar char="-"/>
            </a:pPr>
            <a:r>
              <a:rPr lang="fr-FR" sz="2800">
                <a:cs typeface="Times New Roman" pitchFamily="18" charset="0"/>
              </a:rPr>
              <a:t> souvent commercial</a:t>
            </a:r>
          </a:p>
          <a:p>
            <a:pPr eaLnBrk="1" hangingPunct="1">
              <a:lnSpc>
                <a:spcPct val="90000"/>
              </a:lnSpc>
              <a:spcBef>
                <a:spcPct val="20000"/>
              </a:spcBef>
              <a:buClr>
                <a:srgbClr val="245F94"/>
              </a:buClr>
              <a:buSzPct val="60000"/>
              <a:buFontTx/>
              <a:buChar char="-"/>
            </a:pPr>
            <a:r>
              <a:rPr lang="fr-FR" sz="2800">
                <a:cs typeface="Times New Roman" pitchFamily="18" charset="0"/>
              </a:rPr>
              <a:t> non expressément visé par le Code de la propriété intellectuelle</a:t>
            </a:r>
          </a:p>
          <a:p>
            <a:pPr eaLnBrk="1" hangingPunct="1">
              <a:lnSpc>
                <a:spcPct val="90000"/>
              </a:lnSpc>
              <a:spcBef>
                <a:spcPct val="20000"/>
              </a:spcBef>
              <a:buClr>
                <a:srgbClr val="245F94"/>
              </a:buClr>
              <a:buSzPct val="60000"/>
              <a:buFontTx/>
              <a:buChar char="-"/>
            </a:pPr>
            <a:endParaRPr lang="fr-FR" sz="2800">
              <a:cs typeface="Times New Roman" pitchFamily="18" charset="0"/>
            </a:endParaRPr>
          </a:p>
          <a:p>
            <a:pPr eaLnBrk="1" hangingPunct="1">
              <a:lnSpc>
                <a:spcPct val="90000"/>
              </a:lnSpc>
              <a:spcBef>
                <a:spcPct val="20000"/>
              </a:spcBef>
              <a:buClr>
                <a:srgbClr val="245F94"/>
              </a:buClr>
              <a:buSzPct val="60000"/>
              <a:buFont typeface="Wingdings 2" pitchFamily="18" charset="2"/>
              <a:buChar char="¢"/>
            </a:pPr>
            <a:r>
              <a:rPr lang="fr-FR" sz="2800">
                <a:cs typeface="Times New Roman" pitchFamily="18" charset="0"/>
              </a:rPr>
              <a:t> Solution jurisprudentielle</a:t>
            </a:r>
          </a:p>
          <a:p>
            <a:pPr eaLnBrk="1" hangingPunct="1">
              <a:lnSpc>
                <a:spcPct val="90000"/>
              </a:lnSpc>
              <a:spcBef>
                <a:spcPct val="20000"/>
              </a:spcBef>
              <a:buClr>
                <a:srgbClr val="245F94"/>
              </a:buClr>
              <a:buSzPct val="60000"/>
            </a:pPr>
            <a:r>
              <a:rPr lang="fr-FR" sz="2800">
                <a:cs typeface="Times New Roman" pitchFamily="18" charset="0"/>
              </a:rPr>
              <a:t>« la création originale d’une présentation d’offres de service sur un site Internet donne droit à la protection [du droit d’auteur] »</a:t>
            </a:r>
          </a:p>
          <a:p>
            <a:pPr eaLnBrk="1" hangingPunct="1">
              <a:lnSpc>
                <a:spcPct val="90000"/>
              </a:lnSpc>
              <a:spcBef>
                <a:spcPct val="20000"/>
              </a:spcBef>
              <a:buClr>
                <a:srgbClr val="245F94"/>
              </a:buClr>
              <a:buSzPct val="60000"/>
            </a:pPr>
            <a:endParaRPr lang="fr-FR" sz="2800">
              <a:cs typeface="Times New Roman" pitchFamily="18" charset="0"/>
            </a:endParaRPr>
          </a:p>
        </p:txBody>
      </p:sp>
    </p:spTree>
    <p:custDataLst>
      <p:tags r:id="rId1"/>
    </p:custDataLst>
  </p:cSld>
  <p:clrMapOvr>
    <a:masterClrMapping/>
  </p:clrMapOvr>
  <p:transition>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Lst>
</file>

<file path=ppt/theme/theme1.xml><?xml version="1.0" encoding="utf-8"?>
<a:theme xmlns:a="http://schemas.openxmlformats.org/drawingml/2006/main" name="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Rapid E-Learning Course Template</Template>
  <TotalTime>0</TotalTime>
  <Words>3968</Words>
  <Application>Microsoft Office PowerPoint</Application>
  <PresentationFormat>Affichage à l'écran (4:3)</PresentationFormat>
  <Paragraphs>349</Paragraphs>
  <Slides>22</Slides>
  <Notes>22</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1</vt:i4>
      </vt:variant>
      <vt:variant>
        <vt:lpstr>Titres des diapositives</vt:lpstr>
      </vt:variant>
      <vt:variant>
        <vt:i4>22</vt:i4>
      </vt:variant>
    </vt:vector>
  </HeadingPairs>
  <TitlesOfParts>
    <vt:vector size="31" baseType="lpstr">
      <vt:lpstr>Arial</vt:lpstr>
      <vt:lpstr>ＭＳ Ｐゴシック</vt:lpstr>
      <vt:lpstr>Wingdings</vt:lpstr>
      <vt:lpstr>Times New Roman</vt:lpstr>
      <vt:lpstr>Verdana</vt:lpstr>
      <vt:lpstr>Tahoma</vt:lpstr>
      <vt:lpstr>Wingdings 2</vt:lpstr>
      <vt:lpstr>Rapid E-Learning Course Template</vt:lpstr>
      <vt:lpstr>CorelDRAW 12.0 Graphic</vt:lpstr>
      <vt:lpstr>Droit de l’internet et de la propriété intellectuelle Module 5</vt:lpstr>
      <vt:lpstr>Objectifs du cours</vt:lpstr>
      <vt:lpstr>Sujets du cours </vt:lpstr>
      <vt:lpstr>Module 5 Protection du site Internet et de ses composants </vt:lpstr>
      <vt:lpstr>Plan</vt:lpstr>
      <vt:lpstr>Qu’est-ce que la propriété intellectuelle ?</vt:lpstr>
      <vt:lpstr>Chapitre 1 Principe de protection par le droit d’auteur</vt:lpstr>
      <vt:lpstr>Chapitre 1 Principe de protection par le droit d’auteur</vt:lpstr>
      <vt:lpstr>Chapitre 1 Principe de protection par le droit d’auteur</vt:lpstr>
      <vt:lpstr>Chapitre 1 Principe de protection par le droit d’auteur</vt:lpstr>
      <vt:lpstr>Chapitre 2 Propriété du site Internet</vt:lpstr>
      <vt:lpstr>Chapitre 2 Propriété du site Internet</vt:lpstr>
      <vt:lpstr>Chapitre 2 Propriété du site Internet</vt:lpstr>
      <vt:lpstr>Chapitre 2 Propriété du site Internet</vt:lpstr>
      <vt:lpstr>Chapitre 2 Propriété du site Internet</vt:lpstr>
      <vt:lpstr>Chapitre 2 Propriété du site Internet</vt:lpstr>
      <vt:lpstr>Chapitre 2 Propriété du site Internet</vt:lpstr>
      <vt:lpstr>Chapitre 3 Optimisation de la protection du site Internet</vt:lpstr>
      <vt:lpstr>Chapitre 3 Optimisation de la protection du site Internet</vt:lpstr>
      <vt:lpstr>Chapitre 3 Optimisation de la protection du site Internet</vt:lpstr>
      <vt:lpstr>Chapitre 3 Optimisation de la protection du site Internet</vt:lpstr>
      <vt:lpstr>Part 1 Stop-and-think</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dc:description/>
  <cp:lastModifiedBy/>
  <cp:revision>141</cp:revision>
  <dcterms:created xsi:type="dcterms:W3CDTF">2008-10-30T09:57:56Z</dcterms:created>
  <dcterms:modified xsi:type="dcterms:W3CDTF">2010-09-28T13:02:38Z</dcterms:modified>
  <cp:category>SUPINFO PowerPoint Templates</cp:category>
</cp:coreProperties>
</file>