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2" r:id="rId1"/>
  </p:sldMasterIdLst>
  <p:notesMasterIdLst>
    <p:notesMasterId r:id="rId38"/>
  </p:notesMasterIdLst>
  <p:handoutMasterIdLst>
    <p:handoutMasterId r:id="rId39"/>
  </p:handoutMasterIdLst>
  <p:sldIdLst>
    <p:sldId id="261" r:id="rId2"/>
    <p:sldId id="484" r:id="rId3"/>
    <p:sldId id="262" r:id="rId4"/>
    <p:sldId id="295" r:id="rId5"/>
    <p:sldId id="259" r:id="rId6"/>
    <p:sldId id="264" r:id="rId7"/>
    <p:sldId id="265" r:id="rId8"/>
    <p:sldId id="428" r:id="rId9"/>
    <p:sldId id="318" r:id="rId10"/>
    <p:sldId id="433" r:id="rId11"/>
    <p:sldId id="434" r:id="rId12"/>
    <p:sldId id="392" r:id="rId13"/>
    <p:sldId id="439" r:id="rId14"/>
    <p:sldId id="464" r:id="rId15"/>
    <p:sldId id="440" r:id="rId16"/>
    <p:sldId id="441" r:id="rId17"/>
    <p:sldId id="421" r:id="rId18"/>
    <p:sldId id="444" r:id="rId19"/>
    <p:sldId id="422" r:id="rId20"/>
    <p:sldId id="481" r:id="rId21"/>
    <p:sldId id="482" r:id="rId22"/>
    <p:sldId id="445" r:id="rId23"/>
    <p:sldId id="446" r:id="rId24"/>
    <p:sldId id="451" r:id="rId25"/>
    <p:sldId id="452" r:id="rId26"/>
    <p:sldId id="466" r:id="rId27"/>
    <p:sldId id="453" r:id="rId28"/>
    <p:sldId id="455" r:id="rId29"/>
    <p:sldId id="456" r:id="rId30"/>
    <p:sldId id="460" r:id="rId31"/>
    <p:sldId id="463" r:id="rId32"/>
    <p:sldId id="465" r:id="rId33"/>
    <p:sldId id="472" r:id="rId34"/>
    <p:sldId id="473" r:id="rId35"/>
    <p:sldId id="476" r:id="rId36"/>
    <p:sldId id="311" r:id="rId37"/>
  </p:sldIdLst>
  <p:sldSz cx="9144000" cy="6858000" type="screen4x3"/>
  <p:notesSz cx="6797675" cy="9926638"/>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E2C5"/>
    <a:srgbClr val="5F5F5F"/>
    <a:srgbClr val="808080"/>
    <a:srgbClr val="479B8F"/>
    <a:srgbClr val="A2AEBA"/>
    <a:srgbClr val="BFC7CF"/>
    <a:srgbClr val="D9DEE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7955" autoAdjust="0"/>
    <p:restoredTop sz="90929"/>
  </p:normalViewPr>
  <p:slideViewPr>
    <p:cSldViewPr>
      <p:cViewPr varScale="1">
        <p:scale>
          <a:sx n="64" d="100"/>
          <a:sy n="64" d="100"/>
        </p:scale>
        <p:origin x="-990"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100" d="100"/>
        <a:sy n="100" d="100"/>
      </p:scale>
      <p:origin x="0" y="1524"/>
    </p:cViewPr>
  </p:sorterViewPr>
  <p:notesViewPr>
    <p:cSldViewPr>
      <p:cViewPr>
        <p:scale>
          <a:sx n="100" d="100"/>
          <a:sy n="100" d="100"/>
        </p:scale>
        <p:origin x="-858" y="-60"/>
      </p:cViewPr>
      <p:guideLst>
        <p:guide orient="horz" pos="3126"/>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7" Type="http://schemas.openxmlformats.org/officeDocument/2006/relationships/slide" Target="slides/slide29.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41563" y="0"/>
            <a:ext cx="4456112"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smtClean="0">
                <a:solidFill>
                  <a:srgbClr val="5F5F5F"/>
                </a:solidFill>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887538"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8922E7F6-DE3F-4C98-9D38-27AC6F72450B}" type="datetime1">
              <a:rPr lang="en-US"/>
              <a:pPr>
                <a:defRPr/>
              </a:pPr>
              <a:t>9/28/2010</a:t>
            </a:fld>
            <a:endParaRPr lang="en-US"/>
          </a:p>
        </p:txBody>
      </p:sp>
      <p:sp>
        <p:nvSpPr>
          <p:cNvPr id="501764" name="Rectangle 4"/>
          <p:cNvSpPr>
            <a:spLocks noGrp="1" noChangeArrowheads="1"/>
          </p:cNvSpPr>
          <p:nvPr>
            <p:ph type="ftr" sz="quarter" idx="2"/>
          </p:nvPr>
        </p:nvSpPr>
        <p:spPr bwMode="auto">
          <a:xfrm>
            <a:off x="0" y="9429750"/>
            <a:ext cx="5740400" cy="49688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270625" y="9429750"/>
            <a:ext cx="527050" cy="49688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C53B995B-5849-4E68-899C-0C2039A065AD}" type="slidenum">
              <a:rPr lang="en-US"/>
              <a:pPr>
                <a:defRPr/>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65363" y="0"/>
            <a:ext cx="4532312"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smtClean="0">
                <a:solidFill>
                  <a:srgbClr val="5F5F5F"/>
                </a:solidFill>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39938"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AC62CFB9-85D2-4002-81A8-7D732BF76A3C}" type="datetime1">
              <a:rPr lang="en-US"/>
              <a:pPr>
                <a:defRPr/>
              </a:pPr>
              <a:t>9/28/2010</a:t>
            </a:fld>
            <a:endParaRPr lang="en-US"/>
          </a:p>
        </p:txBody>
      </p:sp>
      <p:sp>
        <p:nvSpPr>
          <p:cNvPr id="40964" name="Rectangle 4"/>
          <p:cNvSpPr>
            <a:spLocks noRo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1038" y="4716463"/>
            <a:ext cx="5437187" cy="4465637"/>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9428163"/>
            <a:ext cx="5588000" cy="49688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16391" name="Rectangle 7"/>
          <p:cNvSpPr>
            <a:spLocks noGrp="1" noChangeArrowheads="1"/>
          </p:cNvSpPr>
          <p:nvPr>
            <p:ph type="sldNum" sz="quarter" idx="5"/>
          </p:nvPr>
        </p:nvSpPr>
        <p:spPr bwMode="auto">
          <a:xfrm>
            <a:off x="6345238" y="9428163"/>
            <a:ext cx="450850" cy="49688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6DD54187-30FA-4C9F-B9FD-85598646C520}" type="slidenum">
              <a:rPr lang="en-US"/>
              <a:pPr>
                <a:defRPr/>
              </a:pPr>
              <a:t>‹N°›</a:t>
            </a:fld>
            <a:endParaRPr 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a:t>[Title of the course]</a:t>
            </a:r>
          </a:p>
        </p:txBody>
      </p:sp>
      <p:sp>
        <p:nvSpPr>
          <p:cNvPr id="41987" name="Rectangle 3"/>
          <p:cNvSpPr>
            <a:spLocks noGrp="1" noChangeArrowheads="1"/>
          </p:cNvSpPr>
          <p:nvPr>
            <p:ph type="dt" sz="quarter" idx="1"/>
          </p:nvPr>
        </p:nvSpPr>
        <p:spPr>
          <a:noFill/>
        </p:spPr>
        <p:txBody>
          <a:bodyPr/>
          <a:lstStyle/>
          <a:p>
            <a:fld id="{FA6F8852-22E1-45EC-B7AA-A615D0F909E6}" type="datetime5">
              <a:rPr lang="en-US"/>
              <a:pPr/>
              <a:t>28-Sep-10</a:t>
            </a:fld>
            <a:endParaRPr lang="en-US"/>
          </a:p>
        </p:txBody>
      </p:sp>
      <p:sp>
        <p:nvSpPr>
          <p:cNvPr id="4198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41989" name="Rectangle 7"/>
          <p:cNvSpPr>
            <a:spLocks noGrp="1" noChangeArrowheads="1"/>
          </p:cNvSpPr>
          <p:nvPr>
            <p:ph type="sldNum" sz="quarter" idx="5"/>
          </p:nvPr>
        </p:nvSpPr>
        <p:spPr>
          <a:noFill/>
        </p:spPr>
        <p:txBody>
          <a:bodyPr/>
          <a:lstStyle/>
          <a:p>
            <a:fld id="{46EB9B44-C2E1-4792-B879-5D1F9C35E231}" type="slidenum">
              <a:rPr lang="en-US"/>
              <a:pPr/>
              <a:t>1</a:t>
            </a:fld>
            <a:endParaRPr lang="en-US"/>
          </a:p>
        </p:txBody>
      </p:sp>
      <p:sp>
        <p:nvSpPr>
          <p:cNvPr id="41990" name="Rectangle 2"/>
          <p:cNvSpPr>
            <a:spLocks noRot="1" noChangeArrowheads="1" noTextEdit="1"/>
          </p:cNvSpPr>
          <p:nvPr>
            <p:ph type="sldImg"/>
          </p:nvPr>
        </p:nvSpPr>
        <p:spPr>
          <a:ln/>
        </p:spPr>
      </p:sp>
      <p:sp>
        <p:nvSpPr>
          <p:cNvPr id="41991" name="Rectangle 3"/>
          <p:cNvSpPr>
            <a:spLocks noGrp="1" noChangeArrowheads="1"/>
          </p:cNvSpPr>
          <p:nvPr>
            <p:ph type="body" idx="1"/>
          </p:nvPr>
        </p:nvSpPr>
        <p:spPr>
          <a:xfrm>
            <a:off x="981075" y="4716463"/>
            <a:ext cx="5137150" cy="4465637"/>
          </a:xfrm>
          <a:noFill/>
          <a:ln/>
        </p:spPr>
        <p:txBody>
          <a:bodyPr/>
          <a:lstStyle/>
          <a:p>
            <a:pPr eaLnBrk="1" hangingPunct="1"/>
            <a:r>
              <a:rPr lang="en-US" smtClean="0"/>
              <a:t>The </a:t>
            </a:r>
            <a:r>
              <a:rPr lang="en-US" b="1" smtClean="0"/>
              <a:t>SUPINFO</a:t>
            </a:r>
            <a:r>
              <a:rPr lang="en-US" smtClean="0"/>
              <a:t> </a:t>
            </a:r>
            <a:r>
              <a:rPr lang="en-US" b="1" smtClean="0"/>
              <a:t>Module title</a:t>
            </a:r>
            <a:r>
              <a:rPr lang="en-US" smtClean="0"/>
              <a:t> slide identifies the course module or the presentation. It helps learners confirm that they have launched the right module and motivates them to dive right into learning.</a:t>
            </a:r>
          </a:p>
          <a:p>
            <a:pPr eaLnBrk="1" hangingPunct="1"/>
            <a:r>
              <a:rPr lang="en-US" smtClean="0"/>
              <a:t>Replace the </a:t>
            </a:r>
            <a:r>
              <a:rPr lang="en-US" b="1" smtClean="0"/>
              <a:t>SUPINFO</a:t>
            </a:r>
            <a:r>
              <a:rPr lang="en-US" smtClean="0"/>
              <a:t> </a:t>
            </a:r>
            <a:r>
              <a:rPr lang="en-US" b="1" smtClean="0"/>
              <a:t>Module title</a:t>
            </a:r>
            <a:r>
              <a:rPr lang="en-US" smtClean="0"/>
              <a:t> placeholder with the official name of the course. It should be the same as the one the learner selected to launch the course module.</a:t>
            </a:r>
          </a:p>
          <a:p>
            <a:pPr eaLnBrk="1" hangingPunct="1"/>
            <a:r>
              <a:rPr lang="en-US" smtClean="0"/>
              <a:t>In naming your module, strive for a short name that clearly communicates what the course module does for the learner. Use terms that the learner will recognize </a:t>
            </a:r>
            <a:r>
              <a:rPr lang="en-US" i="1" smtClean="0"/>
              <a:t>before completing the module. This is an important issue of the SUPINFO Quality Assurance Plan (SQAP) – Communication section.</a:t>
            </a:r>
          </a:p>
          <a:p>
            <a:pPr eaLnBrk="1" hangingPunct="1"/>
            <a:r>
              <a:rPr lang="en-US" smtClean="0"/>
              <a:t>Use the </a:t>
            </a:r>
            <a:r>
              <a:rPr lang="en-US" b="1" smtClean="0"/>
              <a:t>Module subtitle</a:t>
            </a:r>
            <a:r>
              <a:rPr lang="en-US" smtClean="0"/>
              <a:t> placeholder to elaborate on the title. Make the subtitle up to three lines long (no more !!!).</a:t>
            </a:r>
          </a:p>
          <a:p>
            <a:pPr eaLnBrk="1" hangingPunct="1"/>
            <a:r>
              <a:rPr lang="en-US" smtClean="0"/>
              <a:t>Add any notices the learner should see before continuing, for example, a safety warning or the requirement for a security clearance.</a:t>
            </a:r>
          </a:p>
          <a:p>
            <a:pPr eaLnBrk="1" hangingPunct="1"/>
            <a:r>
              <a:rPr lang="en-US" smtClean="0"/>
              <a:t>Don’t forget to mention the Course Campus-Booster ID in the last line.</a:t>
            </a:r>
          </a:p>
          <a:p>
            <a:pPr eaLnBrk="1" hangingPunct="1"/>
            <a:endParaRPr lang="en-US" smtClean="0"/>
          </a:p>
          <a:p>
            <a:pPr eaLnBrk="1" hangingPunct="1"/>
            <a:r>
              <a:rPr lang="en-US" smtClean="0"/>
              <a:t>Respect the SQAP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5120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E2D7CD8C-9B8C-4F86-A8E3-53A9C198DB9C}" type="datetime5">
              <a:rPr lang="en-US" sz="900">
                <a:solidFill>
                  <a:srgbClr val="5F5F5F"/>
                </a:solidFill>
              </a:rPr>
              <a:pPr defTabSz="923925" eaLnBrk="1" hangingPunct="1"/>
              <a:t>28-Sep-10</a:t>
            </a:fld>
            <a:endParaRPr lang="en-US" sz="900">
              <a:solidFill>
                <a:srgbClr val="5F5F5F"/>
              </a:solidFill>
            </a:endParaRPr>
          </a:p>
        </p:txBody>
      </p:sp>
      <p:sp>
        <p:nvSpPr>
          <p:cNvPr id="5120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5120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056B426B-5367-4E2D-8DD5-BA57F686E847}" type="slidenum">
              <a:rPr lang="en-US" sz="900">
                <a:solidFill>
                  <a:srgbClr val="5F5F5F"/>
                </a:solidFill>
              </a:rPr>
              <a:pPr algn="r" defTabSz="923925" eaLnBrk="1" hangingPunct="1"/>
              <a:t>11</a:t>
            </a:fld>
            <a:endParaRPr lang="en-US" sz="900">
              <a:solidFill>
                <a:srgbClr val="5F5F5F"/>
              </a:solidFill>
            </a:endParaRPr>
          </a:p>
        </p:txBody>
      </p:sp>
      <p:sp>
        <p:nvSpPr>
          <p:cNvPr id="51206" name="Rectangle 2"/>
          <p:cNvSpPr>
            <a:spLocks noRot="1" noChangeArrowheads="1" noTextEdit="1"/>
          </p:cNvSpPr>
          <p:nvPr>
            <p:ph type="sldImg"/>
          </p:nvPr>
        </p:nvSpPr>
        <p:spPr>
          <a:xfrm>
            <a:off x="919163" y="742950"/>
            <a:ext cx="4964112" cy="3722688"/>
          </a:xfrm>
          <a:ln/>
        </p:spPr>
      </p:sp>
      <p:sp>
        <p:nvSpPr>
          <p:cNvPr id="5120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52227"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AF7CECF0-4EB6-42B9-AD0E-CE5E17EF0C02}" type="datetime5">
              <a:rPr lang="en-US" sz="900">
                <a:solidFill>
                  <a:srgbClr val="5F5F5F"/>
                </a:solidFill>
              </a:rPr>
              <a:pPr defTabSz="923925" eaLnBrk="1" hangingPunct="1"/>
              <a:t>28-Sep-10</a:t>
            </a:fld>
            <a:endParaRPr lang="en-US" sz="900">
              <a:solidFill>
                <a:srgbClr val="5F5F5F"/>
              </a:solidFill>
            </a:endParaRPr>
          </a:p>
        </p:txBody>
      </p:sp>
      <p:sp>
        <p:nvSpPr>
          <p:cNvPr id="52228"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52229"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9093C1C5-F5C7-4490-96F8-83F0D7EC1DDA}" type="slidenum">
              <a:rPr lang="en-US" sz="900">
                <a:solidFill>
                  <a:srgbClr val="5F5F5F"/>
                </a:solidFill>
              </a:rPr>
              <a:pPr algn="r" defTabSz="923925" eaLnBrk="1" hangingPunct="1"/>
              <a:t>12</a:t>
            </a:fld>
            <a:endParaRPr lang="en-US" sz="900">
              <a:solidFill>
                <a:srgbClr val="5F5F5F"/>
              </a:solidFill>
            </a:endParaRPr>
          </a:p>
        </p:txBody>
      </p:sp>
      <p:sp>
        <p:nvSpPr>
          <p:cNvPr id="52230" name="Rectangle 2"/>
          <p:cNvSpPr>
            <a:spLocks noRot="1" noChangeArrowheads="1" noTextEdit="1"/>
          </p:cNvSpPr>
          <p:nvPr>
            <p:ph type="sldImg"/>
          </p:nvPr>
        </p:nvSpPr>
        <p:spPr>
          <a:xfrm>
            <a:off x="919163" y="742950"/>
            <a:ext cx="4964112" cy="3722688"/>
          </a:xfrm>
          <a:ln/>
        </p:spPr>
      </p:sp>
      <p:sp>
        <p:nvSpPr>
          <p:cNvPr id="5223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5325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EBCB21FA-02AC-466F-A6BB-05F24511195F}" type="datetime5">
              <a:rPr lang="en-US" sz="900">
                <a:solidFill>
                  <a:srgbClr val="5F5F5F"/>
                </a:solidFill>
              </a:rPr>
              <a:pPr defTabSz="923925" eaLnBrk="1" hangingPunct="1"/>
              <a:t>28-Sep-10</a:t>
            </a:fld>
            <a:endParaRPr lang="en-US" sz="900">
              <a:solidFill>
                <a:srgbClr val="5F5F5F"/>
              </a:solidFill>
            </a:endParaRPr>
          </a:p>
        </p:txBody>
      </p:sp>
      <p:sp>
        <p:nvSpPr>
          <p:cNvPr id="5325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5325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CAD4EEF7-97AF-408D-99CF-F67645F5588F}" type="slidenum">
              <a:rPr lang="en-US" sz="900">
                <a:solidFill>
                  <a:srgbClr val="5F5F5F"/>
                </a:solidFill>
              </a:rPr>
              <a:pPr algn="r" defTabSz="923925" eaLnBrk="1" hangingPunct="1"/>
              <a:t>13</a:t>
            </a:fld>
            <a:endParaRPr lang="en-US" sz="900">
              <a:solidFill>
                <a:srgbClr val="5F5F5F"/>
              </a:solidFill>
            </a:endParaRPr>
          </a:p>
        </p:txBody>
      </p:sp>
      <p:sp>
        <p:nvSpPr>
          <p:cNvPr id="53254" name="Rectangle 2"/>
          <p:cNvSpPr>
            <a:spLocks noRot="1" noChangeArrowheads="1" noTextEdit="1"/>
          </p:cNvSpPr>
          <p:nvPr>
            <p:ph type="sldImg"/>
          </p:nvPr>
        </p:nvSpPr>
        <p:spPr>
          <a:xfrm>
            <a:off x="919163" y="742950"/>
            <a:ext cx="4964112" cy="3722688"/>
          </a:xfrm>
          <a:ln/>
        </p:spPr>
      </p:sp>
      <p:sp>
        <p:nvSpPr>
          <p:cNvPr id="53255"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5427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81F1D483-C00E-4071-8E94-B3B62A2AEC64}" type="datetime5">
              <a:rPr lang="en-US" sz="900">
                <a:solidFill>
                  <a:srgbClr val="5F5F5F"/>
                </a:solidFill>
              </a:rPr>
              <a:pPr defTabSz="923925" eaLnBrk="1" hangingPunct="1"/>
              <a:t>28-Sep-10</a:t>
            </a:fld>
            <a:endParaRPr lang="en-US" sz="900">
              <a:solidFill>
                <a:srgbClr val="5F5F5F"/>
              </a:solidFill>
            </a:endParaRPr>
          </a:p>
        </p:txBody>
      </p:sp>
      <p:sp>
        <p:nvSpPr>
          <p:cNvPr id="5427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5427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ACA69A26-4936-4A08-9356-B2FC37CC13BF}" type="slidenum">
              <a:rPr lang="en-US" sz="900">
                <a:solidFill>
                  <a:srgbClr val="5F5F5F"/>
                </a:solidFill>
              </a:rPr>
              <a:pPr algn="r" defTabSz="923925" eaLnBrk="1" hangingPunct="1"/>
              <a:t>14</a:t>
            </a:fld>
            <a:endParaRPr lang="en-US" sz="900">
              <a:solidFill>
                <a:srgbClr val="5F5F5F"/>
              </a:solidFill>
            </a:endParaRPr>
          </a:p>
        </p:txBody>
      </p:sp>
      <p:sp>
        <p:nvSpPr>
          <p:cNvPr id="54278" name="Rectangle 2"/>
          <p:cNvSpPr>
            <a:spLocks noRot="1" noChangeArrowheads="1" noTextEdit="1"/>
          </p:cNvSpPr>
          <p:nvPr>
            <p:ph type="sldImg"/>
          </p:nvPr>
        </p:nvSpPr>
        <p:spPr>
          <a:xfrm>
            <a:off x="919163" y="742950"/>
            <a:ext cx="4964112" cy="3722688"/>
          </a:xfrm>
          <a:ln/>
        </p:spPr>
      </p:sp>
      <p:sp>
        <p:nvSpPr>
          <p:cNvPr id="54279"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5529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554B3C38-3EFC-41CA-9A35-6D63EDA450E2}" type="datetime5">
              <a:rPr lang="en-US" sz="900">
                <a:solidFill>
                  <a:srgbClr val="5F5F5F"/>
                </a:solidFill>
              </a:rPr>
              <a:pPr defTabSz="923925" eaLnBrk="1" hangingPunct="1"/>
              <a:t>28-Sep-10</a:t>
            </a:fld>
            <a:endParaRPr lang="en-US" sz="900">
              <a:solidFill>
                <a:srgbClr val="5F5F5F"/>
              </a:solidFill>
            </a:endParaRPr>
          </a:p>
        </p:txBody>
      </p:sp>
      <p:sp>
        <p:nvSpPr>
          <p:cNvPr id="5530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5530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B04A7874-B610-4091-B7A7-8407F4BA7D44}" type="slidenum">
              <a:rPr lang="en-US" sz="900">
                <a:solidFill>
                  <a:srgbClr val="5F5F5F"/>
                </a:solidFill>
              </a:rPr>
              <a:pPr algn="r" defTabSz="923925" eaLnBrk="1" hangingPunct="1"/>
              <a:t>15</a:t>
            </a:fld>
            <a:endParaRPr lang="en-US" sz="900">
              <a:solidFill>
                <a:srgbClr val="5F5F5F"/>
              </a:solidFill>
            </a:endParaRPr>
          </a:p>
        </p:txBody>
      </p:sp>
      <p:sp>
        <p:nvSpPr>
          <p:cNvPr id="55302" name="Rectangle 2"/>
          <p:cNvSpPr>
            <a:spLocks noRot="1" noChangeArrowheads="1" noTextEdit="1"/>
          </p:cNvSpPr>
          <p:nvPr>
            <p:ph type="sldImg"/>
          </p:nvPr>
        </p:nvSpPr>
        <p:spPr>
          <a:xfrm>
            <a:off x="919163" y="742950"/>
            <a:ext cx="4964112" cy="3722688"/>
          </a:xfrm>
          <a:ln/>
        </p:spPr>
      </p:sp>
      <p:sp>
        <p:nvSpPr>
          <p:cNvPr id="5530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5632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BD26FE49-38D5-479C-9407-506E4AF2249E}" type="datetime5">
              <a:rPr lang="en-US" sz="900">
                <a:solidFill>
                  <a:srgbClr val="5F5F5F"/>
                </a:solidFill>
              </a:rPr>
              <a:pPr defTabSz="923925" eaLnBrk="1" hangingPunct="1"/>
              <a:t>28-Sep-10</a:t>
            </a:fld>
            <a:endParaRPr lang="en-US" sz="900">
              <a:solidFill>
                <a:srgbClr val="5F5F5F"/>
              </a:solidFill>
            </a:endParaRPr>
          </a:p>
        </p:txBody>
      </p:sp>
      <p:sp>
        <p:nvSpPr>
          <p:cNvPr id="5632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5632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65F6C4D5-883A-4692-BC07-FE3029C93AAF}" type="slidenum">
              <a:rPr lang="en-US" sz="900">
                <a:solidFill>
                  <a:srgbClr val="5F5F5F"/>
                </a:solidFill>
              </a:rPr>
              <a:pPr algn="r" defTabSz="923925" eaLnBrk="1" hangingPunct="1"/>
              <a:t>16</a:t>
            </a:fld>
            <a:endParaRPr lang="en-US" sz="900">
              <a:solidFill>
                <a:srgbClr val="5F5F5F"/>
              </a:solidFill>
            </a:endParaRPr>
          </a:p>
        </p:txBody>
      </p:sp>
      <p:sp>
        <p:nvSpPr>
          <p:cNvPr id="56326" name="Rectangle 2"/>
          <p:cNvSpPr>
            <a:spLocks noRot="1" noChangeArrowheads="1" noTextEdit="1"/>
          </p:cNvSpPr>
          <p:nvPr>
            <p:ph type="sldImg"/>
          </p:nvPr>
        </p:nvSpPr>
        <p:spPr>
          <a:xfrm>
            <a:off x="919163" y="742950"/>
            <a:ext cx="4964112" cy="3722688"/>
          </a:xfrm>
          <a:ln/>
        </p:spPr>
      </p:sp>
      <p:sp>
        <p:nvSpPr>
          <p:cNvPr id="5632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57347"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68B3F6A9-4C5C-4356-867A-978333C2FB47}" type="datetime5">
              <a:rPr lang="en-US" sz="900">
                <a:solidFill>
                  <a:srgbClr val="5F5F5F"/>
                </a:solidFill>
              </a:rPr>
              <a:pPr defTabSz="923925" eaLnBrk="1" hangingPunct="1"/>
              <a:t>28-Sep-10</a:t>
            </a:fld>
            <a:endParaRPr lang="en-US" sz="900">
              <a:solidFill>
                <a:srgbClr val="5F5F5F"/>
              </a:solidFill>
            </a:endParaRPr>
          </a:p>
        </p:txBody>
      </p:sp>
      <p:sp>
        <p:nvSpPr>
          <p:cNvPr id="57348"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57349"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75C2C893-413B-4612-B4B7-C5513EEBB2D6}" type="slidenum">
              <a:rPr lang="en-US" sz="900">
                <a:solidFill>
                  <a:srgbClr val="5F5F5F"/>
                </a:solidFill>
              </a:rPr>
              <a:pPr algn="r" defTabSz="923925" eaLnBrk="1" hangingPunct="1"/>
              <a:t>17</a:t>
            </a:fld>
            <a:endParaRPr lang="en-US" sz="900">
              <a:solidFill>
                <a:srgbClr val="5F5F5F"/>
              </a:solidFill>
            </a:endParaRPr>
          </a:p>
        </p:txBody>
      </p:sp>
      <p:sp>
        <p:nvSpPr>
          <p:cNvPr id="57350" name="Rectangle 2"/>
          <p:cNvSpPr>
            <a:spLocks noRot="1" noChangeArrowheads="1" noTextEdit="1"/>
          </p:cNvSpPr>
          <p:nvPr>
            <p:ph type="sldImg"/>
          </p:nvPr>
        </p:nvSpPr>
        <p:spPr>
          <a:xfrm>
            <a:off x="919163" y="742950"/>
            <a:ext cx="4964112" cy="3722688"/>
          </a:xfrm>
          <a:ln/>
        </p:spPr>
      </p:sp>
      <p:sp>
        <p:nvSpPr>
          <p:cNvPr id="5735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5837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646124F1-5C4B-4BDB-8F8E-76795F7A9CFA}" type="datetime5">
              <a:rPr lang="en-US" sz="900">
                <a:solidFill>
                  <a:srgbClr val="5F5F5F"/>
                </a:solidFill>
              </a:rPr>
              <a:pPr defTabSz="923925" eaLnBrk="1" hangingPunct="1"/>
              <a:t>28-Sep-10</a:t>
            </a:fld>
            <a:endParaRPr lang="en-US" sz="900">
              <a:solidFill>
                <a:srgbClr val="5F5F5F"/>
              </a:solidFill>
            </a:endParaRPr>
          </a:p>
        </p:txBody>
      </p:sp>
      <p:sp>
        <p:nvSpPr>
          <p:cNvPr id="5837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5837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1FA90F25-1DB0-4CD5-8995-F90DBBEF6C35}" type="slidenum">
              <a:rPr lang="en-US" sz="900">
                <a:solidFill>
                  <a:srgbClr val="5F5F5F"/>
                </a:solidFill>
              </a:rPr>
              <a:pPr algn="r" defTabSz="923925" eaLnBrk="1" hangingPunct="1"/>
              <a:t>18</a:t>
            </a:fld>
            <a:endParaRPr lang="en-US" sz="900">
              <a:solidFill>
                <a:srgbClr val="5F5F5F"/>
              </a:solidFill>
            </a:endParaRPr>
          </a:p>
        </p:txBody>
      </p:sp>
      <p:sp>
        <p:nvSpPr>
          <p:cNvPr id="58374" name="Rectangle 2"/>
          <p:cNvSpPr>
            <a:spLocks noRot="1" noChangeArrowheads="1" noTextEdit="1"/>
          </p:cNvSpPr>
          <p:nvPr>
            <p:ph type="sldImg"/>
          </p:nvPr>
        </p:nvSpPr>
        <p:spPr>
          <a:xfrm>
            <a:off x="919163" y="742950"/>
            <a:ext cx="4964112" cy="3722688"/>
          </a:xfrm>
          <a:ln/>
        </p:spPr>
      </p:sp>
      <p:sp>
        <p:nvSpPr>
          <p:cNvPr id="58375"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5939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AC23E133-59F2-4289-B47E-E35865C7402E}" type="datetime5">
              <a:rPr lang="en-US" sz="900">
                <a:solidFill>
                  <a:srgbClr val="5F5F5F"/>
                </a:solidFill>
              </a:rPr>
              <a:pPr defTabSz="923925" eaLnBrk="1" hangingPunct="1"/>
              <a:t>28-Sep-10</a:t>
            </a:fld>
            <a:endParaRPr lang="en-US" sz="900">
              <a:solidFill>
                <a:srgbClr val="5F5F5F"/>
              </a:solidFill>
            </a:endParaRPr>
          </a:p>
        </p:txBody>
      </p:sp>
      <p:sp>
        <p:nvSpPr>
          <p:cNvPr id="5939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5939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F9C909DF-990F-4A37-B0D0-21024E29C220}" type="slidenum">
              <a:rPr lang="en-US" sz="900">
                <a:solidFill>
                  <a:srgbClr val="5F5F5F"/>
                </a:solidFill>
              </a:rPr>
              <a:pPr algn="r" defTabSz="923925" eaLnBrk="1" hangingPunct="1"/>
              <a:t>19</a:t>
            </a:fld>
            <a:endParaRPr lang="en-US" sz="900">
              <a:solidFill>
                <a:srgbClr val="5F5F5F"/>
              </a:solidFill>
            </a:endParaRPr>
          </a:p>
        </p:txBody>
      </p:sp>
      <p:sp>
        <p:nvSpPr>
          <p:cNvPr id="59398" name="Rectangle 2"/>
          <p:cNvSpPr>
            <a:spLocks noRot="1" noChangeArrowheads="1" noTextEdit="1"/>
          </p:cNvSpPr>
          <p:nvPr>
            <p:ph type="sldImg"/>
          </p:nvPr>
        </p:nvSpPr>
        <p:spPr>
          <a:xfrm>
            <a:off x="919163" y="742950"/>
            <a:ext cx="4964112" cy="3722688"/>
          </a:xfrm>
          <a:ln/>
        </p:spPr>
      </p:sp>
      <p:sp>
        <p:nvSpPr>
          <p:cNvPr id="59399"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6041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7222922E-0441-4DE7-97D0-61BCA1E005B1}" type="datetime5">
              <a:rPr lang="en-US" sz="900">
                <a:solidFill>
                  <a:srgbClr val="5F5F5F"/>
                </a:solidFill>
              </a:rPr>
              <a:pPr defTabSz="923925" eaLnBrk="1" hangingPunct="1"/>
              <a:t>28-Sep-10</a:t>
            </a:fld>
            <a:endParaRPr lang="en-US" sz="900">
              <a:solidFill>
                <a:srgbClr val="5F5F5F"/>
              </a:solidFill>
            </a:endParaRPr>
          </a:p>
        </p:txBody>
      </p:sp>
      <p:sp>
        <p:nvSpPr>
          <p:cNvPr id="6042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6042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1918ECD8-1E18-4CA5-A40B-5183A72E7FA9}" type="slidenum">
              <a:rPr lang="en-US" sz="900">
                <a:solidFill>
                  <a:srgbClr val="5F5F5F"/>
                </a:solidFill>
              </a:rPr>
              <a:pPr algn="r" defTabSz="923925" eaLnBrk="1" hangingPunct="1"/>
              <a:t>20</a:t>
            </a:fld>
            <a:endParaRPr lang="en-US" sz="900">
              <a:solidFill>
                <a:srgbClr val="5F5F5F"/>
              </a:solidFill>
            </a:endParaRPr>
          </a:p>
        </p:txBody>
      </p:sp>
      <p:sp>
        <p:nvSpPr>
          <p:cNvPr id="60422" name="Rectangle 2"/>
          <p:cNvSpPr>
            <a:spLocks noRot="1" noChangeArrowheads="1" noTextEdit="1"/>
          </p:cNvSpPr>
          <p:nvPr>
            <p:ph type="sldImg"/>
          </p:nvPr>
        </p:nvSpPr>
        <p:spPr>
          <a:xfrm>
            <a:off x="919163" y="742950"/>
            <a:ext cx="4964112" cy="3722688"/>
          </a:xfrm>
          <a:ln/>
        </p:spPr>
      </p:sp>
      <p:sp>
        <p:nvSpPr>
          <p:cNvPr id="6042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a:t>[Title of the course]</a:t>
            </a:r>
          </a:p>
        </p:txBody>
      </p:sp>
      <p:sp>
        <p:nvSpPr>
          <p:cNvPr id="43011" name="Rectangle 3"/>
          <p:cNvSpPr>
            <a:spLocks noGrp="1" noChangeArrowheads="1"/>
          </p:cNvSpPr>
          <p:nvPr>
            <p:ph type="dt" sz="quarter" idx="1"/>
          </p:nvPr>
        </p:nvSpPr>
        <p:spPr>
          <a:noFill/>
        </p:spPr>
        <p:txBody>
          <a:bodyPr/>
          <a:lstStyle/>
          <a:p>
            <a:fld id="{3B277D60-8C5E-4FF5-93F1-CE2C199EF083}" type="datetime5">
              <a:rPr lang="en-US"/>
              <a:pPr/>
              <a:t>28-Sep-10</a:t>
            </a:fld>
            <a:endParaRPr lang="en-US"/>
          </a:p>
        </p:txBody>
      </p:sp>
      <p:sp>
        <p:nvSpPr>
          <p:cNvPr id="4301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43013" name="Rectangle 7"/>
          <p:cNvSpPr>
            <a:spLocks noGrp="1" noChangeArrowheads="1"/>
          </p:cNvSpPr>
          <p:nvPr>
            <p:ph type="sldNum" sz="quarter" idx="5"/>
          </p:nvPr>
        </p:nvSpPr>
        <p:spPr>
          <a:noFill/>
        </p:spPr>
        <p:txBody>
          <a:bodyPr/>
          <a:lstStyle/>
          <a:p>
            <a:fld id="{74208F04-E0BD-483A-8C48-8E3303E11EBF}" type="slidenum">
              <a:rPr lang="en-US"/>
              <a:pPr/>
              <a:t>2</a:t>
            </a:fld>
            <a:endParaRPr lang="en-US"/>
          </a:p>
        </p:txBody>
      </p:sp>
      <p:sp>
        <p:nvSpPr>
          <p:cNvPr id="43014" name="Rectangle 2"/>
          <p:cNvSpPr>
            <a:spLocks noRot="1" noChangeArrowheads="1" noTextEdit="1"/>
          </p:cNvSpPr>
          <p:nvPr>
            <p:ph type="sldImg"/>
          </p:nvPr>
        </p:nvSpPr>
        <p:spPr>
          <a:ln/>
        </p:spPr>
      </p:sp>
      <p:sp>
        <p:nvSpPr>
          <p:cNvPr id="43015" name="Rectangle 3"/>
          <p:cNvSpPr>
            <a:spLocks noGrp="1" noChangeArrowheads="1"/>
          </p:cNvSpPr>
          <p:nvPr>
            <p:ph type="body" idx="1"/>
          </p:nvPr>
        </p:nvSpPr>
        <p:spPr>
          <a:xfrm>
            <a:off x="981075" y="4716463"/>
            <a:ext cx="5137150" cy="4467225"/>
          </a:xfrm>
          <a:noFill/>
          <a:ln/>
        </p:spPr>
        <p:txBody>
          <a:bodyPr/>
          <a:lstStyle/>
          <a:p>
            <a:pPr eaLnBrk="1" hangingPunct="1"/>
            <a:r>
              <a:rPr lang="en-US" smtClean="0"/>
              <a:t>People are naturally curious about people, especially people they are asked to trust and rely on for their own success. At SUPINFO, since July 2006, it’s now mandatory to respect the SQAP and to use an introduction slide such as this to: </a:t>
            </a:r>
          </a:p>
          <a:p>
            <a:pPr marL="465138" lvl="1" indent="-228600" eaLnBrk="1" hangingPunct="1">
              <a:buFontTx/>
              <a:buChar char="•"/>
            </a:pPr>
            <a:r>
              <a:rPr lang="en-US" smtClean="0"/>
              <a:t>Put a face and a personality with the name of the SUPINFO presenter. </a:t>
            </a:r>
          </a:p>
          <a:p>
            <a:pPr marL="465138" lvl="1" indent="-228600" eaLnBrk="1" hangingPunct="1">
              <a:buFontTx/>
              <a:buChar char="•"/>
            </a:pPr>
            <a:r>
              <a:rPr lang="en-US" smtClean="0"/>
              <a:t>Establish the authority and credibility of the presenter and hence the course. </a:t>
            </a:r>
          </a:p>
          <a:p>
            <a:pPr marL="465138" lvl="1" indent="-228600" eaLnBrk="1" hangingPunct="1">
              <a:buFontTx/>
              <a:buChar char="•"/>
            </a:pPr>
            <a:r>
              <a:rPr lang="en-US" smtClean="0"/>
              <a:t>Capitalize on the fame or reputation of the presenter associated with the course.</a:t>
            </a:r>
          </a:p>
          <a:p>
            <a:pPr eaLnBrk="1" hangingPunct="1"/>
            <a:r>
              <a:rPr lang="en-US" smtClean="0"/>
              <a:t>Use a color photograph that shows the presenter </a:t>
            </a:r>
            <a:r>
              <a:rPr lang="en-US" i="1" smtClean="0"/>
              <a:t>doing</a:t>
            </a:r>
            <a:r>
              <a:rPr lang="en-US" smtClean="0"/>
              <a:t> something relevant, rather than the typical drivers-license photo. This is very important. No Campus-Booster ID photographs could be accepted here. The a good quality photograph and adjust the size to fit the presenter's name banner at the bottom.</a:t>
            </a:r>
          </a:p>
          <a:p>
            <a:pPr eaLnBrk="1" hangingPunct="1"/>
            <a:r>
              <a:rPr lang="en-US" smtClean="0"/>
              <a:t>Edit the description at the right of the photo to highlight the qualifications of the SUPINFO presenter. An academic audience may be more impressed with degrees and publications while an industry audience may be more interested in successful projects and awards. Don’t hesitate to use this!</a:t>
            </a:r>
          </a:p>
          <a:p>
            <a:pPr eaLnBrk="1" hangingPunct="1"/>
            <a:r>
              <a:rPr lang="en-US" smtClean="0"/>
              <a:t>Instead of the presenter, you might alternatively want to introduce here the course author, narrator, or subject-matter expert.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6144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F2700698-3477-40D3-BB16-3E0D933EF78D}" type="datetime5">
              <a:rPr lang="en-US" sz="900">
                <a:solidFill>
                  <a:srgbClr val="5F5F5F"/>
                </a:solidFill>
              </a:rPr>
              <a:pPr defTabSz="923925" eaLnBrk="1" hangingPunct="1"/>
              <a:t>28-Sep-10</a:t>
            </a:fld>
            <a:endParaRPr lang="en-US" sz="900">
              <a:solidFill>
                <a:srgbClr val="5F5F5F"/>
              </a:solidFill>
            </a:endParaRPr>
          </a:p>
        </p:txBody>
      </p:sp>
      <p:sp>
        <p:nvSpPr>
          <p:cNvPr id="6144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6144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86BF7FCD-D7BB-41D9-95FA-456C05C68CD4}" type="slidenum">
              <a:rPr lang="en-US" sz="900">
                <a:solidFill>
                  <a:srgbClr val="5F5F5F"/>
                </a:solidFill>
              </a:rPr>
              <a:pPr algn="r" defTabSz="923925" eaLnBrk="1" hangingPunct="1"/>
              <a:t>24</a:t>
            </a:fld>
            <a:endParaRPr lang="en-US" sz="900">
              <a:solidFill>
                <a:srgbClr val="5F5F5F"/>
              </a:solidFill>
            </a:endParaRPr>
          </a:p>
        </p:txBody>
      </p:sp>
      <p:sp>
        <p:nvSpPr>
          <p:cNvPr id="61446" name="Rectangle 2"/>
          <p:cNvSpPr>
            <a:spLocks noRot="1" noChangeArrowheads="1" noTextEdit="1"/>
          </p:cNvSpPr>
          <p:nvPr>
            <p:ph type="sldImg"/>
          </p:nvPr>
        </p:nvSpPr>
        <p:spPr>
          <a:xfrm>
            <a:off x="919163" y="742950"/>
            <a:ext cx="4964112" cy="3722688"/>
          </a:xfrm>
          <a:ln/>
        </p:spPr>
      </p:sp>
      <p:sp>
        <p:nvSpPr>
          <p:cNvPr id="6144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62467"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E4445B03-72CD-47CD-BBEE-0E52FF96B865}" type="datetime5">
              <a:rPr lang="en-US" sz="900">
                <a:solidFill>
                  <a:srgbClr val="5F5F5F"/>
                </a:solidFill>
              </a:rPr>
              <a:pPr defTabSz="923925" eaLnBrk="1" hangingPunct="1"/>
              <a:t>28-Sep-10</a:t>
            </a:fld>
            <a:endParaRPr lang="en-US" sz="900">
              <a:solidFill>
                <a:srgbClr val="5F5F5F"/>
              </a:solidFill>
            </a:endParaRPr>
          </a:p>
        </p:txBody>
      </p:sp>
      <p:sp>
        <p:nvSpPr>
          <p:cNvPr id="62468"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62469"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A7A179C0-3196-4294-81D6-1101C569A0A8}" type="slidenum">
              <a:rPr lang="en-US" sz="900">
                <a:solidFill>
                  <a:srgbClr val="5F5F5F"/>
                </a:solidFill>
              </a:rPr>
              <a:pPr algn="r" defTabSz="923925" eaLnBrk="1" hangingPunct="1"/>
              <a:t>25</a:t>
            </a:fld>
            <a:endParaRPr lang="en-US" sz="900">
              <a:solidFill>
                <a:srgbClr val="5F5F5F"/>
              </a:solidFill>
            </a:endParaRPr>
          </a:p>
        </p:txBody>
      </p:sp>
      <p:sp>
        <p:nvSpPr>
          <p:cNvPr id="62470" name="Rectangle 2"/>
          <p:cNvSpPr>
            <a:spLocks noRot="1" noChangeArrowheads="1" noTextEdit="1"/>
          </p:cNvSpPr>
          <p:nvPr>
            <p:ph type="sldImg"/>
          </p:nvPr>
        </p:nvSpPr>
        <p:spPr>
          <a:xfrm>
            <a:off x="919163" y="742950"/>
            <a:ext cx="4964112" cy="3722688"/>
          </a:xfrm>
          <a:ln/>
        </p:spPr>
      </p:sp>
      <p:sp>
        <p:nvSpPr>
          <p:cNvPr id="6247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6349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78653B3D-53F4-4D4F-A0FA-52C2944501C9}" type="datetime5">
              <a:rPr lang="en-US" sz="900">
                <a:solidFill>
                  <a:srgbClr val="5F5F5F"/>
                </a:solidFill>
              </a:rPr>
              <a:pPr defTabSz="923925" eaLnBrk="1" hangingPunct="1"/>
              <a:t>28-Sep-10</a:t>
            </a:fld>
            <a:endParaRPr lang="en-US" sz="900">
              <a:solidFill>
                <a:srgbClr val="5F5F5F"/>
              </a:solidFill>
            </a:endParaRPr>
          </a:p>
        </p:txBody>
      </p:sp>
      <p:sp>
        <p:nvSpPr>
          <p:cNvPr id="6349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6349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E5E44193-F76E-4196-9C74-0AE853F2DAE2}" type="slidenum">
              <a:rPr lang="en-US" sz="900">
                <a:solidFill>
                  <a:srgbClr val="5F5F5F"/>
                </a:solidFill>
              </a:rPr>
              <a:pPr algn="r" defTabSz="923925" eaLnBrk="1" hangingPunct="1"/>
              <a:t>26</a:t>
            </a:fld>
            <a:endParaRPr lang="en-US" sz="900">
              <a:solidFill>
                <a:srgbClr val="5F5F5F"/>
              </a:solidFill>
            </a:endParaRPr>
          </a:p>
        </p:txBody>
      </p:sp>
      <p:sp>
        <p:nvSpPr>
          <p:cNvPr id="63494" name="Rectangle 2"/>
          <p:cNvSpPr>
            <a:spLocks noRot="1" noChangeArrowheads="1" noTextEdit="1"/>
          </p:cNvSpPr>
          <p:nvPr>
            <p:ph type="sldImg"/>
          </p:nvPr>
        </p:nvSpPr>
        <p:spPr>
          <a:xfrm>
            <a:off x="919163" y="742950"/>
            <a:ext cx="4964112" cy="3722688"/>
          </a:xfrm>
          <a:ln/>
        </p:spPr>
      </p:sp>
      <p:sp>
        <p:nvSpPr>
          <p:cNvPr id="63495"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6451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4B064927-8776-4710-BB2A-EC5881A91F41}" type="datetime5">
              <a:rPr lang="en-US" sz="900">
                <a:solidFill>
                  <a:srgbClr val="5F5F5F"/>
                </a:solidFill>
              </a:rPr>
              <a:pPr defTabSz="923925" eaLnBrk="1" hangingPunct="1"/>
              <a:t>28-Sep-10</a:t>
            </a:fld>
            <a:endParaRPr lang="en-US" sz="900">
              <a:solidFill>
                <a:srgbClr val="5F5F5F"/>
              </a:solidFill>
            </a:endParaRPr>
          </a:p>
        </p:txBody>
      </p:sp>
      <p:sp>
        <p:nvSpPr>
          <p:cNvPr id="6451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6451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FF8438C3-FAF1-46D3-8822-689B72A89282}" type="slidenum">
              <a:rPr lang="en-US" sz="900">
                <a:solidFill>
                  <a:srgbClr val="5F5F5F"/>
                </a:solidFill>
              </a:rPr>
              <a:pPr algn="r" defTabSz="923925" eaLnBrk="1" hangingPunct="1"/>
              <a:t>27</a:t>
            </a:fld>
            <a:endParaRPr lang="en-US" sz="900">
              <a:solidFill>
                <a:srgbClr val="5F5F5F"/>
              </a:solidFill>
            </a:endParaRPr>
          </a:p>
        </p:txBody>
      </p:sp>
      <p:sp>
        <p:nvSpPr>
          <p:cNvPr id="64518" name="Rectangle 2"/>
          <p:cNvSpPr>
            <a:spLocks noRot="1" noChangeArrowheads="1" noTextEdit="1"/>
          </p:cNvSpPr>
          <p:nvPr>
            <p:ph type="sldImg"/>
          </p:nvPr>
        </p:nvSpPr>
        <p:spPr>
          <a:xfrm>
            <a:off x="919163" y="742950"/>
            <a:ext cx="4964112" cy="3722688"/>
          </a:xfrm>
          <a:ln/>
        </p:spPr>
      </p:sp>
      <p:sp>
        <p:nvSpPr>
          <p:cNvPr id="64519"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6553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BF8A0145-DA17-436D-81F9-11BD09ECD805}" type="datetime5">
              <a:rPr lang="en-US" sz="900">
                <a:solidFill>
                  <a:srgbClr val="5F5F5F"/>
                </a:solidFill>
              </a:rPr>
              <a:pPr defTabSz="923925" eaLnBrk="1" hangingPunct="1"/>
              <a:t>28-Sep-10</a:t>
            </a:fld>
            <a:endParaRPr lang="en-US" sz="900">
              <a:solidFill>
                <a:srgbClr val="5F5F5F"/>
              </a:solidFill>
            </a:endParaRPr>
          </a:p>
        </p:txBody>
      </p:sp>
      <p:sp>
        <p:nvSpPr>
          <p:cNvPr id="6554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6554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7DBA1140-D021-45FF-A420-CAF6DD687B2D}" type="slidenum">
              <a:rPr lang="en-US" sz="900">
                <a:solidFill>
                  <a:srgbClr val="5F5F5F"/>
                </a:solidFill>
              </a:rPr>
              <a:pPr algn="r" defTabSz="923925" eaLnBrk="1" hangingPunct="1"/>
              <a:t>28</a:t>
            </a:fld>
            <a:endParaRPr lang="en-US" sz="900">
              <a:solidFill>
                <a:srgbClr val="5F5F5F"/>
              </a:solidFill>
            </a:endParaRPr>
          </a:p>
        </p:txBody>
      </p:sp>
      <p:sp>
        <p:nvSpPr>
          <p:cNvPr id="65542" name="Rectangle 2"/>
          <p:cNvSpPr>
            <a:spLocks noRot="1" noChangeArrowheads="1" noTextEdit="1"/>
          </p:cNvSpPr>
          <p:nvPr>
            <p:ph type="sldImg"/>
          </p:nvPr>
        </p:nvSpPr>
        <p:spPr>
          <a:xfrm>
            <a:off x="919163" y="742950"/>
            <a:ext cx="4964112" cy="3722688"/>
          </a:xfrm>
          <a:ln/>
        </p:spPr>
      </p:sp>
      <p:sp>
        <p:nvSpPr>
          <p:cNvPr id="6554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6656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6CD30117-257B-41E4-98C8-8255A82E29AE}" type="datetime5">
              <a:rPr lang="en-US" sz="900">
                <a:solidFill>
                  <a:srgbClr val="5F5F5F"/>
                </a:solidFill>
              </a:rPr>
              <a:pPr defTabSz="923925" eaLnBrk="1" hangingPunct="1"/>
              <a:t>28-Sep-10</a:t>
            </a:fld>
            <a:endParaRPr lang="en-US" sz="900">
              <a:solidFill>
                <a:srgbClr val="5F5F5F"/>
              </a:solidFill>
            </a:endParaRPr>
          </a:p>
        </p:txBody>
      </p:sp>
      <p:sp>
        <p:nvSpPr>
          <p:cNvPr id="6656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6656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A649452E-D215-4A13-8402-8D77DFE812FF}" type="slidenum">
              <a:rPr lang="en-US" sz="900">
                <a:solidFill>
                  <a:srgbClr val="5F5F5F"/>
                </a:solidFill>
              </a:rPr>
              <a:pPr algn="r" defTabSz="923925" eaLnBrk="1" hangingPunct="1"/>
              <a:t>31</a:t>
            </a:fld>
            <a:endParaRPr lang="en-US" sz="900">
              <a:solidFill>
                <a:srgbClr val="5F5F5F"/>
              </a:solidFill>
            </a:endParaRPr>
          </a:p>
        </p:txBody>
      </p:sp>
      <p:sp>
        <p:nvSpPr>
          <p:cNvPr id="66566" name="Rectangle 2"/>
          <p:cNvSpPr>
            <a:spLocks noRot="1" noChangeArrowheads="1" noTextEdit="1"/>
          </p:cNvSpPr>
          <p:nvPr>
            <p:ph type="sldImg"/>
          </p:nvPr>
        </p:nvSpPr>
        <p:spPr>
          <a:xfrm>
            <a:off x="919163" y="742950"/>
            <a:ext cx="4964112" cy="3722688"/>
          </a:xfrm>
          <a:ln/>
        </p:spPr>
      </p:sp>
      <p:sp>
        <p:nvSpPr>
          <p:cNvPr id="6656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67587"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4BD40CD8-AF10-4BB1-9B2C-770D5226E3AB}" type="datetime5">
              <a:rPr lang="en-US" sz="900">
                <a:solidFill>
                  <a:srgbClr val="5F5F5F"/>
                </a:solidFill>
              </a:rPr>
              <a:pPr defTabSz="923925" eaLnBrk="1" hangingPunct="1"/>
              <a:t>28-Sep-10</a:t>
            </a:fld>
            <a:endParaRPr lang="en-US" sz="900">
              <a:solidFill>
                <a:srgbClr val="5F5F5F"/>
              </a:solidFill>
            </a:endParaRPr>
          </a:p>
        </p:txBody>
      </p:sp>
      <p:sp>
        <p:nvSpPr>
          <p:cNvPr id="67588"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67589"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F4AADF51-380B-4B44-934E-A3EA8DA640F9}" type="slidenum">
              <a:rPr lang="en-US" sz="900">
                <a:solidFill>
                  <a:srgbClr val="5F5F5F"/>
                </a:solidFill>
              </a:rPr>
              <a:pPr algn="r" defTabSz="923925" eaLnBrk="1" hangingPunct="1"/>
              <a:t>32</a:t>
            </a:fld>
            <a:endParaRPr lang="en-US" sz="900">
              <a:solidFill>
                <a:srgbClr val="5F5F5F"/>
              </a:solidFill>
            </a:endParaRPr>
          </a:p>
        </p:txBody>
      </p:sp>
      <p:sp>
        <p:nvSpPr>
          <p:cNvPr id="67590" name="Rectangle 2"/>
          <p:cNvSpPr>
            <a:spLocks noRot="1" noChangeArrowheads="1" noTextEdit="1"/>
          </p:cNvSpPr>
          <p:nvPr>
            <p:ph type="sldImg"/>
          </p:nvPr>
        </p:nvSpPr>
        <p:spPr>
          <a:xfrm>
            <a:off x="919163" y="742950"/>
            <a:ext cx="4964112" cy="3722688"/>
          </a:xfrm>
          <a:ln/>
        </p:spPr>
      </p:sp>
      <p:sp>
        <p:nvSpPr>
          <p:cNvPr id="6759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6861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96D20C3F-C37D-43F7-9C56-E3BF29C10A14}" type="datetime5">
              <a:rPr lang="en-US" sz="900">
                <a:solidFill>
                  <a:srgbClr val="5F5F5F"/>
                </a:solidFill>
              </a:rPr>
              <a:pPr defTabSz="923925" eaLnBrk="1" hangingPunct="1"/>
              <a:t>28-Sep-10</a:t>
            </a:fld>
            <a:endParaRPr lang="en-US" sz="900">
              <a:solidFill>
                <a:srgbClr val="5F5F5F"/>
              </a:solidFill>
            </a:endParaRPr>
          </a:p>
        </p:txBody>
      </p:sp>
      <p:sp>
        <p:nvSpPr>
          <p:cNvPr id="6861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6861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19BD4A56-E148-4B10-9E71-2AB1A261855E}" type="slidenum">
              <a:rPr lang="en-US" sz="900">
                <a:solidFill>
                  <a:srgbClr val="5F5F5F"/>
                </a:solidFill>
              </a:rPr>
              <a:pPr algn="r" defTabSz="923925" eaLnBrk="1" hangingPunct="1"/>
              <a:t>33</a:t>
            </a:fld>
            <a:endParaRPr lang="en-US" sz="900">
              <a:solidFill>
                <a:srgbClr val="5F5F5F"/>
              </a:solidFill>
            </a:endParaRPr>
          </a:p>
        </p:txBody>
      </p:sp>
      <p:sp>
        <p:nvSpPr>
          <p:cNvPr id="68614" name="Rectangle 2"/>
          <p:cNvSpPr>
            <a:spLocks noRot="1" noChangeArrowheads="1" noTextEdit="1"/>
          </p:cNvSpPr>
          <p:nvPr>
            <p:ph type="sldImg"/>
          </p:nvPr>
        </p:nvSpPr>
        <p:spPr>
          <a:xfrm>
            <a:off x="919163" y="742950"/>
            <a:ext cx="4964112" cy="3722688"/>
          </a:xfrm>
          <a:ln/>
        </p:spPr>
      </p:sp>
      <p:sp>
        <p:nvSpPr>
          <p:cNvPr id="68615"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6963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57C266CC-BA00-4D60-9501-F506F6AD3B0B}" type="datetime5">
              <a:rPr lang="en-US" sz="900">
                <a:solidFill>
                  <a:srgbClr val="5F5F5F"/>
                </a:solidFill>
              </a:rPr>
              <a:pPr defTabSz="923925" eaLnBrk="1" hangingPunct="1"/>
              <a:t>28-Sep-10</a:t>
            </a:fld>
            <a:endParaRPr lang="en-US" sz="900">
              <a:solidFill>
                <a:srgbClr val="5F5F5F"/>
              </a:solidFill>
            </a:endParaRPr>
          </a:p>
        </p:txBody>
      </p:sp>
      <p:sp>
        <p:nvSpPr>
          <p:cNvPr id="6963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6963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E7DD6F11-87EF-416C-8335-CFE0B1D69955}" type="slidenum">
              <a:rPr lang="en-US" sz="900">
                <a:solidFill>
                  <a:srgbClr val="5F5F5F"/>
                </a:solidFill>
              </a:rPr>
              <a:pPr algn="r" defTabSz="923925" eaLnBrk="1" hangingPunct="1"/>
              <a:t>34</a:t>
            </a:fld>
            <a:endParaRPr lang="en-US" sz="900">
              <a:solidFill>
                <a:srgbClr val="5F5F5F"/>
              </a:solidFill>
            </a:endParaRPr>
          </a:p>
        </p:txBody>
      </p:sp>
      <p:sp>
        <p:nvSpPr>
          <p:cNvPr id="69638" name="Rectangle 2"/>
          <p:cNvSpPr>
            <a:spLocks noRot="1" noChangeArrowheads="1" noTextEdit="1"/>
          </p:cNvSpPr>
          <p:nvPr>
            <p:ph type="sldImg"/>
          </p:nvPr>
        </p:nvSpPr>
        <p:spPr>
          <a:xfrm>
            <a:off x="919163" y="742950"/>
            <a:ext cx="4964112" cy="3722688"/>
          </a:xfrm>
          <a:ln/>
        </p:spPr>
      </p:sp>
      <p:sp>
        <p:nvSpPr>
          <p:cNvPr id="69639"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7065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2133734B-E365-4B14-97DE-E77B46CB52DA}" type="datetime5">
              <a:rPr lang="en-US" sz="900">
                <a:solidFill>
                  <a:srgbClr val="5F5F5F"/>
                </a:solidFill>
              </a:rPr>
              <a:pPr defTabSz="923925" eaLnBrk="1" hangingPunct="1"/>
              <a:t>28-Sep-10</a:t>
            </a:fld>
            <a:endParaRPr lang="en-US" sz="900">
              <a:solidFill>
                <a:srgbClr val="5F5F5F"/>
              </a:solidFill>
            </a:endParaRPr>
          </a:p>
        </p:txBody>
      </p:sp>
      <p:sp>
        <p:nvSpPr>
          <p:cNvPr id="7066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7066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5D684902-777D-48B0-92C4-9F36A71B8C71}" type="slidenum">
              <a:rPr lang="en-US" sz="900">
                <a:solidFill>
                  <a:srgbClr val="5F5F5F"/>
                </a:solidFill>
              </a:rPr>
              <a:pPr algn="r" defTabSz="923925" eaLnBrk="1" hangingPunct="1"/>
              <a:t>35</a:t>
            </a:fld>
            <a:endParaRPr lang="en-US" sz="900">
              <a:solidFill>
                <a:srgbClr val="5F5F5F"/>
              </a:solidFill>
            </a:endParaRPr>
          </a:p>
        </p:txBody>
      </p:sp>
      <p:sp>
        <p:nvSpPr>
          <p:cNvPr id="70662" name="Rectangle 2"/>
          <p:cNvSpPr>
            <a:spLocks noRot="1" noChangeArrowheads="1" noTextEdit="1"/>
          </p:cNvSpPr>
          <p:nvPr>
            <p:ph type="sldImg"/>
          </p:nvPr>
        </p:nvSpPr>
        <p:spPr>
          <a:xfrm>
            <a:off x="919163" y="742950"/>
            <a:ext cx="4964112" cy="3722688"/>
          </a:xfrm>
          <a:ln/>
        </p:spPr>
      </p:sp>
      <p:sp>
        <p:nvSpPr>
          <p:cNvPr id="7066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US"/>
              <a:t>[Title of the course]</a:t>
            </a:r>
          </a:p>
        </p:txBody>
      </p:sp>
      <p:sp>
        <p:nvSpPr>
          <p:cNvPr id="44035" name="Rectangle 3"/>
          <p:cNvSpPr>
            <a:spLocks noGrp="1" noChangeArrowheads="1"/>
          </p:cNvSpPr>
          <p:nvPr>
            <p:ph type="dt" sz="quarter" idx="1"/>
          </p:nvPr>
        </p:nvSpPr>
        <p:spPr>
          <a:noFill/>
        </p:spPr>
        <p:txBody>
          <a:bodyPr/>
          <a:lstStyle/>
          <a:p>
            <a:fld id="{868CA01D-9B47-4405-AA2E-586128FAC053}" type="datetime5">
              <a:rPr lang="en-US"/>
              <a:pPr/>
              <a:t>28-Sep-10</a:t>
            </a:fld>
            <a:endParaRPr lang="en-US"/>
          </a:p>
        </p:txBody>
      </p:sp>
      <p:sp>
        <p:nvSpPr>
          <p:cNvPr id="4403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44037" name="Rectangle 7"/>
          <p:cNvSpPr>
            <a:spLocks noGrp="1" noChangeArrowheads="1"/>
          </p:cNvSpPr>
          <p:nvPr>
            <p:ph type="sldNum" sz="quarter" idx="5"/>
          </p:nvPr>
        </p:nvSpPr>
        <p:spPr>
          <a:noFill/>
        </p:spPr>
        <p:txBody>
          <a:bodyPr/>
          <a:lstStyle/>
          <a:p>
            <a:fld id="{81C4812E-6937-406F-A4D4-492EF1C6F5B5}" type="slidenum">
              <a:rPr lang="en-US"/>
              <a:pPr/>
              <a:t>3</a:t>
            </a:fld>
            <a:endParaRPr lang="en-US"/>
          </a:p>
        </p:txBody>
      </p:sp>
      <p:sp>
        <p:nvSpPr>
          <p:cNvPr id="44038" name="Rectangle 2"/>
          <p:cNvSpPr>
            <a:spLocks noRot="1" noChangeArrowheads="1" noTextEdit="1"/>
          </p:cNvSpPr>
          <p:nvPr>
            <p:ph type="sldImg"/>
          </p:nvPr>
        </p:nvSpPr>
        <p:spPr>
          <a:ln/>
        </p:spPr>
      </p:sp>
      <p:sp>
        <p:nvSpPr>
          <p:cNvPr id="44039" name="Rectangle 3"/>
          <p:cNvSpPr>
            <a:spLocks noGrp="1" noChangeArrowheads="1"/>
          </p:cNvSpPr>
          <p:nvPr>
            <p:ph type="body" idx="1"/>
          </p:nvPr>
        </p:nvSpPr>
        <p:spPr>
          <a:xfrm>
            <a:off x="981075" y="4716463"/>
            <a:ext cx="5137150" cy="4465637"/>
          </a:xfrm>
          <a:noFill/>
          <a:ln/>
        </p:spPr>
        <p:txBody>
          <a:bodyPr/>
          <a:lstStyle/>
          <a:p>
            <a:pPr eaLnBrk="1" hangingPunct="1"/>
            <a:r>
              <a:rPr lang="en-US" smtClean="0"/>
              <a:t>The </a:t>
            </a:r>
            <a:r>
              <a:rPr lang="en-US" b="1" smtClean="0"/>
              <a:t>Course objectives</a:t>
            </a:r>
            <a:r>
              <a:rPr lang="en-US" smtClean="0"/>
              <a:t> slide tells learners in detail what they will get out of taking the course. Use this slide to answer questions learners may have about what the course accomplishes and to provide motivation for learners to complete the course. </a:t>
            </a:r>
            <a:r>
              <a:rPr lang="en-US" b="1" smtClean="0"/>
              <a:t>Tell people what they will individually gain</a:t>
            </a:r>
            <a:r>
              <a:rPr lang="en-US" smtClean="0"/>
              <a:t> by completing the course, without making a big deal about objectives. Don’t forget to Include a relevant graphic or photograph to show what learners will be able to do after completing the course. You might, for example, show an attractively styled report, a smiling team, or a happy student ( whatever…).</a:t>
            </a:r>
          </a:p>
          <a:p>
            <a:pPr eaLnBrk="1" hangingPunct="1"/>
            <a:r>
              <a:rPr lang="en-US" smtClean="0"/>
              <a:t>In the bullet list, tell learners what they will be able to do (skill), come to understand (knowledge), or grow to feel (attitude). Emphasize benefits that learners will value. Ask yourself, “Can learners see how the objectives make them healthier, wealthier, or wiser?”</a:t>
            </a:r>
          </a:p>
          <a:p>
            <a:pPr eaLnBrk="1" hangingPunct="1"/>
            <a:r>
              <a:rPr lang="en-US" smtClean="0"/>
              <a:t>If your learners are highly visual, consider enhance the bullet list with a series of appropriate pictures illustrating the outcomes you promise.</a:t>
            </a:r>
          </a:p>
          <a:p>
            <a:pPr eaLnBrk="1" hangingPunct="1"/>
            <a:r>
              <a:rPr lang="en-US" smtClean="0"/>
              <a:t>Respect the SQAP !</a:t>
            </a:r>
          </a:p>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p>
            <a:r>
              <a:rPr lang="en-US"/>
              <a:t>[Title of the course]</a:t>
            </a:r>
          </a:p>
        </p:txBody>
      </p:sp>
      <p:sp>
        <p:nvSpPr>
          <p:cNvPr id="71683" name="Rectangle 3"/>
          <p:cNvSpPr>
            <a:spLocks noGrp="1" noChangeArrowheads="1"/>
          </p:cNvSpPr>
          <p:nvPr>
            <p:ph type="dt" sz="quarter" idx="1"/>
          </p:nvPr>
        </p:nvSpPr>
        <p:spPr>
          <a:noFill/>
        </p:spPr>
        <p:txBody>
          <a:bodyPr/>
          <a:lstStyle/>
          <a:p>
            <a:fld id="{7CDE0991-2CC6-4FDC-BF97-9130A8E61F29}" type="datetime5">
              <a:rPr lang="en-US"/>
              <a:pPr/>
              <a:t>28-Sep-10</a:t>
            </a:fld>
            <a:endParaRPr lang="en-US"/>
          </a:p>
        </p:txBody>
      </p:sp>
      <p:sp>
        <p:nvSpPr>
          <p:cNvPr id="7168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71685" name="Rectangle 7"/>
          <p:cNvSpPr>
            <a:spLocks noGrp="1" noChangeArrowheads="1"/>
          </p:cNvSpPr>
          <p:nvPr>
            <p:ph type="sldNum" sz="quarter" idx="5"/>
          </p:nvPr>
        </p:nvSpPr>
        <p:spPr>
          <a:noFill/>
        </p:spPr>
        <p:txBody>
          <a:bodyPr/>
          <a:lstStyle/>
          <a:p>
            <a:fld id="{AD4C81AC-83F2-4592-8D1C-A98C4003848F}" type="slidenum">
              <a:rPr lang="en-US"/>
              <a:pPr/>
              <a:t>36</a:t>
            </a:fld>
            <a:endParaRPr lang="en-US"/>
          </a:p>
        </p:txBody>
      </p:sp>
      <p:sp>
        <p:nvSpPr>
          <p:cNvPr id="71686" name="Rectangle 2"/>
          <p:cNvSpPr>
            <a:spLocks noRot="1" noChangeArrowheads="1" noTextEdit="1"/>
          </p:cNvSpPr>
          <p:nvPr>
            <p:ph type="sldImg"/>
          </p:nvPr>
        </p:nvSpPr>
        <p:spPr>
          <a:xfrm>
            <a:off x="919163" y="742950"/>
            <a:ext cx="4964112" cy="3722688"/>
          </a:xfrm>
          <a:ln/>
        </p:spPr>
      </p:sp>
      <p:sp>
        <p:nvSpPr>
          <p:cNvPr id="7168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Use </a:t>
            </a:r>
            <a:r>
              <a:rPr lang="en-US" b="1" smtClean="0"/>
              <a:t>Stop-and-think</a:t>
            </a:r>
            <a:r>
              <a:rPr lang="en-US" smtClean="0"/>
              <a:t> slides to help learners lock in the main ideas you have presented. Remember your SQAP-Communication courses ( You have to say what you will present, present it and say that you said it ! – This could be achieved by this Stop-and-think slide with more interactivity)</a:t>
            </a:r>
          </a:p>
          <a:p>
            <a:pPr eaLnBrk="1" hangingPunct="1"/>
            <a:r>
              <a:rPr lang="en-US" smtClean="0"/>
              <a:t>A Stop-and-think activity can take several forms:</a:t>
            </a:r>
          </a:p>
          <a:p>
            <a:pPr eaLnBrk="1" hangingPunct="1"/>
            <a:r>
              <a:rPr lang="en-US" b="1" smtClean="0"/>
              <a:t>Rhetorical question or decision</a:t>
            </a:r>
            <a:r>
              <a:rPr lang="en-US" smtClean="0"/>
              <a:t>. Ask the learner a rhetorical question or require a simple decision. Use one of the accompanying SUPINFO Presentation </a:t>
            </a:r>
            <a:r>
              <a:rPr lang="en-US" i="1" smtClean="0"/>
              <a:t>Content Starter Set</a:t>
            </a:r>
            <a:r>
              <a:rPr lang="en-US" smtClean="0"/>
              <a:t> slides when you just want to help learners tie a new concept to something they already know and do not need to track learners’ scores. Also use this approach when you do not want to interrupt the flow of the lesson with a learning game or formal quiz.</a:t>
            </a:r>
          </a:p>
          <a:p>
            <a:pPr eaLnBrk="1" hangingPunct="1"/>
            <a:r>
              <a:rPr lang="en-US" b="1" smtClean="0"/>
              <a:t>Learning game</a:t>
            </a:r>
            <a:r>
              <a:rPr lang="en-US" smtClean="0"/>
              <a:t>. Use learning games when you want to help learners lock in multiple, related concepts. Choose from games, such as true/false, multiple choice, fill-in-the-letter, and sequences. These games could be timed and can help reinforce knowledge. </a:t>
            </a:r>
          </a:p>
          <a:p>
            <a:pPr eaLnBrk="1" hangingPunct="1"/>
            <a:r>
              <a:rPr lang="en-US" b="1" smtClean="0"/>
              <a:t>Quiz</a:t>
            </a:r>
            <a:r>
              <a:rPr lang="en-US" smtClean="0"/>
              <a:t>. Use a quiz when you want to formally measure a learner’s understanding. Quizzes must be scored and results can be recorded for each learner. Multiple question types are possible. The Quiz slide, near the end of this file, suggests when to use the various question types. </a:t>
            </a:r>
          </a:p>
          <a:p>
            <a:pPr eaLnBrk="1" hangingPunct="1"/>
            <a:endParaRPr lang="en-US" smtClean="0"/>
          </a:p>
          <a:p>
            <a:pPr eaLnBrk="1" hangingPunct="1"/>
            <a:r>
              <a:rPr lang="en-US" smtClean="0"/>
              <a:t>Respect the SQAP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a:t>[Title of the course]</a:t>
            </a:r>
          </a:p>
        </p:txBody>
      </p:sp>
      <p:sp>
        <p:nvSpPr>
          <p:cNvPr id="45059" name="Rectangle 3"/>
          <p:cNvSpPr>
            <a:spLocks noGrp="1" noChangeArrowheads="1"/>
          </p:cNvSpPr>
          <p:nvPr>
            <p:ph type="dt" sz="quarter" idx="1"/>
          </p:nvPr>
        </p:nvSpPr>
        <p:spPr>
          <a:noFill/>
        </p:spPr>
        <p:txBody>
          <a:bodyPr/>
          <a:lstStyle/>
          <a:p>
            <a:fld id="{01736C4F-8E04-4E85-88FA-4E5C70428915}" type="datetime5">
              <a:rPr lang="en-US"/>
              <a:pPr/>
              <a:t>28-Sep-10</a:t>
            </a:fld>
            <a:endParaRPr lang="en-US"/>
          </a:p>
        </p:txBody>
      </p:sp>
      <p:sp>
        <p:nvSpPr>
          <p:cNvPr id="45060"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45061" name="Rectangle 7"/>
          <p:cNvSpPr>
            <a:spLocks noGrp="1" noChangeArrowheads="1"/>
          </p:cNvSpPr>
          <p:nvPr>
            <p:ph type="sldNum" sz="quarter" idx="5"/>
          </p:nvPr>
        </p:nvSpPr>
        <p:spPr>
          <a:noFill/>
        </p:spPr>
        <p:txBody>
          <a:bodyPr/>
          <a:lstStyle/>
          <a:p>
            <a:fld id="{E1D68B57-7E0E-49AF-A588-1CC0774FB916}" type="slidenum">
              <a:rPr lang="en-US"/>
              <a:pPr/>
              <a:t>4</a:t>
            </a:fld>
            <a:endParaRPr lang="en-US"/>
          </a:p>
        </p:txBody>
      </p:sp>
      <p:sp>
        <p:nvSpPr>
          <p:cNvPr id="45062" name="Rectangle 2"/>
          <p:cNvSpPr>
            <a:spLocks noRot="1" noChangeArrowheads="1" noTextEdit="1"/>
          </p:cNvSpPr>
          <p:nvPr>
            <p:ph type="sldImg"/>
          </p:nvPr>
        </p:nvSpPr>
        <p:spPr>
          <a:ln/>
        </p:spPr>
      </p:sp>
      <p:sp>
        <p:nvSpPr>
          <p:cNvPr id="45063" name="Rectangle 3"/>
          <p:cNvSpPr>
            <a:spLocks noGrp="1" noChangeArrowheads="1"/>
          </p:cNvSpPr>
          <p:nvPr>
            <p:ph type="body" idx="1"/>
          </p:nvPr>
        </p:nvSpPr>
        <p:spPr>
          <a:xfrm>
            <a:off x="981075" y="4716463"/>
            <a:ext cx="5137150" cy="4465637"/>
          </a:xfrm>
          <a:noFill/>
          <a:ln/>
        </p:spPr>
        <p:txBody>
          <a:bodyPr/>
          <a:lstStyle/>
          <a:p>
            <a:pPr eaLnBrk="1" hangingPunct="1"/>
            <a:r>
              <a:rPr lang="en-US" smtClean="0"/>
              <a:t>The </a:t>
            </a:r>
            <a:r>
              <a:rPr lang="en-US" b="1" smtClean="0"/>
              <a:t>Course Topics</a:t>
            </a:r>
            <a:r>
              <a:rPr lang="en-US" smtClean="0"/>
              <a:t> slide tells learners in detail what they will learn in the course, topic by topic. Use this slide to present the chronological agenda of the session.</a:t>
            </a:r>
          </a:p>
          <a:p>
            <a:pPr eaLnBrk="1" hangingPunct="1"/>
            <a:r>
              <a:rPr lang="en-US" smtClean="0"/>
              <a:t>Try to be simple but focused on the different subjects.</a:t>
            </a:r>
          </a:p>
          <a:p>
            <a:pPr eaLnBrk="1" hangingPunct="1"/>
            <a:r>
              <a:rPr lang="en-US" smtClean="0"/>
              <a:t>Keep the title short and use the subtitle (rest of the item) to elaborate on the title. A good subtitle will imply what the learner gains in this topic.</a:t>
            </a:r>
          </a:p>
          <a:p>
            <a:pPr eaLnBrk="1" hangingPunct="1"/>
            <a:r>
              <a:rPr lang="en-US" smtClean="0"/>
              <a:t>If the topic accomplishes a specific learning objective, you may want to imply that objective in the subtitle.</a:t>
            </a:r>
          </a:p>
          <a:p>
            <a:pPr eaLnBrk="1" hangingPunct="1"/>
            <a:r>
              <a:rPr lang="en-US" smtClean="0"/>
              <a:t>If the actual content of your presentation is short, only a slide or two, you may want to omit this slide.</a:t>
            </a:r>
          </a:p>
          <a:p>
            <a:pPr eaLnBrk="1" hangingPunct="1"/>
            <a:endParaRPr lang="en-US" smtClean="0"/>
          </a:p>
          <a:p>
            <a:pPr eaLnBrk="1" hangingPunct="1"/>
            <a:r>
              <a:rPr lang="en-US" smtClean="0"/>
              <a:t>Respect the SQAP !</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a:t>[Title of the course]</a:t>
            </a:r>
          </a:p>
        </p:txBody>
      </p:sp>
      <p:sp>
        <p:nvSpPr>
          <p:cNvPr id="46083" name="Rectangle 3"/>
          <p:cNvSpPr>
            <a:spLocks noGrp="1" noChangeArrowheads="1"/>
          </p:cNvSpPr>
          <p:nvPr>
            <p:ph type="dt" sz="quarter" idx="1"/>
          </p:nvPr>
        </p:nvSpPr>
        <p:spPr>
          <a:noFill/>
        </p:spPr>
        <p:txBody>
          <a:bodyPr/>
          <a:lstStyle/>
          <a:p>
            <a:fld id="{2B18C817-AB93-4B59-AD26-358C2513001A}" type="datetime5">
              <a:rPr lang="en-US"/>
              <a:pPr/>
              <a:t>28-Sep-10</a:t>
            </a:fld>
            <a:endParaRPr lang="en-US"/>
          </a:p>
        </p:txBody>
      </p:sp>
      <p:sp>
        <p:nvSpPr>
          <p:cNvPr id="4608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46085" name="Rectangle 7"/>
          <p:cNvSpPr>
            <a:spLocks noGrp="1" noChangeArrowheads="1"/>
          </p:cNvSpPr>
          <p:nvPr>
            <p:ph type="sldNum" sz="quarter" idx="5"/>
          </p:nvPr>
        </p:nvSpPr>
        <p:spPr>
          <a:noFill/>
        </p:spPr>
        <p:txBody>
          <a:bodyPr/>
          <a:lstStyle/>
          <a:p>
            <a:fld id="{CE05B147-9286-4CB9-99A3-F3DC2475413A}" type="slidenum">
              <a:rPr lang="en-US"/>
              <a:pPr/>
              <a:t>5</a:t>
            </a:fld>
            <a:endParaRPr lang="en-US"/>
          </a:p>
        </p:txBody>
      </p:sp>
      <p:sp>
        <p:nvSpPr>
          <p:cNvPr id="46086" name="Rectangle 2"/>
          <p:cNvSpPr>
            <a:spLocks noRot="1" noChangeArrowheads="1" noTextEdit="1"/>
          </p:cNvSpPr>
          <p:nvPr>
            <p:ph type="sldImg"/>
          </p:nvPr>
        </p:nvSpPr>
        <p:spPr>
          <a:ln/>
        </p:spPr>
      </p:sp>
      <p:sp>
        <p:nvSpPr>
          <p:cNvPr id="46087" name="Rectangle 3"/>
          <p:cNvSpPr>
            <a:spLocks noGrp="1" noChangeArrowheads="1"/>
          </p:cNvSpPr>
          <p:nvPr>
            <p:ph type="body" idx="1"/>
          </p:nvPr>
        </p:nvSpPr>
        <p:spPr>
          <a:xfrm>
            <a:off x="1057275" y="4716463"/>
            <a:ext cx="4759325" cy="4465637"/>
          </a:xfrm>
          <a:noFill/>
          <a:ln/>
        </p:spPr>
        <p:txBody>
          <a:bodyPr/>
          <a:lstStyle/>
          <a:p>
            <a:pPr eaLnBrk="1" hangingPunct="1"/>
            <a:r>
              <a:rPr lang="en-US" smtClean="0"/>
              <a:t>The </a:t>
            </a:r>
            <a:r>
              <a:rPr lang="en-US" b="1" smtClean="0"/>
              <a:t>Part title</a:t>
            </a:r>
            <a:r>
              <a:rPr lang="en-US" smtClean="0"/>
              <a:t> slide marks the start of a section of your course. Use it like you might use a level-one heading in a document.</a:t>
            </a:r>
          </a:p>
          <a:p>
            <a:pPr eaLnBrk="1" hangingPunct="1"/>
            <a:r>
              <a:rPr lang="en-US" smtClean="0"/>
              <a:t>The part title should be sufficient to communicate the part’s contents to most learners.</a:t>
            </a:r>
          </a:p>
          <a:p>
            <a:pPr eaLnBrk="1" hangingPunct="1"/>
            <a:r>
              <a:rPr lang="en-US" smtClean="0"/>
              <a:t>Keep the title short and use the subtitle (up to three lines) to elaborate on the title. A good subtitle will imply what the learner gains in this part.</a:t>
            </a:r>
          </a:p>
          <a:p>
            <a:pPr eaLnBrk="1" hangingPunct="1"/>
            <a:r>
              <a:rPr lang="en-US" smtClean="0"/>
              <a:t>If the part accomplishes a specific learning objective, you may want to imply that objective in the subtitle.</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a:t>[Title of the course]</a:t>
            </a:r>
          </a:p>
        </p:txBody>
      </p:sp>
      <p:sp>
        <p:nvSpPr>
          <p:cNvPr id="47107" name="Rectangle 3"/>
          <p:cNvSpPr>
            <a:spLocks noGrp="1" noChangeArrowheads="1"/>
          </p:cNvSpPr>
          <p:nvPr>
            <p:ph type="dt" sz="quarter" idx="1"/>
          </p:nvPr>
        </p:nvSpPr>
        <p:spPr>
          <a:noFill/>
        </p:spPr>
        <p:txBody>
          <a:bodyPr/>
          <a:lstStyle/>
          <a:p>
            <a:fld id="{D03C5AB3-FB3E-4889-8AC5-43F929FA8592}" type="datetime5">
              <a:rPr lang="en-US"/>
              <a:pPr/>
              <a:t>28-Sep-10</a:t>
            </a:fld>
            <a:endParaRPr lang="en-US"/>
          </a:p>
        </p:txBody>
      </p:sp>
      <p:sp>
        <p:nvSpPr>
          <p:cNvPr id="4710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47109" name="Rectangle 7"/>
          <p:cNvSpPr>
            <a:spLocks noGrp="1" noChangeArrowheads="1"/>
          </p:cNvSpPr>
          <p:nvPr>
            <p:ph type="sldNum" sz="quarter" idx="5"/>
          </p:nvPr>
        </p:nvSpPr>
        <p:spPr>
          <a:noFill/>
        </p:spPr>
        <p:txBody>
          <a:bodyPr/>
          <a:lstStyle/>
          <a:p>
            <a:fld id="{580ADC40-5BFD-4B12-A170-352E200BE01B}" type="slidenum">
              <a:rPr lang="en-US"/>
              <a:pPr/>
              <a:t>6</a:t>
            </a:fld>
            <a:endParaRPr lang="en-US"/>
          </a:p>
        </p:txBody>
      </p:sp>
      <p:sp>
        <p:nvSpPr>
          <p:cNvPr id="47110" name="Rectangle 2"/>
          <p:cNvSpPr>
            <a:spLocks noRot="1" noChangeArrowheads="1" noTextEdit="1"/>
          </p:cNvSpPr>
          <p:nvPr>
            <p:ph type="sldImg"/>
          </p:nvPr>
        </p:nvSpPr>
        <p:spPr>
          <a:ln/>
        </p:spPr>
      </p:sp>
      <p:sp>
        <p:nvSpPr>
          <p:cNvPr id="47111" name="Rectangle 3"/>
          <p:cNvSpPr>
            <a:spLocks noGrp="1" noChangeArrowheads="1"/>
          </p:cNvSpPr>
          <p:nvPr>
            <p:ph type="body" idx="1"/>
          </p:nvPr>
        </p:nvSpPr>
        <p:spPr>
          <a:xfrm>
            <a:off x="981075" y="4716463"/>
            <a:ext cx="4984750" cy="4465637"/>
          </a:xfrm>
          <a:noFill/>
          <a:ln/>
        </p:spPr>
        <p:txBody>
          <a:bodyPr/>
          <a:lstStyle/>
          <a:p>
            <a:pPr eaLnBrk="1" hangingPunct="1"/>
            <a:r>
              <a:rPr lang="en-US" smtClean="0"/>
              <a:t>The </a:t>
            </a:r>
            <a:r>
              <a:rPr lang="en-US" b="1" smtClean="0"/>
              <a:t>Part preview</a:t>
            </a:r>
            <a:r>
              <a:rPr lang="en-US" smtClean="0"/>
              <a:t> slide prepares learners for the part’s Chapitre. It provides a concise introduction and overview.</a:t>
            </a:r>
          </a:p>
          <a:p>
            <a:pPr eaLnBrk="1" hangingPunct="1"/>
            <a:r>
              <a:rPr lang="en-US" smtClean="0"/>
              <a:t>Use the subtitle to further explain the title or to introduce the bullet list. Or, delete the subtitle.</a:t>
            </a:r>
          </a:p>
          <a:p>
            <a:pPr eaLnBrk="1" hangingPunct="1"/>
            <a:r>
              <a:rPr lang="en-US" smtClean="0"/>
              <a:t>Summarize the main points of your part using the bullet list. Use voice narration to explain each bullet item and to elaborate upon it.</a:t>
            </a:r>
          </a:p>
          <a:p>
            <a:pPr eaLnBrk="1" hangingPunct="1"/>
            <a:r>
              <a:rPr lang="en-US" smtClean="0"/>
              <a:t>Replace the graphic placeholder with a relevant graphic or photo to lock in the concept. The graphic could show an example of the concept, a diagram of the concept, or a formula for a relationship.</a:t>
            </a:r>
          </a:p>
          <a:p>
            <a:pPr eaLnBrk="1" hangingPunct="1"/>
            <a:r>
              <a:rPr lang="en-US" smtClean="0"/>
              <a:t>If your part  is very simple, you may want to omit this slide. </a:t>
            </a:r>
          </a:p>
          <a:p>
            <a:pPr eaLnBrk="1" hangingPunct="1"/>
            <a:r>
              <a:rPr lang="en-US" smtClean="0"/>
              <a:t>If you are using a strategy of discovery learning with videos (Ref. to the SQAP-Communication) , you may want to move this slide to the end of the part, after de video insert, where it serves as a summary.</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a:t>[Title of the course]</a:t>
            </a:r>
          </a:p>
        </p:txBody>
      </p:sp>
      <p:sp>
        <p:nvSpPr>
          <p:cNvPr id="48131" name="Rectangle 3"/>
          <p:cNvSpPr>
            <a:spLocks noGrp="1" noChangeArrowheads="1"/>
          </p:cNvSpPr>
          <p:nvPr>
            <p:ph type="dt" sz="quarter" idx="1"/>
          </p:nvPr>
        </p:nvSpPr>
        <p:spPr>
          <a:noFill/>
        </p:spPr>
        <p:txBody>
          <a:bodyPr/>
          <a:lstStyle/>
          <a:p>
            <a:fld id="{CE1C4E68-0C55-467C-8621-7D8A71CEC0E7}" type="datetime5">
              <a:rPr lang="en-US"/>
              <a:pPr/>
              <a:t>28-Sep-10</a:t>
            </a:fld>
            <a:endParaRPr lang="en-US"/>
          </a:p>
        </p:txBody>
      </p:sp>
      <p:sp>
        <p:nvSpPr>
          <p:cNvPr id="4813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48133" name="Rectangle 7"/>
          <p:cNvSpPr>
            <a:spLocks noGrp="1" noChangeArrowheads="1"/>
          </p:cNvSpPr>
          <p:nvPr>
            <p:ph type="sldNum" sz="quarter" idx="5"/>
          </p:nvPr>
        </p:nvSpPr>
        <p:spPr>
          <a:noFill/>
        </p:spPr>
        <p:txBody>
          <a:bodyPr/>
          <a:lstStyle/>
          <a:p>
            <a:fld id="{CAF3D4AC-4585-47F8-ACE9-67529EA9E831}" type="slidenum">
              <a:rPr lang="en-US"/>
              <a:pPr/>
              <a:t>7</a:t>
            </a:fld>
            <a:endParaRPr lang="en-US"/>
          </a:p>
        </p:txBody>
      </p:sp>
      <p:sp>
        <p:nvSpPr>
          <p:cNvPr id="48134" name="Rectangle 2"/>
          <p:cNvSpPr>
            <a:spLocks noRot="1" noChangeArrowheads="1" noTextEdit="1"/>
          </p:cNvSpPr>
          <p:nvPr>
            <p:ph type="sldImg"/>
          </p:nvPr>
        </p:nvSpPr>
        <p:spPr>
          <a:xfrm>
            <a:off x="919163" y="742950"/>
            <a:ext cx="4964112" cy="3722688"/>
          </a:xfrm>
          <a:ln/>
        </p:spPr>
      </p:sp>
      <p:sp>
        <p:nvSpPr>
          <p:cNvPr id="48135"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a:t>[Title of the course]</a:t>
            </a:r>
          </a:p>
        </p:txBody>
      </p:sp>
      <p:sp>
        <p:nvSpPr>
          <p:cNvPr id="49155" name="Rectangle 3"/>
          <p:cNvSpPr>
            <a:spLocks noGrp="1" noChangeArrowheads="1"/>
          </p:cNvSpPr>
          <p:nvPr>
            <p:ph type="dt" sz="quarter" idx="1"/>
          </p:nvPr>
        </p:nvSpPr>
        <p:spPr>
          <a:noFill/>
        </p:spPr>
        <p:txBody>
          <a:bodyPr/>
          <a:lstStyle/>
          <a:p>
            <a:fld id="{F51F1E18-8F39-41DA-8498-C3A812DA3BB4}" type="datetime5">
              <a:rPr lang="en-US"/>
              <a:pPr/>
              <a:t>28-Sep-10</a:t>
            </a:fld>
            <a:endParaRPr lang="en-US"/>
          </a:p>
        </p:txBody>
      </p:sp>
      <p:sp>
        <p:nvSpPr>
          <p:cNvPr id="4915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49157" name="Rectangle 7"/>
          <p:cNvSpPr>
            <a:spLocks noGrp="1" noChangeArrowheads="1"/>
          </p:cNvSpPr>
          <p:nvPr>
            <p:ph type="sldNum" sz="quarter" idx="5"/>
          </p:nvPr>
        </p:nvSpPr>
        <p:spPr>
          <a:noFill/>
        </p:spPr>
        <p:txBody>
          <a:bodyPr/>
          <a:lstStyle/>
          <a:p>
            <a:fld id="{1ABE18E5-47FA-437A-B014-9516BD5024BC}" type="slidenum">
              <a:rPr lang="en-US"/>
              <a:pPr/>
              <a:t>9</a:t>
            </a:fld>
            <a:endParaRPr lang="en-US"/>
          </a:p>
        </p:txBody>
      </p:sp>
      <p:sp>
        <p:nvSpPr>
          <p:cNvPr id="49158" name="Rectangle 2"/>
          <p:cNvSpPr>
            <a:spLocks noRot="1" noChangeArrowheads="1" noTextEdit="1"/>
          </p:cNvSpPr>
          <p:nvPr>
            <p:ph type="sldImg"/>
          </p:nvPr>
        </p:nvSpPr>
        <p:spPr>
          <a:xfrm>
            <a:off x="919163" y="742950"/>
            <a:ext cx="4964112" cy="3722688"/>
          </a:xfrm>
          <a:ln/>
        </p:spPr>
      </p:sp>
      <p:sp>
        <p:nvSpPr>
          <p:cNvPr id="49159"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5017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D22E598A-9B87-4EAB-B181-31F282AEEACF}" type="datetime5">
              <a:rPr lang="en-US" sz="900">
                <a:solidFill>
                  <a:srgbClr val="5F5F5F"/>
                </a:solidFill>
              </a:rPr>
              <a:pPr defTabSz="923925" eaLnBrk="1" hangingPunct="1"/>
              <a:t>28-Sep-10</a:t>
            </a:fld>
            <a:endParaRPr lang="en-US" sz="900">
              <a:solidFill>
                <a:srgbClr val="5F5F5F"/>
              </a:solidFill>
            </a:endParaRPr>
          </a:p>
        </p:txBody>
      </p:sp>
      <p:sp>
        <p:nvSpPr>
          <p:cNvPr id="5018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5018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3B65144F-C4C9-4126-B334-95CB852EC90B}" type="slidenum">
              <a:rPr lang="en-US" sz="900">
                <a:solidFill>
                  <a:srgbClr val="5F5F5F"/>
                </a:solidFill>
              </a:rPr>
              <a:pPr algn="r" defTabSz="923925" eaLnBrk="1" hangingPunct="1"/>
              <a:t>10</a:t>
            </a:fld>
            <a:endParaRPr lang="en-US" sz="900">
              <a:solidFill>
                <a:srgbClr val="5F5F5F"/>
              </a:solidFill>
            </a:endParaRPr>
          </a:p>
        </p:txBody>
      </p:sp>
      <p:sp>
        <p:nvSpPr>
          <p:cNvPr id="50182" name="Rectangle 2"/>
          <p:cNvSpPr>
            <a:spLocks noRot="1" noChangeArrowheads="1" noTextEdit="1"/>
          </p:cNvSpPr>
          <p:nvPr>
            <p:ph type="sldImg"/>
          </p:nvPr>
        </p:nvSpPr>
        <p:spPr>
          <a:xfrm>
            <a:off x="919163" y="742950"/>
            <a:ext cx="4964112" cy="3722688"/>
          </a:xfrm>
          <a:ln/>
        </p:spPr>
      </p:sp>
      <p:sp>
        <p:nvSpPr>
          <p:cNvPr id="5018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1026"/>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pPr>
              <a:defRPr/>
            </a:pPr>
            <a:endParaRPr lang="fr-FR"/>
          </a:p>
        </p:txBody>
      </p:sp>
      <p:graphicFrame>
        <p:nvGraphicFramePr>
          <p:cNvPr id="5" name="Object 1030"/>
          <p:cNvGraphicFramePr>
            <a:graphicFrameLocks noChangeAspect="1"/>
          </p:cNvGraphicFramePr>
          <p:nvPr/>
        </p:nvGraphicFramePr>
        <p:xfrm>
          <a:off x="2843213" y="1196975"/>
          <a:ext cx="2736850" cy="2549525"/>
        </p:xfrm>
        <a:graphic>
          <a:graphicData uri="http://schemas.openxmlformats.org/presentationml/2006/ole">
            <p:oleObj spid="_x0000_s84994" name="CorelDRAW" r:id="rId3" imgW="1858804" imgH="1731645" progId="CorelDRAW.Graphic.12">
              <p:embed/>
            </p:oleObj>
          </a:graphicData>
        </a:graphic>
      </p:graphicFrame>
      <p:sp>
        <p:nvSpPr>
          <p:cNvPr id="637956" name="Rectangle 1028"/>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a:t>
            </a:r>
          </a:p>
        </p:txBody>
      </p:sp>
      <p:sp>
        <p:nvSpPr>
          <p:cNvPr id="637955" name="Rectangle 1027"/>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
        <p:nvSpPr>
          <p:cNvPr id="6" name="Rectangle 1029"/>
          <p:cNvSpPr>
            <a:spLocks noGrp="1" noChangeArrowheads="1"/>
          </p:cNvSpPr>
          <p:nvPr>
            <p:ph type="ftr" sz="quarter" idx="10"/>
          </p:nvPr>
        </p:nvSpPr>
        <p:spPr>
          <a:xfrm>
            <a:off x="3810000" y="6553200"/>
            <a:ext cx="5334000" cy="304800"/>
          </a:xfrm>
        </p:spPr>
        <p:txBody>
          <a:bodyPr/>
          <a:lstStyle>
            <a:lvl1pPr algn="r">
              <a:defRPr sz="900" smtClean="0">
                <a:solidFill>
                  <a:schemeClr val="bg2"/>
                </a:solidFill>
              </a:defRPr>
            </a:lvl1pPr>
          </a:lstStyle>
          <a:p>
            <a:pPr>
              <a:defRPr/>
            </a:pPr>
            <a:r>
              <a:rPr lang="en-US"/>
              <a:t>Copyright © 2004-2005 NameOfTheOrganization.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pPr>
              <a:defRPr/>
            </a:pPr>
            <a:endParaRPr lang="fr-FR"/>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a:defRPr/>
            </a:pPr>
            <a:endParaRPr lang="fr-FR">
              <a:solidFill>
                <a:schemeClr val="bg1"/>
              </a:solidFill>
            </a:endParaRPr>
          </a:p>
        </p:txBody>
      </p:sp>
      <p:sp>
        <p:nvSpPr>
          <p:cNvPr id="1031"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smtClean="0"/>
            </a:lvl1pPr>
          </a:lstStyle>
          <a:p>
            <a:pPr>
              <a:defRPr/>
            </a:pPr>
            <a:r>
              <a:rPr lang="en-US"/>
              <a:t>Copyright © 2004-2005 NameOfTheOrganization.  All rights reserved.</a:t>
            </a:r>
          </a:p>
        </p:txBody>
      </p:sp>
      <p:graphicFrame>
        <p:nvGraphicFramePr>
          <p:cNvPr id="1026" name="Object 8"/>
          <p:cNvGraphicFramePr>
            <a:graphicFrameLocks noChangeAspect="1"/>
          </p:cNvGraphicFramePr>
          <p:nvPr/>
        </p:nvGraphicFramePr>
        <p:xfrm>
          <a:off x="34925" y="6092825"/>
          <a:ext cx="795338" cy="741363"/>
        </p:xfrm>
        <a:graphic>
          <a:graphicData uri="http://schemas.openxmlformats.org/presentationml/2006/ole">
            <p:oleObj spid="_x0000_s1026" name="CorelDRAW" r:id="rId15" imgW="939641" imgH="876776" progId="CorelDRAW.Graphic.12">
              <p:embed/>
            </p:oleObj>
          </a:graphicData>
        </a:graphic>
      </p:graphicFrame>
    </p:spTree>
  </p:cSld>
  <p:clrMap bg1="lt1" tx1="dk1" bg2="lt2" tx2="dk2" accent1="accent1" accent2="accent2" accent3="accent3" accent4="accent4" accent5="accent5" accent6="accent6" hlink="hlink" folHlink="folHlink"/>
  <p:sldLayoutIdLst>
    <p:sldLayoutId id="2147483773"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Lst>
  <p:timing>
    <p:tnLst>
      <p:par>
        <p:cTn id="1" dur="indefinite" restart="never" nodeType="tmRoot"/>
      </p:par>
    </p:tnLst>
  </p:timing>
  <p:txStyles>
    <p:titleStyle>
      <a:lvl1pPr algn="l" rtl="0" eaLnBrk="0" fontAlgn="base" hangingPunct="0">
        <a:spcBef>
          <a:spcPct val="0"/>
        </a:spcBef>
        <a:spcAft>
          <a:spcPct val="0"/>
        </a:spcAft>
        <a:defRPr sz="3600" b="1">
          <a:solidFill>
            <a:srgbClr val="000000"/>
          </a:solidFill>
          <a:latin typeface="+mj-lt"/>
          <a:ea typeface="ＭＳ Ｐゴシック" pitchFamily="-106" charset="-128"/>
          <a:cs typeface="+mj-cs"/>
        </a:defRPr>
      </a:lvl1pPr>
      <a:lvl2pPr algn="l" rtl="0" eaLnBrk="0" fontAlgn="base" hangingPunct="0">
        <a:spcBef>
          <a:spcPct val="0"/>
        </a:spcBef>
        <a:spcAft>
          <a:spcPct val="0"/>
        </a:spcAft>
        <a:defRPr sz="3600" b="1">
          <a:solidFill>
            <a:srgbClr val="000000"/>
          </a:solidFill>
          <a:latin typeface="Arial" charset="0"/>
          <a:ea typeface="ＭＳ Ｐゴシック" pitchFamily="-106" charset="-128"/>
        </a:defRPr>
      </a:lvl2pPr>
      <a:lvl3pPr algn="l" rtl="0" eaLnBrk="0" fontAlgn="base" hangingPunct="0">
        <a:spcBef>
          <a:spcPct val="0"/>
        </a:spcBef>
        <a:spcAft>
          <a:spcPct val="0"/>
        </a:spcAft>
        <a:defRPr sz="3600" b="1">
          <a:solidFill>
            <a:srgbClr val="000000"/>
          </a:solidFill>
          <a:latin typeface="Arial" charset="0"/>
          <a:ea typeface="ＭＳ Ｐゴシック" pitchFamily="-106" charset="-128"/>
        </a:defRPr>
      </a:lvl3pPr>
      <a:lvl4pPr algn="l" rtl="0" eaLnBrk="0" fontAlgn="base" hangingPunct="0">
        <a:spcBef>
          <a:spcPct val="0"/>
        </a:spcBef>
        <a:spcAft>
          <a:spcPct val="0"/>
        </a:spcAft>
        <a:defRPr sz="3600" b="1">
          <a:solidFill>
            <a:srgbClr val="000000"/>
          </a:solidFill>
          <a:latin typeface="Arial" charset="0"/>
          <a:ea typeface="ＭＳ Ｐゴシック" pitchFamily="-106" charset="-128"/>
        </a:defRPr>
      </a:lvl4pPr>
      <a:lvl5pPr algn="l" rtl="0" eaLnBrk="0" fontAlgn="base" hangingPunct="0">
        <a:spcBef>
          <a:spcPct val="0"/>
        </a:spcBef>
        <a:spcAft>
          <a:spcPct val="0"/>
        </a:spcAft>
        <a:defRPr sz="3600" b="1">
          <a:solidFill>
            <a:srgbClr val="000000"/>
          </a:solidFill>
          <a:latin typeface="Arial" charset="0"/>
          <a:ea typeface="ＭＳ Ｐゴシック" pitchFamily="-106" charset="-128"/>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eaLnBrk="0" fontAlgn="base" hangingPunct="0">
        <a:spcBef>
          <a:spcPct val="20000"/>
        </a:spcBef>
        <a:spcAft>
          <a:spcPct val="30000"/>
        </a:spcAft>
        <a:buClr>
          <a:schemeClr val="hlink"/>
        </a:buClr>
        <a:buFont typeface="Wingdings" pitchFamily="2" charset="2"/>
        <a:buChar char="n"/>
        <a:defRPr sz="2200">
          <a:solidFill>
            <a:schemeClr val="tx1"/>
          </a:solidFill>
          <a:latin typeface="+mn-lt"/>
          <a:ea typeface="ＭＳ Ｐゴシック" pitchFamily="-106" charset="-128"/>
          <a:cs typeface="+mn-cs"/>
        </a:defRPr>
      </a:lvl1pPr>
      <a:lvl2pPr marL="860425" indent="-342900" algn="l" rtl="0" eaLnBrk="0" fontAlgn="base" hangingPunct="0">
        <a:spcBef>
          <a:spcPct val="20000"/>
        </a:spcBef>
        <a:spcAft>
          <a:spcPct val="30000"/>
        </a:spcAft>
        <a:buClr>
          <a:schemeClr val="bg2"/>
        </a:buClr>
        <a:buFont typeface="Wingdings" pitchFamily="2" charset="2"/>
        <a:buChar char="n"/>
        <a:defRPr sz="2200">
          <a:solidFill>
            <a:schemeClr val="tx1"/>
          </a:solidFill>
          <a:latin typeface="+mn-lt"/>
          <a:ea typeface="ＭＳ Ｐゴシック" pitchFamily="-106" charset="-128"/>
        </a:defRPr>
      </a:lvl2pPr>
      <a:lvl3pPr marL="1203325" indent="-228600" algn="l" rtl="0" eaLnBrk="0" fontAlgn="base" hangingPunct="0">
        <a:spcBef>
          <a:spcPct val="20000"/>
        </a:spcBef>
        <a:spcAft>
          <a:spcPct val="30000"/>
        </a:spcAft>
        <a:buClr>
          <a:schemeClr val="bg2"/>
        </a:buClr>
        <a:buFont typeface="Wingdings" pitchFamily="2" charset="2"/>
        <a:buChar char="§"/>
        <a:defRPr sz="2200">
          <a:solidFill>
            <a:schemeClr val="tx1"/>
          </a:solidFill>
          <a:latin typeface="+mn-lt"/>
          <a:ea typeface="ＭＳ Ｐゴシック" pitchFamily="-106" charset="-128"/>
        </a:defRPr>
      </a:lvl3pPr>
      <a:lvl4pPr marL="1600200" indent="-228600" algn="l" rtl="0" eaLnBrk="0" fontAlgn="base" hangingPunct="0">
        <a:spcBef>
          <a:spcPct val="20000"/>
        </a:spcBef>
        <a:spcAft>
          <a:spcPct val="30000"/>
        </a:spcAft>
        <a:buChar char="–"/>
        <a:defRPr sz="2200">
          <a:solidFill>
            <a:schemeClr val="tx1"/>
          </a:solidFill>
          <a:latin typeface="+mn-lt"/>
          <a:ea typeface="ＭＳ Ｐゴシック" pitchFamily="-106" charset="-128"/>
        </a:defRPr>
      </a:lvl4pPr>
      <a:lvl5pPr marL="2057400" indent="-228600" algn="l" rtl="0" eaLnBrk="0" fontAlgn="base" hangingPunct="0">
        <a:spcBef>
          <a:spcPct val="20000"/>
        </a:spcBef>
        <a:spcAft>
          <a:spcPct val="30000"/>
        </a:spcAft>
        <a:buChar char="»"/>
        <a:defRPr sz="2200">
          <a:solidFill>
            <a:schemeClr val="tx1"/>
          </a:solidFill>
          <a:latin typeface="+mn-lt"/>
          <a:ea typeface="ＭＳ Ｐゴシック" pitchFamily="-106" charset="-128"/>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oleObject" Target="../embeddings/oleObject3.bin"/><Relationship Id="rId2" Type="http://schemas.openxmlformats.org/officeDocument/2006/relationships/tags" Target="../tags/tag1.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 Id="rId5" Type="http://schemas.openxmlformats.org/officeDocument/2006/relationships/hyperlink" Target="http://www.alain-bensoussan.com/pages/1222/" TargetMode="Externa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7.xml"/><Relationship Id="rId5" Type="http://schemas.openxmlformats.org/officeDocument/2006/relationships/hyperlink" Target="http://www.alain-bensoussan.com/pages/1386/" TargetMode="Externa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www.alain-bensoussan.com/pages/2814/" TargetMode="External"/><Relationship Id="rId3" Type="http://schemas.openxmlformats.org/officeDocument/2006/relationships/notesSlide" Target="../notesSlides/notesSlide25.xml"/><Relationship Id="rId7" Type="http://schemas.openxmlformats.org/officeDocument/2006/relationships/hyperlink" Target="http://www.alain-bensoussan.com/pages/2826/" TargetMode="External"/><Relationship Id="rId2" Type="http://schemas.openxmlformats.org/officeDocument/2006/relationships/slideLayout" Target="../slideLayouts/slideLayout7.xml"/><Relationship Id="rId1" Type="http://schemas.openxmlformats.org/officeDocument/2006/relationships/tags" Target="../tags/tag25.xml"/><Relationship Id="rId6" Type="http://schemas.openxmlformats.org/officeDocument/2006/relationships/hyperlink" Target="http://www.alain-bensoussan.com/pages/3783/" TargetMode="External"/><Relationship Id="rId5" Type="http://schemas.openxmlformats.org/officeDocument/2006/relationships/hyperlink" Target="http://www.alain-bensoussan.com/pages/938/" TargetMode="Externa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6.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8.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0.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4.xml"/><Relationship Id="rId5"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6"/>
          <p:cNvSpPr>
            <a:spLocks noChangeArrowheads="1"/>
          </p:cNvSpPr>
          <p:nvPr/>
        </p:nvSpPr>
        <p:spPr bwMode="auto">
          <a:xfrm>
            <a:off x="0" y="914400"/>
            <a:ext cx="9144000" cy="3200400"/>
          </a:xfrm>
          <a:prstGeom prst="rect">
            <a:avLst/>
          </a:prstGeom>
          <a:gradFill rotWithShape="1">
            <a:gsLst>
              <a:gs pos="0">
                <a:schemeClr val="accent2">
                  <a:alpha val="50000"/>
                </a:schemeClr>
              </a:gs>
              <a:gs pos="100000">
                <a:schemeClr val="bg1"/>
              </a:gs>
            </a:gsLst>
            <a:lin ang="0" scaled="1"/>
          </a:gradFill>
          <a:ln w="9525">
            <a:noFill/>
            <a:miter lim="800000"/>
            <a:headEnd/>
            <a:tailEnd/>
          </a:ln>
        </p:spPr>
        <p:txBody>
          <a:bodyPr wrap="none" anchor="ctr"/>
          <a:lstStyle/>
          <a:p>
            <a:endParaRPr lang="fr-FR"/>
          </a:p>
        </p:txBody>
      </p:sp>
      <p:sp>
        <p:nvSpPr>
          <p:cNvPr id="3076" name="Rectangle 8"/>
          <p:cNvSpPr>
            <a:spLocks noChangeArrowheads="1"/>
          </p:cNvSpPr>
          <p:nvPr/>
        </p:nvSpPr>
        <p:spPr bwMode="auto">
          <a:xfrm>
            <a:off x="5905500" y="0"/>
            <a:ext cx="3236913" cy="6858000"/>
          </a:xfrm>
          <a:prstGeom prst="rect">
            <a:avLst/>
          </a:prstGeom>
          <a:gradFill rotWithShape="1">
            <a:gsLst>
              <a:gs pos="0">
                <a:schemeClr val="accent1">
                  <a:alpha val="12999"/>
                </a:schemeClr>
              </a:gs>
              <a:gs pos="100000">
                <a:schemeClr val="accent2">
                  <a:alpha val="75000"/>
                </a:schemeClr>
              </a:gs>
            </a:gsLst>
            <a:lin ang="5400000" scaled="1"/>
          </a:gradFill>
          <a:ln w="12700">
            <a:noFill/>
            <a:miter lim="800000"/>
            <a:headEnd/>
            <a:tailEnd/>
          </a:ln>
        </p:spPr>
        <p:txBody>
          <a:bodyPr wrap="none" anchor="ctr"/>
          <a:lstStyle/>
          <a:p>
            <a:endParaRPr lang="fr-FR"/>
          </a:p>
        </p:txBody>
      </p:sp>
      <p:sp>
        <p:nvSpPr>
          <p:cNvPr id="3077" name="Rectangle 5"/>
          <p:cNvSpPr>
            <a:spLocks noGrp="1" noChangeArrowheads="1"/>
          </p:cNvSpPr>
          <p:nvPr>
            <p:ph type="subTitle" idx="1"/>
          </p:nvPr>
        </p:nvSpPr>
        <p:spPr>
          <a:xfrm>
            <a:off x="609600" y="4114800"/>
            <a:ext cx="5181600" cy="1143000"/>
          </a:xfrm>
        </p:spPr>
        <p:txBody>
          <a:bodyPr/>
          <a:lstStyle/>
          <a:p>
            <a:pPr eaLnBrk="1" hangingPunct="1"/>
            <a:r>
              <a:rPr lang="en-US" sz="2400" smtClean="0"/>
              <a:t/>
            </a:r>
            <a:br>
              <a:rPr lang="en-US" sz="2400" smtClean="0"/>
            </a:br>
            <a:endParaRPr lang="en-US" sz="1400" smtClean="0"/>
          </a:p>
        </p:txBody>
      </p:sp>
      <p:sp>
        <p:nvSpPr>
          <p:cNvPr id="3078" name="Text Box 10"/>
          <p:cNvSpPr txBox="1">
            <a:spLocks noChangeArrowheads="1"/>
          </p:cNvSpPr>
          <p:nvPr/>
        </p:nvSpPr>
        <p:spPr bwMode="auto">
          <a:xfrm>
            <a:off x="5940425" y="6092825"/>
            <a:ext cx="3095625" cy="461963"/>
          </a:xfrm>
          <a:prstGeom prst="rect">
            <a:avLst/>
          </a:prstGeom>
          <a:noFill/>
          <a:ln w="12700">
            <a:noFill/>
            <a:miter lim="800000"/>
            <a:headEnd/>
            <a:tailEnd/>
          </a:ln>
        </p:spPr>
        <p:txBody>
          <a:bodyPr>
            <a:spAutoFit/>
          </a:bodyPr>
          <a:lstStyle/>
          <a:p>
            <a:pPr algn="r">
              <a:spcBef>
                <a:spcPct val="50000"/>
              </a:spcBef>
            </a:pPr>
            <a:r>
              <a:rPr lang="en-US" sz="1200"/>
              <a:t/>
            </a:r>
            <a:br>
              <a:rPr lang="en-US" sz="1200"/>
            </a:br>
            <a:endParaRPr lang="en-US" sz="1200"/>
          </a:p>
        </p:txBody>
      </p:sp>
      <p:pic>
        <p:nvPicPr>
          <p:cNvPr id="3079" name="Picture 16" descr="emblem_class"/>
          <p:cNvPicPr>
            <a:picLocks noChangeAspect="1" noChangeArrowheads="1"/>
          </p:cNvPicPr>
          <p:nvPr/>
        </p:nvPicPr>
        <p:blipFill>
          <a:blip r:embed="rId5" cstate="print"/>
          <a:srcRect/>
          <a:stretch>
            <a:fillRect/>
          </a:stretch>
        </p:blipFill>
        <p:spPr bwMode="auto">
          <a:xfrm>
            <a:off x="685800" y="1676400"/>
            <a:ext cx="1752600" cy="1752600"/>
          </a:xfrm>
          <a:prstGeom prst="rect">
            <a:avLst/>
          </a:prstGeom>
          <a:noFill/>
          <a:ln w="9525">
            <a:noFill/>
            <a:miter lim="800000"/>
            <a:headEnd/>
            <a:tailEnd/>
          </a:ln>
        </p:spPr>
      </p:pic>
      <p:pic>
        <p:nvPicPr>
          <p:cNvPr id="3080" name="Picture 49" descr="DirectionFinanciere"/>
          <p:cNvPicPr preferRelativeResize="0">
            <a:picLocks noChangeArrowheads="1"/>
          </p:cNvPicPr>
          <p:nvPr/>
        </p:nvPicPr>
        <p:blipFill>
          <a:blip r:embed="rId6" cstate="print"/>
          <a:srcRect/>
          <a:stretch>
            <a:fillRect/>
          </a:stretch>
        </p:blipFill>
        <p:spPr bwMode="auto">
          <a:xfrm>
            <a:off x="6156325" y="3068638"/>
            <a:ext cx="2806700" cy="1800225"/>
          </a:xfrm>
          <a:prstGeom prst="rect">
            <a:avLst/>
          </a:prstGeom>
          <a:noFill/>
          <a:ln w="9525">
            <a:noFill/>
            <a:miter lim="800000"/>
            <a:headEnd/>
            <a:tailEnd/>
          </a:ln>
        </p:spPr>
      </p:pic>
      <p:graphicFrame>
        <p:nvGraphicFramePr>
          <p:cNvPr id="3074" name="Object 51"/>
          <p:cNvGraphicFramePr>
            <a:graphicFrameLocks noChangeAspect="1"/>
          </p:cNvGraphicFramePr>
          <p:nvPr/>
        </p:nvGraphicFramePr>
        <p:xfrm>
          <a:off x="2843213" y="1196975"/>
          <a:ext cx="2736850" cy="2549525"/>
        </p:xfrm>
        <a:graphic>
          <a:graphicData uri="http://schemas.openxmlformats.org/presentationml/2006/ole">
            <p:oleObj spid="_x0000_s3074" name="CorelDRAW" r:id="rId7" imgW="1858804" imgH="1731645" progId="CorelDRAW.Graphic.12">
              <p:embed/>
            </p:oleObj>
          </a:graphicData>
        </a:graphic>
      </p:graphicFrame>
      <p:sp>
        <p:nvSpPr>
          <p:cNvPr id="3081" name="Rectangle 4"/>
          <p:cNvSpPr>
            <a:spLocks noGrp="1" noChangeArrowheads="1"/>
          </p:cNvSpPr>
          <p:nvPr>
            <p:ph type="ctrTitle"/>
          </p:nvPr>
        </p:nvSpPr>
        <p:spPr>
          <a:xfrm>
            <a:off x="2678113" y="990600"/>
            <a:ext cx="5856287" cy="2841625"/>
          </a:xfrm>
          <a:noFill/>
        </p:spPr>
        <p:txBody>
          <a:bodyPr/>
          <a:lstStyle/>
          <a:p>
            <a:pPr eaLnBrk="1" hangingPunct="1"/>
            <a:r>
              <a:rPr lang="en-US" sz="4000" smtClean="0"/>
              <a:t/>
            </a:r>
            <a:br>
              <a:rPr lang="en-US" sz="4000" smtClean="0"/>
            </a:br>
            <a:r>
              <a:rPr lang="en-US" sz="4000" smtClean="0"/>
              <a:t>Droit de l’internet et de la propriété intellectuelle</a:t>
            </a:r>
            <a:br>
              <a:rPr lang="en-US" sz="4000" smtClean="0"/>
            </a:br>
            <a:r>
              <a:rPr lang="en-US" sz="4000" smtClean="0"/>
              <a:t>Module 4</a:t>
            </a:r>
          </a:p>
        </p:txBody>
      </p:sp>
    </p:spTree>
    <p:custDataLst>
      <p:tags r:id="rId2"/>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033463" y="333375"/>
            <a:ext cx="7729537" cy="523875"/>
          </a:xfrm>
        </p:spPr>
        <p:txBody>
          <a:bodyPr/>
          <a:lstStyle/>
          <a:p>
            <a:pPr eaLnBrk="1" hangingPunct="1"/>
            <a:r>
              <a:rPr lang="en-US" sz="3200" smtClean="0"/>
              <a:t>Régime spécifique (2)</a:t>
            </a:r>
          </a:p>
        </p:txBody>
      </p:sp>
      <p:pic>
        <p:nvPicPr>
          <p:cNvPr id="1331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331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
        <p:nvSpPr>
          <p:cNvPr id="13317" name="Rectangle 5"/>
          <p:cNvSpPr>
            <a:spLocks noChangeArrowheads="1"/>
          </p:cNvSpPr>
          <p:nvPr/>
        </p:nvSpPr>
        <p:spPr bwMode="auto">
          <a:xfrm>
            <a:off x="1066800" y="1447800"/>
            <a:ext cx="8077200" cy="49593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fr-FR" sz="2800">
                <a:cs typeface="Times New Roman" pitchFamily="18" charset="0"/>
              </a:rPr>
              <a:t>Publicité par courrier électronique :</a:t>
            </a:r>
          </a:p>
          <a:p>
            <a:pPr eaLnBrk="1" hangingPunct="1">
              <a:lnSpc>
                <a:spcPct val="90000"/>
              </a:lnSpc>
              <a:spcBef>
                <a:spcPct val="20000"/>
              </a:spcBef>
              <a:buClr>
                <a:srgbClr val="245F94"/>
              </a:buClr>
              <a:buSzPct val="60000"/>
              <a:buFontTx/>
              <a:buChar char="-"/>
            </a:pPr>
            <a:r>
              <a:rPr lang="en-US" sz="2800">
                <a:cs typeface="Times New Roman" pitchFamily="18" charset="0"/>
              </a:rPr>
              <a:t> Message sous forme de texte, de voix, de son ou d’image, envoyé par un réseau public de communication, stocké sur un serveur du réseau ou dans l’équipement terminal du destinataire, jusqu’à ce que ce dernier le récupère </a:t>
            </a:r>
            <a:r>
              <a:rPr lang="fr-FR" sz="2800">
                <a:cs typeface="Times New Roman" pitchFamily="18" charset="0"/>
              </a:rPr>
              <a:t>(L.121-15-1 Code de la consom. ancien 21 LCEN) </a:t>
            </a:r>
            <a:endParaRPr lang="en-US" sz="2800">
              <a:cs typeface="Times New Roman" pitchFamily="18" charset="0"/>
            </a:endParaRPr>
          </a:p>
          <a:p>
            <a:pPr eaLnBrk="1" hangingPunct="1">
              <a:lnSpc>
                <a:spcPct val="90000"/>
              </a:lnSpc>
              <a:spcBef>
                <a:spcPct val="20000"/>
              </a:spcBef>
              <a:buClr>
                <a:srgbClr val="245F94"/>
              </a:buClr>
              <a:buSzPct val="60000"/>
              <a:buFontTx/>
              <a:buChar char="-"/>
            </a:pPr>
            <a:r>
              <a:rPr lang="en-US" sz="2800">
                <a:cs typeface="Times New Roman" pitchFamily="18" charset="0"/>
              </a:rPr>
              <a:t> Identification claire et non équivoque dès réception ou, en cas d’impossibilité technique, dans le corps du message</a:t>
            </a:r>
          </a:p>
          <a:p>
            <a:pPr eaLnBrk="1" hangingPunct="1">
              <a:lnSpc>
                <a:spcPct val="90000"/>
              </a:lnSpc>
              <a:spcBef>
                <a:spcPct val="20000"/>
              </a:spcBef>
              <a:buClr>
                <a:srgbClr val="245F94"/>
              </a:buClr>
              <a:buSzPct val="60000"/>
              <a:buFontTx/>
              <a:buChar char="-"/>
            </a:pPr>
            <a:r>
              <a:rPr lang="en-US" sz="2800">
                <a:cs typeface="Times New Roman" pitchFamily="18" charset="0"/>
              </a:rPr>
              <a:t> </a:t>
            </a:r>
            <a:r>
              <a:rPr lang="fr-FR" sz="2800">
                <a:cs typeface="Times New Roman" pitchFamily="18" charset="0"/>
              </a:rPr>
              <a:t>Sanctions : jusqu’à 2 ans de prison et 37500 € d’amende </a:t>
            </a:r>
            <a:r>
              <a:rPr lang="en-US" sz="2800">
                <a:cs typeface="Times New Roman" pitchFamily="18" charset="0"/>
              </a:rPr>
              <a:t>(art. L.121-6 Code de la consom.)</a:t>
            </a:r>
            <a:endParaRPr lang="fr-FR" sz="2800">
              <a:cs typeface="Times New Roman" pitchFamily="18"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033463" y="333375"/>
            <a:ext cx="7729537" cy="523875"/>
          </a:xfrm>
        </p:spPr>
        <p:txBody>
          <a:bodyPr/>
          <a:lstStyle/>
          <a:p>
            <a:pPr eaLnBrk="1" hangingPunct="1"/>
            <a:r>
              <a:rPr lang="en-US" sz="3200" smtClean="0"/>
              <a:t>Bureau de Vérification de la Publicité</a:t>
            </a:r>
          </a:p>
        </p:txBody>
      </p:sp>
      <p:pic>
        <p:nvPicPr>
          <p:cNvPr id="1433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434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
        <p:nvSpPr>
          <p:cNvPr id="14341" name="Rectangle 5"/>
          <p:cNvSpPr>
            <a:spLocks noChangeArrowheads="1"/>
          </p:cNvSpPr>
          <p:nvPr/>
        </p:nvSpPr>
        <p:spPr bwMode="auto">
          <a:xfrm>
            <a:off x="1066800" y="1447800"/>
            <a:ext cx="7848600" cy="32099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fr-FR" sz="2800">
                <a:cs typeface="Times New Roman" pitchFamily="18" charset="0"/>
              </a:rPr>
              <a:t>Recommandation du 13 mai 2005, l’indication explicite permettant d’identifier la publicité :</a:t>
            </a:r>
          </a:p>
          <a:p>
            <a:pPr eaLnBrk="1" hangingPunct="1">
              <a:lnSpc>
                <a:spcPct val="90000"/>
              </a:lnSpc>
              <a:spcBef>
                <a:spcPct val="20000"/>
              </a:spcBef>
              <a:buClr>
                <a:srgbClr val="245F94"/>
              </a:buClr>
              <a:buSzPct val="60000"/>
              <a:buFontTx/>
              <a:buChar char="-"/>
            </a:pPr>
            <a:r>
              <a:rPr lang="en-US" sz="2800">
                <a:cs typeface="Times New Roman" pitchFamily="18" charset="0"/>
              </a:rPr>
              <a:t> doit apparaître clairement</a:t>
            </a:r>
          </a:p>
          <a:p>
            <a:pPr eaLnBrk="1" hangingPunct="1">
              <a:lnSpc>
                <a:spcPct val="90000"/>
              </a:lnSpc>
              <a:spcBef>
                <a:spcPct val="20000"/>
              </a:spcBef>
              <a:buClr>
                <a:srgbClr val="245F94"/>
              </a:buClr>
              <a:buSzPct val="60000"/>
              <a:buFontTx/>
              <a:buChar char="-"/>
            </a:pPr>
            <a:r>
              <a:rPr lang="en-US" sz="2800">
                <a:cs typeface="Times New Roman" pitchFamily="18" charset="0"/>
              </a:rPr>
              <a:t> dès sa réception </a:t>
            </a:r>
          </a:p>
          <a:p>
            <a:pPr eaLnBrk="1" hangingPunct="1">
              <a:lnSpc>
                <a:spcPct val="90000"/>
              </a:lnSpc>
              <a:spcBef>
                <a:spcPct val="20000"/>
              </a:spcBef>
              <a:buClr>
                <a:srgbClr val="245F94"/>
              </a:buClr>
              <a:buSzPct val="60000"/>
              <a:buFontTx/>
              <a:buChar char="-"/>
            </a:pPr>
            <a:r>
              <a:rPr lang="en-US" sz="2800">
                <a:cs typeface="Times New Roman" pitchFamily="18" charset="0"/>
              </a:rPr>
              <a:t> sans nécessité d’ouvrir l’e-mail reçu </a:t>
            </a:r>
          </a:p>
          <a:p>
            <a:pPr eaLnBrk="1" hangingPunct="1">
              <a:lnSpc>
                <a:spcPct val="90000"/>
              </a:lnSpc>
              <a:spcBef>
                <a:spcPct val="20000"/>
              </a:spcBef>
              <a:buClr>
                <a:srgbClr val="245F94"/>
              </a:buClr>
              <a:buSzPct val="60000"/>
              <a:buFontTx/>
              <a:buChar char="-"/>
            </a:pPr>
            <a:endParaRPr lang="fr-FR" sz="2800">
              <a:cs typeface="Times New Roman" pitchFamily="18" charset="0"/>
            </a:endParaRPr>
          </a:p>
          <a:p>
            <a:pPr eaLnBrk="1" hangingPunct="1">
              <a:lnSpc>
                <a:spcPct val="90000"/>
              </a:lnSpc>
              <a:spcBef>
                <a:spcPct val="20000"/>
              </a:spcBef>
              <a:buClr>
                <a:srgbClr val="245F94"/>
              </a:buClr>
              <a:buSzPct val="60000"/>
              <a:buFont typeface="Wingdings 2" pitchFamily="18" charset="2"/>
              <a:buNone/>
            </a:pPr>
            <a:endParaRPr lang="fr-FR" sz="2800">
              <a:cs typeface="Times New Roman" pitchFamily="18"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Régime général tout support (1)</a:t>
            </a:r>
          </a:p>
        </p:txBody>
      </p:sp>
      <p:sp>
        <p:nvSpPr>
          <p:cNvPr id="15363"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
        <p:nvSpPr>
          <p:cNvPr id="15364" name="Rectangle 5"/>
          <p:cNvSpPr>
            <a:spLocks noChangeArrowheads="1"/>
          </p:cNvSpPr>
          <p:nvPr/>
        </p:nvSpPr>
        <p:spPr bwMode="auto">
          <a:xfrm>
            <a:off x="1295400" y="1447800"/>
            <a:ext cx="7620000" cy="46609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Pratique commerciale trompeuse (L.121-1 Code de la consom.) :</a:t>
            </a:r>
          </a:p>
          <a:p>
            <a:pPr eaLnBrk="1" hangingPunct="1">
              <a:lnSpc>
                <a:spcPct val="90000"/>
              </a:lnSpc>
              <a:spcBef>
                <a:spcPct val="20000"/>
              </a:spcBef>
              <a:buClr>
                <a:srgbClr val="245F94"/>
              </a:buClr>
              <a:buSzPct val="60000"/>
              <a:buFontTx/>
              <a:buChar char="-"/>
            </a:pPr>
            <a:r>
              <a:rPr lang="en-US" sz="2800"/>
              <a:t> Confusion avec un autre bien, service, marque, nom commercial, autre signe distinctif d’un concurrent</a:t>
            </a:r>
          </a:p>
          <a:p>
            <a:pPr eaLnBrk="1" hangingPunct="1">
              <a:lnSpc>
                <a:spcPct val="90000"/>
              </a:lnSpc>
              <a:spcBef>
                <a:spcPct val="20000"/>
              </a:spcBef>
              <a:buClr>
                <a:srgbClr val="245F94"/>
              </a:buClr>
              <a:buSzPct val="60000"/>
              <a:buFontTx/>
              <a:buChar char="-"/>
            </a:pPr>
            <a:r>
              <a:rPr lang="en-US" sz="2800"/>
              <a:t> Allégations, indications ou présentations fausses ou de nature à induire en erreur</a:t>
            </a:r>
          </a:p>
          <a:p>
            <a:pPr eaLnBrk="1" hangingPunct="1">
              <a:lnSpc>
                <a:spcPct val="90000"/>
              </a:lnSpc>
              <a:spcBef>
                <a:spcPct val="20000"/>
              </a:spcBef>
              <a:buClr>
                <a:srgbClr val="245F94"/>
              </a:buClr>
              <a:buSzPct val="60000"/>
              <a:buFontTx/>
              <a:buChar char="-"/>
            </a:pPr>
            <a:r>
              <a:rPr lang="en-US" sz="2800"/>
              <a:t> L’annonceur n’est pas clairement identifiable </a:t>
            </a:r>
          </a:p>
          <a:p>
            <a:pPr eaLnBrk="1" hangingPunct="1">
              <a:lnSpc>
                <a:spcPct val="90000"/>
              </a:lnSpc>
              <a:spcBef>
                <a:spcPct val="20000"/>
              </a:spcBef>
              <a:buClr>
                <a:srgbClr val="245F94"/>
              </a:buClr>
              <a:buSzPct val="60000"/>
              <a:buFont typeface="Wingdings 2" pitchFamily="18" charset="2"/>
              <a:buChar char="¢"/>
            </a:pPr>
            <a:r>
              <a:rPr lang="en-US" sz="2800"/>
              <a:t> Sanctions : jusqu’à 2 ans de prison et 37500 € d’amende (art. L.121-6 et L. 213-1 Code de la consom.)</a:t>
            </a:r>
          </a:p>
        </p:txBody>
      </p:sp>
      <p:pic>
        <p:nvPicPr>
          <p:cNvPr id="15365" name="Picture 1030" descr="New_logo_mail"/>
          <p:cNvPicPr>
            <a:picLocks noChangeAspect="1" noChangeArrowheads="1"/>
          </p:cNvPicPr>
          <p:nvPr/>
        </p:nvPicPr>
        <p:blipFill>
          <a:blip r:embed="rId4"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Régime général tout support (2)</a:t>
            </a:r>
          </a:p>
        </p:txBody>
      </p:sp>
      <p:pic>
        <p:nvPicPr>
          <p:cNvPr id="1638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638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
        <p:nvSpPr>
          <p:cNvPr id="16389" name="Rectangle 5"/>
          <p:cNvSpPr>
            <a:spLocks noChangeArrowheads="1"/>
          </p:cNvSpPr>
          <p:nvPr/>
        </p:nvSpPr>
        <p:spPr bwMode="auto">
          <a:xfrm>
            <a:off x="1295400" y="1447800"/>
            <a:ext cx="7620000" cy="43624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Publicité comparative (L.121-8 Code de la consom.) :</a:t>
            </a:r>
          </a:p>
          <a:p>
            <a:pPr eaLnBrk="1" hangingPunct="1">
              <a:lnSpc>
                <a:spcPct val="90000"/>
              </a:lnSpc>
              <a:spcBef>
                <a:spcPct val="20000"/>
              </a:spcBef>
              <a:buClr>
                <a:srgbClr val="245F94"/>
              </a:buClr>
              <a:buSzPct val="60000"/>
              <a:buFontTx/>
              <a:buChar char="-"/>
            </a:pPr>
            <a:r>
              <a:rPr lang="en-US" sz="2800"/>
              <a:t> Non trompeuse et n’induisant pas en erreur</a:t>
            </a:r>
          </a:p>
          <a:p>
            <a:pPr eaLnBrk="1" hangingPunct="1">
              <a:lnSpc>
                <a:spcPct val="90000"/>
              </a:lnSpc>
              <a:spcBef>
                <a:spcPct val="20000"/>
              </a:spcBef>
              <a:buClr>
                <a:srgbClr val="245F94"/>
              </a:buClr>
              <a:buSzPct val="60000"/>
              <a:buFontTx/>
              <a:buChar char="-"/>
            </a:pPr>
            <a:r>
              <a:rPr lang="en-US" sz="2800"/>
              <a:t> Absence de confusion avec un concurrent</a:t>
            </a:r>
          </a:p>
          <a:p>
            <a:pPr eaLnBrk="1" hangingPunct="1">
              <a:lnSpc>
                <a:spcPct val="90000"/>
              </a:lnSpc>
              <a:spcBef>
                <a:spcPct val="20000"/>
              </a:spcBef>
              <a:buClr>
                <a:srgbClr val="245F94"/>
              </a:buClr>
              <a:buSzPct val="60000"/>
              <a:buFontTx/>
              <a:buChar char="-"/>
            </a:pPr>
            <a:r>
              <a:rPr lang="en-US" sz="2800"/>
              <a:t> Absence de dénigrement des marques</a:t>
            </a:r>
          </a:p>
          <a:p>
            <a:pPr eaLnBrk="1" hangingPunct="1">
              <a:lnSpc>
                <a:spcPct val="90000"/>
              </a:lnSpc>
              <a:spcBef>
                <a:spcPct val="20000"/>
              </a:spcBef>
              <a:buClr>
                <a:srgbClr val="245F94"/>
              </a:buClr>
              <a:buSzPct val="60000"/>
              <a:buFontTx/>
              <a:buChar char="-"/>
            </a:pPr>
            <a:r>
              <a:rPr lang="en-US" sz="2800"/>
              <a:t> Biens ou services répondant aux mêmes besoins ou ayant le même objectif</a:t>
            </a:r>
          </a:p>
          <a:p>
            <a:pPr eaLnBrk="1" hangingPunct="1">
              <a:lnSpc>
                <a:spcPct val="90000"/>
              </a:lnSpc>
              <a:spcBef>
                <a:spcPct val="20000"/>
              </a:spcBef>
              <a:buClr>
                <a:srgbClr val="245F94"/>
              </a:buClr>
              <a:buSzPct val="60000"/>
              <a:buFontTx/>
              <a:buChar char="-"/>
            </a:pPr>
            <a:r>
              <a:rPr lang="en-US" sz="2800"/>
              <a:t> Comparaison objective de caractéristique(s) essentielle(s), pertinente(s), vérifiable(s) et représentative(s)</a:t>
            </a:r>
          </a:p>
        </p:txBody>
      </p:sp>
    </p:spTree>
    <p:custDataLst>
      <p:tags r:id="rId1"/>
    </p:custData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Régime général tout support (3)</a:t>
            </a:r>
          </a:p>
        </p:txBody>
      </p:sp>
      <p:pic>
        <p:nvPicPr>
          <p:cNvPr id="1741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741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
        <p:nvSpPr>
          <p:cNvPr id="17413" name="Rectangle 5"/>
          <p:cNvSpPr>
            <a:spLocks noChangeArrowheads="1"/>
          </p:cNvSpPr>
          <p:nvPr/>
        </p:nvSpPr>
        <p:spPr bwMode="auto">
          <a:xfrm>
            <a:off x="1295400" y="1447800"/>
            <a:ext cx="7620000" cy="303847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Publicité comparative et sanction :</a:t>
            </a:r>
          </a:p>
          <a:p>
            <a:pPr eaLnBrk="1" hangingPunct="1">
              <a:lnSpc>
                <a:spcPct val="90000"/>
              </a:lnSpc>
              <a:spcBef>
                <a:spcPct val="20000"/>
              </a:spcBef>
              <a:buClr>
                <a:srgbClr val="245F94"/>
              </a:buClr>
              <a:buSzPct val="60000"/>
              <a:buFont typeface="Wingdings 2" pitchFamily="18" charset="2"/>
              <a:buNone/>
            </a:pPr>
            <a:r>
              <a:rPr lang="en-US" sz="2800"/>
              <a:t>- en cas de contrefaçon de marque, </a:t>
            </a:r>
          </a:p>
          <a:p>
            <a:pPr eaLnBrk="1" hangingPunct="1">
              <a:lnSpc>
                <a:spcPct val="90000"/>
              </a:lnSpc>
              <a:spcBef>
                <a:spcPct val="20000"/>
              </a:spcBef>
              <a:buClr>
                <a:srgbClr val="245F94"/>
              </a:buClr>
              <a:buSzPct val="60000"/>
              <a:buFont typeface="Wingdings 2" pitchFamily="18" charset="2"/>
              <a:buNone/>
            </a:pPr>
            <a:r>
              <a:rPr lang="en-US" sz="2800"/>
              <a:t>- en cas de publicité déloyale (dommages &amp; intérêts)</a:t>
            </a:r>
          </a:p>
          <a:p>
            <a:pPr eaLnBrk="1" hangingPunct="1">
              <a:lnSpc>
                <a:spcPct val="90000"/>
              </a:lnSpc>
              <a:spcBef>
                <a:spcPct val="20000"/>
              </a:spcBef>
              <a:buClr>
                <a:srgbClr val="245F94"/>
              </a:buClr>
              <a:buSzPct val="60000"/>
              <a:buFont typeface="Wingdings 2" pitchFamily="18" charset="2"/>
              <a:buChar char="¢"/>
            </a:pPr>
            <a:r>
              <a:rPr lang="en-US" sz="2800"/>
              <a:t> Condamnation d’un site comparateur de prix à 30 000 euros de dommages et intérêts (</a:t>
            </a:r>
            <a:r>
              <a:rPr lang="en-US" sz="2800">
                <a:hlinkClick r:id="rId5"/>
              </a:rPr>
              <a:t>TGI de Strasbourg 11-10-2007</a:t>
            </a:r>
            <a:r>
              <a:rPr lang="en-US" sz="2800"/>
              <a:t>)</a:t>
            </a:r>
          </a:p>
        </p:txBody>
      </p:sp>
    </p:spTree>
    <p:custDataLst>
      <p:tags r:id="rId1"/>
    </p:custData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Régime général tout support (4)</a:t>
            </a:r>
          </a:p>
        </p:txBody>
      </p:sp>
      <p:pic>
        <p:nvPicPr>
          <p:cNvPr id="1843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
        <p:nvSpPr>
          <p:cNvPr id="18437" name="Rectangle 5"/>
          <p:cNvSpPr>
            <a:spLocks noChangeArrowheads="1"/>
          </p:cNvSpPr>
          <p:nvPr/>
        </p:nvSpPr>
        <p:spPr bwMode="auto">
          <a:xfrm>
            <a:off x="1295400" y="1676400"/>
            <a:ext cx="7239000" cy="17145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Emploi obligatoire de la langue française dans toute publicité écrite, parlée ou audiovisuelle </a:t>
            </a:r>
          </a:p>
          <a:p>
            <a:pPr eaLnBrk="1" hangingPunct="1">
              <a:lnSpc>
                <a:spcPct val="90000"/>
              </a:lnSpc>
              <a:spcBef>
                <a:spcPct val="20000"/>
              </a:spcBef>
              <a:buClr>
                <a:srgbClr val="245F94"/>
              </a:buClr>
              <a:buSzPct val="60000"/>
              <a:buFont typeface="Wingdings 2" pitchFamily="18" charset="2"/>
              <a:buNone/>
            </a:pPr>
            <a:r>
              <a:rPr lang="en-US" sz="2800"/>
              <a:t>(Loi Toubon du 4 août 1994)</a:t>
            </a:r>
          </a:p>
        </p:txBody>
      </p:sp>
    </p:spTree>
    <p:custDataLst>
      <p:tags r:id="rId1"/>
    </p:custData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Régime général tout support (5)</a:t>
            </a:r>
          </a:p>
        </p:txBody>
      </p:sp>
      <p:pic>
        <p:nvPicPr>
          <p:cNvPr id="1945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946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
        <p:nvSpPr>
          <p:cNvPr id="19461" name="Rectangle 5"/>
          <p:cNvSpPr>
            <a:spLocks noChangeArrowheads="1"/>
          </p:cNvSpPr>
          <p:nvPr/>
        </p:nvSpPr>
        <p:spPr bwMode="auto">
          <a:xfrm>
            <a:off x="1295400" y="1447800"/>
            <a:ext cx="7848600" cy="4840288"/>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Exceptions à l’emploi obligatoire de la langue française :</a:t>
            </a:r>
          </a:p>
          <a:p>
            <a:pPr eaLnBrk="1" hangingPunct="1">
              <a:lnSpc>
                <a:spcPct val="90000"/>
              </a:lnSpc>
              <a:spcBef>
                <a:spcPct val="20000"/>
              </a:spcBef>
              <a:buClr>
                <a:srgbClr val="245F94"/>
              </a:buClr>
              <a:buSzPct val="60000"/>
              <a:buFontTx/>
              <a:buChar char="-"/>
            </a:pPr>
            <a:r>
              <a:rPr lang="en-US" sz="2400"/>
              <a:t> marques et messages enregistrés avec une marque, marques de fabrique, de commerce ou de service ;</a:t>
            </a:r>
          </a:p>
          <a:p>
            <a:pPr eaLnBrk="1" hangingPunct="1">
              <a:lnSpc>
                <a:spcPct val="90000"/>
              </a:lnSpc>
              <a:spcBef>
                <a:spcPct val="20000"/>
              </a:spcBef>
              <a:buClr>
                <a:srgbClr val="245F94"/>
              </a:buClr>
              <a:buSzPct val="60000"/>
              <a:buFontTx/>
              <a:buChar char="-"/>
            </a:pPr>
            <a:r>
              <a:rPr lang="en-US" sz="2400"/>
              <a:t> dénominations de produits typiques et spécialités d’appellation étrangère connus du plus large public et dénominations étrangères protégées à la suite d’accords internationaux ;</a:t>
            </a:r>
          </a:p>
          <a:p>
            <a:pPr eaLnBrk="1" hangingPunct="1">
              <a:lnSpc>
                <a:spcPct val="90000"/>
              </a:lnSpc>
              <a:spcBef>
                <a:spcPct val="20000"/>
              </a:spcBef>
              <a:buClr>
                <a:srgbClr val="245F94"/>
              </a:buClr>
              <a:buSzPct val="60000"/>
              <a:buFontTx/>
              <a:buChar char="-"/>
            </a:pPr>
            <a:r>
              <a:rPr lang="en-US" sz="2400"/>
              <a:t> termes ou expressions entrés dans le langage courant si gravés, moulés ou tissés (made in, copyright);</a:t>
            </a:r>
          </a:p>
          <a:p>
            <a:pPr eaLnBrk="1" hangingPunct="1">
              <a:lnSpc>
                <a:spcPct val="90000"/>
              </a:lnSpc>
              <a:spcBef>
                <a:spcPct val="20000"/>
              </a:spcBef>
              <a:buClr>
                <a:srgbClr val="245F94"/>
              </a:buClr>
              <a:buSzPct val="60000"/>
              <a:buFontTx/>
              <a:buChar char="-"/>
            </a:pPr>
            <a:r>
              <a:rPr lang="en-US" sz="2400"/>
              <a:t> enseignes, dénominations sociales ou noms commerciaux;</a:t>
            </a:r>
          </a:p>
          <a:p>
            <a:pPr eaLnBrk="1" hangingPunct="1">
              <a:lnSpc>
                <a:spcPct val="90000"/>
              </a:lnSpc>
              <a:spcBef>
                <a:spcPct val="20000"/>
              </a:spcBef>
              <a:buClr>
                <a:srgbClr val="245F94"/>
              </a:buClr>
              <a:buSzPct val="60000"/>
              <a:buFontTx/>
              <a:buChar char="-"/>
            </a:pPr>
            <a:r>
              <a:rPr lang="en-US" sz="2400"/>
              <a:t> usages de traductions tolérés.</a:t>
            </a:r>
          </a:p>
        </p:txBody>
      </p:sp>
    </p:spTree>
    <p:custDataLst>
      <p:tags r:id="rId1"/>
    </p:custData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Publicités réglementées (1)</a:t>
            </a:r>
          </a:p>
        </p:txBody>
      </p:sp>
      <p:sp>
        <p:nvSpPr>
          <p:cNvPr id="20483"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
        <p:nvSpPr>
          <p:cNvPr id="20484" name="Rectangle 5"/>
          <p:cNvSpPr>
            <a:spLocks noChangeArrowheads="1"/>
          </p:cNvSpPr>
          <p:nvPr/>
        </p:nvSpPr>
        <p:spPr bwMode="auto">
          <a:xfrm>
            <a:off x="914400" y="1447800"/>
            <a:ext cx="8229600" cy="48133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Alcool (L.3323-2 Code de la santé publique):</a:t>
            </a:r>
          </a:p>
          <a:p>
            <a:pPr eaLnBrk="1" hangingPunct="1">
              <a:lnSpc>
                <a:spcPct val="90000"/>
              </a:lnSpc>
              <a:spcBef>
                <a:spcPct val="20000"/>
              </a:spcBef>
              <a:buClr>
                <a:srgbClr val="245F94"/>
              </a:buClr>
              <a:buSzPct val="60000"/>
              <a:buFont typeface="Wingdings 2" pitchFamily="18" charset="2"/>
              <a:buNone/>
            </a:pPr>
            <a:r>
              <a:rPr lang="en-US" sz="2800"/>
              <a:t>- Enumération limitative des supports autorisés</a:t>
            </a:r>
          </a:p>
          <a:p>
            <a:pPr eaLnBrk="1" hangingPunct="1">
              <a:lnSpc>
                <a:spcPct val="90000"/>
              </a:lnSpc>
              <a:spcBef>
                <a:spcPct val="20000"/>
              </a:spcBef>
              <a:buClr>
                <a:srgbClr val="245F94"/>
              </a:buClr>
              <a:buSzPct val="60000"/>
              <a:buFont typeface="Wingdings 2" pitchFamily="18" charset="2"/>
              <a:buNone/>
            </a:pPr>
            <a:r>
              <a:rPr lang="en-US" sz="2800"/>
              <a:t>- Internet autorisé par la loi du 21/07/2009, “</a:t>
            </a:r>
            <a:r>
              <a:rPr lang="en-US" sz="2800" i="1"/>
              <a:t>sous réserve que la propagande ou la publicité ne soit ni intrusive ni interstitielle</a:t>
            </a:r>
            <a:r>
              <a:rPr lang="en-US" sz="2800"/>
              <a:t>”</a:t>
            </a:r>
          </a:p>
          <a:p>
            <a:pPr eaLnBrk="1" hangingPunct="1">
              <a:lnSpc>
                <a:spcPct val="90000"/>
              </a:lnSpc>
              <a:spcBef>
                <a:spcPct val="20000"/>
              </a:spcBef>
              <a:buClr>
                <a:srgbClr val="245F94"/>
              </a:buClr>
              <a:buSzPct val="60000"/>
              <a:buFont typeface="Wingdings 2" pitchFamily="18" charset="2"/>
              <a:buChar char="¢"/>
            </a:pPr>
            <a:r>
              <a:rPr lang="en-US" sz="2800"/>
              <a:t> Tabac (L.3511-3 Code de la santé publique):</a:t>
            </a:r>
          </a:p>
          <a:p>
            <a:pPr eaLnBrk="1" hangingPunct="1">
              <a:lnSpc>
                <a:spcPct val="90000"/>
              </a:lnSpc>
              <a:spcBef>
                <a:spcPct val="20000"/>
              </a:spcBef>
              <a:buClr>
                <a:srgbClr val="245F94"/>
              </a:buClr>
              <a:buSzPct val="60000"/>
              <a:buFont typeface="Wingdings 2" pitchFamily="18" charset="2"/>
              <a:buNone/>
            </a:pPr>
            <a:r>
              <a:rPr lang="en-US" sz="2800"/>
              <a:t>- Principe d’interdiction</a:t>
            </a:r>
          </a:p>
          <a:p>
            <a:pPr eaLnBrk="1" hangingPunct="1">
              <a:lnSpc>
                <a:spcPct val="90000"/>
              </a:lnSpc>
              <a:spcBef>
                <a:spcPct val="20000"/>
              </a:spcBef>
              <a:buClr>
                <a:srgbClr val="245F94"/>
              </a:buClr>
              <a:buSzPct val="60000"/>
              <a:buFontTx/>
              <a:buChar char="-"/>
            </a:pPr>
            <a:r>
              <a:rPr lang="en-US" sz="2800"/>
              <a:t> Exceptions </a:t>
            </a:r>
            <a:r>
              <a:rPr lang="fr-FR" sz="2800"/>
              <a:t>services de communication en ligne </a:t>
            </a:r>
          </a:p>
          <a:p>
            <a:pPr eaLnBrk="1" hangingPunct="1">
              <a:lnSpc>
                <a:spcPct val="90000"/>
              </a:lnSpc>
              <a:spcBef>
                <a:spcPct val="20000"/>
              </a:spcBef>
              <a:buClr>
                <a:srgbClr val="245F94"/>
              </a:buClr>
              <a:buSzPct val="60000"/>
              <a:buFontTx/>
              <a:buChar char="-"/>
            </a:pPr>
            <a:r>
              <a:rPr lang="fr-FR" sz="2000"/>
              <a:t> édités par les organisations professionnelles de producteurs réservés aux adhérents ou accessibles uniquement aux professionnels</a:t>
            </a:r>
          </a:p>
          <a:p>
            <a:pPr eaLnBrk="1" hangingPunct="1">
              <a:lnSpc>
                <a:spcPct val="90000"/>
              </a:lnSpc>
              <a:spcBef>
                <a:spcPct val="20000"/>
              </a:spcBef>
              <a:buClr>
                <a:srgbClr val="245F94"/>
              </a:buClr>
              <a:buSzPct val="60000"/>
              <a:buFontTx/>
              <a:buChar char="-"/>
            </a:pPr>
            <a:r>
              <a:rPr lang="fr-FR" sz="2000"/>
              <a:t> mis à disposition du public par des personnes établies hors UE ou hors EEE si pas destinés principalement au marché communautaire.</a:t>
            </a:r>
            <a:endParaRPr lang="fr-FR" sz="2800"/>
          </a:p>
        </p:txBody>
      </p:sp>
      <p:pic>
        <p:nvPicPr>
          <p:cNvPr id="20485" name="Picture 1030" descr="New_logo_mail"/>
          <p:cNvPicPr>
            <a:picLocks noChangeAspect="1" noChangeArrowheads="1"/>
          </p:cNvPicPr>
          <p:nvPr/>
        </p:nvPicPr>
        <p:blipFill>
          <a:blip r:embed="rId4"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Publicités réglementées (2)</a:t>
            </a:r>
          </a:p>
        </p:txBody>
      </p:sp>
      <p:pic>
        <p:nvPicPr>
          <p:cNvPr id="2150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150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
        <p:nvSpPr>
          <p:cNvPr id="21509" name="Rectangle 5"/>
          <p:cNvSpPr>
            <a:spLocks noChangeArrowheads="1"/>
          </p:cNvSpPr>
          <p:nvPr/>
        </p:nvSpPr>
        <p:spPr bwMode="auto">
          <a:xfrm>
            <a:off x="914400" y="1447800"/>
            <a:ext cx="8229600" cy="48323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objets, appareils et méthodes présentés comme favorisant le diagnostic, la prévention ou le traitement des maladies ; </a:t>
            </a:r>
          </a:p>
          <a:p>
            <a:pPr eaLnBrk="1" hangingPunct="1">
              <a:lnSpc>
                <a:spcPct val="90000"/>
              </a:lnSpc>
              <a:spcBef>
                <a:spcPct val="20000"/>
              </a:spcBef>
              <a:buClr>
                <a:srgbClr val="245F94"/>
              </a:buClr>
              <a:buSzPct val="60000"/>
              <a:buFont typeface="Wingdings 2" pitchFamily="18" charset="2"/>
              <a:buChar char="¢"/>
            </a:pPr>
            <a:r>
              <a:rPr lang="en-US" sz="2800"/>
              <a:t> produits de contraception et d'interruption de grossesse ; </a:t>
            </a:r>
          </a:p>
          <a:p>
            <a:pPr eaLnBrk="1" hangingPunct="1">
              <a:lnSpc>
                <a:spcPct val="90000"/>
              </a:lnSpc>
              <a:spcBef>
                <a:spcPct val="20000"/>
              </a:spcBef>
              <a:buClr>
                <a:srgbClr val="245F94"/>
              </a:buClr>
              <a:buSzPct val="60000"/>
              <a:buFont typeface="Wingdings 2" pitchFamily="18" charset="2"/>
              <a:buChar char="¢"/>
            </a:pPr>
            <a:r>
              <a:rPr lang="en-US" sz="2800"/>
              <a:t> produits diététiques et de régimes ;</a:t>
            </a:r>
          </a:p>
          <a:p>
            <a:pPr eaLnBrk="1" hangingPunct="1">
              <a:lnSpc>
                <a:spcPct val="90000"/>
              </a:lnSpc>
              <a:spcBef>
                <a:spcPct val="20000"/>
              </a:spcBef>
              <a:buClr>
                <a:srgbClr val="245F94"/>
              </a:buClr>
              <a:buSzPct val="60000"/>
              <a:buFont typeface="Wingdings 2" pitchFamily="18" charset="2"/>
              <a:buChar char="¢"/>
            </a:pPr>
            <a:r>
              <a:rPr lang="en-US" sz="2800"/>
              <a:t> produits et services médicaux ou paramédicaux</a:t>
            </a:r>
          </a:p>
          <a:p>
            <a:pPr eaLnBrk="1" hangingPunct="1">
              <a:lnSpc>
                <a:spcPct val="90000"/>
              </a:lnSpc>
              <a:spcBef>
                <a:spcPct val="20000"/>
              </a:spcBef>
              <a:buClr>
                <a:srgbClr val="245F94"/>
              </a:buClr>
              <a:buSzPct val="60000"/>
              <a:buFont typeface="Wingdings 2" pitchFamily="18" charset="2"/>
              <a:buChar char="¢"/>
            </a:pPr>
            <a:r>
              <a:rPr lang="en-US" sz="2800"/>
              <a:t> médicaments humains et vétérinaires ; </a:t>
            </a:r>
          </a:p>
          <a:p>
            <a:pPr eaLnBrk="1" hangingPunct="1">
              <a:lnSpc>
                <a:spcPct val="90000"/>
              </a:lnSpc>
              <a:spcBef>
                <a:spcPct val="20000"/>
              </a:spcBef>
              <a:buClr>
                <a:srgbClr val="245F94"/>
              </a:buClr>
              <a:buSzPct val="60000"/>
              <a:buFont typeface="Wingdings 2" pitchFamily="18" charset="2"/>
              <a:buChar char="¢"/>
            </a:pPr>
            <a:r>
              <a:rPr lang="en-US" sz="2800"/>
              <a:t> produits financiers et d'assurances ; </a:t>
            </a:r>
          </a:p>
          <a:p>
            <a:pPr eaLnBrk="1" hangingPunct="1">
              <a:lnSpc>
                <a:spcPct val="90000"/>
              </a:lnSpc>
              <a:spcBef>
                <a:spcPct val="20000"/>
              </a:spcBef>
              <a:buClr>
                <a:srgbClr val="245F94"/>
              </a:buClr>
              <a:buSzPct val="60000"/>
              <a:buFont typeface="Wingdings 2" pitchFamily="18" charset="2"/>
              <a:buChar char="¢"/>
            </a:pPr>
            <a:r>
              <a:rPr lang="en-US" sz="2800"/>
              <a:t> prêts d'argent (crédit à la consommation, crédit immobilier, etc.) </a:t>
            </a:r>
            <a:r>
              <a:rPr lang="en-US" sz="2800">
                <a:hlinkClick r:id="rId5"/>
              </a:rPr>
              <a:t>liste non exhaustive</a:t>
            </a:r>
            <a:endParaRPr lang="fr-FR" sz="2000"/>
          </a:p>
        </p:txBody>
      </p:sp>
    </p:spTree>
    <p:custDataLst>
      <p:tags r:id="rId1"/>
    </p:custData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La prospection par voie électronique</a:t>
            </a:r>
          </a:p>
        </p:txBody>
      </p:sp>
      <p:sp>
        <p:nvSpPr>
          <p:cNvPr id="22531"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
        <p:nvSpPr>
          <p:cNvPr id="22532" name="Rectangle 5"/>
          <p:cNvSpPr>
            <a:spLocks noChangeArrowheads="1"/>
          </p:cNvSpPr>
          <p:nvPr/>
        </p:nvSpPr>
        <p:spPr bwMode="auto">
          <a:xfrm>
            <a:off x="1295400" y="1447800"/>
            <a:ext cx="7620000" cy="32956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Le </a:t>
            </a:r>
            <a:r>
              <a:rPr lang="en-US" sz="2800"/>
              <a:t>consentement : interdiction du spamming</a:t>
            </a:r>
          </a:p>
          <a:p>
            <a:pPr eaLnBrk="1" hangingPunct="1">
              <a:lnSpc>
                <a:spcPct val="90000"/>
              </a:lnSpc>
              <a:spcBef>
                <a:spcPct val="20000"/>
              </a:spcBef>
              <a:buClr>
                <a:srgbClr val="245F94"/>
              </a:buClr>
              <a:buSzPct val="60000"/>
              <a:buFont typeface="Wingdings 2" pitchFamily="18" charset="2"/>
              <a:buNone/>
            </a:pPr>
            <a:r>
              <a:rPr lang="en-US" sz="2800"/>
              <a:t>- opt-in / opt-out</a:t>
            </a:r>
          </a:p>
          <a:p>
            <a:pPr eaLnBrk="1" hangingPunct="1">
              <a:lnSpc>
                <a:spcPct val="90000"/>
              </a:lnSpc>
              <a:spcBef>
                <a:spcPct val="20000"/>
              </a:spcBef>
              <a:buClr>
                <a:srgbClr val="245F94"/>
              </a:buClr>
              <a:buSzPct val="60000"/>
              <a:buFont typeface="Wingdings 2" pitchFamily="18" charset="2"/>
              <a:buNone/>
            </a:pPr>
            <a:r>
              <a:rPr lang="en-US" sz="2800"/>
              <a:t>- information contenue dans le message</a:t>
            </a:r>
          </a:p>
          <a:p>
            <a:pPr eaLnBrk="1" hangingPunct="1">
              <a:lnSpc>
                <a:spcPct val="90000"/>
              </a:lnSpc>
              <a:spcBef>
                <a:spcPct val="20000"/>
              </a:spcBef>
              <a:buClr>
                <a:srgbClr val="245F94"/>
              </a:buClr>
              <a:buSzPct val="60000"/>
              <a:buFont typeface="Wingdings 2" pitchFamily="18" charset="2"/>
              <a:buChar char="¢"/>
            </a:pPr>
            <a:r>
              <a:rPr lang="en-US" sz="2800"/>
              <a:t> Le parrainage et la collecte d’adresses</a:t>
            </a:r>
          </a:p>
          <a:p>
            <a:pPr eaLnBrk="1" hangingPunct="1">
              <a:lnSpc>
                <a:spcPct val="90000"/>
              </a:lnSpc>
              <a:spcBef>
                <a:spcPct val="20000"/>
              </a:spcBef>
              <a:buClr>
                <a:srgbClr val="245F94"/>
              </a:buClr>
              <a:buSzPct val="60000"/>
              <a:buFontTx/>
              <a:buChar char="-"/>
            </a:pPr>
            <a:r>
              <a:rPr lang="en-US" sz="2800"/>
              <a:t> la notion de données à caractère personnel</a:t>
            </a:r>
          </a:p>
          <a:p>
            <a:pPr eaLnBrk="1" hangingPunct="1">
              <a:lnSpc>
                <a:spcPct val="90000"/>
              </a:lnSpc>
              <a:spcBef>
                <a:spcPct val="20000"/>
              </a:spcBef>
              <a:buClr>
                <a:srgbClr val="245F94"/>
              </a:buClr>
              <a:buSzPct val="60000"/>
              <a:buFontTx/>
              <a:buChar char="-"/>
            </a:pPr>
            <a:r>
              <a:rPr lang="en-US" sz="2800"/>
              <a:t> l’information des personnes</a:t>
            </a:r>
          </a:p>
          <a:p>
            <a:pPr eaLnBrk="1" hangingPunct="1">
              <a:lnSpc>
                <a:spcPct val="90000"/>
              </a:lnSpc>
              <a:spcBef>
                <a:spcPct val="20000"/>
              </a:spcBef>
              <a:buClr>
                <a:srgbClr val="245F94"/>
              </a:buClr>
              <a:buSzPct val="60000"/>
              <a:buFont typeface="Wingdings 2" pitchFamily="18" charset="2"/>
              <a:buChar char="¢"/>
            </a:pPr>
            <a:r>
              <a:rPr lang="en-US" sz="2800"/>
              <a:t> L’affiliation </a:t>
            </a:r>
          </a:p>
        </p:txBody>
      </p:sp>
      <p:pic>
        <p:nvPicPr>
          <p:cNvPr id="22533" name="Picture 6" descr="New_logo_mail"/>
          <p:cNvPicPr>
            <a:picLocks noChangeAspect="1" noChangeArrowheads="1"/>
          </p:cNvPicPr>
          <p:nvPr/>
        </p:nvPicPr>
        <p:blipFill>
          <a:blip r:embed="rId4"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13"/>
          <p:cNvSpPr>
            <a:spLocks noGrp="1" noChangeArrowheads="1"/>
          </p:cNvSpPr>
          <p:nvPr>
            <p:ph type="title"/>
          </p:nvPr>
        </p:nvSpPr>
        <p:spPr>
          <a:xfrm>
            <a:off x="1033463" y="404813"/>
            <a:ext cx="7729537" cy="452437"/>
          </a:xfrm>
        </p:spPr>
        <p:txBody>
          <a:bodyPr/>
          <a:lstStyle/>
          <a:p>
            <a:pPr eaLnBrk="1" hangingPunct="1"/>
            <a:r>
              <a:rPr lang="en-US" sz="3200" smtClean="0"/>
              <a:t>Votre professeur…</a:t>
            </a:r>
          </a:p>
        </p:txBody>
      </p:sp>
      <p:sp>
        <p:nvSpPr>
          <p:cNvPr id="5123" name="Rectangle 30"/>
          <p:cNvSpPr>
            <a:spLocks noGrp="1" noChangeArrowheads="1"/>
          </p:cNvSpPr>
          <p:nvPr>
            <p:ph type="body" idx="1"/>
          </p:nvPr>
        </p:nvSpPr>
        <p:spPr>
          <a:xfrm>
            <a:off x="3929063" y="1214438"/>
            <a:ext cx="5214937" cy="4767262"/>
          </a:xfrm>
        </p:spPr>
        <p:txBody>
          <a:bodyPr/>
          <a:lstStyle/>
          <a:p>
            <a:pPr marL="0" indent="0" eaLnBrk="1" hangingPunct="1">
              <a:buFont typeface="Wingdings" pitchFamily="2" charset="2"/>
              <a:buNone/>
            </a:pPr>
            <a:r>
              <a:rPr lang="en-US" sz="2000" b="1" smtClean="0">
                <a:solidFill>
                  <a:schemeClr val="hlink"/>
                </a:solidFill>
              </a:rPr>
              <a:t>Titre </a:t>
            </a:r>
            <a:r>
              <a:rPr lang="en-US" sz="2000" smtClean="0"/>
              <a:t>: Avocat (Barreau du Haut-Canada)</a:t>
            </a:r>
          </a:p>
          <a:p>
            <a:pPr marL="0" indent="0" eaLnBrk="1" hangingPunct="1">
              <a:buFont typeface="Wingdings" pitchFamily="2" charset="2"/>
              <a:buNone/>
            </a:pPr>
            <a:r>
              <a:rPr lang="en-US" sz="2000" b="1" smtClean="0">
                <a:solidFill>
                  <a:schemeClr val="hlink"/>
                </a:solidFill>
              </a:rPr>
              <a:t>Fonction </a:t>
            </a:r>
            <a:r>
              <a:rPr lang="en-US" sz="2000" smtClean="0"/>
              <a:t>: Maître de conférence, Institut Telecom, Telecom Ecole de Management, Paris, France</a:t>
            </a:r>
          </a:p>
          <a:p>
            <a:pPr marL="0" indent="0" eaLnBrk="1" hangingPunct="1">
              <a:buFont typeface="Wingdings" pitchFamily="2" charset="2"/>
              <a:buNone/>
            </a:pPr>
            <a:r>
              <a:rPr lang="en-US" sz="2000" b="1" smtClean="0">
                <a:solidFill>
                  <a:schemeClr val="hlink"/>
                </a:solidFill>
              </a:rPr>
              <a:t>Formation </a:t>
            </a:r>
            <a:r>
              <a:rPr lang="en-US" sz="2000" smtClean="0"/>
              <a:t>: Doctorat sur "La régulation de l’Internet: noms de domaine et droit des marques”.</a:t>
            </a:r>
          </a:p>
          <a:p>
            <a:pPr marL="0" indent="0" eaLnBrk="1" hangingPunct="1">
              <a:buFont typeface="Wingdings" pitchFamily="2" charset="2"/>
              <a:buNone/>
            </a:pPr>
            <a:r>
              <a:rPr lang="en-US" sz="2000" b="1" smtClean="0">
                <a:solidFill>
                  <a:schemeClr val="hlink"/>
                </a:solidFill>
              </a:rPr>
              <a:t>Contact :</a:t>
            </a:r>
            <a:br>
              <a:rPr lang="en-US" sz="2000" b="1" smtClean="0">
                <a:solidFill>
                  <a:schemeClr val="hlink"/>
                </a:solidFill>
              </a:rPr>
            </a:br>
            <a:r>
              <a:rPr lang="en-US" sz="2000" smtClean="0"/>
              <a:t>romaingola@yahoo.com</a:t>
            </a:r>
          </a:p>
        </p:txBody>
      </p:sp>
      <p:sp>
        <p:nvSpPr>
          <p:cNvPr id="5124" name="Text Box 37"/>
          <p:cNvSpPr txBox="1">
            <a:spLocks noChangeArrowheads="1"/>
          </p:cNvSpPr>
          <p:nvPr/>
        </p:nvSpPr>
        <p:spPr bwMode="gray">
          <a:xfrm>
            <a:off x="1116013" y="5334000"/>
            <a:ext cx="2527300" cy="1023938"/>
          </a:xfrm>
          <a:prstGeom prst="rect">
            <a:avLst/>
          </a:prstGeom>
          <a:solidFill>
            <a:schemeClr val="tx1"/>
          </a:solidFill>
          <a:ln w="12700">
            <a:solidFill>
              <a:schemeClr val="tx1"/>
            </a:solidFill>
            <a:miter lim="800000"/>
            <a:headEnd/>
            <a:tailEnd/>
          </a:ln>
        </p:spPr>
        <p:txBody>
          <a:bodyPr anchor="ctr"/>
          <a:lstStyle/>
          <a:p>
            <a:pPr algn="ctr">
              <a:spcBef>
                <a:spcPct val="50000"/>
              </a:spcBef>
            </a:pPr>
            <a:r>
              <a:rPr lang="en-US" b="1">
                <a:solidFill>
                  <a:schemeClr val="bg1"/>
                </a:solidFill>
              </a:rPr>
              <a:t>Dr. Romain GOLA</a:t>
            </a:r>
          </a:p>
        </p:txBody>
      </p:sp>
      <p:pic>
        <p:nvPicPr>
          <p:cNvPr id="5125" name="Picture 44" descr="badge_instructor"/>
          <p:cNvPicPr>
            <a:picLocks noChangeAspect="1" noChangeArrowheads="1"/>
          </p:cNvPicPr>
          <p:nvPr/>
        </p:nvPicPr>
        <p:blipFill>
          <a:blip r:embed="rId4" cstate="print"/>
          <a:srcRect/>
          <a:stretch>
            <a:fillRect/>
          </a:stretch>
        </p:blipFill>
        <p:spPr bwMode="auto">
          <a:xfrm>
            <a:off x="141288" y="130175"/>
            <a:ext cx="652462" cy="652463"/>
          </a:xfrm>
          <a:prstGeom prst="rect">
            <a:avLst/>
          </a:prstGeom>
          <a:noFill/>
          <a:ln w="9525">
            <a:noFill/>
            <a:miter lim="800000"/>
            <a:headEnd/>
            <a:tailEnd/>
          </a:ln>
        </p:spPr>
      </p:pic>
      <p:sp>
        <p:nvSpPr>
          <p:cNvPr id="5126"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rPr>
              <a:t>Protection des données personnelles dans le monde Module 1</a:t>
            </a:r>
          </a:p>
        </p:txBody>
      </p:sp>
      <p:pic>
        <p:nvPicPr>
          <p:cNvPr id="5127" name="Picture 11"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Opt in / Opt out (1)</a:t>
            </a:r>
          </a:p>
        </p:txBody>
      </p:sp>
      <p:pic>
        <p:nvPicPr>
          <p:cNvPr id="2355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355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
        <p:nvSpPr>
          <p:cNvPr id="23557" name="Rectangle 5"/>
          <p:cNvSpPr>
            <a:spLocks noChangeArrowheads="1"/>
          </p:cNvSpPr>
          <p:nvPr/>
        </p:nvSpPr>
        <p:spPr bwMode="auto">
          <a:xfrm>
            <a:off x="1295400" y="1447800"/>
            <a:ext cx="7620000" cy="24828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en-US" sz="2800"/>
              <a:t> « Opt in » et le consentement préalable des consommateurs pour recevoir des communications commerciales non sollicitées</a:t>
            </a:r>
          </a:p>
          <a:p>
            <a:pPr eaLnBrk="1" hangingPunct="1">
              <a:lnSpc>
                <a:spcPct val="90000"/>
              </a:lnSpc>
              <a:spcBef>
                <a:spcPct val="20000"/>
              </a:spcBef>
              <a:buClr>
                <a:srgbClr val="245F94"/>
              </a:buClr>
              <a:buSzPct val="60000"/>
              <a:buFont typeface="Wingdings 2" pitchFamily="18" charset="2"/>
              <a:buChar char="¢"/>
            </a:pPr>
            <a:r>
              <a:rPr lang="en-US" sz="2800"/>
              <a:t> « Opt out » et la vérification que la personne ne s’est pas opposée au fait de recevoir des communications commerciales non sollicitées</a:t>
            </a:r>
          </a:p>
        </p:txBody>
      </p:sp>
    </p:spTree>
    <p:custDataLst>
      <p:tags r:id="rId1"/>
    </p:custData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050"/>
          <p:cNvSpPr>
            <a:spLocks noGrp="1" noChangeArrowheads="1"/>
          </p:cNvSpPr>
          <p:nvPr>
            <p:ph type="title"/>
          </p:nvPr>
        </p:nvSpPr>
        <p:spPr>
          <a:xfrm>
            <a:off x="1033463" y="381000"/>
            <a:ext cx="7729537" cy="476250"/>
          </a:xfrm>
        </p:spPr>
        <p:txBody>
          <a:bodyPr/>
          <a:lstStyle/>
          <a:p>
            <a:r>
              <a:rPr lang="en-US" sz="3200" smtClean="0"/>
              <a:t>Opt in / Opt out (2)</a:t>
            </a:r>
            <a:endParaRPr lang="fr-FR" sz="3200" smtClean="0"/>
          </a:p>
        </p:txBody>
      </p:sp>
      <p:sp>
        <p:nvSpPr>
          <p:cNvPr id="24579" name="Rectangle 2051"/>
          <p:cNvSpPr>
            <a:spLocks noGrp="1" noChangeArrowheads="1"/>
          </p:cNvSpPr>
          <p:nvPr>
            <p:ph type="body" idx="1"/>
          </p:nvPr>
        </p:nvSpPr>
        <p:spPr>
          <a:xfrm>
            <a:off x="1143000" y="1600200"/>
            <a:ext cx="7351713" cy="4495800"/>
          </a:xfrm>
        </p:spPr>
        <p:txBody>
          <a:bodyPr/>
          <a:lstStyle/>
          <a:p>
            <a:pPr marL="0" indent="0" eaLnBrk="1" hangingPunct="1">
              <a:lnSpc>
                <a:spcPct val="90000"/>
              </a:lnSpc>
              <a:spcAft>
                <a:spcPct val="0"/>
              </a:spcAft>
              <a:buClr>
                <a:srgbClr val="245F94"/>
              </a:buClr>
              <a:buSzPct val="60000"/>
              <a:buFont typeface="Wingdings 2" pitchFamily="18" charset="2"/>
              <a:buChar char="¢"/>
            </a:pPr>
            <a:r>
              <a:rPr lang="en-US" sz="2800" smtClean="0"/>
              <a:t> « Opt in » :</a:t>
            </a:r>
          </a:p>
          <a:p>
            <a:pPr marL="0" indent="0" eaLnBrk="1" hangingPunct="1">
              <a:lnSpc>
                <a:spcPct val="90000"/>
              </a:lnSpc>
              <a:spcAft>
                <a:spcPct val="0"/>
              </a:spcAft>
              <a:buClr>
                <a:srgbClr val="245F94"/>
              </a:buClr>
              <a:buSzPct val="60000"/>
              <a:buFontTx/>
              <a:buNone/>
            </a:pPr>
            <a:r>
              <a:rPr lang="en-US" sz="2800" smtClean="0"/>
              <a:t>- Automates d’appels, télécopieurs </a:t>
            </a:r>
          </a:p>
          <a:p>
            <a:pPr marL="0" indent="0" eaLnBrk="1" hangingPunct="1">
              <a:lnSpc>
                <a:spcPct val="90000"/>
              </a:lnSpc>
              <a:spcAft>
                <a:spcPct val="0"/>
              </a:spcAft>
              <a:buClr>
                <a:srgbClr val="245F94"/>
              </a:buClr>
              <a:buSzPct val="60000"/>
              <a:buFontTx/>
              <a:buNone/>
            </a:pPr>
            <a:r>
              <a:rPr lang="en-US" sz="2800" smtClean="0"/>
              <a:t>- Courriers électroniques </a:t>
            </a:r>
          </a:p>
          <a:p>
            <a:pPr marL="0" indent="0" eaLnBrk="1" hangingPunct="1">
              <a:lnSpc>
                <a:spcPct val="90000"/>
              </a:lnSpc>
              <a:spcAft>
                <a:spcPct val="0"/>
              </a:spcAft>
              <a:buClr>
                <a:srgbClr val="245F94"/>
              </a:buClr>
              <a:buSzPct val="60000"/>
              <a:buFont typeface="Wingdings 2" pitchFamily="18" charset="2"/>
              <a:buChar char="¢"/>
            </a:pPr>
            <a:r>
              <a:rPr lang="en-US" sz="2800" smtClean="0"/>
              <a:t> « Opt out » :</a:t>
            </a:r>
          </a:p>
          <a:p>
            <a:pPr marL="0" indent="0" eaLnBrk="1" hangingPunct="1">
              <a:lnSpc>
                <a:spcPct val="90000"/>
              </a:lnSpc>
              <a:spcAft>
                <a:spcPct val="0"/>
              </a:spcAft>
              <a:buClr>
                <a:srgbClr val="245F94"/>
              </a:buClr>
              <a:buSzPct val="60000"/>
              <a:buFontTx/>
              <a:buNone/>
            </a:pPr>
            <a:r>
              <a:rPr lang="fr-FR" sz="2800" smtClean="0"/>
              <a:t>- Recueil direct des données auprès du destinataire (personne physique ou morale)</a:t>
            </a:r>
          </a:p>
          <a:p>
            <a:pPr marL="0" indent="0" eaLnBrk="1" hangingPunct="1">
              <a:lnSpc>
                <a:spcPct val="90000"/>
              </a:lnSpc>
              <a:spcAft>
                <a:spcPct val="0"/>
              </a:spcAft>
              <a:buClr>
                <a:srgbClr val="245F94"/>
              </a:buClr>
              <a:buSzPct val="60000"/>
              <a:buFontTx/>
              <a:buNone/>
            </a:pPr>
            <a:r>
              <a:rPr lang="fr-FR" sz="2800" smtClean="0"/>
              <a:t>- Produits ou services fournis par la même personne physique ou morale</a:t>
            </a:r>
          </a:p>
          <a:p>
            <a:pPr marL="0" indent="0" eaLnBrk="1" hangingPunct="1">
              <a:lnSpc>
                <a:spcPct val="90000"/>
              </a:lnSpc>
              <a:spcAft>
                <a:spcPct val="0"/>
              </a:spcAft>
              <a:buClr>
                <a:srgbClr val="245F94"/>
              </a:buClr>
              <a:buSzPct val="60000"/>
              <a:buFontTx/>
              <a:buNone/>
            </a:pPr>
            <a:r>
              <a:rPr lang="fr-FR" sz="2800" smtClean="0"/>
              <a:t>- Possibilité de s'opposer de manière expresse à d’autres envois</a:t>
            </a:r>
          </a:p>
          <a:p>
            <a:pPr marL="381000" lvl="2" indent="0">
              <a:lnSpc>
                <a:spcPct val="90000"/>
              </a:lnSpc>
              <a:buFont typeface="Wingdings" pitchFamily="2" charset="2"/>
              <a:buNone/>
            </a:pPr>
            <a:endParaRPr lang="fr-FR" sz="700" smtClean="0"/>
          </a:p>
        </p:txBody>
      </p:sp>
      <p:sp>
        <p:nvSpPr>
          <p:cNvPr id="2458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pic>
        <p:nvPicPr>
          <p:cNvPr id="24581"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66800" y="381000"/>
            <a:ext cx="7696200" cy="457200"/>
          </a:xfrm>
        </p:spPr>
        <p:txBody>
          <a:bodyPr/>
          <a:lstStyle/>
          <a:p>
            <a:r>
              <a:rPr lang="fr-FR" sz="3200" smtClean="0"/>
              <a:t>La prospection (1)</a:t>
            </a:r>
          </a:p>
        </p:txBody>
      </p:sp>
      <p:sp>
        <p:nvSpPr>
          <p:cNvPr id="269315" name="Rectangle 3"/>
          <p:cNvSpPr>
            <a:spLocks noChangeArrowheads="1"/>
          </p:cNvSpPr>
          <p:nvPr/>
        </p:nvSpPr>
        <p:spPr bwMode="auto">
          <a:xfrm>
            <a:off x="1600200" y="2362200"/>
            <a:ext cx="1981200" cy="609600"/>
          </a:xfrm>
          <a:prstGeom prst="rect">
            <a:avLst/>
          </a:prstGeom>
          <a:noFill/>
          <a:ln w="9525">
            <a:solidFill>
              <a:schemeClr val="tx1"/>
            </a:solidFill>
            <a:miter lim="800000"/>
            <a:headEnd/>
            <a:tailEnd/>
          </a:ln>
        </p:spPr>
        <p:txBody>
          <a:bodyPr wrap="none" anchor="ctr"/>
          <a:lstStyle/>
          <a:p>
            <a:pPr algn="ctr" eaLnBrk="1" hangingPunct="1"/>
            <a:r>
              <a:rPr lang="fr-FR" sz="2400">
                <a:solidFill>
                  <a:srgbClr val="245F94"/>
                </a:solidFill>
              </a:rPr>
              <a:t>Le message</a:t>
            </a:r>
          </a:p>
        </p:txBody>
      </p:sp>
      <p:sp>
        <p:nvSpPr>
          <p:cNvPr id="269316" name="Rectangle 4"/>
          <p:cNvSpPr>
            <a:spLocks noChangeArrowheads="1"/>
          </p:cNvSpPr>
          <p:nvPr/>
        </p:nvSpPr>
        <p:spPr bwMode="auto">
          <a:xfrm>
            <a:off x="5638800" y="2362200"/>
            <a:ext cx="2438400" cy="685800"/>
          </a:xfrm>
          <a:prstGeom prst="rect">
            <a:avLst/>
          </a:prstGeom>
          <a:noFill/>
          <a:ln w="9525">
            <a:solidFill>
              <a:schemeClr val="tx1"/>
            </a:solidFill>
            <a:miter lim="800000"/>
            <a:headEnd/>
            <a:tailEnd/>
          </a:ln>
        </p:spPr>
        <p:txBody>
          <a:bodyPr wrap="none" anchor="ctr"/>
          <a:lstStyle/>
          <a:p>
            <a:pPr algn="ctr" eaLnBrk="1" hangingPunct="1"/>
            <a:r>
              <a:rPr lang="fr-FR" sz="2400">
                <a:solidFill>
                  <a:srgbClr val="245F94"/>
                </a:solidFill>
              </a:rPr>
              <a:t>Le moyen de</a:t>
            </a:r>
            <a:br>
              <a:rPr lang="fr-FR" sz="2400">
                <a:solidFill>
                  <a:srgbClr val="245F94"/>
                </a:solidFill>
              </a:rPr>
            </a:br>
            <a:r>
              <a:rPr lang="fr-FR" sz="2400">
                <a:solidFill>
                  <a:srgbClr val="245F94"/>
                </a:solidFill>
              </a:rPr>
              <a:t>communication</a:t>
            </a:r>
          </a:p>
        </p:txBody>
      </p:sp>
      <p:sp>
        <p:nvSpPr>
          <p:cNvPr id="269317" name="Rectangle 5"/>
          <p:cNvSpPr>
            <a:spLocks noChangeArrowheads="1"/>
          </p:cNvSpPr>
          <p:nvPr/>
        </p:nvSpPr>
        <p:spPr bwMode="auto">
          <a:xfrm>
            <a:off x="914400" y="3505200"/>
            <a:ext cx="3886200" cy="2362200"/>
          </a:xfrm>
          <a:prstGeom prst="rect">
            <a:avLst/>
          </a:prstGeom>
          <a:solidFill>
            <a:srgbClr val="245F94"/>
          </a:solidFill>
          <a:ln w="9525">
            <a:solidFill>
              <a:schemeClr val="tx1"/>
            </a:solidFill>
            <a:miter lim="800000"/>
            <a:headEnd/>
            <a:tailEnd/>
          </a:ln>
        </p:spPr>
        <p:txBody>
          <a:bodyPr wrap="none" anchor="ctr"/>
          <a:lstStyle/>
          <a:p>
            <a:pPr eaLnBrk="1" hangingPunct="1"/>
            <a:r>
              <a:rPr lang="fr-FR" sz="2300">
                <a:solidFill>
                  <a:schemeClr val="bg1"/>
                </a:solidFill>
              </a:rPr>
              <a:t>Prospection directe : </a:t>
            </a:r>
          </a:p>
          <a:p>
            <a:pPr eaLnBrk="1" hangingPunct="1"/>
            <a:endParaRPr lang="fr-FR" sz="2300">
              <a:solidFill>
                <a:schemeClr val="bg1"/>
              </a:solidFill>
            </a:endParaRPr>
          </a:p>
          <a:p>
            <a:pPr eaLnBrk="1" hangingPunct="1">
              <a:buFont typeface="Wingdings" pitchFamily="2" charset="2"/>
              <a:buChar char="§"/>
            </a:pPr>
            <a:r>
              <a:rPr lang="fr-FR" sz="2300">
                <a:solidFill>
                  <a:schemeClr val="bg1"/>
                </a:solidFill>
              </a:rPr>
              <a:t>Promotion directe, indirecte</a:t>
            </a:r>
          </a:p>
          <a:p>
            <a:pPr eaLnBrk="1" hangingPunct="1">
              <a:buFont typeface="Wingdings" pitchFamily="2" charset="2"/>
              <a:buChar char="§"/>
            </a:pPr>
            <a:r>
              <a:rPr lang="fr-FR" sz="2300">
                <a:solidFill>
                  <a:schemeClr val="bg1"/>
                </a:solidFill>
              </a:rPr>
              <a:t>De biens, de services ou de</a:t>
            </a:r>
            <a:br>
              <a:rPr lang="fr-FR" sz="2300">
                <a:solidFill>
                  <a:schemeClr val="bg1"/>
                </a:solidFill>
              </a:rPr>
            </a:br>
            <a:r>
              <a:rPr lang="fr-FR" sz="2300">
                <a:solidFill>
                  <a:schemeClr val="bg1"/>
                </a:solidFill>
              </a:rPr>
              <a:t>l’image d’un vendeur ou</a:t>
            </a:r>
            <a:br>
              <a:rPr lang="fr-FR" sz="2300">
                <a:solidFill>
                  <a:schemeClr val="bg1"/>
                </a:solidFill>
              </a:rPr>
            </a:br>
            <a:r>
              <a:rPr lang="fr-FR" sz="2300">
                <a:solidFill>
                  <a:schemeClr val="bg1"/>
                </a:solidFill>
              </a:rPr>
              <a:t>prestataire de services</a:t>
            </a:r>
          </a:p>
        </p:txBody>
      </p:sp>
      <p:sp>
        <p:nvSpPr>
          <p:cNvPr id="269318" name="Rectangle 6"/>
          <p:cNvSpPr>
            <a:spLocks noChangeArrowheads="1"/>
          </p:cNvSpPr>
          <p:nvPr/>
        </p:nvSpPr>
        <p:spPr bwMode="auto">
          <a:xfrm>
            <a:off x="5181600" y="3505200"/>
            <a:ext cx="3429000" cy="1981200"/>
          </a:xfrm>
          <a:prstGeom prst="rect">
            <a:avLst/>
          </a:prstGeom>
          <a:solidFill>
            <a:srgbClr val="245F94"/>
          </a:solidFill>
          <a:ln w="9525">
            <a:solidFill>
              <a:schemeClr val="tx1"/>
            </a:solidFill>
            <a:miter lim="800000"/>
            <a:headEnd/>
            <a:tailEnd/>
          </a:ln>
        </p:spPr>
        <p:txBody>
          <a:bodyPr wrap="none" anchor="ctr"/>
          <a:lstStyle/>
          <a:p>
            <a:pPr eaLnBrk="1" hangingPunct="1"/>
            <a:r>
              <a:rPr lang="fr-FR" sz="2400">
                <a:solidFill>
                  <a:schemeClr val="bg1"/>
                </a:solidFill>
              </a:rPr>
              <a:t>Par : </a:t>
            </a:r>
          </a:p>
          <a:p>
            <a:pPr eaLnBrk="1" hangingPunct="1">
              <a:buFont typeface="Wingdings" pitchFamily="2" charset="2"/>
              <a:buChar char="§"/>
            </a:pPr>
            <a:r>
              <a:rPr lang="fr-FR" sz="2400">
                <a:solidFill>
                  <a:schemeClr val="bg1"/>
                </a:solidFill>
              </a:rPr>
              <a:t> Automate d’appel</a:t>
            </a:r>
          </a:p>
          <a:p>
            <a:pPr eaLnBrk="1" hangingPunct="1">
              <a:buFont typeface="Wingdings" pitchFamily="2" charset="2"/>
              <a:buChar char="§"/>
            </a:pPr>
            <a:r>
              <a:rPr lang="fr-FR" sz="2400">
                <a:solidFill>
                  <a:schemeClr val="bg1"/>
                </a:solidFill>
              </a:rPr>
              <a:t>Télécopieur</a:t>
            </a:r>
          </a:p>
          <a:p>
            <a:pPr eaLnBrk="1" hangingPunct="1">
              <a:buFont typeface="Wingdings" pitchFamily="2" charset="2"/>
              <a:buChar char="§"/>
            </a:pPr>
            <a:r>
              <a:rPr lang="fr-FR" sz="2400">
                <a:solidFill>
                  <a:schemeClr val="bg1"/>
                </a:solidFill>
              </a:rPr>
              <a:t>Courrier électronique</a:t>
            </a:r>
          </a:p>
        </p:txBody>
      </p:sp>
      <p:sp>
        <p:nvSpPr>
          <p:cNvPr id="269319" name="Rectangle 7"/>
          <p:cNvSpPr>
            <a:spLocks noChangeArrowheads="1"/>
          </p:cNvSpPr>
          <p:nvPr/>
        </p:nvSpPr>
        <p:spPr bwMode="auto">
          <a:xfrm>
            <a:off x="914400" y="1295400"/>
            <a:ext cx="7696200" cy="609600"/>
          </a:xfrm>
          <a:prstGeom prst="rect">
            <a:avLst/>
          </a:prstGeom>
          <a:solidFill>
            <a:schemeClr val="tx1"/>
          </a:solidFill>
          <a:ln w="9525">
            <a:solidFill>
              <a:schemeClr val="tx1"/>
            </a:solidFill>
            <a:miter lim="800000"/>
            <a:headEnd/>
            <a:tailEnd/>
          </a:ln>
        </p:spPr>
        <p:txBody>
          <a:bodyPr wrap="none" anchor="ctr"/>
          <a:lstStyle/>
          <a:p>
            <a:pPr algn="ctr" eaLnBrk="1" hangingPunct="1"/>
            <a:r>
              <a:rPr lang="fr-FR" sz="2400">
                <a:solidFill>
                  <a:schemeClr val="bg1"/>
                </a:solidFill>
                <a:latin typeface="Verdana" pitchFamily="34" charset="0"/>
              </a:rPr>
              <a:t>ARTICLE L.34-5 CPCE</a:t>
            </a:r>
          </a:p>
        </p:txBody>
      </p:sp>
      <p:pic>
        <p:nvPicPr>
          <p:cNvPr id="2560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25609"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9"/>
                                        </p:tgtEl>
                                        <p:attrNameLst>
                                          <p:attrName>style.visibility</p:attrName>
                                        </p:attrNameLst>
                                      </p:cBhvr>
                                      <p:to>
                                        <p:strVal val="visible"/>
                                      </p:to>
                                    </p:set>
                                    <p:anim calcmode="lin" valueType="num">
                                      <p:cBhvr additive="base">
                                        <p:cTn id="7" dur="500" fill="hold"/>
                                        <p:tgtEl>
                                          <p:spTgt spid="269319"/>
                                        </p:tgtEl>
                                        <p:attrNameLst>
                                          <p:attrName>ppt_x</p:attrName>
                                        </p:attrNameLst>
                                      </p:cBhvr>
                                      <p:tavLst>
                                        <p:tav tm="0">
                                          <p:val>
                                            <p:strVal val="0-#ppt_w/2"/>
                                          </p:val>
                                        </p:tav>
                                        <p:tav tm="100000">
                                          <p:val>
                                            <p:strVal val="#ppt_x"/>
                                          </p:val>
                                        </p:tav>
                                      </p:tavLst>
                                    </p:anim>
                                    <p:anim calcmode="lin" valueType="num">
                                      <p:cBhvr additive="base">
                                        <p:cTn id="8" dur="500" fill="hold"/>
                                        <p:tgtEl>
                                          <p:spTgt spid="2693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9315"/>
                                        </p:tgtEl>
                                        <p:attrNameLst>
                                          <p:attrName>style.visibility</p:attrName>
                                        </p:attrNameLst>
                                      </p:cBhvr>
                                      <p:to>
                                        <p:strVal val="visible"/>
                                      </p:to>
                                    </p:set>
                                    <p:anim calcmode="lin" valueType="num">
                                      <p:cBhvr additive="base">
                                        <p:cTn id="13" dur="500" fill="hold"/>
                                        <p:tgtEl>
                                          <p:spTgt spid="269315"/>
                                        </p:tgtEl>
                                        <p:attrNameLst>
                                          <p:attrName>ppt_x</p:attrName>
                                        </p:attrNameLst>
                                      </p:cBhvr>
                                      <p:tavLst>
                                        <p:tav tm="0">
                                          <p:val>
                                            <p:strVal val="0-#ppt_w/2"/>
                                          </p:val>
                                        </p:tav>
                                        <p:tav tm="100000">
                                          <p:val>
                                            <p:strVal val="#ppt_x"/>
                                          </p:val>
                                        </p:tav>
                                      </p:tavLst>
                                    </p:anim>
                                    <p:anim calcmode="lin" valueType="num">
                                      <p:cBhvr additive="base">
                                        <p:cTn id="14" dur="500" fill="hold"/>
                                        <p:tgtEl>
                                          <p:spTgt spid="2693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9317"/>
                                        </p:tgtEl>
                                        <p:attrNameLst>
                                          <p:attrName>style.visibility</p:attrName>
                                        </p:attrNameLst>
                                      </p:cBhvr>
                                      <p:to>
                                        <p:strVal val="visible"/>
                                      </p:to>
                                    </p:set>
                                    <p:anim calcmode="lin" valueType="num">
                                      <p:cBhvr additive="base">
                                        <p:cTn id="19" dur="500" fill="hold"/>
                                        <p:tgtEl>
                                          <p:spTgt spid="269317"/>
                                        </p:tgtEl>
                                        <p:attrNameLst>
                                          <p:attrName>ppt_x</p:attrName>
                                        </p:attrNameLst>
                                      </p:cBhvr>
                                      <p:tavLst>
                                        <p:tav tm="0">
                                          <p:val>
                                            <p:strVal val="0-#ppt_w/2"/>
                                          </p:val>
                                        </p:tav>
                                        <p:tav tm="100000">
                                          <p:val>
                                            <p:strVal val="#ppt_x"/>
                                          </p:val>
                                        </p:tav>
                                      </p:tavLst>
                                    </p:anim>
                                    <p:anim calcmode="lin" valueType="num">
                                      <p:cBhvr additive="base">
                                        <p:cTn id="20" dur="500" fill="hold"/>
                                        <p:tgtEl>
                                          <p:spTgt spid="2693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9316"/>
                                        </p:tgtEl>
                                        <p:attrNameLst>
                                          <p:attrName>style.visibility</p:attrName>
                                        </p:attrNameLst>
                                      </p:cBhvr>
                                      <p:to>
                                        <p:strVal val="visible"/>
                                      </p:to>
                                    </p:set>
                                    <p:anim calcmode="lin" valueType="num">
                                      <p:cBhvr additive="base">
                                        <p:cTn id="25" dur="500" fill="hold"/>
                                        <p:tgtEl>
                                          <p:spTgt spid="269316"/>
                                        </p:tgtEl>
                                        <p:attrNameLst>
                                          <p:attrName>ppt_x</p:attrName>
                                        </p:attrNameLst>
                                      </p:cBhvr>
                                      <p:tavLst>
                                        <p:tav tm="0">
                                          <p:val>
                                            <p:strVal val="0-#ppt_w/2"/>
                                          </p:val>
                                        </p:tav>
                                        <p:tav tm="100000">
                                          <p:val>
                                            <p:strVal val="#ppt_x"/>
                                          </p:val>
                                        </p:tav>
                                      </p:tavLst>
                                    </p:anim>
                                    <p:anim calcmode="lin" valueType="num">
                                      <p:cBhvr additive="base">
                                        <p:cTn id="26" dur="500" fill="hold"/>
                                        <p:tgtEl>
                                          <p:spTgt spid="26931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9318"/>
                                        </p:tgtEl>
                                        <p:attrNameLst>
                                          <p:attrName>style.visibility</p:attrName>
                                        </p:attrNameLst>
                                      </p:cBhvr>
                                      <p:to>
                                        <p:strVal val="visible"/>
                                      </p:to>
                                    </p:set>
                                    <p:anim calcmode="lin" valueType="num">
                                      <p:cBhvr additive="base">
                                        <p:cTn id="31" dur="500" fill="hold"/>
                                        <p:tgtEl>
                                          <p:spTgt spid="269318"/>
                                        </p:tgtEl>
                                        <p:attrNameLst>
                                          <p:attrName>ppt_x</p:attrName>
                                        </p:attrNameLst>
                                      </p:cBhvr>
                                      <p:tavLst>
                                        <p:tav tm="0">
                                          <p:val>
                                            <p:strVal val="0-#ppt_w/2"/>
                                          </p:val>
                                        </p:tav>
                                        <p:tav tm="100000">
                                          <p:val>
                                            <p:strVal val="#ppt_x"/>
                                          </p:val>
                                        </p:tav>
                                      </p:tavLst>
                                    </p:anim>
                                    <p:anim calcmode="lin" valueType="num">
                                      <p:cBhvr additive="base">
                                        <p:cTn id="32" dur="500" fill="hold"/>
                                        <p:tgtEl>
                                          <p:spTgt spid="2693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animBg="1" autoUpdateAnimBg="0"/>
      <p:bldP spid="269316" grpId="0" animBg="1" autoUpdateAnimBg="0"/>
      <p:bldP spid="269317" grpId="0" animBg="1" autoUpdateAnimBg="0"/>
      <p:bldP spid="269318" grpId="0" animBg="1" autoUpdateAnimBg="0"/>
      <p:bldP spid="269319"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ChangeArrowheads="1"/>
          </p:cNvSpPr>
          <p:nvPr/>
        </p:nvSpPr>
        <p:spPr bwMode="auto">
          <a:xfrm>
            <a:off x="990600" y="2362200"/>
            <a:ext cx="3810000" cy="1828800"/>
          </a:xfrm>
          <a:prstGeom prst="rect">
            <a:avLst/>
          </a:prstGeom>
          <a:solidFill>
            <a:srgbClr val="245F94"/>
          </a:solidFill>
          <a:ln w="9525">
            <a:solidFill>
              <a:schemeClr val="tx1"/>
            </a:solidFill>
            <a:miter lim="800000"/>
            <a:headEnd/>
            <a:tailEnd/>
          </a:ln>
        </p:spPr>
        <p:txBody>
          <a:bodyPr wrap="none" anchor="ctr"/>
          <a:lstStyle/>
          <a:p>
            <a:pPr eaLnBrk="1" hangingPunct="1">
              <a:buFont typeface="Wingdings" pitchFamily="2" charset="2"/>
              <a:buChar char="§"/>
            </a:pPr>
            <a:r>
              <a:rPr lang="fr-FR" sz="2000">
                <a:solidFill>
                  <a:schemeClr val="bg1"/>
                </a:solidFill>
                <a:latin typeface="Verdana" pitchFamily="34" charset="0"/>
              </a:rPr>
              <a:t>Système de l’opt-in :</a:t>
            </a:r>
          </a:p>
          <a:p>
            <a:pPr eaLnBrk="1" hangingPunct="1">
              <a:buFont typeface="Wingdings" pitchFamily="2" charset="2"/>
              <a:buNone/>
            </a:pPr>
            <a:r>
              <a:rPr lang="fr-FR" sz="2000">
                <a:solidFill>
                  <a:schemeClr val="bg1"/>
                </a:solidFill>
                <a:latin typeface="Verdana" pitchFamily="34" charset="0"/>
              </a:rPr>
              <a:t>Consentement préalable à</a:t>
            </a:r>
          </a:p>
          <a:p>
            <a:pPr eaLnBrk="1" hangingPunct="1">
              <a:buFont typeface="Wingdings" pitchFamily="2" charset="2"/>
              <a:buNone/>
            </a:pPr>
            <a:r>
              <a:rPr lang="fr-FR" sz="2000">
                <a:solidFill>
                  <a:schemeClr val="bg1"/>
                </a:solidFill>
                <a:latin typeface="Verdana" pitchFamily="34" charset="0"/>
              </a:rPr>
              <a:t>l’utilisation des données</a:t>
            </a:r>
          </a:p>
        </p:txBody>
      </p:sp>
      <p:sp>
        <p:nvSpPr>
          <p:cNvPr id="270340" name="Rectangle 4"/>
          <p:cNvSpPr>
            <a:spLocks noChangeArrowheads="1"/>
          </p:cNvSpPr>
          <p:nvPr/>
        </p:nvSpPr>
        <p:spPr bwMode="auto">
          <a:xfrm>
            <a:off x="5257800" y="2362200"/>
            <a:ext cx="3048000" cy="1828800"/>
          </a:xfrm>
          <a:prstGeom prst="rect">
            <a:avLst/>
          </a:prstGeom>
          <a:solidFill>
            <a:srgbClr val="245F94"/>
          </a:solidFill>
          <a:ln w="9525">
            <a:solidFill>
              <a:schemeClr val="tx1"/>
            </a:solidFill>
            <a:miter lim="800000"/>
            <a:headEnd/>
            <a:tailEnd/>
          </a:ln>
        </p:spPr>
        <p:txBody>
          <a:bodyPr wrap="none" anchor="ctr"/>
          <a:lstStyle/>
          <a:p>
            <a:pPr eaLnBrk="1" hangingPunct="1">
              <a:buFont typeface="Wingdings" pitchFamily="2" charset="2"/>
              <a:buChar char="§"/>
            </a:pPr>
            <a:r>
              <a:rPr lang="fr-FR" sz="2000">
                <a:solidFill>
                  <a:schemeClr val="bg1"/>
                </a:solidFill>
                <a:latin typeface="Verdana" pitchFamily="34" charset="0"/>
              </a:rPr>
              <a:t>Libre</a:t>
            </a:r>
          </a:p>
          <a:p>
            <a:pPr eaLnBrk="1" hangingPunct="1">
              <a:buFont typeface="Wingdings" pitchFamily="2" charset="2"/>
              <a:buChar char="§"/>
            </a:pPr>
            <a:r>
              <a:rPr lang="fr-FR" sz="2000">
                <a:solidFill>
                  <a:schemeClr val="bg1"/>
                </a:solidFill>
                <a:latin typeface="Verdana" pitchFamily="34" charset="0"/>
              </a:rPr>
              <a:t>Spécifique</a:t>
            </a:r>
          </a:p>
          <a:p>
            <a:pPr eaLnBrk="1" hangingPunct="1">
              <a:buFont typeface="Wingdings" pitchFamily="2" charset="2"/>
              <a:buChar char="§"/>
            </a:pPr>
            <a:r>
              <a:rPr lang="fr-FR" sz="2000">
                <a:solidFill>
                  <a:schemeClr val="bg1"/>
                </a:solidFill>
                <a:latin typeface="Verdana" pitchFamily="34" charset="0"/>
              </a:rPr>
              <a:t>Informé</a:t>
            </a:r>
          </a:p>
        </p:txBody>
      </p:sp>
      <p:sp>
        <p:nvSpPr>
          <p:cNvPr id="270341" name="Rectangle 5"/>
          <p:cNvSpPr>
            <a:spLocks noChangeArrowheads="1"/>
          </p:cNvSpPr>
          <p:nvPr/>
        </p:nvSpPr>
        <p:spPr bwMode="auto">
          <a:xfrm>
            <a:off x="1295400" y="1371600"/>
            <a:ext cx="1905000" cy="685800"/>
          </a:xfrm>
          <a:prstGeom prst="rect">
            <a:avLst/>
          </a:prstGeom>
          <a:noFill/>
          <a:ln w="9525">
            <a:solidFill>
              <a:schemeClr val="tx1"/>
            </a:solidFill>
            <a:miter lim="800000"/>
            <a:headEnd/>
            <a:tailEnd/>
          </a:ln>
        </p:spPr>
        <p:txBody>
          <a:bodyPr wrap="none" anchor="ctr"/>
          <a:lstStyle/>
          <a:p>
            <a:pPr algn="ctr" eaLnBrk="1" hangingPunct="1"/>
            <a:r>
              <a:rPr lang="fr-FR" sz="2400">
                <a:solidFill>
                  <a:srgbClr val="245F94"/>
                </a:solidFill>
                <a:latin typeface="Verdana" pitchFamily="34" charset="0"/>
              </a:rPr>
              <a:t>Quand ?</a:t>
            </a:r>
          </a:p>
        </p:txBody>
      </p:sp>
      <p:sp>
        <p:nvSpPr>
          <p:cNvPr id="270342" name="Rectangle 6"/>
          <p:cNvSpPr>
            <a:spLocks noChangeArrowheads="1"/>
          </p:cNvSpPr>
          <p:nvPr/>
        </p:nvSpPr>
        <p:spPr bwMode="auto">
          <a:xfrm>
            <a:off x="5638800" y="1295400"/>
            <a:ext cx="2362200" cy="685800"/>
          </a:xfrm>
          <a:prstGeom prst="rect">
            <a:avLst/>
          </a:prstGeom>
          <a:noFill/>
          <a:ln w="9525">
            <a:solidFill>
              <a:schemeClr val="tx1"/>
            </a:solidFill>
            <a:miter lim="800000"/>
            <a:headEnd/>
            <a:tailEnd/>
          </a:ln>
        </p:spPr>
        <p:txBody>
          <a:bodyPr wrap="none" anchor="ctr"/>
          <a:lstStyle/>
          <a:p>
            <a:pPr algn="ctr" eaLnBrk="1" hangingPunct="1"/>
            <a:r>
              <a:rPr lang="fr-FR" sz="2400">
                <a:solidFill>
                  <a:srgbClr val="245F94"/>
                </a:solidFill>
                <a:latin typeface="Verdana" pitchFamily="34" charset="0"/>
              </a:rPr>
              <a:t>Comment ?</a:t>
            </a:r>
          </a:p>
        </p:txBody>
      </p:sp>
      <p:sp>
        <p:nvSpPr>
          <p:cNvPr id="270343" name="Rectangle 7"/>
          <p:cNvSpPr>
            <a:spLocks noChangeArrowheads="1"/>
          </p:cNvSpPr>
          <p:nvPr/>
        </p:nvSpPr>
        <p:spPr bwMode="auto">
          <a:xfrm>
            <a:off x="914400" y="4419600"/>
            <a:ext cx="7924800" cy="1676400"/>
          </a:xfrm>
          <a:prstGeom prst="rect">
            <a:avLst/>
          </a:prstGeom>
          <a:noFill/>
          <a:ln w="9525">
            <a:solidFill>
              <a:schemeClr val="tx1"/>
            </a:solidFill>
            <a:miter lim="800000"/>
            <a:headEnd/>
            <a:tailEnd/>
          </a:ln>
        </p:spPr>
        <p:txBody>
          <a:bodyPr wrap="none" anchor="ctr"/>
          <a:lstStyle/>
          <a:p>
            <a:pPr eaLnBrk="1" hangingPunct="1">
              <a:buFont typeface="Wingdings" pitchFamily="2" charset="2"/>
              <a:buNone/>
            </a:pPr>
            <a:r>
              <a:rPr lang="fr-FR" sz="2000">
                <a:solidFill>
                  <a:srgbClr val="245F94"/>
                </a:solidFill>
                <a:latin typeface="Verdana" pitchFamily="34" charset="0"/>
              </a:rPr>
              <a:t>Formulaire de collecte des données incluant une case </a:t>
            </a:r>
          </a:p>
          <a:p>
            <a:pPr eaLnBrk="1" hangingPunct="1">
              <a:buFont typeface="Wingdings" pitchFamily="2" charset="2"/>
              <a:buNone/>
            </a:pPr>
            <a:r>
              <a:rPr lang="fr-FR" sz="2000">
                <a:solidFill>
                  <a:srgbClr val="245F94"/>
                </a:solidFill>
                <a:latin typeface="Verdana" pitchFamily="34" charset="0"/>
              </a:rPr>
              <a:t>à cocher :</a:t>
            </a:r>
            <a:r>
              <a:rPr lang="fr-FR" sz="2400">
                <a:latin typeface="Times New Roman" pitchFamily="18" charset="0"/>
              </a:rPr>
              <a:t> </a:t>
            </a:r>
          </a:p>
          <a:p>
            <a:pPr eaLnBrk="1" hangingPunct="1">
              <a:buFont typeface="Wingdings 2" pitchFamily="18" charset="2"/>
              <a:buChar char="£"/>
            </a:pPr>
            <a:r>
              <a:rPr lang="fr-FR" sz="2000">
                <a:solidFill>
                  <a:srgbClr val="245F94"/>
                </a:solidFill>
                <a:latin typeface="Verdana" pitchFamily="34" charset="0"/>
                <a:sym typeface="Wingdings 2" pitchFamily="18" charset="2"/>
              </a:rPr>
              <a:t>j’accepte de recevoir de la prospection commerciale</a:t>
            </a:r>
            <a:br>
              <a:rPr lang="fr-FR" sz="2000">
                <a:solidFill>
                  <a:srgbClr val="245F94"/>
                </a:solidFill>
                <a:latin typeface="Verdana" pitchFamily="34" charset="0"/>
                <a:sym typeface="Wingdings 2" pitchFamily="18" charset="2"/>
              </a:rPr>
            </a:br>
            <a:r>
              <a:rPr lang="fr-FR" sz="2000">
                <a:solidFill>
                  <a:srgbClr val="245F94"/>
                </a:solidFill>
                <a:latin typeface="Verdana" pitchFamily="34" charset="0"/>
                <a:sym typeface="Wingdings 2" pitchFamily="18" charset="2"/>
              </a:rPr>
              <a:t>   de la part de …… par courrier électronique</a:t>
            </a:r>
            <a:endParaRPr lang="fr-FR" sz="2400">
              <a:latin typeface="Times New Roman" pitchFamily="18" charset="0"/>
            </a:endParaRPr>
          </a:p>
        </p:txBody>
      </p:sp>
      <p:sp>
        <p:nvSpPr>
          <p:cNvPr id="26631"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pic>
        <p:nvPicPr>
          <p:cNvPr id="26632"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26633" name="Rectangle 11"/>
          <p:cNvSpPr>
            <a:spLocks noGrp="1" noChangeArrowheads="1"/>
          </p:cNvSpPr>
          <p:nvPr>
            <p:ph type="title"/>
          </p:nvPr>
        </p:nvSpPr>
        <p:spPr>
          <a:xfrm>
            <a:off x="1033463" y="381000"/>
            <a:ext cx="7729537" cy="476250"/>
          </a:xfrm>
          <a:noFill/>
        </p:spPr>
        <p:txBody>
          <a:bodyPr/>
          <a:lstStyle/>
          <a:p>
            <a:r>
              <a:rPr lang="fr-FR" sz="3200" smtClean="0"/>
              <a:t>La prospection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0341"/>
                                        </p:tgtEl>
                                        <p:attrNameLst>
                                          <p:attrName>style.visibility</p:attrName>
                                        </p:attrNameLst>
                                      </p:cBhvr>
                                      <p:to>
                                        <p:strVal val="visible"/>
                                      </p:to>
                                    </p:set>
                                    <p:anim calcmode="lin" valueType="num">
                                      <p:cBhvr additive="base">
                                        <p:cTn id="7" dur="500" fill="hold"/>
                                        <p:tgtEl>
                                          <p:spTgt spid="270341"/>
                                        </p:tgtEl>
                                        <p:attrNameLst>
                                          <p:attrName>ppt_x</p:attrName>
                                        </p:attrNameLst>
                                      </p:cBhvr>
                                      <p:tavLst>
                                        <p:tav tm="0">
                                          <p:val>
                                            <p:strVal val="0-#ppt_w/2"/>
                                          </p:val>
                                        </p:tav>
                                        <p:tav tm="100000">
                                          <p:val>
                                            <p:strVal val="#ppt_x"/>
                                          </p:val>
                                        </p:tav>
                                      </p:tavLst>
                                    </p:anim>
                                    <p:anim calcmode="lin" valueType="num">
                                      <p:cBhvr additive="base">
                                        <p:cTn id="8" dur="500" fill="hold"/>
                                        <p:tgtEl>
                                          <p:spTgt spid="2703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0339"/>
                                        </p:tgtEl>
                                        <p:attrNameLst>
                                          <p:attrName>style.visibility</p:attrName>
                                        </p:attrNameLst>
                                      </p:cBhvr>
                                      <p:to>
                                        <p:strVal val="visible"/>
                                      </p:to>
                                    </p:set>
                                    <p:anim calcmode="lin" valueType="num">
                                      <p:cBhvr additive="base">
                                        <p:cTn id="13" dur="500" fill="hold"/>
                                        <p:tgtEl>
                                          <p:spTgt spid="270339"/>
                                        </p:tgtEl>
                                        <p:attrNameLst>
                                          <p:attrName>ppt_x</p:attrName>
                                        </p:attrNameLst>
                                      </p:cBhvr>
                                      <p:tavLst>
                                        <p:tav tm="0">
                                          <p:val>
                                            <p:strVal val="0-#ppt_w/2"/>
                                          </p:val>
                                        </p:tav>
                                        <p:tav tm="100000">
                                          <p:val>
                                            <p:strVal val="#ppt_x"/>
                                          </p:val>
                                        </p:tav>
                                      </p:tavLst>
                                    </p:anim>
                                    <p:anim calcmode="lin" valueType="num">
                                      <p:cBhvr additive="base">
                                        <p:cTn id="14" dur="500" fill="hold"/>
                                        <p:tgtEl>
                                          <p:spTgt spid="27033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0342"/>
                                        </p:tgtEl>
                                        <p:attrNameLst>
                                          <p:attrName>style.visibility</p:attrName>
                                        </p:attrNameLst>
                                      </p:cBhvr>
                                      <p:to>
                                        <p:strVal val="visible"/>
                                      </p:to>
                                    </p:set>
                                    <p:anim calcmode="lin" valueType="num">
                                      <p:cBhvr additive="base">
                                        <p:cTn id="19" dur="500" fill="hold"/>
                                        <p:tgtEl>
                                          <p:spTgt spid="270342"/>
                                        </p:tgtEl>
                                        <p:attrNameLst>
                                          <p:attrName>ppt_x</p:attrName>
                                        </p:attrNameLst>
                                      </p:cBhvr>
                                      <p:tavLst>
                                        <p:tav tm="0">
                                          <p:val>
                                            <p:strVal val="0-#ppt_w/2"/>
                                          </p:val>
                                        </p:tav>
                                        <p:tav tm="100000">
                                          <p:val>
                                            <p:strVal val="#ppt_x"/>
                                          </p:val>
                                        </p:tav>
                                      </p:tavLst>
                                    </p:anim>
                                    <p:anim calcmode="lin" valueType="num">
                                      <p:cBhvr additive="base">
                                        <p:cTn id="20" dur="500" fill="hold"/>
                                        <p:tgtEl>
                                          <p:spTgt spid="27034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0340"/>
                                        </p:tgtEl>
                                        <p:attrNameLst>
                                          <p:attrName>style.visibility</p:attrName>
                                        </p:attrNameLst>
                                      </p:cBhvr>
                                      <p:to>
                                        <p:strVal val="visible"/>
                                      </p:to>
                                    </p:set>
                                    <p:anim calcmode="lin" valueType="num">
                                      <p:cBhvr additive="base">
                                        <p:cTn id="25" dur="500" fill="hold"/>
                                        <p:tgtEl>
                                          <p:spTgt spid="270340"/>
                                        </p:tgtEl>
                                        <p:attrNameLst>
                                          <p:attrName>ppt_x</p:attrName>
                                        </p:attrNameLst>
                                      </p:cBhvr>
                                      <p:tavLst>
                                        <p:tav tm="0">
                                          <p:val>
                                            <p:strVal val="0-#ppt_w/2"/>
                                          </p:val>
                                        </p:tav>
                                        <p:tav tm="100000">
                                          <p:val>
                                            <p:strVal val="#ppt_x"/>
                                          </p:val>
                                        </p:tav>
                                      </p:tavLst>
                                    </p:anim>
                                    <p:anim calcmode="lin" valueType="num">
                                      <p:cBhvr additive="base">
                                        <p:cTn id="26" dur="500" fill="hold"/>
                                        <p:tgtEl>
                                          <p:spTgt spid="27034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0343"/>
                                        </p:tgtEl>
                                        <p:attrNameLst>
                                          <p:attrName>style.visibility</p:attrName>
                                        </p:attrNameLst>
                                      </p:cBhvr>
                                      <p:to>
                                        <p:strVal val="visible"/>
                                      </p:to>
                                    </p:set>
                                    <p:anim calcmode="lin" valueType="num">
                                      <p:cBhvr additive="base">
                                        <p:cTn id="31" dur="500" fill="hold"/>
                                        <p:tgtEl>
                                          <p:spTgt spid="270343"/>
                                        </p:tgtEl>
                                        <p:attrNameLst>
                                          <p:attrName>ppt_x</p:attrName>
                                        </p:attrNameLst>
                                      </p:cBhvr>
                                      <p:tavLst>
                                        <p:tav tm="0">
                                          <p:val>
                                            <p:strVal val="0-#ppt_w/2"/>
                                          </p:val>
                                        </p:tav>
                                        <p:tav tm="100000">
                                          <p:val>
                                            <p:strVal val="#ppt_x"/>
                                          </p:val>
                                        </p:tav>
                                      </p:tavLst>
                                    </p:anim>
                                    <p:anim calcmode="lin" valueType="num">
                                      <p:cBhvr additive="base">
                                        <p:cTn id="32" dur="500" fill="hold"/>
                                        <p:tgtEl>
                                          <p:spTgt spid="2703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animBg="1" autoUpdateAnimBg="0"/>
      <p:bldP spid="270340" grpId="0" animBg="1" autoUpdateAnimBg="0"/>
      <p:bldP spid="270341" grpId="0" animBg="1" autoUpdateAnimBg="0"/>
      <p:bldP spid="270342" grpId="0" animBg="1" autoUpdateAnimBg="0"/>
      <p:bldP spid="270343"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1033463" y="333375"/>
            <a:ext cx="8262937" cy="523875"/>
          </a:xfrm>
        </p:spPr>
        <p:txBody>
          <a:bodyPr/>
          <a:lstStyle/>
          <a:p>
            <a:pPr eaLnBrk="1" hangingPunct="1"/>
            <a:r>
              <a:rPr lang="en-US" sz="3200" smtClean="0"/>
              <a:t>Informations contenues dans le message</a:t>
            </a:r>
          </a:p>
        </p:txBody>
      </p:sp>
      <p:sp>
        <p:nvSpPr>
          <p:cNvPr id="27651"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
        <p:nvSpPr>
          <p:cNvPr id="27652" name="Rectangle 5"/>
          <p:cNvSpPr>
            <a:spLocks noChangeArrowheads="1"/>
          </p:cNvSpPr>
          <p:nvPr/>
        </p:nvSpPr>
        <p:spPr bwMode="auto">
          <a:xfrm>
            <a:off x="1295400" y="1447800"/>
            <a:ext cx="7620000" cy="350837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Coordonnées valables permettant d’exercer le droit d’opposition </a:t>
            </a:r>
          </a:p>
          <a:p>
            <a:pPr eaLnBrk="1" hangingPunct="1">
              <a:lnSpc>
                <a:spcPct val="90000"/>
              </a:lnSpc>
              <a:spcBef>
                <a:spcPct val="20000"/>
              </a:spcBef>
              <a:buClr>
                <a:srgbClr val="245F94"/>
              </a:buClr>
              <a:buSzPct val="60000"/>
              <a:buFont typeface="Wingdings 2" pitchFamily="18" charset="2"/>
              <a:buChar char="¢"/>
            </a:pPr>
            <a:r>
              <a:rPr lang="en-US" sz="2800"/>
              <a:t> Exercice gratuit du droit d’opposition hormis les frais liés à la transmission du refus</a:t>
            </a:r>
          </a:p>
          <a:p>
            <a:pPr eaLnBrk="1" hangingPunct="1">
              <a:lnSpc>
                <a:spcPct val="90000"/>
              </a:lnSpc>
              <a:spcBef>
                <a:spcPct val="20000"/>
              </a:spcBef>
              <a:buClr>
                <a:srgbClr val="245F94"/>
              </a:buClr>
              <a:buSzPct val="60000"/>
              <a:buFont typeface="Wingdings 2" pitchFamily="18" charset="2"/>
              <a:buChar char="¢"/>
            </a:pPr>
            <a:r>
              <a:rPr lang="en-US" sz="2800"/>
              <a:t> Identité de l’annonceur</a:t>
            </a:r>
          </a:p>
          <a:p>
            <a:pPr eaLnBrk="1" hangingPunct="1">
              <a:lnSpc>
                <a:spcPct val="90000"/>
              </a:lnSpc>
              <a:spcBef>
                <a:spcPct val="20000"/>
              </a:spcBef>
              <a:buClr>
                <a:srgbClr val="245F94"/>
              </a:buClr>
              <a:buSzPct val="60000"/>
              <a:buFont typeface="Wingdings 2" pitchFamily="18" charset="2"/>
              <a:buChar char="¢"/>
            </a:pPr>
            <a:r>
              <a:rPr lang="en-US" sz="2800"/>
              <a:t> Objet en rapport avec la prestation ou le service proposé</a:t>
            </a:r>
          </a:p>
          <a:p>
            <a:pPr eaLnBrk="1" hangingPunct="1">
              <a:lnSpc>
                <a:spcPct val="90000"/>
              </a:lnSpc>
              <a:spcBef>
                <a:spcPct val="20000"/>
              </a:spcBef>
              <a:buClr>
                <a:srgbClr val="245F94"/>
              </a:buClr>
              <a:buSzPct val="60000"/>
              <a:buFont typeface="Wingdings 2" pitchFamily="18" charset="2"/>
              <a:buChar char="¢"/>
            </a:pPr>
            <a:endParaRPr lang="en-US" sz="2800"/>
          </a:p>
        </p:txBody>
      </p:sp>
      <p:pic>
        <p:nvPicPr>
          <p:cNvPr id="27653" name="Picture 6" descr="New_logo_mail"/>
          <p:cNvPicPr>
            <a:picLocks noChangeAspect="1" noChangeArrowheads="1"/>
          </p:cNvPicPr>
          <p:nvPr/>
        </p:nvPicPr>
        <p:blipFill>
          <a:blip r:embed="rId4"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1033463" y="333375"/>
            <a:ext cx="7881937" cy="523875"/>
          </a:xfrm>
        </p:spPr>
        <p:txBody>
          <a:bodyPr/>
          <a:lstStyle/>
          <a:p>
            <a:pPr eaLnBrk="1" hangingPunct="1"/>
            <a:r>
              <a:rPr lang="en-US" sz="3200" smtClean="0"/>
              <a:t>Exemple de prospection autorisée (1)</a:t>
            </a:r>
          </a:p>
        </p:txBody>
      </p:sp>
      <p:pic>
        <p:nvPicPr>
          <p:cNvPr id="2867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867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
        <p:nvSpPr>
          <p:cNvPr id="28677" name="Rectangle 5"/>
          <p:cNvSpPr>
            <a:spLocks noChangeArrowheads="1"/>
          </p:cNvSpPr>
          <p:nvPr/>
        </p:nvSpPr>
        <p:spPr bwMode="auto">
          <a:xfrm>
            <a:off x="1295400" y="1447800"/>
            <a:ext cx="7620000" cy="38068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L’entreprise qui vend un livre pourra solliciter cet acheteur pour l’acquisition d’un disque, </a:t>
            </a:r>
          </a:p>
          <a:p>
            <a:pPr eaLnBrk="1" hangingPunct="1">
              <a:lnSpc>
                <a:spcPct val="90000"/>
              </a:lnSpc>
              <a:spcBef>
                <a:spcPct val="20000"/>
              </a:spcBef>
              <a:buClr>
                <a:srgbClr val="245F94"/>
              </a:buClr>
              <a:buSzPct val="60000"/>
              <a:buFont typeface="Wingdings 2" pitchFamily="18" charset="2"/>
              <a:buChar char="¢"/>
            </a:pPr>
            <a:r>
              <a:rPr lang="en-US" sz="2800"/>
              <a:t> A condition que la personne démarchée ait été expressément informée :</a:t>
            </a:r>
          </a:p>
          <a:p>
            <a:pPr eaLnBrk="1" hangingPunct="1">
              <a:lnSpc>
                <a:spcPct val="90000"/>
              </a:lnSpc>
              <a:spcBef>
                <a:spcPct val="20000"/>
              </a:spcBef>
              <a:buClr>
                <a:srgbClr val="245F94"/>
              </a:buClr>
              <a:buSzPct val="60000"/>
              <a:buFont typeface="Wingdings 2" pitchFamily="18" charset="2"/>
              <a:buNone/>
            </a:pPr>
            <a:r>
              <a:rPr lang="en-US" sz="2800"/>
              <a:t>- lors de la collecte de son adresse de courrier électronique, de l’utilisation de celle-ci à des fins commerciales </a:t>
            </a:r>
          </a:p>
          <a:p>
            <a:pPr eaLnBrk="1" hangingPunct="1">
              <a:lnSpc>
                <a:spcPct val="90000"/>
              </a:lnSpc>
              <a:spcBef>
                <a:spcPct val="20000"/>
              </a:spcBef>
              <a:buClr>
                <a:srgbClr val="245F94"/>
              </a:buClr>
              <a:buSzPct val="60000"/>
              <a:buFontTx/>
              <a:buChar char="-"/>
            </a:pPr>
            <a:r>
              <a:rPr lang="en-US" sz="2800"/>
              <a:t> et qu’elle ait été mise en mesure de s’y opposer de manière simple.</a:t>
            </a:r>
          </a:p>
        </p:txBody>
      </p:sp>
    </p:spTree>
    <p:custDataLst>
      <p:tags r:id="rId1"/>
    </p:custData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033463" y="333375"/>
            <a:ext cx="7881937" cy="523875"/>
          </a:xfrm>
        </p:spPr>
        <p:txBody>
          <a:bodyPr/>
          <a:lstStyle/>
          <a:p>
            <a:pPr eaLnBrk="1" hangingPunct="1"/>
            <a:r>
              <a:rPr lang="en-US" sz="3200" smtClean="0"/>
              <a:t>Exemple de prospection autorisée (2)</a:t>
            </a:r>
          </a:p>
        </p:txBody>
      </p:sp>
      <p:pic>
        <p:nvPicPr>
          <p:cNvPr id="2969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970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
        <p:nvSpPr>
          <p:cNvPr id="29701" name="Rectangle 5"/>
          <p:cNvSpPr>
            <a:spLocks noChangeArrowheads="1"/>
          </p:cNvSpPr>
          <p:nvPr/>
        </p:nvSpPr>
        <p:spPr bwMode="auto">
          <a:xfrm>
            <a:off x="1295400" y="1447800"/>
            <a:ext cx="7391400" cy="17145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Prospection dans le cadre professionnel (« B to B »)</a:t>
            </a:r>
          </a:p>
          <a:p>
            <a:pPr eaLnBrk="1" hangingPunct="1">
              <a:lnSpc>
                <a:spcPct val="90000"/>
              </a:lnSpc>
              <a:spcBef>
                <a:spcPct val="20000"/>
              </a:spcBef>
              <a:buClr>
                <a:srgbClr val="245F94"/>
              </a:buClr>
              <a:buSzPct val="60000"/>
              <a:buFont typeface="Wingdings 2" pitchFamily="18" charset="2"/>
              <a:buChar char="¢"/>
            </a:pPr>
            <a:r>
              <a:rPr lang="en-US" sz="2800"/>
              <a:t> Il n’est pas nécessaire d’obtenir l’accord du destinataire</a:t>
            </a:r>
          </a:p>
        </p:txBody>
      </p:sp>
    </p:spTree>
    <p:custDataLst>
      <p:tags r:id="rId1"/>
    </p:custData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033463" y="333375"/>
            <a:ext cx="8262937" cy="523875"/>
          </a:xfrm>
        </p:spPr>
        <p:txBody>
          <a:bodyPr/>
          <a:lstStyle/>
          <a:p>
            <a:pPr eaLnBrk="1" hangingPunct="1"/>
            <a:r>
              <a:rPr lang="en-US" sz="3200" smtClean="0"/>
              <a:t>Le parrainage</a:t>
            </a:r>
          </a:p>
        </p:txBody>
      </p:sp>
      <p:sp>
        <p:nvSpPr>
          <p:cNvPr id="30723"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
        <p:nvSpPr>
          <p:cNvPr id="30724" name="Rectangle 5"/>
          <p:cNvSpPr>
            <a:spLocks noChangeArrowheads="1"/>
          </p:cNvSpPr>
          <p:nvPr/>
        </p:nvSpPr>
        <p:spPr bwMode="auto">
          <a:xfrm>
            <a:off x="1295400" y="1447800"/>
            <a:ext cx="7848600" cy="49149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Courrier électronique</a:t>
            </a:r>
          </a:p>
          <a:p>
            <a:pPr eaLnBrk="1" hangingPunct="1">
              <a:lnSpc>
                <a:spcPct val="90000"/>
              </a:lnSpc>
              <a:spcBef>
                <a:spcPct val="20000"/>
              </a:spcBef>
              <a:buClr>
                <a:srgbClr val="245F94"/>
              </a:buClr>
              <a:buSzPct val="60000"/>
              <a:buFont typeface="Wingdings 2" pitchFamily="18" charset="2"/>
              <a:buChar char="¢"/>
            </a:pPr>
            <a:r>
              <a:rPr lang="en-US" sz="2800"/>
              <a:t> Règles déontologiques de l’UFMD :</a:t>
            </a:r>
          </a:p>
          <a:p>
            <a:pPr eaLnBrk="1" hangingPunct="1">
              <a:lnSpc>
                <a:spcPct val="90000"/>
              </a:lnSpc>
              <a:spcBef>
                <a:spcPct val="20000"/>
              </a:spcBef>
              <a:buClr>
                <a:srgbClr val="245F94"/>
              </a:buClr>
              <a:buSzPct val="60000"/>
            </a:pPr>
            <a:r>
              <a:rPr lang="en-US" sz="2600"/>
              <a:t>- Charte de l’e-mailing</a:t>
            </a:r>
          </a:p>
          <a:p>
            <a:pPr eaLnBrk="1" hangingPunct="1">
              <a:lnSpc>
                <a:spcPct val="90000"/>
              </a:lnSpc>
              <a:spcBef>
                <a:spcPct val="20000"/>
              </a:spcBef>
              <a:buClr>
                <a:srgbClr val="245F94"/>
              </a:buClr>
              <a:buSzPct val="60000"/>
            </a:pPr>
            <a:r>
              <a:rPr lang="en-US" sz="2600"/>
              <a:t>- Déclarée conforme à la loi Informatique et libertés</a:t>
            </a:r>
          </a:p>
          <a:p>
            <a:pPr eaLnBrk="1" hangingPunct="1">
              <a:lnSpc>
                <a:spcPct val="90000"/>
              </a:lnSpc>
              <a:spcBef>
                <a:spcPct val="20000"/>
              </a:spcBef>
              <a:buClr>
                <a:srgbClr val="245F94"/>
              </a:buClr>
              <a:buSzPct val="60000"/>
            </a:pPr>
            <a:r>
              <a:rPr lang="en-US" sz="2600"/>
              <a:t>- Collecte indirecte interdite en l’absence de consentement du destinataire futur</a:t>
            </a:r>
          </a:p>
          <a:p>
            <a:pPr eaLnBrk="1" hangingPunct="1">
              <a:lnSpc>
                <a:spcPct val="90000"/>
              </a:lnSpc>
              <a:spcBef>
                <a:spcPct val="20000"/>
              </a:spcBef>
              <a:buClr>
                <a:srgbClr val="245F94"/>
              </a:buClr>
              <a:buSzPct val="60000"/>
              <a:buFont typeface="Wingdings 2" pitchFamily="18" charset="2"/>
              <a:buNone/>
            </a:pPr>
            <a:r>
              <a:rPr lang="en-US" sz="2600"/>
              <a:t>- Transmission d’une annonce à une personne physique par une autre : autorisée en l’absence d’enregistrement des données</a:t>
            </a:r>
          </a:p>
          <a:p>
            <a:pPr eaLnBrk="1" hangingPunct="1">
              <a:lnSpc>
                <a:spcPct val="90000"/>
              </a:lnSpc>
              <a:spcBef>
                <a:spcPct val="20000"/>
              </a:spcBef>
              <a:buClr>
                <a:srgbClr val="245F94"/>
              </a:buClr>
              <a:buSzPct val="60000"/>
              <a:buFont typeface="Wingdings 2" pitchFamily="18" charset="2"/>
              <a:buNone/>
            </a:pPr>
            <a:r>
              <a:rPr lang="en-US" sz="2600"/>
              <a:t>- Transmission d’une annonce par le site au nom d’un ami : une seule transmission mentionnant clairement le nom de l’ami</a:t>
            </a:r>
          </a:p>
        </p:txBody>
      </p:sp>
      <p:pic>
        <p:nvPicPr>
          <p:cNvPr id="30725" name="Picture 1030" descr="New_logo_mail"/>
          <p:cNvPicPr>
            <a:picLocks noChangeAspect="1" noChangeArrowheads="1"/>
          </p:cNvPicPr>
          <p:nvPr/>
        </p:nvPicPr>
        <p:blipFill>
          <a:blip r:embed="rId4"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Sanctions</a:t>
            </a:r>
          </a:p>
        </p:txBody>
      </p:sp>
      <p:pic>
        <p:nvPicPr>
          <p:cNvPr id="3174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174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
        <p:nvSpPr>
          <p:cNvPr id="31749" name="Rectangle 5"/>
          <p:cNvSpPr>
            <a:spLocks noChangeArrowheads="1"/>
          </p:cNvSpPr>
          <p:nvPr/>
        </p:nvSpPr>
        <p:spPr bwMode="auto">
          <a:xfrm>
            <a:off x="914400" y="1447800"/>
            <a:ext cx="8229600" cy="46196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Article R.10-1 CPCE :</a:t>
            </a:r>
          </a:p>
          <a:p>
            <a:pPr eaLnBrk="1" hangingPunct="1">
              <a:lnSpc>
                <a:spcPct val="90000"/>
              </a:lnSpc>
              <a:spcBef>
                <a:spcPct val="20000"/>
              </a:spcBef>
              <a:buClr>
                <a:srgbClr val="245F94"/>
              </a:buClr>
              <a:buSzPct val="60000"/>
              <a:buFont typeface="Wingdings 2" pitchFamily="18" charset="2"/>
              <a:buNone/>
            </a:pPr>
            <a:r>
              <a:rPr lang="en-US" sz="2800"/>
              <a:t>- Contravention de 750 € par message expédié en violation de l’article L.34-5 CPCE</a:t>
            </a:r>
          </a:p>
          <a:p>
            <a:pPr eaLnBrk="1" hangingPunct="1">
              <a:lnSpc>
                <a:spcPct val="90000"/>
              </a:lnSpc>
              <a:spcBef>
                <a:spcPct val="20000"/>
              </a:spcBef>
              <a:buClr>
                <a:srgbClr val="245F94"/>
              </a:buClr>
              <a:buSzPct val="60000"/>
              <a:buFont typeface="Wingdings 2" pitchFamily="18" charset="2"/>
              <a:buChar char="¢"/>
            </a:pPr>
            <a:r>
              <a:rPr lang="en-US" sz="2800"/>
              <a:t> Article 226-18 et 226-18-1 Code pénal :</a:t>
            </a:r>
          </a:p>
          <a:p>
            <a:pPr eaLnBrk="1" hangingPunct="1">
              <a:lnSpc>
                <a:spcPct val="90000"/>
              </a:lnSpc>
              <a:spcBef>
                <a:spcPct val="20000"/>
              </a:spcBef>
              <a:buClr>
                <a:srgbClr val="245F94"/>
              </a:buClr>
              <a:buSzPct val="60000"/>
              <a:buFont typeface="Wingdings 2" pitchFamily="18" charset="2"/>
              <a:buNone/>
            </a:pPr>
            <a:r>
              <a:rPr lang="en-US" sz="2800"/>
              <a:t>- Collecte frauduleuse, déloyale, illicite</a:t>
            </a:r>
          </a:p>
          <a:p>
            <a:pPr eaLnBrk="1" hangingPunct="1">
              <a:lnSpc>
                <a:spcPct val="90000"/>
              </a:lnSpc>
              <a:spcBef>
                <a:spcPct val="20000"/>
              </a:spcBef>
              <a:buClr>
                <a:srgbClr val="245F94"/>
              </a:buClr>
              <a:buSzPct val="60000"/>
              <a:buFont typeface="Wingdings 2" pitchFamily="18" charset="2"/>
              <a:buNone/>
            </a:pPr>
            <a:r>
              <a:rPr lang="en-US" sz="2800"/>
              <a:t>- Non respect du droit d’opposition</a:t>
            </a:r>
          </a:p>
          <a:p>
            <a:pPr eaLnBrk="1" hangingPunct="1">
              <a:lnSpc>
                <a:spcPct val="90000"/>
              </a:lnSpc>
              <a:spcBef>
                <a:spcPct val="20000"/>
              </a:spcBef>
              <a:buClr>
                <a:srgbClr val="245F94"/>
              </a:buClr>
              <a:buSzPct val="60000"/>
              <a:buFont typeface="Wingdings 2" pitchFamily="18" charset="2"/>
              <a:buNone/>
            </a:pPr>
            <a:r>
              <a:rPr lang="en-US" sz="2800"/>
              <a:t>- Jusqu’à 5 ans de prison et 300 000 € d’amende</a:t>
            </a:r>
          </a:p>
          <a:p>
            <a:pPr eaLnBrk="1" hangingPunct="1">
              <a:lnSpc>
                <a:spcPct val="90000"/>
              </a:lnSpc>
              <a:spcBef>
                <a:spcPct val="20000"/>
              </a:spcBef>
              <a:buClr>
                <a:srgbClr val="245F94"/>
              </a:buClr>
              <a:buSzPct val="60000"/>
              <a:buFont typeface="Wingdings 2" pitchFamily="18" charset="2"/>
              <a:buChar char="¢"/>
            </a:pPr>
            <a:r>
              <a:rPr lang="en-US" sz="2800"/>
              <a:t> Article 47 de la loi Informatique et libertés :</a:t>
            </a:r>
          </a:p>
          <a:p>
            <a:pPr eaLnBrk="1" hangingPunct="1">
              <a:lnSpc>
                <a:spcPct val="90000"/>
              </a:lnSpc>
              <a:spcBef>
                <a:spcPct val="20000"/>
              </a:spcBef>
              <a:buClr>
                <a:srgbClr val="245F94"/>
              </a:buClr>
              <a:buSzPct val="60000"/>
              <a:buFontTx/>
              <a:buChar char="-"/>
            </a:pPr>
            <a:r>
              <a:rPr lang="en-US" sz="2800"/>
              <a:t> Sanction pécuniaire prononcée par la Cnil </a:t>
            </a:r>
          </a:p>
          <a:p>
            <a:pPr eaLnBrk="1" hangingPunct="1">
              <a:lnSpc>
                <a:spcPct val="90000"/>
              </a:lnSpc>
              <a:spcBef>
                <a:spcPct val="20000"/>
              </a:spcBef>
              <a:buClr>
                <a:srgbClr val="245F94"/>
              </a:buClr>
              <a:buSzPct val="60000"/>
              <a:buFontTx/>
              <a:buChar char="-"/>
            </a:pPr>
            <a:r>
              <a:rPr lang="en-US" sz="2800"/>
              <a:t> 150 000 € et 300 000 € en cas de récidive</a:t>
            </a: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838200" y="457200"/>
            <a:ext cx="8305800" cy="533400"/>
          </a:xfrm>
        </p:spPr>
        <p:txBody>
          <a:bodyPr/>
          <a:lstStyle/>
          <a:p>
            <a:r>
              <a:rPr lang="fr-FR" sz="3200" smtClean="0"/>
              <a:t>Données à caractère personnel : rappel</a:t>
            </a:r>
          </a:p>
        </p:txBody>
      </p:sp>
      <p:sp>
        <p:nvSpPr>
          <p:cNvPr id="32771"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pic>
        <p:nvPicPr>
          <p:cNvPr id="32772"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32773" name="Rectangle 5"/>
          <p:cNvSpPr>
            <a:spLocks noChangeArrowheads="1"/>
          </p:cNvSpPr>
          <p:nvPr>
            <p:ph type="body" idx="1"/>
          </p:nvPr>
        </p:nvSpPr>
        <p:spPr>
          <a:noFill/>
        </p:spPr>
        <p:txBody>
          <a:bodyPr/>
          <a:lstStyle/>
          <a:p>
            <a:pPr eaLnBrk="1" hangingPunct="1">
              <a:lnSpc>
                <a:spcPct val="90000"/>
              </a:lnSpc>
              <a:spcAft>
                <a:spcPct val="0"/>
              </a:spcAft>
              <a:buClr>
                <a:srgbClr val="245F94"/>
              </a:buClr>
              <a:buSzPct val="60000"/>
              <a:buFont typeface="Wingdings 2" pitchFamily="18" charset="2"/>
              <a:buChar char="¢"/>
            </a:pPr>
            <a:r>
              <a:rPr lang="fr-FR" sz="2800" smtClean="0"/>
              <a:t> </a:t>
            </a:r>
            <a:r>
              <a:rPr lang="en-US" sz="2800" smtClean="0"/>
              <a:t>« </a:t>
            </a:r>
            <a:r>
              <a:rPr lang="en-US" sz="2800" i="1" smtClean="0"/>
              <a:t>Toute information relative à une personne physique identifiée ou qui peut être identifiée, directement ou indirectement, par référence à un numéro d’identification ou à un ou plusieurs éléments qui lui sont propres</a:t>
            </a:r>
            <a:r>
              <a:rPr lang="en-US" sz="2800" smtClean="0"/>
              <a:t> » </a:t>
            </a:r>
          </a:p>
          <a:p>
            <a:pPr eaLnBrk="1" hangingPunct="1">
              <a:lnSpc>
                <a:spcPct val="90000"/>
              </a:lnSpc>
              <a:spcAft>
                <a:spcPct val="0"/>
              </a:spcAft>
              <a:buClr>
                <a:srgbClr val="245F94"/>
              </a:buClr>
              <a:buSzPct val="60000"/>
              <a:buFont typeface="Wingdings 2" pitchFamily="18" charset="2"/>
              <a:buChar char="¢"/>
            </a:pPr>
            <a:r>
              <a:rPr lang="en-US" sz="2800" smtClean="0"/>
              <a:t> leur enregistrement nécessite des formalités déclaratives auprès de la Cnil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8"/>
          <p:cNvSpPr>
            <a:spLocks noGrp="1" noChangeArrowheads="1"/>
          </p:cNvSpPr>
          <p:nvPr>
            <p:ph type="title"/>
          </p:nvPr>
        </p:nvSpPr>
        <p:spPr>
          <a:xfrm>
            <a:off x="1033463" y="404813"/>
            <a:ext cx="7729537" cy="452437"/>
          </a:xfrm>
        </p:spPr>
        <p:txBody>
          <a:bodyPr/>
          <a:lstStyle/>
          <a:p>
            <a:pPr eaLnBrk="1" hangingPunct="1"/>
            <a:r>
              <a:rPr lang="en-US" sz="3200" smtClean="0"/>
              <a:t>Objectifs du cours</a:t>
            </a:r>
          </a:p>
        </p:txBody>
      </p:sp>
      <p:sp>
        <p:nvSpPr>
          <p:cNvPr id="6147" name="Rectangle 10"/>
          <p:cNvSpPr>
            <a:spLocks noGrp="1" noChangeArrowheads="1"/>
          </p:cNvSpPr>
          <p:nvPr>
            <p:ph type="body" sz="half" idx="2"/>
          </p:nvPr>
        </p:nvSpPr>
        <p:spPr>
          <a:xfrm>
            <a:off x="3929063" y="1676400"/>
            <a:ext cx="4833937" cy="4648200"/>
          </a:xfrm>
        </p:spPr>
        <p:txBody>
          <a:bodyPr/>
          <a:lstStyle/>
          <a:p>
            <a:pPr eaLnBrk="1" hangingPunct="1"/>
            <a:r>
              <a:rPr lang="en-US" sz="2000" smtClean="0"/>
              <a:t>Connaître les principes qui régissent la publicité et la prospection par voie électronique</a:t>
            </a:r>
          </a:p>
          <a:p>
            <a:pPr eaLnBrk="1" hangingPunct="1"/>
            <a:endParaRPr lang="en-US" sz="2000" smtClean="0"/>
          </a:p>
        </p:txBody>
      </p:sp>
      <p:sp>
        <p:nvSpPr>
          <p:cNvPr id="6148" name="Text Box 7"/>
          <p:cNvSpPr txBox="1">
            <a:spLocks noChangeArrowheads="1"/>
          </p:cNvSpPr>
          <p:nvPr/>
        </p:nvSpPr>
        <p:spPr bwMode="auto">
          <a:xfrm>
            <a:off x="1042988" y="1066800"/>
            <a:ext cx="7620000" cy="427038"/>
          </a:xfrm>
          <a:prstGeom prst="rect">
            <a:avLst/>
          </a:prstGeom>
          <a:noFill/>
          <a:ln w="9525">
            <a:noFill/>
            <a:miter lim="800000"/>
            <a:headEnd/>
            <a:tailEnd/>
          </a:ln>
        </p:spPr>
        <p:txBody>
          <a:bodyPr>
            <a:spAutoFit/>
          </a:bodyPr>
          <a:lstStyle/>
          <a:p>
            <a:pPr eaLnBrk="1" hangingPunct="1">
              <a:spcBef>
                <a:spcPct val="50000"/>
              </a:spcBef>
            </a:pPr>
            <a:r>
              <a:rPr lang="en-US" sz="2200"/>
              <a:t>Au  terme de ce cours, vous serez en mesure de : </a:t>
            </a:r>
          </a:p>
        </p:txBody>
      </p:sp>
      <p:pic>
        <p:nvPicPr>
          <p:cNvPr id="6149" name="Picture 19"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a:ln w="9525">
            <a:noFill/>
            <a:miter lim="800000"/>
            <a:headEnd/>
            <a:tailEnd/>
          </a:ln>
        </p:spPr>
      </p:pic>
      <p:sp>
        <p:nvSpPr>
          <p:cNvPr id="6150" name="Text Box 49"/>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 Droit de l’internet et de la propriété intellectuelle Module 4</a:t>
            </a:r>
          </a:p>
        </p:txBody>
      </p:sp>
      <p:pic>
        <p:nvPicPr>
          <p:cNvPr id="6151" name="Picture 7"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1026"/>
          <p:cNvSpPr>
            <a:spLocks noGrp="1" noChangeArrowheads="1"/>
          </p:cNvSpPr>
          <p:nvPr>
            <p:ph type="title"/>
          </p:nvPr>
        </p:nvSpPr>
        <p:spPr>
          <a:xfrm>
            <a:off x="1066800" y="228600"/>
            <a:ext cx="7724775" cy="685800"/>
          </a:xfrm>
        </p:spPr>
        <p:txBody>
          <a:bodyPr/>
          <a:lstStyle/>
          <a:p>
            <a:r>
              <a:rPr lang="fr-FR" sz="3200" smtClean="0"/>
              <a:t>Information des personnes : rappel</a:t>
            </a:r>
          </a:p>
        </p:txBody>
      </p:sp>
      <p:sp>
        <p:nvSpPr>
          <p:cNvPr id="292867" name="Oval 1027"/>
          <p:cNvSpPr>
            <a:spLocks noChangeArrowheads="1"/>
          </p:cNvSpPr>
          <p:nvPr/>
        </p:nvSpPr>
        <p:spPr bwMode="auto">
          <a:xfrm>
            <a:off x="6477000" y="1524000"/>
            <a:ext cx="2057400" cy="1066800"/>
          </a:xfrm>
          <a:prstGeom prst="ellipse">
            <a:avLst/>
          </a:prstGeom>
          <a:solidFill>
            <a:schemeClr val="tx1"/>
          </a:solidFill>
          <a:ln w="9525">
            <a:solidFill>
              <a:schemeClr val="tx1"/>
            </a:solidFill>
            <a:miter lim="800000"/>
            <a:headEnd/>
            <a:tailEnd/>
          </a:ln>
        </p:spPr>
        <p:txBody>
          <a:bodyPr wrap="none" anchor="ctr"/>
          <a:lstStyle/>
          <a:p>
            <a:pPr algn="ctr" eaLnBrk="1" hangingPunct="1"/>
            <a:r>
              <a:rPr lang="fr-FR" sz="2000" b="1">
                <a:solidFill>
                  <a:schemeClr val="bg1"/>
                </a:solidFill>
              </a:rPr>
              <a:t>Identité </a:t>
            </a:r>
          </a:p>
          <a:p>
            <a:pPr algn="ctr" eaLnBrk="1" hangingPunct="1"/>
            <a:r>
              <a:rPr lang="fr-FR" sz="2000" b="1">
                <a:solidFill>
                  <a:schemeClr val="bg1"/>
                </a:solidFill>
              </a:rPr>
              <a:t>Responsable du</a:t>
            </a:r>
          </a:p>
          <a:p>
            <a:pPr algn="ctr" eaLnBrk="1" hangingPunct="1"/>
            <a:r>
              <a:rPr lang="fr-FR" sz="2000" b="1">
                <a:solidFill>
                  <a:schemeClr val="bg1"/>
                </a:solidFill>
              </a:rPr>
              <a:t> traitement</a:t>
            </a:r>
          </a:p>
        </p:txBody>
      </p:sp>
      <p:sp>
        <p:nvSpPr>
          <p:cNvPr id="292868" name="Oval 1028"/>
          <p:cNvSpPr>
            <a:spLocks noChangeArrowheads="1"/>
          </p:cNvSpPr>
          <p:nvPr/>
        </p:nvSpPr>
        <p:spPr bwMode="auto">
          <a:xfrm>
            <a:off x="6553200" y="2743200"/>
            <a:ext cx="1981200" cy="1219200"/>
          </a:xfrm>
          <a:prstGeom prst="ellipse">
            <a:avLst/>
          </a:prstGeom>
          <a:solidFill>
            <a:schemeClr val="tx1"/>
          </a:solidFill>
          <a:ln w="9525">
            <a:solidFill>
              <a:schemeClr val="tx1"/>
            </a:solidFill>
            <a:miter lim="800000"/>
            <a:headEnd/>
            <a:tailEnd/>
          </a:ln>
        </p:spPr>
        <p:txBody>
          <a:bodyPr wrap="none" anchor="ctr"/>
          <a:lstStyle/>
          <a:p>
            <a:pPr algn="ctr" eaLnBrk="1" hangingPunct="1"/>
            <a:r>
              <a:rPr lang="fr-FR" sz="2000" b="1">
                <a:solidFill>
                  <a:schemeClr val="bg1"/>
                </a:solidFill>
                <a:latin typeface="Tahoma" pitchFamily="34" charset="0"/>
              </a:rPr>
              <a:t>Finalité</a:t>
            </a:r>
          </a:p>
        </p:txBody>
      </p:sp>
      <p:sp>
        <p:nvSpPr>
          <p:cNvPr id="292869" name="Oval 1029"/>
          <p:cNvSpPr>
            <a:spLocks noChangeArrowheads="1"/>
          </p:cNvSpPr>
          <p:nvPr/>
        </p:nvSpPr>
        <p:spPr bwMode="auto">
          <a:xfrm>
            <a:off x="6400800" y="4267200"/>
            <a:ext cx="2133600" cy="1219200"/>
          </a:xfrm>
          <a:prstGeom prst="ellipse">
            <a:avLst/>
          </a:prstGeom>
          <a:solidFill>
            <a:schemeClr val="tx1"/>
          </a:solidFill>
          <a:ln w="9525">
            <a:solidFill>
              <a:schemeClr val="tx1"/>
            </a:solidFill>
            <a:miter lim="800000"/>
            <a:headEnd/>
            <a:tailEnd/>
          </a:ln>
        </p:spPr>
        <p:txBody>
          <a:bodyPr wrap="none" anchor="ctr"/>
          <a:lstStyle/>
          <a:p>
            <a:pPr algn="ctr" eaLnBrk="1" hangingPunct="1"/>
            <a:r>
              <a:rPr lang="fr-FR" sz="2000" b="1">
                <a:solidFill>
                  <a:schemeClr val="bg1"/>
                </a:solidFill>
              </a:rPr>
              <a:t>Caractère</a:t>
            </a:r>
          </a:p>
          <a:p>
            <a:pPr algn="ctr" eaLnBrk="1" hangingPunct="1"/>
            <a:r>
              <a:rPr lang="fr-FR" sz="2000" b="1">
                <a:solidFill>
                  <a:schemeClr val="bg1"/>
                </a:solidFill>
              </a:rPr>
              <a:t> obligatoire ou</a:t>
            </a:r>
          </a:p>
          <a:p>
            <a:pPr algn="ctr" eaLnBrk="1" hangingPunct="1"/>
            <a:r>
              <a:rPr lang="fr-FR" sz="2000" b="1">
                <a:solidFill>
                  <a:schemeClr val="bg1"/>
                </a:solidFill>
              </a:rPr>
              <a:t>facultatif des </a:t>
            </a:r>
          </a:p>
          <a:p>
            <a:pPr algn="ctr" eaLnBrk="1" hangingPunct="1"/>
            <a:r>
              <a:rPr lang="fr-FR" sz="2000" b="1">
                <a:solidFill>
                  <a:schemeClr val="bg1"/>
                </a:solidFill>
              </a:rPr>
              <a:t>réponses</a:t>
            </a:r>
          </a:p>
        </p:txBody>
      </p:sp>
      <p:sp>
        <p:nvSpPr>
          <p:cNvPr id="292870" name="Oval 1030"/>
          <p:cNvSpPr>
            <a:spLocks noChangeArrowheads="1"/>
          </p:cNvSpPr>
          <p:nvPr/>
        </p:nvSpPr>
        <p:spPr bwMode="auto">
          <a:xfrm>
            <a:off x="3429000" y="4419600"/>
            <a:ext cx="2819400" cy="1371600"/>
          </a:xfrm>
          <a:prstGeom prst="ellipse">
            <a:avLst/>
          </a:prstGeom>
          <a:solidFill>
            <a:schemeClr val="tx1"/>
          </a:solidFill>
          <a:ln w="9525">
            <a:solidFill>
              <a:schemeClr val="tx1"/>
            </a:solidFill>
            <a:miter lim="800000"/>
            <a:headEnd/>
            <a:tailEnd/>
          </a:ln>
        </p:spPr>
        <p:txBody>
          <a:bodyPr wrap="none" anchor="ctr"/>
          <a:lstStyle/>
          <a:p>
            <a:pPr algn="ctr" eaLnBrk="1" hangingPunct="1"/>
            <a:r>
              <a:rPr lang="fr-FR" sz="2000" b="1">
                <a:solidFill>
                  <a:schemeClr val="bg1"/>
                </a:solidFill>
              </a:rPr>
              <a:t>Conséquences d’un</a:t>
            </a:r>
          </a:p>
          <a:p>
            <a:pPr algn="ctr" eaLnBrk="1" hangingPunct="1"/>
            <a:r>
              <a:rPr lang="fr-FR" sz="2000" b="1">
                <a:solidFill>
                  <a:schemeClr val="bg1"/>
                </a:solidFill>
              </a:rPr>
              <a:t>défaut de réponse</a:t>
            </a:r>
          </a:p>
        </p:txBody>
      </p:sp>
      <p:sp>
        <p:nvSpPr>
          <p:cNvPr id="292871" name="Oval 1031"/>
          <p:cNvSpPr>
            <a:spLocks noChangeArrowheads="1"/>
          </p:cNvSpPr>
          <p:nvPr/>
        </p:nvSpPr>
        <p:spPr bwMode="auto">
          <a:xfrm>
            <a:off x="1066800" y="4267200"/>
            <a:ext cx="2057400" cy="1295400"/>
          </a:xfrm>
          <a:prstGeom prst="ellipse">
            <a:avLst/>
          </a:prstGeom>
          <a:solidFill>
            <a:schemeClr val="tx1"/>
          </a:solidFill>
          <a:ln w="9525">
            <a:solidFill>
              <a:schemeClr val="tx1"/>
            </a:solidFill>
            <a:miter lim="800000"/>
            <a:headEnd/>
            <a:tailEnd/>
          </a:ln>
        </p:spPr>
        <p:txBody>
          <a:bodyPr wrap="none" anchor="ctr"/>
          <a:lstStyle/>
          <a:p>
            <a:pPr algn="ctr" eaLnBrk="1" hangingPunct="1"/>
            <a:r>
              <a:rPr lang="fr-FR" sz="2000" b="1">
                <a:solidFill>
                  <a:schemeClr val="bg1"/>
                </a:solidFill>
              </a:rPr>
              <a:t>Destinataires &amp;</a:t>
            </a:r>
          </a:p>
          <a:p>
            <a:pPr algn="ctr" eaLnBrk="1" hangingPunct="1"/>
            <a:r>
              <a:rPr lang="fr-FR" sz="2000" b="1">
                <a:solidFill>
                  <a:schemeClr val="bg1"/>
                </a:solidFill>
              </a:rPr>
              <a:t> catégories</a:t>
            </a:r>
          </a:p>
          <a:p>
            <a:pPr algn="ctr" eaLnBrk="1" hangingPunct="1"/>
            <a:r>
              <a:rPr lang="fr-FR" sz="2000" b="1">
                <a:solidFill>
                  <a:schemeClr val="bg1"/>
                </a:solidFill>
              </a:rPr>
              <a:t> de destinataires</a:t>
            </a:r>
          </a:p>
        </p:txBody>
      </p:sp>
      <p:sp>
        <p:nvSpPr>
          <p:cNvPr id="292872" name="Oval 1032"/>
          <p:cNvSpPr>
            <a:spLocks noChangeArrowheads="1"/>
          </p:cNvSpPr>
          <p:nvPr/>
        </p:nvSpPr>
        <p:spPr bwMode="auto">
          <a:xfrm>
            <a:off x="990600" y="2819400"/>
            <a:ext cx="2057400" cy="1219200"/>
          </a:xfrm>
          <a:prstGeom prst="ellipse">
            <a:avLst/>
          </a:prstGeom>
          <a:solidFill>
            <a:schemeClr val="tx1"/>
          </a:solidFill>
          <a:ln w="9525">
            <a:solidFill>
              <a:schemeClr val="tx1"/>
            </a:solidFill>
            <a:miter lim="800000"/>
            <a:headEnd/>
            <a:tailEnd/>
          </a:ln>
        </p:spPr>
        <p:txBody>
          <a:bodyPr wrap="none" anchor="ctr"/>
          <a:lstStyle/>
          <a:p>
            <a:pPr algn="ctr" eaLnBrk="1" hangingPunct="1"/>
            <a:r>
              <a:rPr lang="fr-FR" sz="2000" b="1">
                <a:solidFill>
                  <a:schemeClr val="bg1"/>
                </a:solidFill>
              </a:rPr>
              <a:t>Droits des </a:t>
            </a:r>
          </a:p>
          <a:p>
            <a:pPr algn="ctr" eaLnBrk="1" hangingPunct="1"/>
            <a:r>
              <a:rPr lang="fr-FR" sz="2000" b="1">
                <a:solidFill>
                  <a:schemeClr val="bg1"/>
                </a:solidFill>
              </a:rPr>
              <a:t>personnes</a:t>
            </a:r>
          </a:p>
        </p:txBody>
      </p:sp>
      <p:sp>
        <p:nvSpPr>
          <p:cNvPr id="292873" name="Oval 1033"/>
          <p:cNvSpPr>
            <a:spLocks noChangeArrowheads="1"/>
          </p:cNvSpPr>
          <p:nvPr/>
        </p:nvSpPr>
        <p:spPr bwMode="auto">
          <a:xfrm>
            <a:off x="990600" y="1600200"/>
            <a:ext cx="1981200" cy="1066800"/>
          </a:xfrm>
          <a:prstGeom prst="ellipse">
            <a:avLst/>
          </a:prstGeom>
          <a:solidFill>
            <a:schemeClr val="tx1"/>
          </a:solidFill>
          <a:ln w="9525">
            <a:solidFill>
              <a:schemeClr val="tx1"/>
            </a:solidFill>
            <a:miter lim="800000"/>
            <a:headEnd/>
            <a:tailEnd/>
          </a:ln>
        </p:spPr>
        <p:txBody>
          <a:bodyPr wrap="none" anchor="ctr"/>
          <a:lstStyle/>
          <a:p>
            <a:pPr algn="ctr" eaLnBrk="1" hangingPunct="1"/>
            <a:r>
              <a:rPr lang="fr-FR" sz="2000" b="1">
                <a:solidFill>
                  <a:schemeClr val="bg1"/>
                </a:solidFill>
              </a:rPr>
              <a:t>Transferts </a:t>
            </a:r>
          </a:p>
          <a:p>
            <a:pPr algn="ctr" eaLnBrk="1" hangingPunct="1"/>
            <a:r>
              <a:rPr lang="fr-FR" sz="2000" b="1">
                <a:solidFill>
                  <a:schemeClr val="bg1"/>
                </a:solidFill>
              </a:rPr>
              <a:t>de données hors</a:t>
            </a:r>
          </a:p>
          <a:p>
            <a:pPr algn="ctr" eaLnBrk="1" hangingPunct="1"/>
            <a:r>
              <a:rPr lang="fr-FR" sz="2000" b="1">
                <a:solidFill>
                  <a:schemeClr val="bg1"/>
                </a:solidFill>
              </a:rPr>
              <a:t>UE</a:t>
            </a:r>
          </a:p>
        </p:txBody>
      </p:sp>
      <p:sp>
        <p:nvSpPr>
          <p:cNvPr id="292874" name="AutoShape 1034"/>
          <p:cNvSpPr>
            <a:spLocks noChangeArrowheads="1"/>
          </p:cNvSpPr>
          <p:nvPr/>
        </p:nvSpPr>
        <p:spPr bwMode="auto">
          <a:xfrm>
            <a:off x="3657600" y="2209800"/>
            <a:ext cx="2362200" cy="1752600"/>
          </a:xfrm>
          <a:prstGeom prst="bevel">
            <a:avLst>
              <a:gd name="adj" fmla="val 12500"/>
            </a:avLst>
          </a:prstGeom>
          <a:solidFill>
            <a:srgbClr val="33CCCC"/>
          </a:solidFill>
          <a:ln w="9525">
            <a:solidFill>
              <a:schemeClr val="tx1"/>
            </a:solidFill>
            <a:miter lim="800000"/>
            <a:headEnd/>
            <a:tailEnd/>
          </a:ln>
        </p:spPr>
        <p:txBody>
          <a:bodyPr wrap="none" anchor="ctr"/>
          <a:lstStyle/>
          <a:p>
            <a:pPr algn="ctr" eaLnBrk="1" hangingPunct="1"/>
            <a:r>
              <a:rPr lang="fr-FR" sz="2400">
                <a:solidFill>
                  <a:srgbClr val="23238D"/>
                </a:solidFill>
              </a:rPr>
              <a:t>Collecte</a:t>
            </a:r>
          </a:p>
          <a:p>
            <a:pPr algn="ctr" eaLnBrk="1" hangingPunct="1"/>
            <a:r>
              <a:rPr lang="fr-FR" sz="2400">
                <a:solidFill>
                  <a:srgbClr val="23238D"/>
                </a:solidFill>
              </a:rPr>
              <a:t>des données</a:t>
            </a:r>
          </a:p>
        </p:txBody>
      </p:sp>
      <p:pic>
        <p:nvPicPr>
          <p:cNvPr id="33803"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3380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2874"/>
                                        </p:tgtEl>
                                        <p:attrNameLst>
                                          <p:attrName>style.visibility</p:attrName>
                                        </p:attrNameLst>
                                      </p:cBhvr>
                                      <p:to>
                                        <p:strVal val="visible"/>
                                      </p:to>
                                    </p:set>
                                    <p:anim calcmode="lin" valueType="num">
                                      <p:cBhvr additive="base">
                                        <p:cTn id="7" dur="500" fill="hold"/>
                                        <p:tgtEl>
                                          <p:spTgt spid="292874"/>
                                        </p:tgtEl>
                                        <p:attrNameLst>
                                          <p:attrName>ppt_x</p:attrName>
                                        </p:attrNameLst>
                                      </p:cBhvr>
                                      <p:tavLst>
                                        <p:tav tm="0">
                                          <p:val>
                                            <p:strVal val="0-#ppt_w/2"/>
                                          </p:val>
                                        </p:tav>
                                        <p:tav tm="100000">
                                          <p:val>
                                            <p:strVal val="#ppt_x"/>
                                          </p:val>
                                        </p:tav>
                                      </p:tavLst>
                                    </p:anim>
                                    <p:anim calcmode="lin" valueType="num">
                                      <p:cBhvr additive="base">
                                        <p:cTn id="8" dur="500" fill="hold"/>
                                        <p:tgtEl>
                                          <p:spTgt spid="2928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2867"/>
                                        </p:tgtEl>
                                        <p:attrNameLst>
                                          <p:attrName>style.visibility</p:attrName>
                                        </p:attrNameLst>
                                      </p:cBhvr>
                                      <p:to>
                                        <p:strVal val="visible"/>
                                      </p:to>
                                    </p:set>
                                    <p:anim calcmode="lin" valueType="num">
                                      <p:cBhvr additive="base">
                                        <p:cTn id="13" dur="500" fill="hold"/>
                                        <p:tgtEl>
                                          <p:spTgt spid="292867"/>
                                        </p:tgtEl>
                                        <p:attrNameLst>
                                          <p:attrName>ppt_x</p:attrName>
                                        </p:attrNameLst>
                                      </p:cBhvr>
                                      <p:tavLst>
                                        <p:tav tm="0">
                                          <p:val>
                                            <p:strVal val="0-#ppt_w/2"/>
                                          </p:val>
                                        </p:tav>
                                        <p:tav tm="100000">
                                          <p:val>
                                            <p:strVal val="#ppt_x"/>
                                          </p:val>
                                        </p:tav>
                                      </p:tavLst>
                                    </p:anim>
                                    <p:anim calcmode="lin" valueType="num">
                                      <p:cBhvr additive="base">
                                        <p:cTn id="14" dur="500" fill="hold"/>
                                        <p:tgtEl>
                                          <p:spTgt spid="29286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2868"/>
                                        </p:tgtEl>
                                        <p:attrNameLst>
                                          <p:attrName>style.visibility</p:attrName>
                                        </p:attrNameLst>
                                      </p:cBhvr>
                                      <p:to>
                                        <p:strVal val="visible"/>
                                      </p:to>
                                    </p:set>
                                    <p:anim calcmode="lin" valueType="num">
                                      <p:cBhvr additive="base">
                                        <p:cTn id="19" dur="500" fill="hold"/>
                                        <p:tgtEl>
                                          <p:spTgt spid="292868"/>
                                        </p:tgtEl>
                                        <p:attrNameLst>
                                          <p:attrName>ppt_x</p:attrName>
                                        </p:attrNameLst>
                                      </p:cBhvr>
                                      <p:tavLst>
                                        <p:tav tm="0">
                                          <p:val>
                                            <p:strVal val="0-#ppt_w/2"/>
                                          </p:val>
                                        </p:tav>
                                        <p:tav tm="100000">
                                          <p:val>
                                            <p:strVal val="#ppt_x"/>
                                          </p:val>
                                        </p:tav>
                                      </p:tavLst>
                                    </p:anim>
                                    <p:anim calcmode="lin" valueType="num">
                                      <p:cBhvr additive="base">
                                        <p:cTn id="20" dur="500" fill="hold"/>
                                        <p:tgtEl>
                                          <p:spTgt spid="29286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2869"/>
                                        </p:tgtEl>
                                        <p:attrNameLst>
                                          <p:attrName>style.visibility</p:attrName>
                                        </p:attrNameLst>
                                      </p:cBhvr>
                                      <p:to>
                                        <p:strVal val="visible"/>
                                      </p:to>
                                    </p:set>
                                    <p:anim calcmode="lin" valueType="num">
                                      <p:cBhvr additive="base">
                                        <p:cTn id="25" dur="500" fill="hold"/>
                                        <p:tgtEl>
                                          <p:spTgt spid="292869"/>
                                        </p:tgtEl>
                                        <p:attrNameLst>
                                          <p:attrName>ppt_x</p:attrName>
                                        </p:attrNameLst>
                                      </p:cBhvr>
                                      <p:tavLst>
                                        <p:tav tm="0">
                                          <p:val>
                                            <p:strVal val="0-#ppt_w/2"/>
                                          </p:val>
                                        </p:tav>
                                        <p:tav tm="100000">
                                          <p:val>
                                            <p:strVal val="#ppt_x"/>
                                          </p:val>
                                        </p:tav>
                                      </p:tavLst>
                                    </p:anim>
                                    <p:anim calcmode="lin" valueType="num">
                                      <p:cBhvr additive="base">
                                        <p:cTn id="26" dur="500" fill="hold"/>
                                        <p:tgtEl>
                                          <p:spTgt spid="29286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2870"/>
                                        </p:tgtEl>
                                        <p:attrNameLst>
                                          <p:attrName>style.visibility</p:attrName>
                                        </p:attrNameLst>
                                      </p:cBhvr>
                                      <p:to>
                                        <p:strVal val="visible"/>
                                      </p:to>
                                    </p:set>
                                    <p:anim calcmode="lin" valueType="num">
                                      <p:cBhvr additive="base">
                                        <p:cTn id="31" dur="500" fill="hold"/>
                                        <p:tgtEl>
                                          <p:spTgt spid="292870"/>
                                        </p:tgtEl>
                                        <p:attrNameLst>
                                          <p:attrName>ppt_x</p:attrName>
                                        </p:attrNameLst>
                                      </p:cBhvr>
                                      <p:tavLst>
                                        <p:tav tm="0">
                                          <p:val>
                                            <p:strVal val="0-#ppt_w/2"/>
                                          </p:val>
                                        </p:tav>
                                        <p:tav tm="100000">
                                          <p:val>
                                            <p:strVal val="#ppt_x"/>
                                          </p:val>
                                        </p:tav>
                                      </p:tavLst>
                                    </p:anim>
                                    <p:anim calcmode="lin" valueType="num">
                                      <p:cBhvr additive="base">
                                        <p:cTn id="32" dur="500" fill="hold"/>
                                        <p:tgtEl>
                                          <p:spTgt spid="29287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92871"/>
                                        </p:tgtEl>
                                        <p:attrNameLst>
                                          <p:attrName>style.visibility</p:attrName>
                                        </p:attrNameLst>
                                      </p:cBhvr>
                                      <p:to>
                                        <p:strVal val="visible"/>
                                      </p:to>
                                    </p:set>
                                    <p:anim calcmode="lin" valueType="num">
                                      <p:cBhvr additive="base">
                                        <p:cTn id="37" dur="500" fill="hold"/>
                                        <p:tgtEl>
                                          <p:spTgt spid="292871"/>
                                        </p:tgtEl>
                                        <p:attrNameLst>
                                          <p:attrName>ppt_x</p:attrName>
                                        </p:attrNameLst>
                                      </p:cBhvr>
                                      <p:tavLst>
                                        <p:tav tm="0">
                                          <p:val>
                                            <p:strVal val="0-#ppt_w/2"/>
                                          </p:val>
                                        </p:tav>
                                        <p:tav tm="100000">
                                          <p:val>
                                            <p:strVal val="#ppt_x"/>
                                          </p:val>
                                        </p:tav>
                                      </p:tavLst>
                                    </p:anim>
                                    <p:anim calcmode="lin" valueType="num">
                                      <p:cBhvr additive="base">
                                        <p:cTn id="38" dur="500" fill="hold"/>
                                        <p:tgtEl>
                                          <p:spTgt spid="29287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92872"/>
                                        </p:tgtEl>
                                        <p:attrNameLst>
                                          <p:attrName>style.visibility</p:attrName>
                                        </p:attrNameLst>
                                      </p:cBhvr>
                                      <p:to>
                                        <p:strVal val="visible"/>
                                      </p:to>
                                    </p:set>
                                    <p:anim calcmode="lin" valueType="num">
                                      <p:cBhvr additive="base">
                                        <p:cTn id="43" dur="500" fill="hold"/>
                                        <p:tgtEl>
                                          <p:spTgt spid="292872"/>
                                        </p:tgtEl>
                                        <p:attrNameLst>
                                          <p:attrName>ppt_x</p:attrName>
                                        </p:attrNameLst>
                                      </p:cBhvr>
                                      <p:tavLst>
                                        <p:tav tm="0">
                                          <p:val>
                                            <p:strVal val="0-#ppt_w/2"/>
                                          </p:val>
                                        </p:tav>
                                        <p:tav tm="100000">
                                          <p:val>
                                            <p:strVal val="#ppt_x"/>
                                          </p:val>
                                        </p:tav>
                                      </p:tavLst>
                                    </p:anim>
                                    <p:anim calcmode="lin" valueType="num">
                                      <p:cBhvr additive="base">
                                        <p:cTn id="44" dur="500" fill="hold"/>
                                        <p:tgtEl>
                                          <p:spTgt spid="29287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92873"/>
                                        </p:tgtEl>
                                        <p:attrNameLst>
                                          <p:attrName>style.visibility</p:attrName>
                                        </p:attrNameLst>
                                      </p:cBhvr>
                                      <p:to>
                                        <p:strVal val="visible"/>
                                      </p:to>
                                    </p:set>
                                    <p:anim calcmode="lin" valueType="num">
                                      <p:cBhvr additive="base">
                                        <p:cTn id="49" dur="500" fill="hold"/>
                                        <p:tgtEl>
                                          <p:spTgt spid="292873"/>
                                        </p:tgtEl>
                                        <p:attrNameLst>
                                          <p:attrName>ppt_x</p:attrName>
                                        </p:attrNameLst>
                                      </p:cBhvr>
                                      <p:tavLst>
                                        <p:tav tm="0">
                                          <p:val>
                                            <p:strVal val="0-#ppt_w/2"/>
                                          </p:val>
                                        </p:tav>
                                        <p:tav tm="100000">
                                          <p:val>
                                            <p:strVal val="#ppt_x"/>
                                          </p:val>
                                        </p:tav>
                                      </p:tavLst>
                                    </p:anim>
                                    <p:anim calcmode="lin" valueType="num">
                                      <p:cBhvr additive="base">
                                        <p:cTn id="50" dur="500" fill="hold"/>
                                        <p:tgtEl>
                                          <p:spTgt spid="2928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animBg="1" autoUpdateAnimBg="0"/>
      <p:bldP spid="292868" grpId="0" animBg="1" autoUpdateAnimBg="0"/>
      <p:bldP spid="292869" grpId="0" animBg="1" autoUpdateAnimBg="0"/>
      <p:bldP spid="292870" grpId="0" animBg="1" autoUpdateAnimBg="0"/>
      <p:bldP spid="292871" grpId="0" animBg="1" autoUpdateAnimBg="0"/>
      <p:bldP spid="292872" grpId="0" animBg="1" autoUpdateAnimBg="0"/>
      <p:bldP spid="292873" grpId="0" animBg="1" autoUpdateAnimBg="0"/>
      <p:bldP spid="292874"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Sanctions prononcées par la Cnil </a:t>
            </a:r>
          </a:p>
        </p:txBody>
      </p:sp>
      <p:pic>
        <p:nvPicPr>
          <p:cNvPr id="3481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482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
        <p:nvSpPr>
          <p:cNvPr id="34821" name="Rectangle 5"/>
          <p:cNvSpPr>
            <a:spLocks noChangeArrowheads="1"/>
          </p:cNvSpPr>
          <p:nvPr/>
        </p:nvSpPr>
        <p:spPr bwMode="auto">
          <a:xfrm>
            <a:off x="914400" y="1447800"/>
            <a:ext cx="8229600" cy="47466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30 000 euros : prospection commerciale abusive (</a:t>
            </a:r>
            <a:r>
              <a:rPr lang="en-US" sz="2800">
                <a:hlinkClick r:id="rId5"/>
              </a:rPr>
              <a:t>Délibération 2008-470 du 27-11-2008 </a:t>
            </a:r>
            <a:r>
              <a:rPr lang="en-US" sz="2800"/>
              <a:t>)</a:t>
            </a:r>
          </a:p>
          <a:p>
            <a:pPr eaLnBrk="1" hangingPunct="1">
              <a:lnSpc>
                <a:spcPct val="90000"/>
              </a:lnSpc>
              <a:spcBef>
                <a:spcPct val="20000"/>
              </a:spcBef>
              <a:buClr>
                <a:srgbClr val="245F94"/>
              </a:buClr>
              <a:buSzPct val="60000"/>
              <a:buFont typeface="Wingdings 2" pitchFamily="18" charset="2"/>
              <a:buChar char="¢"/>
            </a:pPr>
            <a:r>
              <a:rPr lang="en-US" sz="2800"/>
              <a:t> Avertissement public : prospection illicite par sms et mél (</a:t>
            </a:r>
            <a:r>
              <a:rPr lang="fr-FR" sz="2800">
                <a:hlinkClick r:id="rId6"/>
              </a:rPr>
              <a:t>Délibération 2008-118 du 20-5-2008</a:t>
            </a:r>
            <a:r>
              <a:rPr lang="en-US" sz="2800"/>
              <a:t>)</a:t>
            </a:r>
          </a:p>
          <a:p>
            <a:pPr eaLnBrk="1" hangingPunct="1">
              <a:lnSpc>
                <a:spcPct val="90000"/>
              </a:lnSpc>
              <a:spcBef>
                <a:spcPct val="20000"/>
              </a:spcBef>
              <a:buClr>
                <a:srgbClr val="245F94"/>
              </a:buClr>
              <a:buSzPct val="60000"/>
              <a:buFont typeface="Wingdings 2" pitchFamily="18" charset="2"/>
              <a:buChar char="¢"/>
            </a:pPr>
            <a:r>
              <a:rPr lang="en-US" sz="2800"/>
              <a:t> </a:t>
            </a:r>
            <a:r>
              <a:rPr lang="fr-FR" sz="2800"/>
              <a:t>3 000 euros : collecte illicite d’adresses mèls et publipostage (</a:t>
            </a:r>
            <a:r>
              <a:rPr lang="fr-FR" sz="2800">
                <a:hlinkClick r:id="rId7"/>
              </a:rPr>
              <a:t>Cass. crim. 14-3-2006</a:t>
            </a:r>
            <a:r>
              <a:rPr lang="fr-FR" sz="2800"/>
              <a:t>)</a:t>
            </a:r>
          </a:p>
          <a:p>
            <a:pPr eaLnBrk="1" hangingPunct="1">
              <a:lnSpc>
                <a:spcPct val="90000"/>
              </a:lnSpc>
              <a:spcBef>
                <a:spcPct val="20000"/>
              </a:spcBef>
              <a:buClr>
                <a:srgbClr val="245F94"/>
              </a:buClr>
              <a:buSzPct val="60000"/>
              <a:buFont typeface="Wingdings 2" pitchFamily="18" charset="2"/>
              <a:buChar char="¢"/>
            </a:pPr>
            <a:r>
              <a:rPr lang="fr-FR" sz="2800"/>
              <a:t> 5 000 euros : prospection commerciale non sollicitée par fax (</a:t>
            </a:r>
            <a:r>
              <a:rPr lang="fr-FR" sz="2800">
                <a:hlinkClick r:id="rId8"/>
              </a:rPr>
              <a:t>Délibération 2007-352 du 22-11-2007</a:t>
            </a:r>
            <a:r>
              <a:rPr lang="fr-FR" sz="2800"/>
              <a:t>)</a:t>
            </a:r>
          </a:p>
          <a:p>
            <a:pPr eaLnBrk="1" hangingPunct="1">
              <a:lnSpc>
                <a:spcPct val="90000"/>
              </a:lnSpc>
              <a:spcBef>
                <a:spcPct val="20000"/>
              </a:spcBef>
              <a:buClr>
                <a:srgbClr val="245F94"/>
              </a:buClr>
              <a:buSzPct val="60000"/>
              <a:buFont typeface="Wingdings 2" pitchFamily="18" charset="2"/>
              <a:buChar char="¢"/>
            </a:pPr>
            <a:endParaRPr lang="fr-FR" sz="2800"/>
          </a:p>
          <a:p>
            <a:pPr eaLnBrk="1" hangingPunct="1">
              <a:lnSpc>
                <a:spcPct val="90000"/>
              </a:lnSpc>
              <a:spcBef>
                <a:spcPct val="20000"/>
              </a:spcBef>
              <a:buClr>
                <a:srgbClr val="245F94"/>
              </a:buClr>
              <a:buSzPct val="60000"/>
              <a:buFont typeface="Wingdings 2" pitchFamily="18" charset="2"/>
              <a:buChar char="¢"/>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033463" y="333375"/>
            <a:ext cx="7958137" cy="523875"/>
          </a:xfrm>
        </p:spPr>
        <p:txBody>
          <a:bodyPr/>
          <a:lstStyle/>
          <a:p>
            <a:pPr eaLnBrk="1" hangingPunct="1"/>
            <a:r>
              <a:rPr lang="en-US" sz="3200" smtClean="0"/>
              <a:t>L’affiliation et liens sponsorisés</a:t>
            </a:r>
          </a:p>
        </p:txBody>
      </p:sp>
      <p:sp>
        <p:nvSpPr>
          <p:cNvPr id="35843"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
        <p:nvSpPr>
          <p:cNvPr id="35844" name="Rectangle 5"/>
          <p:cNvSpPr>
            <a:spLocks noChangeArrowheads="1"/>
          </p:cNvSpPr>
          <p:nvPr/>
        </p:nvSpPr>
        <p:spPr bwMode="auto">
          <a:xfrm>
            <a:off x="1295400" y="1447800"/>
            <a:ext cx="7315200" cy="27400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Liens promotionnels, bannières, sponsoring</a:t>
            </a:r>
          </a:p>
          <a:p>
            <a:pPr eaLnBrk="1" hangingPunct="1">
              <a:lnSpc>
                <a:spcPct val="90000"/>
              </a:lnSpc>
              <a:spcBef>
                <a:spcPct val="20000"/>
              </a:spcBef>
              <a:buClr>
                <a:srgbClr val="245F94"/>
              </a:buClr>
              <a:buSzPct val="60000"/>
              <a:buFont typeface="Wingdings 2" pitchFamily="18" charset="2"/>
              <a:buChar char="¢"/>
            </a:pPr>
            <a:r>
              <a:rPr lang="en-US" sz="2800"/>
              <a:t> Agrégation de contenus</a:t>
            </a:r>
          </a:p>
          <a:p>
            <a:pPr eaLnBrk="1" hangingPunct="1">
              <a:lnSpc>
                <a:spcPct val="90000"/>
              </a:lnSpc>
              <a:spcBef>
                <a:spcPct val="20000"/>
              </a:spcBef>
              <a:buClr>
                <a:srgbClr val="245F94"/>
              </a:buClr>
              <a:buSzPct val="60000"/>
              <a:buFont typeface="Wingdings 2" pitchFamily="18" charset="2"/>
              <a:buChar char="¢"/>
            </a:pPr>
            <a:r>
              <a:rPr lang="en-US" sz="2800"/>
              <a:t> Responsabilité affilieur du fait des affiliés</a:t>
            </a:r>
          </a:p>
          <a:p>
            <a:pPr eaLnBrk="1" hangingPunct="1">
              <a:lnSpc>
                <a:spcPct val="90000"/>
              </a:lnSpc>
              <a:spcBef>
                <a:spcPct val="20000"/>
              </a:spcBef>
              <a:buClr>
                <a:srgbClr val="245F94"/>
              </a:buClr>
              <a:buSzPct val="60000"/>
              <a:buFont typeface="Wingdings 2" pitchFamily="18" charset="2"/>
              <a:buChar char="¢"/>
            </a:pPr>
            <a:r>
              <a:rPr lang="en-US" sz="2800"/>
              <a:t> Responsabilité régie publicitaire</a:t>
            </a:r>
          </a:p>
          <a:p>
            <a:pPr eaLnBrk="1" hangingPunct="1">
              <a:lnSpc>
                <a:spcPct val="90000"/>
              </a:lnSpc>
              <a:spcBef>
                <a:spcPct val="20000"/>
              </a:spcBef>
              <a:buClr>
                <a:srgbClr val="245F94"/>
              </a:buClr>
              <a:buSzPct val="60000"/>
              <a:buFont typeface="Wingdings 2" pitchFamily="18" charset="2"/>
              <a:buNone/>
            </a:pPr>
            <a:endParaRPr lang="en-US" sz="2800"/>
          </a:p>
        </p:txBody>
      </p:sp>
      <p:pic>
        <p:nvPicPr>
          <p:cNvPr id="35845" name="Picture 6" descr="New_logo_mail"/>
          <p:cNvPicPr>
            <a:picLocks noChangeAspect="1" noChangeArrowheads="1"/>
          </p:cNvPicPr>
          <p:nvPr/>
        </p:nvPicPr>
        <p:blipFill>
          <a:blip r:embed="rId4"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033463" y="333375"/>
            <a:ext cx="7958137" cy="523875"/>
          </a:xfrm>
        </p:spPr>
        <p:txBody>
          <a:bodyPr/>
          <a:lstStyle/>
          <a:p>
            <a:pPr eaLnBrk="1" hangingPunct="1"/>
            <a:r>
              <a:rPr lang="en-US" sz="3200" smtClean="0"/>
              <a:t>L’affiliateur et les affiliés</a:t>
            </a:r>
          </a:p>
        </p:txBody>
      </p:sp>
      <p:pic>
        <p:nvPicPr>
          <p:cNvPr id="3686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686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grpSp>
        <p:nvGrpSpPr>
          <p:cNvPr id="36869" name="Group 6"/>
          <p:cNvGrpSpPr>
            <a:grpSpLocks/>
          </p:cNvGrpSpPr>
          <p:nvPr/>
        </p:nvGrpSpPr>
        <p:grpSpPr bwMode="auto">
          <a:xfrm>
            <a:off x="990600" y="1447800"/>
            <a:ext cx="3581400" cy="4841875"/>
            <a:chOff x="432" y="1008"/>
            <a:chExt cx="2448" cy="2868"/>
          </a:xfrm>
        </p:grpSpPr>
        <p:sp>
          <p:nvSpPr>
            <p:cNvPr id="36873" name="AutoShape 7"/>
            <p:cNvSpPr>
              <a:spLocks noChangeArrowheads="1"/>
            </p:cNvSpPr>
            <p:nvPr/>
          </p:nvSpPr>
          <p:spPr bwMode="auto">
            <a:xfrm>
              <a:off x="432" y="1008"/>
              <a:ext cx="2448" cy="2832"/>
            </a:xfrm>
            <a:prstGeom prst="foldedCorner">
              <a:avLst>
                <a:gd name="adj" fmla="val 12500"/>
              </a:avLst>
            </a:prstGeom>
            <a:gradFill rotWithShape="0">
              <a:gsLst>
                <a:gs pos="0">
                  <a:srgbClr val="CCCC99"/>
                </a:gs>
                <a:gs pos="100000">
                  <a:srgbClr val="FFFFFF"/>
                </a:gs>
              </a:gsLst>
              <a:lin ang="5400000" scaled="1"/>
            </a:gradFill>
            <a:ln w="9360">
              <a:solidFill>
                <a:srgbClr val="003366"/>
              </a:solidFill>
              <a:miter lim="800000"/>
              <a:headEnd/>
              <a:tailEnd/>
            </a:ln>
          </p:spPr>
          <p:txBody>
            <a:bodyPr wrap="none" anchor="ctr"/>
            <a:lstStyle/>
            <a:p>
              <a:endParaRPr lang="fr-FR"/>
            </a:p>
          </p:txBody>
        </p:sp>
        <p:sp>
          <p:nvSpPr>
            <p:cNvPr id="36874" name="Text Box 8"/>
            <p:cNvSpPr txBox="1">
              <a:spLocks noChangeArrowheads="1"/>
            </p:cNvSpPr>
            <p:nvPr/>
          </p:nvSpPr>
          <p:spPr bwMode="auto">
            <a:xfrm>
              <a:off x="480" y="1056"/>
              <a:ext cx="2352" cy="2820"/>
            </a:xfrm>
            <a:prstGeom prst="rect">
              <a:avLst/>
            </a:prstGeom>
            <a:noFill/>
            <a:ln w="9525">
              <a:noFill/>
              <a:round/>
              <a:headEnd/>
              <a:tailEnd/>
            </a:ln>
          </p:spPr>
          <p:txBody>
            <a:bodyPr lIns="90000" tIns="46800" rIns="90000" bIns="46800">
              <a:spAutoFit/>
            </a:bodyPr>
            <a:lstStyle/>
            <a:p>
              <a:pPr defTabSz="449263">
                <a:spcBef>
                  <a:spcPts val="45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solidFill>
                    <a:srgbClr val="23238D"/>
                  </a:solidFill>
                </a:rPr>
                <a:t>Les sites pour lesquels les propriétaires respectifs ont passé avec la Société X un contrat d’affiliation qui peut s’analyser comme un contrat de prestations de service de </a:t>
              </a:r>
              <a:r>
                <a:rPr lang="fr-FR" b="1">
                  <a:solidFill>
                    <a:srgbClr val="23238D"/>
                  </a:solidFill>
                </a:rPr>
                <a:t>publicité</a:t>
              </a:r>
              <a:r>
                <a:rPr lang="fr-FR">
                  <a:solidFill>
                    <a:srgbClr val="23238D"/>
                  </a:solidFill>
                </a:rPr>
                <a:t> selon lequel, moyennant rémunération, ils s’engagent à assurer la promotion du site […] appartenant à X en insérant des liens hypertextes sur leur site renvoyant sur le site de X ou des fenêtres internes (“frames”) leur permettant d’inclure au sein de leur propre site, des pages du site de X </a:t>
              </a:r>
            </a:p>
          </p:txBody>
        </p:sp>
      </p:grpSp>
      <p:grpSp>
        <p:nvGrpSpPr>
          <p:cNvPr id="36870" name="Group 9"/>
          <p:cNvGrpSpPr>
            <a:grpSpLocks/>
          </p:cNvGrpSpPr>
          <p:nvPr/>
        </p:nvGrpSpPr>
        <p:grpSpPr bwMode="auto">
          <a:xfrm>
            <a:off x="5029200" y="1447800"/>
            <a:ext cx="3581400" cy="4572000"/>
            <a:chOff x="3168" y="1008"/>
            <a:chExt cx="2256" cy="2784"/>
          </a:xfrm>
        </p:grpSpPr>
        <p:sp>
          <p:nvSpPr>
            <p:cNvPr id="36871" name="AutoShape 10"/>
            <p:cNvSpPr>
              <a:spLocks noChangeArrowheads="1"/>
            </p:cNvSpPr>
            <p:nvPr/>
          </p:nvSpPr>
          <p:spPr bwMode="auto">
            <a:xfrm>
              <a:off x="3168" y="1008"/>
              <a:ext cx="2256" cy="2784"/>
            </a:xfrm>
            <a:prstGeom prst="foldedCorner">
              <a:avLst>
                <a:gd name="adj" fmla="val 12500"/>
              </a:avLst>
            </a:prstGeom>
            <a:gradFill rotWithShape="0">
              <a:gsLst>
                <a:gs pos="0">
                  <a:srgbClr val="CCCC99"/>
                </a:gs>
                <a:gs pos="100000">
                  <a:srgbClr val="FFFFFF"/>
                </a:gs>
              </a:gsLst>
              <a:lin ang="5400000" scaled="1"/>
            </a:gradFill>
            <a:ln w="9360">
              <a:solidFill>
                <a:srgbClr val="003366"/>
              </a:solidFill>
              <a:miter lim="800000"/>
              <a:headEnd/>
              <a:tailEnd/>
            </a:ln>
          </p:spPr>
          <p:txBody>
            <a:bodyPr wrap="none" anchor="ctr"/>
            <a:lstStyle/>
            <a:p>
              <a:endParaRPr lang="fr-FR"/>
            </a:p>
          </p:txBody>
        </p:sp>
        <p:sp>
          <p:nvSpPr>
            <p:cNvPr id="36872" name="Text Box 11"/>
            <p:cNvSpPr txBox="1">
              <a:spLocks noChangeArrowheads="1"/>
            </p:cNvSpPr>
            <p:nvPr/>
          </p:nvSpPr>
          <p:spPr bwMode="auto">
            <a:xfrm>
              <a:off x="3216" y="1056"/>
              <a:ext cx="2064" cy="2230"/>
            </a:xfrm>
            <a:prstGeom prst="rect">
              <a:avLst/>
            </a:prstGeom>
            <a:noFill/>
            <a:ln w="9525">
              <a:noFill/>
              <a:round/>
              <a:headEnd/>
              <a:tailEnd/>
            </a:ln>
          </p:spPr>
          <p:txBody>
            <a:bodyPr lIns="90000" tIns="46800" rIns="90000" bIns="46800">
              <a:spAutoFit/>
            </a:bodyPr>
            <a:lstStyle/>
            <a:p>
              <a:pPr defTabSz="449263">
                <a:spcBef>
                  <a:spcPts val="45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solidFill>
                    <a:srgbClr val="23238D"/>
                  </a:solidFill>
                </a:rPr>
                <a:t>Le site, propriété de Y, qui est un sous-domaine du site […] appartenant à X pour lequel les deux parties sont liées par un contrat </a:t>
              </a:r>
              <a:r>
                <a:rPr lang="fr-FR" b="1">
                  <a:solidFill>
                    <a:srgbClr val="23238D"/>
                  </a:solidFill>
                </a:rPr>
                <a:t>d’hébergement </a:t>
              </a:r>
              <a:r>
                <a:rPr lang="fr-FR">
                  <a:solidFill>
                    <a:srgbClr val="23238D"/>
                  </a:solidFill>
                </a:rPr>
                <a:t>: X est titulaire du nom de domaine « _.com » et met à la disposition de ses clients tous les éléments nécessaires à l’exploitation d’une présence sur Internet en leur offrant la possibilité de créer un sous-domaine</a:t>
              </a:r>
            </a:p>
          </p:txBody>
        </p:sp>
      </p:grpSp>
    </p:spTree>
    <p:custDataLst>
      <p:tags r:id="rId1"/>
    </p:custDataLst>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1033463" y="333375"/>
            <a:ext cx="7958137" cy="523875"/>
          </a:xfrm>
        </p:spPr>
        <p:txBody>
          <a:bodyPr/>
          <a:lstStyle/>
          <a:p>
            <a:pPr eaLnBrk="1" hangingPunct="1"/>
            <a:r>
              <a:rPr lang="en-US" sz="3200" smtClean="0"/>
              <a:t>Responsabilité de l’affilieur </a:t>
            </a:r>
          </a:p>
        </p:txBody>
      </p:sp>
      <p:pic>
        <p:nvPicPr>
          <p:cNvPr id="3789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789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
        <p:nvSpPr>
          <p:cNvPr id="37893" name="Rectangle 5"/>
          <p:cNvSpPr>
            <a:spLocks noChangeArrowheads="1"/>
          </p:cNvSpPr>
          <p:nvPr/>
        </p:nvSpPr>
        <p:spPr bwMode="auto">
          <a:xfrm>
            <a:off x="1295400" y="1447800"/>
            <a:ext cx="7315200" cy="38925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Contrefaçon de marque par affilié(s)</a:t>
            </a:r>
          </a:p>
          <a:p>
            <a:pPr eaLnBrk="1" hangingPunct="1">
              <a:lnSpc>
                <a:spcPct val="90000"/>
              </a:lnSpc>
              <a:spcBef>
                <a:spcPct val="20000"/>
              </a:spcBef>
              <a:buClr>
                <a:srgbClr val="245F94"/>
              </a:buClr>
              <a:buSzPct val="60000"/>
              <a:buFont typeface="Wingdings 2" pitchFamily="18" charset="2"/>
              <a:buChar char="¢"/>
            </a:pPr>
            <a:r>
              <a:rPr lang="en-US" sz="2800"/>
              <a:t> En tant qu’hébergeur, l’affilieur ne peut voir sa responsabilité engagée, sauf à ne pas avoir supprimé promptement un contenu illicite dont il aurait connaissance</a:t>
            </a:r>
          </a:p>
          <a:p>
            <a:pPr eaLnBrk="1" hangingPunct="1">
              <a:lnSpc>
                <a:spcPct val="90000"/>
              </a:lnSpc>
              <a:spcBef>
                <a:spcPct val="20000"/>
              </a:spcBef>
              <a:buClr>
                <a:srgbClr val="245F94"/>
              </a:buClr>
              <a:buSzPct val="60000"/>
              <a:buFont typeface="Wingdings 2" pitchFamily="18" charset="2"/>
              <a:buChar char="¢"/>
            </a:pPr>
            <a:r>
              <a:rPr lang="en-US" sz="2800"/>
              <a:t> Affilieur, ni concepteur, ni éditeur des sites affiliés (TGI Strasbourg 19-5-2005)</a:t>
            </a:r>
          </a:p>
          <a:p>
            <a:pPr eaLnBrk="1" hangingPunct="1">
              <a:lnSpc>
                <a:spcPct val="90000"/>
              </a:lnSpc>
              <a:spcBef>
                <a:spcPct val="20000"/>
              </a:spcBef>
              <a:buClr>
                <a:srgbClr val="245F94"/>
              </a:buClr>
              <a:buSzPct val="60000"/>
              <a:buFont typeface="Wingdings 2" pitchFamily="18" charset="2"/>
              <a:buChar char="¢"/>
            </a:pPr>
            <a:r>
              <a:rPr lang="en-US" sz="2800"/>
              <a:t> Mais, une jurisprudence changeante …</a:t>
            </a:r>
          </a:p>
          <a:p>
            <a:pPr eaLnBrk="1" hangingPunct="1">
              <a:lnSpc>
                <a:spcPct val="90000"/>
              </a:lnSpc>
              <a:spcBef>
                <a:spcPct val="20000"/>
              </a:spcBef>
              <a:buClr>
                <a:srgbClr val="245F94"/>
              </a:buClr>
              <a:buSzPct val="60000"/>
              <a:buFont typeface="Wingdings 2" pitchFamily="18" charset="2"/>
              <a:buNone/>
            </a:pPr>
            <a:endParaRPr lang="en-US" sz="2800"/>
          </a:p>
        </p:txBody>
      </p:sp>
    </p:spTree>
    <p:custDataLst>
      <p:tags r:id="rId1"/>
    </p:custDataLst>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033463" y="333375"/>
            <a:ext cx="7958137" cy="523875"/>
          </a:xfrm>
        </p:spPr>
        <p:txBody>
          <a:bodyPr/>
          <a:lstStyle/>
          <a:p>
            <a:pPr eaLnBrk="1" hangingPunct="1"/>
            <a:r>
              <a:rPr lang="en-US" sz="3200" smtClean="0"/>
              <a:t>Affiliations # Régie publicitaire </a:t>
            </a:r>
          </a:p>
        </p:txBody>
      </p:sp>
      <p:pic>
        <p:nvPicPr>
          <p:cNvPr id="3891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891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grpSp>
        <p:nvGrpSpPr>
          <p:cNvPr id="38917" name="Group 6"/>
          <p:cNvGrpSpPr>
            <a:grpSpLocks/>
          </p:cNvGrpSpPr>
          <p:nvPr/>
        </p:nvGrpSpPr>
        <p:grpSpPr bwMode="auto">
          <a:xfrm>
            <a:off x="1066800" y="990600"/>
            <a:ext cx="3275013" cy="836613"/>
            <a:chOff x="528" y="672"/>
            <a:chExt cx="2063" cy="527"/>
          </a:xfrm>
        </p:grpSpPr>
        <p:sp>
          <p:nvSpPr>
            <p:cNvPr id="38934" name="AutoShape 7"/>
            <p:cNvSpPr>
              <a:spLocks noChangeArrowheads="1"/>
            </p:cNvSpPr>
            <p:nvPr/>
          </p:nvSpPr>
          <p:spPr bwMode="auto">
            <a:xfrm>
              <a:off x="528" y="672"/>
              <a:ext cx="2016" cy="528"/>
            </a:xfrm>
            <a:prstGeom prst="flowChartPunchedTape">
              <a:avLst/>
            </a:prstGeom>
            <a:solidFill>
              <a:srgbClr val="FF0000"/>
            </a:solidFill>
            <a:ln w="9360">
              <a:solidFill>
                <a:srgbClr val="FF0000"/>
              </a:solidFill>
              <a:miter lim="800000"/>
              <a:headEnd/>
              <a:tailEnd/>
            </a:ln>
          </p:spPr>
          <p:txBody>
            <a:bodyPr wrap="none" anchor="ctr"/>
            <a:lstStyle/>
            <a:p>
              <a:endParaRPr lang="fr-FR"/>
            </a:p>
          </p:txBody>
        </p:sp>
        <p:sp>
          <p:nvSpPr>
            <p:cNvPr id="38935" name="Text Box 8"/>
            <p:cNvSpPr txBox="1">
              <a:spLocks noChangeArrowheads="1"/>
            </p:cNvSpPr>
            <p:nvPr/>
          </p:nvSpPr>
          <p:spPr bwMode="auto">
            <a:xfrm>
              <a:off x="528" y="864"/>
              <a:ext cx="2064" cy="251"/>
            </a:xfrm>
            <a:prstGeom prst="rect">
              <a:avLst/>
            </a:prstGeom>
            <a:noFill/>
            <a:ln w="9525">
              <a:noFill/>
              <a:round/>
              <a:headEnd/>
              <a:tailEnd/>
            </a:ln>
          </p:spPr>
          <p:txBody>
            <a:bodyPr lIns="90000" tIns="46800" rIns="90000" bIns="46800">
              <a:spAutoFit/>
            </a:bodyPr>
            <a:lstStyle/>
            <a:p>
              <a:pPr algn="ctr" defTabSz="449263">
                <a:spcBef>
                  <a:spcPts val="125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sz="2000">
                  <a:solidFill>
                    <a:srgbClr val="000000"/>
                  </a:solidFill>
                </a:rPr>
                <a:t>Responsabilité affilieur</a:t>
              </a:r>
            </a:p>
          </p:txBody>
        </p:sp>
      </p:grpSp>
      <p:grpSp>
        <p:nvGrpSpPr>
          <p:cNvPr id="38918" name="Group 9"/>
          <p:cNvGrpSpPr>
            <a:grpSpLocks/>
          </p:cNvGrpSpPr>
          <p:nvPr/>
        </p:nvGrpSpPr>
        <p:grpSpPr bwMode="auto">
          <a:xfrm>
            <a:off x="1143000" y="1905000"/>
            <a:ext cx="3275013" cy="4341813"/>
            <a:chOff x="480" y="1200"/>
            <a:chExt cx="2063" cy="2735"/>
          </a:xfrm>
        </p:grpSpPr>
        <p:sp>
          <p:nvSpPr>
            <p:cNvPr id="38928" name="Text Box 10"/>
            <p:cNvSpPr txBox="1">
              <a:spLocks noChangeArrowheads="1"/>
            </p:cNvSpPr>
            <p:nvPr/>
          </p:nvSpPr>
          <p:spPr bwMode="auto">
            <a:xfrm>
              <a:off x="480" y="1200"/>
              <a:ext cx="2064" cy="2736"/>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lIns="90000" tIns="46800" rIns="90000" bIns="46800">
              <a:flatTx/>
            </a:bodyPr>
            <a:lstStyle/>
            <a:p>
              <a:pPr defTabSz="449263">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fr-FR" sz="1200">
                <a:solidFill>
                  <a:srgbClr val="003366"/>
                </a:solidFill>
                <a:latin typeface="Times New Roman" pitchFamily="18" charset="0"/>
              </a:endParaRPr>
            </a:p>
            <a:p>
              <a:pPr defTabSz="449263">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fr-FR" sz="1200">
                <a:solidFill>
                  <a:srgbClr val="003366"/>
                </a:solidFill>
                <a:latin typeface="Times New Roman" pitchFamily="18" charset="0"/>
              </a:endParaRPr>
            </a:p>
          </p:txBody>
        </p:sp>
        <p:sp>
          <p:nvSpPr>
            <p:cNvPr id="38929" name="Text Box 11"/>
            <p:cNvSpPr txBox="1">
              <a:spLocks noChangeArrowheads="1"/>
            </p:cNvSpPr>
            <p:nvPr/>
          </p:nvSpPr>
          <p:spPr bwMode="auto">
            <a:xfrm>
              <a:off x="480" y="1200"/>
              <a:ext cx="2064" cy="2736"/>
            </a:xfrm>
            <a:prstGeom prst="rect">
              <a:avLst/>
            </a:prstGeom>
            <a:solidFill>
              <a:srgbClr val="FFFFFF"/>
            </a:solidFill>
            <a:ln w="9360">
              <a:solidFill>
                <a:srgbClr val="000000"/>
              </a:solidFill>
              <a:miter lim="800000"/>
              <a:headEnd/>
              <a:tailEnd/>
            </a:ln>
          </p:spPr>
          <p:txBody>
            <a:bodyPr lIns="90000" tIns="46800" rIns="90000" bIns="46800"/>
            <a:lstStyle/>
            <a:p>
              <a:pPr algn="ctr" defTabSz="449263">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sz="1600" b="1">
                  <a:solidFill>
                    <a:srgbClr val="23238D"/>
                  </a:solidFill>
                </a:rPr>
                <a:t>TGI Strasbourg 19 mai 2005</a:t>
              </a:r>
            </a:p>
            <a:p>
              <a:pPr defTabSz="449263">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fr-FR">
                <a:solidFill>
                  <a:srgbClr val="23238D"/>
                </a:solidFill>
              </a:endParaRPr>
            </a:p>
            <a:p>
              <a:pPr defTabSz="449263">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sz="1600">
                  <a:solidFill>
                    <a:srgbClr val="23238D"/>
                  </a:solidFill>
                </a:rPr>
                <a:t>Contrefaçon de marque par affilié(s) </a:t>
              </a:r>
            </a:p>
            <a:p>
              <a:pPr defTabSz="449263">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fr-FR">
                <a:solidFill>
                  <a:srgbClr val="23238D"/>
                </a:solidFill>
              </a:endParaRPr>
            </a:p>
            <a:p>
              <a:pPr defTabSz="449263">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sz="1600">
                  <a:solidFill>
                    <a:srgbClr val="23238D"/>
                  </a:solidFill>
                </a:rPr>
                <a:t>En tant qu’hébergeur, l’affilieur ne peut voir sa responsabilité engagée, sauf à ne pas avoir supprimé promptement un contenu illicite dont il aurait connaissance</a:t>
              </a:r>
            </a:p>
            <a:p>
              <a:pPr defTabSz="449263">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fr-FR">
                <a:solidFill>
                  <a:srgbClr val="23238D"/>
                </a:solidFill>
              </a:endParaRPr>
            </a:p>
            <a:p>
              <a:pPr defTabSz="449263">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sz="1600">
                  <a:solidFill>
                    <a:srgbClr val="23238D"/>
                  </a:solidFill>
                </a:rPr>
                <a:t>Affilieur, ni concepteur, ni éditeur des sites affiliés</a:t>
              </a:r>
            </a:p>
            <a:p>
              <a:pPr defTabSz="449263">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fr-FR">
                <a:solidFill>
                  <a:srgbClr val="23238D"/>
                </a:solidFill>
              </a:endParaRPr>
            </a:p>
            <a:p>
              <a:pPr defTabSz="449263">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sz="1600">
                  <a:solidFill>
                    <a:srgbClr val="23238D"/>
                  </a:solidFill>
                </a:rPr>
                <a:t>Mais, une jurisprudence changeante …</a:t>
              </a:r>
            </a:p>
          </p:txBody>
        </p:sp>
        <p:sp>
          <p:nvSpPr>
            <p:cNvPr id="38930" name="Line 12"/>
            <p:cNvSpPr>
              <a:spLocks noChangeShapeType="1"/>
            </p:cNvSpPr>
            <p:nvPr/>
          </p:nvSpPr>
          <p:spPr bwMode="auto">
            <a:xfrm>
              <a:off x="480" y="1474"/>
              <a:ext cx="2064" cy="1"/>
            </a:xfrm>
            <a:prstGeom prst="line">
              <a:avLst/>
            </a:prstGeom>
            <a:noFill/>
            <a:ln w="9360">
              <a:solidFill>
                <a:srgbClr val="000000"/>
              </a:solidFill>
              <a:miter lim="800000"/>
              <a:headEnd/>
              <a:tailEnd/>
            </a:ln>
          </p:spPr>
          <p:txBody>
            <a:bodyPr/>
            <a:lstStyle/>
            <a:p>
              <a:endParaRPr lang="fr-FR"/>
            </a:p>
          </p:txBody>
        </p:sp>
        <p:sp>
          <p:nvSpPr>
            <p:cNvPr id="38931" name="Line 13"/>
            <p:cNvSpPr>
              <a:spLocks noChangeShapeType="1"/>
            </p:cNvSpPr>
            <p:nvPr/>
          </p:nvSpPr>
          <p:spPr bwMode="auto">
            <a:xfrm>
              <a:off x="480" y="1930"/>
              <a:ext cx="2064" cy="1"/>
            </a:xfrm>
            <a:prstGeom prst="line">
              <a:avLst/>
            </a:prstGeom>
            <a:noFill/>
            <a:ln w="9360">
              <a:solidFill>
                <a:srgbClr val="000000"/>
              </a:solidFill>
              <a:miter lim="800000"/>
              <a:headEnd/>
              <a:tailEnd/>
            </a:ln>
          </p:spPr>
          <p:txBody>
            <a:bodyPr/>
            <a:lstStyle/>
            <a:p>
              <a:endParaRPr lang="fr-FR"/>
            </a:p>
          </p:txBody>
        </p:sp>
        <p:sp>
          <p:nvSpPr>
            <p:cNvPr id="38932" name="Line 14"/>
            <p:cNvSpPr>
              <a:spLocks noChangeShapeType="1"/>
            </p:cNvSpPr>
            <p:nvPr/>
          </p:nvSpPr>
          <p:spPr bwMode="auto">
            <a:xfrm>
              <a:off x="480" y="3024"/>
              <a:ext cx="2064" cy="1"/>
            </a:xfrm>
            <a:prstGeom prst="line">
              <a:avLst/>
            </a:prstGeom>
            <a:noFill/>
            <a:ln w="9360">
              <a:solidFill>
                <a:srgbClr val="000000"/>
              </a:solidFill>
              <a:miter lim="800000"/>
              <a:headEnd/>
              <a:tailEnd/>
            </a:ln>
          </p:spPr>
          <p:txBody>
            <a:bodyPr/>
            <a:lstStyle/>
            <a:p>
              <a:endParaRPr lang="fr-FR"/>
            </a:p>
          </p:txBody>
        </p:sp>
        <p:sp>
          <p:nvSpPr>
            <p:cNvPr id="38933" name="Line 15"/>
            <p:cNvSpPr>
              <a:spLocks noChangeShapeType="1"/>
            </p:cNvSpPr>
            <p:nvPr/>
          </p:nvSpPr>
          <p:spPr bwMode="auto">
            <a:xfrm>
              <a:off x="480" y="3552"/>
              <a:ext cx="2064" cy="1"/>
            </a:xfrm>
            <a:prstGeom prst="line">
              <a:avLst/>
            </a:prstGeom>
            <a:noFill/>
            <a:ln w="9360">
              <a:solidFill>
                <a:srgbClr val="000000"/>
              </a:solidFill>
              <a:miter lim="800000"/>
              <a:headEnd/>
              <a:tailEnd/>
            </a:ln>
          </p:spPr>
          <p:txBody>
            <a:bodyPr/>
            <a:lstStyle/>
            <a:p>
              <a:endParaRPr lang="fr-FR"/>
            </a:p>
          </p:txBody>
        </p:sp>
      </p:grpSp>
      <p:grpSp>
        <p:nvGrpSpPr>
          <p:cNvPr id="38919" name="Group 16"/>
          <p:cNvGrpSpPr>
            <a:grpSpLocks/>
          </p:cNvGrpSpPr>
          <p:nvPr/>
        </p:nvGrpSpPr>
        <p:grpSpPr bwMode="auto">
          <a:xfrm>
            <a:off x="5029200" y="990600"/>
            <a:ext cx="3427413" cy="836613"/>
            <a:chOff x="3168" y="624"/>
            <a:chExt cx="2159" cy="527"/>
          </a:xfrm>
        </p:grpSpPr>
        <p:sp>
          <p:nvSpPr>
            <p:cNvPr id="38926" name="AutoShape 17"/>
            <p:cNvSpPr>
              <a:spLocks noChangeArrowheads="1"/>
            </p:cNvSpPr>
            <p:nvPr/>
          </p:nvSpPr>
          <p:spPr bwMode="auto">
            <a:xfrm>
              <a:off x="3216" y="624"/>
              <a:ext cx="2112" cy="528"/>
            </a:xfrm>
            <a:prstGeom prst="flowChartPunchedTape">
              <a:avLst/>
            </a:prstGeom>
            <a:solidFill>
              <a:srgbClr val="FF0000"/>
            </a:solidFill>
            <a:ln w="9360">
              <a:solidFill>
                <a:srgbClr val="FF0000"/>
              </a:solidFill>
              <a:miter lim="800000"/>
              <a:headEnd/>
              <a:tailEnd/>
            </a:ln>
          </p:spPr>
          <p:txBody>
            <a:bodyPr wrap="none" anchor="ctr"/>
            <a:lstStyle/>
            <a:p>
              <a:endParaRPr lang="fr-FR"/>
            </a:p>
          </p:txBody>
        </p:sp>
        <p:sp>
          <p:nvSpPr>
            <p:cNvPr id="38927" name="Text Box 18"/>
            <p:cNvSpPr txBox="1">
              <a:spLocks noChangeArrowheads="1"/>
            </p:cNvSpPr>
            <p:nvPr/>
          </p:nvSpPr>
          <p:spPr bwMode="auto">
            <a:xfrm>
              <a:off x="3168" y="768"/>
              <a:ext cx="2160" cy="251"/>
            </a:xfrm>
            <a:prstGeom prst="rect">
              <a:avLst/>
            </a:prstGeom>
            <a:noFill/>
            <a:ln w="9525">
              <a:noFill/>
              <a:round/>
              <a:headEnd/>
              <a:tailEnd/>
            </a:ln>
          </p:spPr>
          <p:txBody>
            <a:bodyPr lIns="90000" tIns="46800" rIns="90000" bIns="46800">
              <a:spAutoFit/>
            </a:bodyPr>
            <a:lstStyle/>
            <a:p>
              <a:pPr algn="ctr" defTabSz="449263">
                <a:spcBef>
                  <a:spcPts val="1250"/>
                </a:spcBef>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sz="2000">
                  <a:solidFill>
                    <a:srgbClr val="000000"/>
                  </a:solidFill>
                </a:rPr>
                <a:t>Responsabilité Régie Pub</a:t>
              </a:r>
            </a:p>
          </p:txBody>
        </p:sp>
      </p:grpSp>
      <p:grpSp>
        <p:nvGrpSpPr>
          <p:cNvPr id="38920" name="Group 19"/>
          <p:cNvGrpSpPr>
            <a:grpSpLocks/>
          </p:cNvGrpSpPr>
          <p:nvPr/>
        </p:nvGrpSpPr>
        <p:grpSpPr bwMode="auto">
          <a:xfrm>
            <a:off x="5029200" y="1828800"/>
            <a:ext cx="3427413" cy="4418013"/>
            <a:chOff x="3168" y="1152"/>
            <a:chExt cx="2159" cy="2783"/>
          </a:xfrm>
        </p:grpSpPr>
        <p:sp>
          <p:nvSpPr>
            <p:cNvPr id="38921" name="Text Box 20"/>
            <p:cNvSpPr txBox="1">
              <a:spLocks noChangeArrowheads="1"/>
            </p:cNvSpPr>
            <p:nvPr/>
          </p:nvSpPr>
          <p:spPr bwMode="auto">
            <a:xfrm>
              <a:off x="3168" y="1152"/>
              <a:ext cx="2160" cy="2784"/>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lIns="90000" tIns="46800" rIns="90000" bIns="46800">
              <a:flatTx/>
            </a:bodyPr>
            <a:lstStyle/>
            <a:p>
              <a:pPr defTabSz="449263">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fr-FR" sz="1200">
                <a:solidFill>
                  <a:srgbClr val="003366"/>
                </a:solidFill>
                <a:latin typeface="Times New Roman" pitchFamily="18" charset="0"/>
              </a:endParaRPr>
            </a:p>
            <a:p>
              <a:pPr defTabSz="449263">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fr-FR" sz="1200">
                <a:solidFill>
                  <a:srgbClr val="003366"/>
                </a:solidFill>
                <a:latin typeface="Times New Roman" pitchFamily="18" charset="0"/>
              </a:endParaRPr>
            </a:p>
          </p:txBody>
        </p:sp>
        <p:sp>
          <p:nvSpPr>
            <p:cNvPr id="38922" name="Text Box 21"/>
            <p:cNvSpPr txBox="1">
              <a:spLocks noChangeArrowheads="1"/>
            </p:cNvSpPr>
            <p:nvPr/>
          </p:nvSpPr>
          <p:spPr bwMode="auto">
            <a:xfrm>
              <a:off x="3168" y="1152"/>
              <a:ext cx="2160" cy="2784"/>
            </a:xfrm>
            <a:prstGeom prst="rect">
              <a:avLst/>
            </a:prstGeom>
            <a:solidFill>
              <a:srgbClr val="FFFFFF"/>
            </a:solidFill>
            <a:ln w="9360">
              <a:solidFill>
                <a:srgbClr val="000000"/>
              </a:solidFill>
              <a:miter lim="800000"/>
              <a:headEnd/>
              <a:tailEnd/>
            </a:ln>
          </p:spPr>
          <p:txBody>
            <a:bodyPr lIns="90000" tIns="46800" rIns="90000" bIns="46800"/>
            <a:lstStyle/>
            <a:p>
              <a:pPr algn="ctr" defTabSz="449263">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sz="1600" b="1">
                  <a:solidFill>
                    <a:srgbClr val="23238D"/>
                  </a:solidFill>
                </a:rPr>
                <a:t>C.A. 28 juin 2006 « Google » et C.A. Versailles 2 nov. 2006 « Overture »</a:t>
              </a:r>
            </a:p>
            <a:p>
              <a:pPr algn="ctr" defTabSz="449263">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fr-FR" sz="1000" b="1">
                <a:solidFill>
                  <a:srgbClr val="23238D"/>
                </a:solidFill>
              </a:endParaRPr>
            </a:p>
            <a:p>
              <a:pPr defTabSz="449263">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sz="1600">
                  <a:solidFill>
                    <a:srgbClr val="23238D"/>
                  </a:solidFill>
                </a:rPr>
                <a:t>Ne se borne pas à stocker des informations de nature publicitaire qui lui seraient fournies par des annonceurs</a:t>
              </a:r>
            </a:p>
            <a:p>
              <a:pPr defTabSz="449263">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fr-FR" sz="1000">
                <a:solidFill>
                  <a:srgbClr val="23238D"/>
                </a:solidFill>
              </a:endParaRPr>
            </a:p>
            <a:p>
              <a:pPr defTabSz="449263">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sz="1600">
                  <a:solidFill>
                    <a:srgbClr val="23238D"/>
                  </a:solidFill>
                </a:rPr>
                <a:t>Déploie une activité de régie publicitaire</a:t>
              </a:r>
            </a:p>
            <a:p>
              <a:pPr defTabSz="449263">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fr-FR" sz="1000">
                <a:solidFill>
                  <a:srgbClr val="23238D"/>
                </a:solidFill>
              </a:endParaRPr>
            </a:p>
            <a:p>
              <a:pPr defTabSz="449263">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sz="1600">
                  <a:solidFill>
                    <a:srgbClr val="23238D"/>
                  </a:solidFill>
                </a:rPr>
                <a:t>D</a:t>
              </a:r>
              <a:r>
                <a:rPr lang="en-US" sz="1600">
                  <a:solidFill>
                    <a:srgbClr val="23238D"/>
                  </a:solidFill>
                </a:rPr>
                <a:t>ès lors que leur activité dans le domaine publicitaire ne relève pas de celles offertes par les intermédiaires techniques, fournisseurs d’accès, hébergeurs de sites ou prestataires de stockage visés par ces dispositions</a:t>
              </a:r>
            </a:p>
            <a:p>
              <a:pPr defTabSz="449263">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fr-FR" sz="1600">
                <a:solidFill>
                  <a:srgbClr val="23238D"/>
                </a:solidFill>
              </a:endParaRPr>
            </a:p>
            <a:p>
              <a:pPr algn="ctr" defTabSz="449263">
                <a:buClr>
                  <a:srgbClr val="000000"/>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fr-FR" sz="1600">
                <a:solidFill>
                  <a:srgbClr val="23238D"/>
                </a:solidFill>
                <a:latin typeface="Tahoma" pitchFamily="34" charset="0"/>
              </a:endParaRPr>
            </a:p>
          </p:txBody>
        </p:sp>
        <p:sp>
          <p:nvSpPr>
            <p:cNvPr id="38923" name="Line 22"/>
            <p:cNvSpPr>
              <a:spLocks noChangeShapeType="1"/>
            </p:cNvSpPr>
            <p:nvPr/>
          </p:nvSpPr>
          <p:spPr bwMode="auto">
            <a:xfrm>
              <a:off x="3168" y="1680"/>
              <a:ext cx="2160" cy="1"/>
            </a:xfrm>
            <a:prstGeom prst="line">
              <a:avLst/>
            </a:prstGeom>
            <a:noFill/>
            <a:ln w="9360">
              <a:solidFill>
                <a:srgbClr val="000000"/>
              </a:solidFill>
              <a:miter lim="800000"/>
              <a:headEnd/>
              <a:tailEnd/>
            </a:ln>
          </p:spPr>
          <p:txBody>
            <a:bodyPr/>
            <a:lstStyle/>
            <a:p>
              <a:endParaRPr lang="fr-FR"/>
            </a:p>
          </p:txBody>
        </p:sp>
        <p:sp>
          <p:nvSpPr>
            <p:cNvPr id="38924" name="Line 23"/>
            <p:cNvSpPr>
              <a:spLocks noChangeShapeType="1"/>
            </p:cNvSpPr>
            <p:nvPr/>
          </p:nvSpPr>
          <p:spPr bwMode="auto">
            <a:xfrm>
              <a:off x="3168" y="2400"/>
              <a:ext cx="2160" cy="1"/>
            </a:xfrm>
            <a:prstGeom prst="line">
              <a:avLst/>
            </a:prstGeom>
            <a:noFill/>
            <a:ln w="9360">
              <a:solidFill>
                <a:srgbClr val="000000"/>
              </a:solidFill>
              <a:miter lim="800000"/>
              <a:headEnd/>
              <a:tailEnd/>
            </a:ln>
          </p:spPr>
          <p:txBody>
            <a:bodyPr/>
            <a:lstStyle/>
            <a:p>
              <a:endParaRPr lang="fr-FR"/>
            </a:p>
          </p:txBody>
        </p:sp>
        <p:sp>
          <p:nvSpPr>
            <p:cNvPr id="38925" name="Line 24"/>
            <p:cNvSpPr>
              <a:spLocks noChangeShapeType="1"/>
            </p:cNvSpPr>
            <p:nvPr/>
          </p:nvSpPr>
          <p:spPr bwMode="auto">
            <a:xfrm>
              <a:off x="3168" y="2832"/>
              <a:ext cx="2160" cy="1"/>
            </a:xfrm>
            <a:prstGeom prst="line">
              <a:avLst/>
            </a:prstGeom>
            <a:noFill/>
            <a:ln w="9360">
              <a:solidFill>
                <a:srgbClr val="000000"/>
              </a:solidFill>
              <a:miter lim="800000"/>
              <a:headEnd/>
              <a:tailEnd/>
            </a:ln>
          </p:spPr>
          <p:txBody>
            <a:bodyPr/>
            <a:lstStyle/>
            <a:p>
              <a:endParaRPr lang="fr-FR"/>
            </a:p>
          </p:txBody>
        </p:sp>
      </p:grpSp>
    </p:spTree>
    <p:custDataLst>
      <p:tags r:id="rId1"/>
    </p:custDataLst>
  </p:cSld>
  <p:clrMapOvr>
    <a:masterClrMapping/>
  </p:clrMapOvr>
  <p:transition>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033463" y="404813"/>
            <a:ext cx="7729537" cy="452437"/>
          </a:xfrm>
        </p:spPr>
        <p:txBody>
          <a:bodyPr/>
          <a:lstStyle/>
          <a:p>
            <a:pPr eaLnBrk="1" hangingPunct="1"/>
            <a:r>
              <a:rPr lang="en-US" sz="3200" smtClean="0"/>
              <a:t>Part 1 Stop-and-think</a:t>
            </a:r>
          </a:p>
        </p:txBody>
      </p:sp>
      <p:pic>
        <p:nvPicPr>
          <p:cNvPr id="39939"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a:ln w="9525">
            <a:noFill/>
            <a:miter lim="800000"/>
            <a:headEnd/>
            <a:tailEnd/>
          </a:ln>
        </p:spPr>
      </p:pic>
      <p:sp>
        <p:nvSpPr>
          <p:cNvPr id="39940" name="Text Box 5"/>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pic>
        <p:nvPicPr>
          <p:cNvPr id="729094" name="Picture 6"/>
          <p:cNvPicPr>
            <a:picLocks noChangeAspect="1" noChangeArrowheads="1"/>
          </p:cNvPicPr>
          <p:nvPr/>
        </p:nvPicPr>
        <p:blipFill>
          <a:blip r:embed="rId5" cstate="print"/>
          <a:srcRect/>
          <a:stretch>
            <a:fillRect/>
          </a:stretch>
        </p:blipFill>
        <p:spPr bwMode="auto">
          <a:xfrm>
            <a:off x="2913063" y="2365375"/>
            <a:ext cx="3603625" cy="3255963"/>
          </a:xfrm>
          <a:prstGeom prst="rect">
            <a:avLst/>
          </a:prstGeom>
          <a:noFill/>
          <a:ln w="12700">
            <a:noFill/>
            <a:miter lim="800000"/>
            <a:headEnd type="none" w="sm" len="sm"/>
            <a:tailEnd type="none" w="sm" len="sm"/>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729094"/>
                                        </p:tgtEl>
                                        <p:attrNameLst>
                                          <p:attrName>style.visibility</p:attrName>
                                        </p:attrNameLst>
                                      </p:cBhvr>
                                      <p:to>
                                        <p:strVal val="visible"/>
                                      </p:to>
                                    </p:set>
                                    <p:animEffect transition="in" filter="fade">
                                      <p:cBhvr>
                                        <p:cTn id="7" dur="1000"/>
                                        <p:tgtEl>
                                          <p:spTgt spid="729094"/>
                                        </p:tgtEl>
                                      </p:cBhvr>
                                    </p:animEffect>
                                    <p:anim calcmode="lin" valueType="num">
                                      <p:cBhvr>
                                        <p:cTn id="8" dur="1000" fill="hold"/>
                                        <p:tgtEl>
                                          <p:spTgt spid="729094"/>
                                        </p:tgtEl>
                                        <p:attrNameLst>
                                          <p:attrName>style.rotation</p:attrName>
                                        </p:attrNameLst>
                                      </p:cBhvr>
                                      <p:tavLst>
                                        <p:tav tm="0">
                                          <p:val>
                                            <p:fltVal val="720"/>
                                          </p:val>
                                        </p:tav>
                                        <p:tav tm="100000">
                                          <p:val>
                                            <p:fltVal val="0"/>
                                          </p:val>
                                        </p:tav>
                                      </p:tavLst>
                                    </p:anim>
                                    <p:anim calcmode="lin" valueType="num">
                                      <p:cBhvr>
                                        <p:cTn id="9" dur="1000" fill="hold"/>
                                        <p:tgtEl>
                                          <p:spTgt spid="729094"/>
                                        </p:tgtEl>
                                        <p:attrNameLst>
                                          <p:attrName>ppt_h</p:attrName>
                                        </p:attrNameLst>
                                      </p:cBhvr>
                                      <p:tavLst>
                                        <p:tav tm="0">
                                          <p:val>
                                            <p:fltVal val="0"/>
                                          </p:val>
                                        </p:tav>
                                        <p:tav tm="100000">
                                          <p:val>
                                            <p:strVal val="#ppt_h"/>
                                          </p:val>
                                        </p:tav>
                                      </p:tavLst>
                                    </p:anim>
                                    <p:anim calcmode="lin" valueType="num">
                                      <p:cBhvr>
                                        <p:cTn id="10" dur="1000" fill="hold"/>
                                        <p:tgtEl>
                                          <p:spTgt spid="72909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a:xfrm>
            <a:off x="1033463" y="404813"/>
            <a:ext cx="7729537" cy="452437"/>
          </a:xfrm>
        </p:spPr>
        <p:txBody>
          <a:bodyPr/>
          <a:lstStyle/>
          <a:p>
            <a:pPr eaLnBrk="1" hangingPunct="1"/>
            <a:r>
              <a:rPr lang="en-US" sz="3200" smtClean="0"/>
              <a:t>Sujets du cours </a:t>
            </a:r>
          </a:p>
        </p:txBody>
      </p:sp>
      <p:sp>
        <p:nvSpPr>
          <p:cNvPr id="7171" name="Rectangle 1027"/>
          <p:cNvSpPr>
            <a:spLocks noGrp="1" noChangeArrowheads="1"/>
          </p:cNvSpPr>
          <p:nvPr>
            <p:ph type="body" sz="half" idx="2"/>
          </p:nvPr>
        </p:nvSpPr>
        <p:spPr>
          <a:xfrm>
            <a:off x="3714750" y="2020888"/>
            <a:ext cx="5048250" cy="3352800"/>
          </a:xfrm>
        </p:spPr>
        <p:txBody>
          <a:bodyPr/>
          <a:lstStyle/>
          <a:p>
            <a:pPr eaLnBrk="1" hangingPunct="1"/>
            <a:r>
              <a:rPr lang="en-US" sz="2000" b="1" smtClean="0"/>
              <a:t>Module 4 </a:t>
            </a:r>
            <a:r>
              <a:rPr lang="en-US" sz="1800" b="1" smtClean="0">
                <a:solidFill>
                  <a:srgbClr val="000000"/>
                </a:solidFill>
              </a:rPr>
              <a:t>Le marketing et la publicité</a:t>
            </a:r>
          </a:p>
        </p:txBody>
      </p:sp>
      <p:sp>
        <p:nvSpPr>
          <p:cNvPr id="7172" name="Text Box 1028"/>
          <p:cNvSpPr txBox="1">
            <a:spLocks noChangeArrowheads="1"/>
          </p:cNvSpPr>
          <p:nvPr/>
        </p:nvSpPr>
        <p:spPr bwMode="auto">
          <a:xfrm>
            <a:off x="1042988" y="1066800"/>
            <a:ext cx="8101012" cy="427038"/>
          </a:xfrm>
          <a:prstGeom prst="rect">
            <a:avLst/>
          </a:prstGeom>
          <a:noFill/>
          <a:ln w="9525">
            <a:noFill/>
            <a:miter lim="800000"/>
            <a:headEnd/>
            <a:tailEnd/>
          </a:ln>
        </p:spPr>
        <p:txBody>
          <a:bodyPr>
            <a:spAutoFit/>
          </a:bodyPr>
          <a:lstStyle/>
          <a:p>
            <a:pPr eaLnBrk="1" hangingPunct="1">
              <a:spcBef>
                <a:spcPct val="50000"/>
              </a:spcBef>
            </a:pPr>
            <a:r>
              <a:rPr lang="en-US" sz="2200"/>
              <a:t>Ce module est consacré à…</a:t>
            </a:r>
          </a:p>
        </p:txBody>
      </p:sp>
      <p:pic>
        <p:nvPicPr>
          <p:cNvPr id="7173" name="Picture 1030"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a:ln w="9525">
            <a:noFill/>
            <a:miter lim="800000"/>
            <a:headEnd/>
            <a:tailEnd/>
          </a:ln>
        </p:spPr>
      </p:pic>
      <p:sp>
        <p:nvSpPr>
          <p:cNvPr id="7174" name="Text Box 1031"/>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 Droit de l’internet et de la propriété intellectuelle</a:t>
            </a:r>
          </a:p>
        </p:txBody>
      </p:sp>
      <p:pic>
        <p:nvPicPr>
          <p:cNvPr id="7175" name="Picture 15"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0"/>
          <p:cNvSpPr>
            <a:spLocks noGrp="1" noChangeArrowheads="1"/>
          </p:cNvSpPr>
          <p:nvPr>
            <p:ph type="ctrTitle"/>
          </p:nvPr>
        </p:nvSpPr>
        <p:spPr/>
        <p:txBody>
          <a:bodyPr/>
          <a:lstStyle/>
          <a:p>
            <a:pPr eaLnBrk="1" hangingPunct="1"/>
            <a:r>
              <a:rPr lang="en-US" smtClean="0"/>
              <a:t>Module 4</a:t>
            </a:r>
            <a:br>
              <a:rPr lang="en-US" smtClean="0"/>
            </a:br>
            <a:r>
              <a:rPr lang="en-US" smtClean="0">
                <a:cs typeface="Times New Roman" pitchFamily="18" charset="0"/>
              </a:rPr>
              <a:t>Le marketing et la publicité</a:t>
            </a:r>
          </a:p>
        </p:txBody>
      </p:sp>
      <p:pic>
        <p:nvPicPr>
          <p:cNvPr id="8195"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8196" name="Text Box 64"/>
          <p:cNvSpPr txBox="1">
            <a:spLocks noChangeArrowheads="1"/>
          </p:cNvSpPr>
          <p:nvPr/>
        </p:nvSpPr>
        <p:spPr bwMode="auto">
          <a:xfrm>
            <a:off x="107950" y="188913"/>
            <a:ext cx="8172450" cy="366712"/>
          </a:xfrm>
          <a:prstGeom prst="rect">
            <a:avLst/>
          </a:prstGeom>
          <a:noFill/>
          <a:ln w="12700">
            <a:noFill/>
            <a:miter lim="800000"/>
            <a:headEnd/>
            <a:tailEnd/>
          </a:ln>
        </p:spPr>
        <p:txBody>
          <a:bodyPr>
            <a:spAutoFit/>
          </a:bodyPr>
          <a:lstStyle/>
          <a:p>
            <a:pPr>
              <a:spcBef>
                <a:spcPct val="50000"/>
              </a:spcBef>
            </a:pPr>
            <a:r>
              <a:rPr lang="en-US" b="1">
                <a:solidFill>
                  <a:srgbClr val="000000"/>
                </a:solidFill>
              </a:rPr>
              <a:t> Droit de l’internet et de la propriété intellectuelle</a:t>
            </a:r>
          </a:p>
        </p:txBody>
      </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13"/>
          <p:cNvSpPr>
            <a:spLocks noGrp="1" noChangeArrowheads="1"/>
          </p:cNvSpPr>
          <p:nvPr>
            <p:ph type="title"/>
          </p:nvPr>
        </p:nvSpPr>
        <p:spPr>
          <a:xfrm>
            <a:off x="1033463" y="404813"/>
            <a:ext cx="7729537" cy="452437"/>
          </a:xfrm>
        </p:spPr>
        <p:txBody>
          <a:bodyPr/>
          <a:lstStyle/>
          <a:p>
            <a:pPr eaLnBrk="1" hangingPunct="1"/>
            <a:r>
              <a:rPr lang="en-US" sz="3200" smtClean="0"/>
              <a:t>Plan</a:t>
            </a:r>
          </a:p>
        </p:txBody>
      </p:sp>
      <p:sp>
        <p:nvSpPr>
          <p:cNvPr id="9219" name="Text Box 6"/>
          <p:cNvSpPr txBox="1">
            <a:spLocks noChangeArrowheads="1"/>
          </p:cNvSpPr>
          <p:nvPr/>
        </p:nvSpPr>
        <p:spPr bwMode="auto">
          <a:xfrm>
            <a:off x="1054100" y="990600"/>
            <a:ext cx="7620000" cy="427038"/>
          </a:xfrm>
          <a:prstGeom prst="rect">
            <a:avLst/>
          </a:prstGeom>
          <a:noFill/>
          <a:ln w="9525">
            <a:noFill/>
            <a:miter lim="800000"/>
            <a:headEnd/>
            <a:tailEnd/>
          </a:ln>
        </p:spPr>
        <p:txBody>
          <a:bodyPr>
            <a:spAutoFit/>
          </a:bodyPr>
          <a:lstStyle/>
          <a:p>
            <a:pPr eaLnBrk="1" hangingPunct="1">
              <a:spcBef>
                <a:spcPct val="50000"/>
              </a:spcBef>
            </a:pPr>
            <a:r>
              <a:rPr lang="en-US" sz="2200"/>
              <a:t>C</a:t>
            </a:r>
            <a:r>
              <a:rPr lang="fr-FR" sz="2200"/>
              <a:t>hapitres</a:t>
            </a:r>
            <a:r>
              <a:rPr lang="en-US" sz="2200"/>
              <a:t> qui seront abordés : </a:t>
            </a:r>
          </a:p>
        </p:txBody>
      </p:sp>
      <p:pic>
        <p:nvPicPr>
          <p:cNvPr id="9220" name="Picture 26"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9221"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
        <p:nvSpPr>
          <p:cNvPr id="26634" name="AutoShape 6"/>
          <p:cNvSpPr>
            <a:spLocks noChangeArrowheads="1"/>
          </p:cNvSpPr>
          <p:nvPr/>
        </p:nvSpPr>
        <p:spPr bwMode="auto">
          <a:xfrm>
            <a:off x="1143000" y="1752600"/>
            <a:ext cx="2743200" cy="1600200"/>
          </a:xfrm>
          <a:prstGeom prst="flowChartMultidocument">
            <a:avLst/>
          </a:prstGeom>
          <a:solidFill>
            <a:srgbClr val="3333CC"/>
          </a:solidFill>
          <a:ln w="9525">
            <a:solidFill>
              <a:schemeClr val="tx1"/>
            </a:solidFill>
            <a:miter lim="800000"/>
            <a:headEnd/>
            <a:tailEnd/>
          </a:ln>
        </p:spPr>
        <p:txBody>
          <a:bodyPr wrap="none" anchor="ctr"/>
          <a:lstStyle/>
          <a:p>
            <a:pPr algn="ctr"/>
            <a:endParaRPr lang="fr-FR" sz="2500">
              <a:solidFill>
                <a:schemeClr val="bg1"/>
              </a:solidFill>
              <a:latin typeface="Verdana" pitchFamily="34" charset="0"/>
            </a:endParaRPr>
          </a:p>
          <a:p>
            <a:pPr algn="ctr"/>
            <a:r>
              <a:rPr lang="fr-FR" sz="2200">
                <a:solidFill>
                  <a:schemeClr val="bg1"/>
                </a:solidFill>
                <a:latin typeface="Verdana" pitchFamily="34" charset="0"/>
              </a:rPr>
              <a:t>La p</a:t>
            </a:r>
            <a:r>
              <a:rPr lang="en-US" sz="2200">
                <a:solidFill>
                  <a:schemeClr val="bg1"/>
                </a:solidFill>
                <a:latin typeface="Verdana" pitchFamily="34" charset="0"/>
              </a:rPr>
              <a:t>ublicité par </a:t>
            </a:r>
          </a:p>
          <a:p>
            <a:pPr algn="ctr"/>
            <a:r>
              <a:rPr lang="en-US" sz="2200">
                <a:solidFill>
                  <a:schemeClr val="bg1"/>
                </a:solidFill>
                <a:latin typeface="Verdana" pitchFamily="34" charset="0"/>
              </a:rPr>
              <a:t>voie électronique</a:t>
            </a:r>
          </a:p>
          <a:p>
            <a:pPr algn="ctr"/>
            <a:endParaRPr lang="fr-FR" sz="2600">
              <a:solidFill>
                <a:schemeClr val="bg1"/>
              </a:solidFill>
              <a:latin typeface="Verdana" pitchFamily="34" charset="0"/>
            </a:endParaRPr>
          </a:p>
        </p:txBody>
      </p:sp>
      <p:sp>
        <p:nvSpPr>
          <p:cNvPr id="26637" name="AutoShape 6"/>
          <p:cNvSpPr>
            <a:spLocks noChangeArrowheads="1"/>
          </p:cNvSpPr>
          <p:nvPr/>
        </p:nvSpPr>
        <p:spPr bwMode="auto">
          <a:xfrm>
            <a:off x="4267200" y="1676400"/>
            <a:ext cx="2667000" cy="1447800"/>
          </a:xfrm>
          <a:prstGeom prst="flowChartMultidocument">
            <a:avLst/>
          </a:prstGeom>
          <a:solidFill>
            <a:srgbClr val="3333CC"/>
          </a:solidFill>
          <a:ln w="9525">
            <a:solidFill>
              <a:schemeClr val="tx1"/>
            </a:solidFill>
            <a:miter lim="800000"/>
            <a:headEnd/>
            <a:tailEnd/>
          </a:ln>
        </p:spPr>
        <p:txBody>
          <a:bodyPr wrap="none" anchor="ctr"/>
          <a:lstStyle/>
          <a:p>
            <a:pPr algn="ctr"/>
            <a:endParaRPr lang="fr-FR" sz="2500">
              <a:solidFill>
                <a:schemeClr val="bg1"/>
              </a:solidFill>
              <a:latin typeface="Verdana" pitchFamily="34" charset="0"/>
            </a:endParaRPr>
          </a:p>
          <a:p>
            <a:pPr algn="ctr"/>
            <a:r>
              <a:rPr lang="fr-FR" sz="2000">
                <a:solidFill>
                  <a:schemeClr val="bg1"/>
                </a:solidFill>
                <a:latin typeface="Verdana" pitchFamily="34" charset="0"/>
              </a:rPr>
              <a:t>  La </a:t>
            </a:r>
            <a:r>
              <a:rPr lang="en-US" sz="2000">
                <a:solidFill>
                  <a:schemeClr val="bg1"/>
                </a:solidFill>
                <a:latin typeface="Verdana" pitchFamily="34" charset="0"/>
              </a:rPr>
              <a:t>prospection par </a:t>
            </a:r>
          </a:p>
          <a:p>
            <a:pPr algn="ctr"/>
            <a:r>
              <a:rPr lang="en-US" sz="2000">
                <a:solidFill>
                  <a:schemeClr val="bg1"/>
                </a:solidFill>
                <a:latin typeface="Verdana" pitchFamily="34" charset="0"/>
              </a:rPr>
              <a:t>voie électronique</a:t>
            </a:r>
          </a:p>
          <a:p>
            <a:pPr algn="ctr"/>
            <a:endParaRPr lang="fr-FR" sz="2600">
              <a:solidFill>
                <a:schemeClr val="bg1"/>
              </a:solidFill>
              <a:latin typeface="Verdana" pitchFamily="34" charset="0"/>
            </a:endParaRPr>
          </a:p>
        </p:txBody>
      </p:sp>
      <p:sp>
        <p:nvSpPr>
          <p:cNvPr id="26638" name="AutoShape 6"/>
          <p:cNvSpPr>
            <a:spLocks noChangeArrowheads="1"/>
          </p:cNvSpPr>
          <p:nvPr/>
        </p:nvSpPr>
        <p:spPr bwMode="auto">
          <a:xfrm>
            <a:off x="5105400" y="2743200"/>
            <a:ext cx="2514600" cy="1295400"/>
          </a:xfrm>
          <a:prstGeom prst="flowChartMultidocument">
            <a:avLst/>
          </a:prstGeom>
          <a:solidFill>
            <a:srgbClr val="3333CC"/>
          </a:solidFill>
          <a:ln w="9525">
            <a:solidFill>
              <a:schemeClr val="tx1"/>
            </a:solidFill>
            <a:miter lim="800000"/>
            <a:headEnd/>
            <a:tailEnd/>
          </a:ln>
        </p:spPr>
        <p:txBody>
          <a:bodyPr wrap="none" anchor="ctr"/>
          <a:lstStyle/>
          <a:p>
            <a:pPr algn="ctr"/>
            <a:endParaRPr lang="fr-FR" sz="2500">
              <a:solidFill>
                <a:schemeClr val="bg1"/>
              </a:solidFill>
              <a:latin typeface="Verdana" pitchFamily="34" charset="0"/>
            </a:endParaRPr>
          </a:p>
          <a:p>
            <a:pPr algn="ctr"/>
            <a:r>
              <a:rPr lang="fr-FR" sz="2200">
                <a:solidFill>
                  <a:schemeClr val="bg1"/>
                </a:solidFill>
                <a:latin typeface="Verdana" pitchFamily="34" charset="0"/>
              </a:rPr>
              <a:t>  </a:t>
            </a:r>
            <a:r>
              <a:rPr lang="fr-FR" sz="2000">
                <a:solidFill>
                  <a:schemeClr val="bg1"/>
                </a:solidFill>
                <a:latin typeface="Verdana" pitchFamily="34" charset="0"/>
              </a:rPr>
              <a:t>Le</a:t>
            </a:r>
            <a:r>
              <a:rPr lang="fr-FR" sz="2200">
                <a:solidFill>
                  <a:schemeClr val="bg1"/>
                </a:solidFill>
                <a:latin typeface="Verdana" pitchFamily="34" charset="0"/>
              </a:rPr>
              <a:t> </a:t>
            </a:r>
            <a:r>
              <a:rPr lang="fr-FR" sz="2000">
                <a:solidFill>
                  <a:schemeClr val="bg1"/>
                </a:solidFill>
                <a:latin typeface="Verdana" pitchFamily="34" charset="0"/>
              </a:rPr>
              <a:t>consentement</a:t>
            </a:r>
            <a:endParaRPr lang="en-US" sz="2000">
              <a:solidFill>
                <a:schemeClr val="bg1"/>
              </a:solidFill>
              <a:latin typeface="Verdana" pitchFamily="34" charset="0"/>
            </a:endParaRPr>
          </a:p>
          <a:p>
            <a:pPr algn="ctr"/>
            <a:endParaRPr lang="fr-FR" sz="2600">
              <a:solidFill>
                <a:schemeClr val="bg1"/>
              </a:solidFill>
              <a:latin typeface="Verdana" pitchFamily="34" charset="0"/>
            </a:endParaRPr>
          </a:p>
        </p:txBody>
      </p:sp>
      <p:pic>
        <p:nvPicPr>
          <p:cNvPr id="9225" name="Picture 16"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a:ln w="9525">
            <a:noFill/>
            <a:miter lim="800000"/>
            <a:headEnd/>
            <a:tailEnd/>
          </a:ln>
        </p:spPr>
      </p:pic>
      <p:sp>
        <p:nvSpPr>
          <p:cNvPr id="26641" name="AutoShape 17"/>
          <p:cNvSpPr>
            <a:spLocks noChangeArrowheads="1"/>
          </p:cNvSpPr>
          <p:nvPr/>
        </p:nvSpPr>
        <p:spPr bwMode="auto">
          <a:xfrm>
            <a:off x="1905000" y="3048000"/>
            <a:ext cx="2514600" cy="1143000"/>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r>
              <a:rPr lang="fr-FR" sz="2200">
                <a:solidFill>
                  <a:schemeClr val="bg1"/>
                </a:solidFill>
                <a:latin typeface="Verdana" pitchFamily="34" charset="0"/>
              </a:rPr>
              <a:t>Régime</a:t>
            </a:r>
          </a:p>
          <a:p>
            <a:pPr algn="ctr" eaLnBrk="1" hangingPunct="1"/>
            <a:r>
              <a:rPr lang="fr-FR" sz="2200">
                <a:solidFill>
                  <a:schemeClr val="bg1"/>
                </a:solidFill>
                <a:latin typeface="Verdana" pitchFamily="34" charset="0"/>
              </a:rPr>
              <a:t>spécifique</a:t>
            </a:r>
          </a:p>
        </p:txBody>
      </p:sp>
      <p:sp>
        <p:nvSpPr>
          <p:cNvPr id="26642" name="AutoShape 18"/>
          <p:cNvSpPr>
            <a:spLocks noChangeArrowheads="1"/>
          </p:cNvSpPr>
          <p:nvPr/>
        </p:nvSpPr>
        <p:spPr bwMode="auto">
          <a:xfrm>
            <a:off x="2514600" y="4038600"/>
            <a:ext cx="2819400" cy="1295400"/>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r>
              <a:rPr lang="fr-FR" sz="2200">
                <a:solidFill>
                  <a:schemeClr val="bg1"/>
                </a:solidFill>
                <a:latin typeface="Verdana" pitchFamily="34" charset="0"/>
              </a:rPr>
              <a:t>Régime</a:t>
            </a:r>
            <a:r>
              <a:rPr lang="fr-FR" sz="2600">
                <a:solidFill>
                  <a:schemeClr val="bg1"/>
                </a:solidFill>
                <a:latin typeface="Verdana" pitchFamily="34" charset="0"/>
              </a:rPr>
              <a:t> </a:t>
            </a:r>
            <a:r>
              <a:rPr lang="fr-FR" sz="2200">
                <a:solidFill>
                  <a:schemeClr val="bg1"/>
                </a:solidFill>
                <a:latin typeface="Verdana" pitchFamily="34" charset="0"/>
              </a:rPr>
              <a:t>général</a:t>
            </a:r>
          </a:p>
          <a:p>
            <a:pPr algn="ctr" eaLnBrk="1" hangingPunct="1"/>
            <a:r>
              <a:rPr lang="fr-FR" sz="2200">
                <a:solidFill>
                  <a:schemeClr val="bg1"/>
                </a:solidFill>
                <a:latin typeface="Verdana" pitchFamily="34" charset="0"/>
              </a:rPr>
              <a:t>applicable à</a:t>
            </a:r>
          </a:p>
          <a:p>
            <a:pPr algn="ctr" eaLnBrk="1" hangingPunct="1"/>
            <a:r>
              <a:rPr lang="fr-FR" sz="2200">
                <a:solidFill>
                  <a:schemeClr val="bg1"/>
                </a:solidFill>
                <a:latin typeface="Verdana" pitchFamily="34" charset="0"/>
              </a:rPr>
              <a:t>tout support</a:t>
            </a:r>
          </a:p>
        </p:txBody>
      </p:sp>
      <p:sp>
        <p:nvSpPr>
          <p:cNvPr id="26643" name="AutoShape 19"/>
          <p:cNvSpPr>
            <a:spLocks noChangeArrowheads="1"/>
          </p:cNvSpPr>
          <p:nvPr/>
        </p:nvSpPr>
        <p:spPr bwMode="auto">
          <a:xfrm>
            <a:off x="3505200" y="5257800"/>
            <a:ext cx="2667000" cy="1143000"/>
          </a:xfrm>
          <a:prstGeom prst="flowChartMultidocument">
            <a:avLst/>
          </a:prstGeom>
          <a:solidFill>
            <a:srgbClr val="3333CC"/>
          </a:solidFill>
          <a:ln w="9525">
            <a:solidFill>
              <a:schemeClr val="tx1"/>
            </a:solidFill>
            <a:miter lim="800000"/>
            <a:headEnd/>
            <a:tailEnd/>
          </a:ln>
        </p:spPr>
        <p:txBody>
          <a:bodyPr wrap="none" anchor="ctr"/>
          <a:lstStyle/>
          <a:p>
            <a:pPr algn="ctr" eaLnBrk="1" hangingPunct="1"/>
            <a:r>
              <a:rPr lang="fr-FR" sz="2200">
                <a:solidFill>
                  <a:schemeClr val="bg1"/>
                </a:solidFill>
                <a:latin typeface="Verdana" pitchFamily="34" charset="0"/>
              </a:rPr>
              <a:t>Les p</a:t>
            </a:r>
            <a:r>
              <a:rPr lang="en-US" sz="2200">
                <a:solidFill>
                  <a:schemeClr val="bg1"/>
                </a:solidFill>
                <a:latin typeface="Verdana" pitchFamily="34" charset="0"/>
              </a:rPr>
              <a:t>ublicités</a:t>
            </a:r>
            <a:endParaRPr lang="fr-FR" sz="2600">
              <a:solidFill>
                <a:schemeClr val="bg1"/>
              </a:solidFill>
              <a:latin typeface="Verdana" pitchFamily="34" charset="0"/>
            </a:endParaRPr>
          </a:p>
          <a:p>
            <a:pPr algn="ctr" eaLnBrk="1" hangingPunct="1"/>
            <a:r>
              <a:rPr lang="fr-FR" sz="2200">
                <a:solidFill>
                  <a:schemeClr val="bg1"/>
                </a:solidFill>
                <a:latin typeface="Verdana" pitchFamily="34" charset="0"/>
              </a:rPr>
              <a:t>réglementées</a:t>
            </a:r>
          </a:p>
        </p:txBody>
      </p:sp>
      <p:sp>
        <p:nvSpPr>
          <p:cNvPr id="26644" name="AutoShape 6"/>
          <p:cNvSpPr>
            <a:spLocks noChangeArrowheads="1"/>
          </p:cNvSpPr>
          <p:nvPr/>
        </p:nvSpPr>
        <p:spPr bwMode="auto">
          <a:xfrm>
            <a:off x="5867400" y="3810000"/>
            <a:ext cx="2209800" cy="1371600"/>
          </a:xfrm>
          <a:prstGeom prst="flowChartMultidocument">
            <a:avLst/>
          </a:prstGeom>
          <a:solidFill>
            <a:srgbClr val="3333CC"/>
          </a:solidFill>
          <a:ln w="9525">
            <a:solidFill>
              <a:schemeClr val="tx1"/>
            </a:solidFill>
            <a:miter lim="800000"/>
            <a:headEnd/>
            <a:tailEnd/>
          </a:ln>
        </p:spPr>
        <p:txBody>
          <a:bodyPr wrap="none" anchor="ctr"/>
          <a:lstStyle/>
          <a:p>
            <a:pPr algn="ctr"/>
            <a:endParaRPr lang="fr-FR" sz="2500">
              <a:solidFill>
                <a:schemeClr val="bg1"/>
              </a:solidFill>
              <a:latin typeface="Verdana" pitchFamily="34" charset="0"/>
            </a:endParaRPr>
          </a:p>
          <a:p>
            <a:pPr algn="ctr"/>
            <a:r>
              <a:rPr lang="fr-FR" sz="2000">
                <a:solidFill>
                  <a:schemeClr val="bg1"/>
                </a:solidFill>
                <a:latin typeface="Verdana" pitchFamily="34" charset="0"/>
              </a:rPr>
              <a:t>  Le</a:t>
            </a:r>
            <a:r>
              <a:rPr lang="fr-FR" sz="2200">
                <a:solidFill>
                  <a:schemeClr val="bg1"/>
                </a:solidFill>
                <a:latin typeface="Verdana" pitchFamily="34" charset="0"/>
              </a:rPr>
              <a:t> </a:t>
            </a:r>
            <a:r>
              <a:rPr lang="fr-FR" sz="2000">
                <a:solidFill>
                  <a:schemeClr val="bg1"/>
                </a:solidFill>
                <a:latin typeface="Verdana" pitchFamily="34" charset="0"/>
              </a:rPr>
              <a:t>parrainage</a:t>
            </a:r>
            <a:endParaRPr lang="en-US" sz="2000">
              <a:solidFill>
                <a:schemeClr val="bg1"/>
              </a:solidFill>
              <a:latin typeface="Verdana" pitchFamily="34" charset="0"/>
            </a:endParaRPr>
          </a:p>
          <a:p>
            <a:pPr algn="ctr"/>
            <a:endParaRPr lang="fr-FR" sz="2600">
              <a:solidFill>
                <a:schemeClr val="bg1"/>
              </a:solidFill>
              <a:latin typeface="Verdana" pitchFamily="34" charset="0"/>
            </a:endParaRPr>
          </a:p>
        </p:txBody>
      </p:sp>
      <p:sp>
        <p:nvSpPr>
          <p:cNvPr id="26645" name="AutoShape 6"/>
          <p:cNvSpPr>
            <a:spLocks noChangeArrowheads="1"/>
          </p:cNvSpPr>
          <p:nvPr/>
        </p:nvSpPr>
        <p:spPr bwMode="auto">
          <a:xfrm>
            <a:off x="6477000" y="5029200"/>
            <a:ext cx="2209800" cy="1371600"/>
          </a:xfrm>
          <a:prstGeom prst="flowChartMultidocument">
            <a:avLst/>
          </a:prstGeom>
          <a:solidFill>
            <a:srgbClr val="3333CC"/>
          </a:solidFill>
          <a:ln w="9525">
            <a:solidFill>
              <a:schemeClr val="tx1"/>
            </a:solidFill>
            <a:miter lim="800000"/>
            <a:headEnd/>
            <a:tailEnd/>
          </a:ln>
        </p:spPr>
        <p:txBody>
          <a:bodyPr wrap="none" anchor="ctr"/>
          <a:lstStyle/>
          <a:p>
            <a:pPr algn="ctr"/>
            <a:endParaRPr lang="fr-FR" sz="2500">
              <a:solidFill>
                <a:schemeClr val="bg1"/>
              </a:solidFill>
              <a:latin typeface="Verdana" pitchFamily="34" charset="0"/>
            </a:endParaRPr>
          </a:p>
          <a:p>
            <a:pPr algn="ctr"/>
            <a:r>
              <a:rPr lang="fr-FR" sz="2000">
                <a:solidFill>
                  <a:schemeClr val="bg1"/>
                </a:solidFill>
                <a:latin typeface="Verdana" pitchFamily="34" charset="0"/>
              </a:rPr>
              <a:t>  </a:t>
            </a:r>
            <a:r>
              <a:rPr lang="en-US" sz="2000">
                <a:solidFill>
                  <a:schemeClr val="bg1"/>
                </a:solidFill>
                <a:latin typeface="Verdana" pitchFamily="34" charset="0"/>
              </a:rPr>
              <a:t>L’affiliation</a:t>
            </a:r>
          </a:p>
          <a:p>
            <a:pPr algn="ctr"/>
            <a:endParaRPr lang="fr-FR" sz="2600">
              <a:solidFill>
                <a:schemeClr val="bg1"/>
              </a:solidFill>
              <a:latin typeface="Verdana"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34"/>
                                        </p:tgtEl>
                                        <p:attrNameLst>
                                          <p:attrName>style.visibility</p:attrName>
                                        </p:attrNameLst>
                                      </p:cBhvr>
                                      <p:to>
                                        <p:strVal val="visible"/>
                                      </p:to>
                                    </p:set>
                                    <p:anim calcmode="lin" valueType="num">
                                      <p:cBhvr additive="base">
                                        <p:cTn id="7" dur="500" fill="hold"/>
                                        <p:tgtEl>
                                          <p:spTgt spid="26634"/>
                                        </p:tgtEl>
                                        <p:attrNameLst>
                                          <p:attrName>ppt_x</p:attrName>
                                        </p:attrNameLst>
                                      </p:cBhvr>
                                      <p:tavLst>
                                        <p:tav tm="0">
                                          <p:val>
                                            <p:strVal val="0-#ppt_w/2"/>
                                          </p:val>
                                        </p:tav>
                                        <p:tav tm="100000">
                                          <p:val>
                                            <p:strVal val="#ppt_x"/>
                                          </p:val>
                                        </p:tav>
                                      </p:tavLst>
                                    </p:anim>
                                    <p:anim calcmode="lin" valueType="num">
                                      <p:cBhvr additive="base">
                                        <p:cTn id="8" dur="500" fill="hold"/>
                                        <p:tgtEl>
                                          <p:spTgt spid="266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41"/>
                                        </p:tgtEl>
                                        <p:attrNameLst>
                                          <p:attrName>style.visibility</p:attrName>
                                        </p:attrNameLst>
                                      </p:cBhvr>
                                      <p:to>
                                        <p:strVal val="visible"/>
                                      </p:to>
                                    </p:set>
                                    <p:anim calcmode="lin" valueType="num">
                                      <p:cBhvr additive="base">
                                        <p:cTn id="13" dur="500" fill="hold"/>
                                        <p:tgtEl>
                                          <p:spTgt spid="26641"/>
                                        </p:tgtEl>
                                        <p:attrNameLst>
                                          <p:attrName>ppt_x</p:attrName>
                                        </p:attrNameLst>
                                      </p:cBhvr>
                                      <p:tavLst>
                                        <p:tav tm="0">
                                          <p:val>
                                            <p:strVal val="0-#ppt_w/2"/>
                                          </p:val>
                                        </p:tav>
                                        <p:tav tm="100000">
                                          <p:val>
                                            <p:strVal val="#ppt_x"/>
                                          </p:val>
                                        </p:tav>
                                      </p:tavLst>
                                    </p:anim>
                                    <p:anim calcmode="lin" valueType="num">
                                      <p:cBhvr additive="base">
                                        <p:cTn id="14" dur="500" fill="hold"/>
                                        <p:tgtEl>
                                          <p:spTgt spid="266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642"/>
                                        </p:tgtEl>
                                        <p:attrNameLst>
                                          <p:attrName>style.visibility</p:attrName>
                                        </p:attrNameLst>
                                      </p:cBhvr>
                                      <p:to>
                                        <p:strVal val="visible"/>
                                      </p:to>
                                    </p:set>
                                    <p:anim calcmode="lin" valueType="num">
                                      <p:cBhvr additive="base">
                                        <p:cTn id="19" dur="500" fill="hold"/>
                                        <p:tgtEl>
                                          <p:spTgt spid="26642"/>
                                        </p:tgtEl>
                                        <p:attrNameLst>
                                          <p:attrName>ppt_x</p:attrName>
                                        </p:attrNameLst>
                                      </p:cBhvr>
                                      <p:tavLst>
                                        <p:tav tm="0">
                                          <p:val>
                                            <p:strVal val="0-#ppt_w/2"/>
                                          </p:val>
                                        </p:tav>
                                        <p:tav tm="100000">
                                          <p:val>
                                            <p:strVal val="#ppt_x"/>
                                          </p:val>
                                        </p:tav>
                                      </p:tavLst>
                                    </p:anim>
                                    <p:anim calcmode="lin" valueType="num">
                                      <p:cBhvr additive="base">
                                        <p:cTn id="20" dur="500" fill="hold"/>
                                        <p:tgtEl>
                                          <p:spTgt spid="2664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643"/>
                                        </p:tgtEl>
                                        <p:attrNameLst>
                                          <p:attrName>style.visibility</p:attrName>
                                        </p:attrNameLst>
                                      </p:cBhvr>
                                      <p:to>
                                        <p:strVal val="visible"/>
                                      </p:to>
                                    </p:set>
                                    <p:anim calcmode="lin" valueType="num">
                                      <p:cBhvr additive="base">
                                        <p:cTn id="25" dur="500" fill="hold"/>
                                        <p:tgtEl>
                                          <p:spTgt spid="26643"/>
                                        </p:tgtEl>
                                        <p:attrNameLst>
                                          <p:attrName>ppt_x</p:attrName>
                                        </p:attrNameLst>
                                      </p:cBhvr>
                                      <p:tavLst>
                                        <p:tav tm="0">
                                          <p:val>
                                            <p:strVal val="0-#ppt_w/2"/>
                                          </p:val>
                                        </p:tav>
                                        <p:tav tm="100000">
                                          <p:val>
                                            <p:strVal val="#ppt_x"/>
                                          </p:val>
                                        </p:tav>
                                      </p:tavLst>
                                    </p:anim>
                                    <p:anim calcmode="lin" valueType="num">
                                      <p:cBhvr additive="base">
                                        <p:cTn id="26" dur="500" fill="hold"/>
                                        <p:tgtEl>
                                          <p:spTgt spid="2664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637"/>
                                        </p:tgtEl>
                                        <p:attrNameLst>
                                          <p:attrName>style.visibility</p:attrName>
                                        </p:attrNameLst>
                                      </p:cBhvr>
                                      <p:to>
                                        <p:strVal val="visible"/>
                                      </p:to>
                                    </p:set>
                                    <p:anim calcmode="lin" valueType="num">
                                      <p:cBhvr additive="base">
                                        <p:cTn id="31" dur="500" fill="hold"/>
                                        <p:tgtEl>
                                          <p:spTgt spid="26637"/>
                                        </p:tgtEl>
                                        <p:attrNameLst>
                                          <p:attrName>ppt_x</p:attrName>
                                        </p:attrNameLst>
                                      </p:cBhvr>
                                      <p:tavLst>
                                        <p:tav tm="0">
                                          <p:val>
                                            <p:strVal val="0-#ppt_w/2"/>
                                          </p:val>
                                        </p:tav>
                                        <p:tav tm="100000">
                                          <p:val>
                                            <p:strVal val="#ppt_x"/>
                                          </p:val>
                                        </p:tav>
                                      </p:tavLst>
                                    </p:anim>
                                    <p:anim calcmode="lin" valueType="num">
                                      <p:cBhvr additive="base">
                                        <p:cTn id="32" dur="500" fill="hold"/>
                                        <p:tgtEl>
                                          <p:spTgt spid="2663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638"/>
                                        </p:tgtEl>
                                        <p:attrNameLst>
                                          <p:attrName>style.visibility</p:attrName>
                                        </p:attrNameLst>
                                      </p:cBhvr>
                                      <p:to>
                                        <p:strVal val="visible"/>
                                      </p:to>
                                    </p:set>
                                    <p:anim calcmode="lin" valueType="num">
                                      <p:cBhvr additive="base">
                                        <p:cTn id="37" dur="500" fill="hold"/>
                                        <p:tgtEl>
                                          <p:spTgt spid="26638"/>
                                        </p:tgtEl>
                                        <p:attrNameLst>
                                          <p:attrName>ppt_x</p:attrName>
                                        </p:attrNameLst>
                                      </p:cBhvr>
                                      <p:tavLst>
                                        <p:tav tm="0">
                                          <p:val>
                                            <p:strVal val="0-#ppt_w/2"/>
                                          </p:val>
                                        </p:tav>
                                        <p:tav tm="100000">
                                          <p:val>
                                            <p:strVal val="#ppt_x"/>
                                          </p:val>
                                        </p:tav>
                                      </p:tavLst>
                                    </p:anim>
                                    <p:anim calcmode="lin" valueType="num">
                                      <p:cBhvr additive="base">
                                        <p:cTn id="38" dur="500" fill="hold"/>
                                        <p:tgtEl>
                                          <p:spTgt spid="2663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6644"/>
                                        </p:tgtEl>
                                        <p:attrNameLst>
                                          <p:attrName>style.visibility</p:attrName>
                                        </p:attrNameLst>
                                      </p:cBhvr>
                                      <p:to>
                                        <p:strVal val="visible"/>
                                      </p:to>
                                    </p:set>
                                    <p:anim calcmode="lin" valueType="num">
                                      <p:cBhvr additive="base">
                                        <p:cTn id="43" dur="500" fill="hold"/>
                                        <p:tgtEl>
                                          <p:spTgt spid="26644"/>
                                        </p:tgtEl>
                                        <p:attrNameLst>
                                          <p:attrName>ppt_x</p:attrName>
                                        </p:attrNameLst>
                                      </p:cBhvr>
                                      <p:tavLst>
                                        <p:tav tm="0">
                                          <p:val>
                                            <p:strVal val="0-#ppt_w/2"/>
                                          </p:val>
                                        </p:tav>
                                        <p:tav tm="100000">
                                          <p:val>
                                            <p:strVal val="#ppt_x"/>
                                          </p:val>
                                        </p:tav>
                                      </p:tavLst>
                                    </p:anim>
                                    <p:anim calcmode="lin" valueType="num">
                                      <p:cBhvr additive="base">
                                        <p:cTn id="44" dur="500" fill="hold"/>
                                        <p:tgtEl>
                                          <p:spTgt spid="2664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645"/>
                                        </p:tgtEl>
                                        <p:attrNameLst>
                                          <p:attrName>style.visibility</p:attrName>
                                        </p:attrNameLst>
                                      </p:cBhvr>
                                      <p:to>
                                        <p:strVal val="visible"/>
                                      </p:to>
                                    </p:set>
                                    <p:anim calcmode="lin" valueType="num">
                                      <p:cBhvr additive="base">
                                        <p:cTn id="49" dur="500" fill="hold"/>
                                        <p:tgtEl>
                                          <p:spTgt spid="26645"/>
                                        </p:tgtEl>
                                        <p:attrNameLst>
                                          <p:attrName>ppt_x</p:attrName>
                                        </p:attrNameLst>
                                      </p:cBhvr>
                                      <p:tavLst>
                                        <p:tav tm="0">
                                          <p:val>
                                            <p:strVal val="0-#ppt_w/2"/>
                                          </p:val>
                                        </p:tav>
                                        <p:tav tm="100000">
                                          <p:val>
                                            <p:strVal val="#ppt_x"/>
                                          </p:val>
                                        </p:tav>
                                      </p:tavLst>
                                    </p:anim>
                                    <p:anim calcmode="lin" valueType="num">
                                      <p:cBhvr additive="base">
                                        <p:cTn id="50" dur="500" fill="hold"/>
                                        <p:tgtEl>
                                          <p:spTgt spid="266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4" grpId="0" animBg="1" autoUpdateAnimBg="0"/>
      <p:bldP spid="26637" grpId="0" animBg="1" autoUpdateAnimBg="0"/>
      <p:bldP spid="26638" grpId="0" animBg="1" autoUpdateAnimBg="0"/>
      <p:bldP spid="26641" grpId="0" animBg="1" autoUpdateAnimBg="0"/>
      <p:bldP spid="26642" grpId="0" animBg="1" autoUpdateAnimBg="0"/>
      <p:bldP spid="26643" grpId="0" animBg="1" autoUpdateAnimBg="0"/>
      <p:bldP spid="26644" grpId="0" animBg="1" autoUpdateAnimBg="0"/>
      <p:bldP spid="2664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33463" y="333375"/>
            <a:ext cx="7729537" cy="523875"/>
          </a:xfrm>
        </p:spPr>
        <p:txBody>
          <a:bodyPr/>
          <a:lstStyle/>
          <a:p>
            <a:pPr eaLnBrk="1" hangingPunct="1"/>
            <a:r>
              <a:rPr lang="en-US" sz="3200" smtClean="0"/>
              <a:t>La publicité : définition</a:t>
            </a:r>
            <a:endParaRPr lang="en-GB" sz="3200" smtClean="0"/>
          </a:p>
        </p:txBody>
      </p:sp>
      <p:pic>
        <p:nvPicPr>
          <p:cNvPr id="1024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0244" name="Text Box 39"/>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
        <p:nvSpPr>
          <p:cNvPr id="10245" name="Rectangle 42"/>
          <p:cNvSpPr>
            <a:spLocks noChangeArrowheads="1"/>
          </p:cNvSpPr>
          <p:nvPr/>
        </p:nvSpPr>
        <p:spPr bwMode="auto">
          <a:xfrm>
            <a:off x="990600" y="1571625"/>
            <a:ext cx="8153400" cy="44894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Pas de définition légale, définition issue de la jurisprudence :</a:t>
            </a:r>
          </a:p>
          <a:p>
            <a:pPr eaLnBrk="1" hangingPunct="1">
              <a:lnSpc>
                <a:spcPct val="90000"/>
              </a:lnSpc>
              <a:spcBef>
                <a:spcPct val="20000"/>
              </a:spcBef>
              <a:buClr>
                <a:srgbClr val="245F94"/>
              </a:buClr>
              <a:buSzPct val="60000"/>
              <a:buFontTx/>
              <a:buChar char="-"/>
            </a:pPr>
            <a:r>
              <a:rPr lang="en-US" sz="2800"/>
              <a:t> « </a:t>
            </a:r>
            <a:r>
              <a:rPr lang="en-US" sz="2800" i="1"/>
              <a:t>tout moyen d’information permettant de se faire une opinion sur le caractéristiques des bien ou service offert par l’annonceur</a:t>
            </a:r>
            <a:r>
              <a:rPr lang="en-US" sz="2800"/>
              <a:t> » (</a:t>
            </a:r>
            <a:r>
              <a:rPr lang="fr-FR" sz="2800"/>
              <a:t>Cass. crim. 6/5/1998</a:t>
            </a:r>
            <a:r>
              <a:rPr lang="en-US" sz="2800"/>
              <a:t>)</a:t>
            </a:r>
          </a:p>
          <a:p>
            <a:pPr eaLnBrk="1" hangingPunct="1">
              <a:lnSpc>
                <a:spcPct val="90000"/>
              </a:lnSpc>
              <a:spcBef>
                <a:spcPct val="20000"/>
              </a:spcBef>
              <a:buClr>
                <a:srgbClr val="245F94"/>
              </a:buClr>
              <a:buSzPct val="60000"/>
              <a:buFontTx/>
              <a:buChar char="-"/>
            </a:pPr>
            <a:r>
              <a:rPr lang="en-US" sz="2800"/>
              <a:t> « </a:t>
            </a:r>
            <a:r>
              <a:rPr lang="en-US" sz="2800" i="1"/>
              <a:t>tout document commercial dont les indications et la présentation permettent aux clients potentiels auprès desquels il est diffusé de se former une opinion sur les résultats du bien ou du service proposé</a:t>
            </a:r>
            <a:r>
              <a:rPr lang="en-US" sz="2800"/>
              <a:t> » (Cass. crim 12/11/</a:t>
            </a:r>
            <a:r>
              <a:rPr lang="fr-FR" sz="2800"/>
              <a:t>1986)</a:t>
            </a:r>
          </a:p>
        </p:txBody>
      </p:sp>
    </p:spTree>
    <p:custDataLst>
      <p:tags r:id="rId1"/>
    </p:custData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1066800" y="152400"/>
            <a:ext cx="7848600" cy="533400"/>
          </a:xfrm>
        </p:spPr>
        <p:txBody>
          <a:bodyPr/>
          <a:lstStyle/>
          <a:p>
            <a:r>
              <a:rPr lang="en-US" sz="3200" smtClean="0"/>
              <a:t>La publicité : définition</a:t>
            </a:r>
            <a:endParaRPr lang="fr-FR" sz="3200" smtClean="0"/>
          </a:p>
        </p:txBody>
      </p:sp>
      <p:sp>
        <p:nvSpPr>
          <p:cNvPr id="243715" name="Rectangle 1027"/>
          <p:cNvSpPr>
            <a:spLocks noChangeArrowheads="1"/>
          </p:cNvSpPr>
          <p:nvPr/>
        </p:nvSpPr>
        <p:spPr bwMode="auto">
          <a:xfrm>
            <a:off x="914400" y="914400"/>
            <a:ext cx="3962400" cy="1066800"/>
          </a:xfrm>
          <a:prstGeom prst="rect">
            <a:avLst/>
          </a:prstGeom>
          <a:noFill/>
          <a:ln w="9525">
            <a:solidFill>
              <a:srgbClr val="245F94"/>
            </a:solidFill>
            <a:miter lim="800000"/>
            <a:headEnd/>
            <a:tailEnd/>
          </a:ln>
        </p:spPr>
        <p:txBody>
          <a:bodyPr wrap="none" anchor="ctr"/>
          <a:lstStyle/>
          <a:p>
            <a:pPr algn="ctr" eaLnBrk="1" hangingPunct="1"/>
            <a:r>
              <a:rPr lang="fr-FR" sz="2800"/>
              <a:t>Publicité</a:t>
            </a:r>
          </a:p>
          <a:p>
            <a:pPr algn="ctr" eaLnBrk="1" hangingPunct="1"/>
            <a:r>
              <a:rPr lang="fr-FR" sz="2800"/>
              <a:t>Directive 2000/31/CE,</a:t>
            </a:r>
          </a:p>
          <a:p>
            <a:pPr algn="ctr" eaLnBrk="1" hangingPunct="1"/>
            <a:r>
              <a:rPr lang="fr-FR" sz="2800"/>
              <a:t>article 2 (f)</a:t>
            </a:r>
          </a:p>
        </p:txBody>
      </p:sp>
      <p:sp>
        <p:nvSpPr>
          <p:cNvPr id="243716" name="Rectangle 1028"/>
          <p:cNvSpPr>
            <a:spLocks noChangeArrowheads="1"/>
          </p:cNvSpPr>
          <p:nvPr/>
        </p:nvSpPr>
        <p:spPr bwMode="auto">
          <a:xfrm>
            <a:off x="5105400" y="914400"/>
            <a:ext cx="3810000" cy="1066800"/>
          </a:xfrm>
          <a:prstGeom prst="rect">
            <a:avLst/>
          </a:prstGeom>
          <a:noFill/>
          <a:ln w="9525">
            <a:solidFill>
              <a:srgbClr val="245F94"/>
            </a:solidFill>
            <a:miter lim="800000"/>
            <a:headEnd/>
            <a:tailEnd/>
          </a:ln>
        </p:spPr>
        <p:txBody>
          <a:bodyPr wrap="none" anchor="ctr"/>
          <a:lstStyle/>
          <a:p>
            <a:pPr algn="ctr" eaLnBrk="1" hangingPunct="1"/>
            <a:r>
              <a:rPr lang="fr-FR" sz="2800"/>
              <a:t>Par voie électronique</a:t>
            </a:r>
          </a:p>
          <a:p>
            <a:pPr algn="ctr" eaLnBrk="1" hangingPunct="1"/>
            <a:r>
              <a:rPr lang="fr-FR" sz="2800"/>
              <a:t>LCEN du 21 juin 2004</a:t>
            </a:r>
          </a:p>
        </p:txBody>
      </p:sp>
      <p:sp>
        <p:nvSpPr>
          <p:cNvPr id="243717" name="Rectangle 1029"/>
          <p:cNvSpPr>
            <a:spLocks noChangeArrowheads="1"/>
          </p:cNvSpPr>
          <p:nvPr/>
        </p:nvSpPr>
        <p:spPr bwMode="auto">
          <a:xfrm>
            <a:off x="5105400" y="2057400"/>
            <a:ext cx="3810000" cy="3352800"/>
          </a:xfrm>
          <a:prstGeom prst="rect">
            <a:avLst/>
          </a:prstGeom>
          <a:solidFill>
            <a:srgbClr val="245F94"/>
          </a:solidFill>
          <a:ln w="9525">
            <a:solidFill>
              <a:srgbClr val="245F94"/>
            </a:solidFill>
            <a:miter lim="800000"/>
            <a:headEnd/>
            <a:tailEnd/>
          </a:ln>
        </p:spPr>
        <p:txBody>
          <a:bodyPr wrap="none" anchor="ctr"/>
          <a:lstStyle/>
          <a:p>
            <a:pPr eaLnBrk="1" hangingPunct="1">
              <a:buFont typeface="Wingdings" pitchFamily="2" charset="2"/>
              <a:buChar char="§"/>
            </a:pPr>
            <a:r>
              <a:rPr lang="fr-FR" sz="2200">
                <a:solidFill>
                  <a:schemeClr val="bg1"/>
                </a:solidFill>
              </a:rPr>
              <a:t>Mise à disposition du public</a:t>
            </a:r>
            <a:br>
              <a:rPr lang="fr-FR" sz="2200">
                <a:solidFill>
                  <a:schemeClr val="bg1"/>
                </a:solidFill>
              </a:rPr>
            </a:br>
            <a:r>
              <a:rPr lang="fr-FR" sz="2200">
                <a:solidFill>
                  <a:schemeClr val="bg1"/>
                </a:solidFill>
              </a:rPr>
              <a:t>  ou de catégories de public</a:t>
            </a:r>
          </a:p>
          <a:p>
            <a:pPr eaLnBrk="1" hangingPunct="1">
              <a:buFont typeface="Wingdings" pitchFamily="2" charset="2"/>
              <a:buChar char="§"/>
            </a:pPr>
            <a:r>
              <a:rPr lang="fr-FR" sz="2200">
                <a:solidFill>
                  <a:schemeClr val="bg1"/>
                </a:solidFill>
              </a:rPr>
              <a:t>Procédé de communication </a:t>
            </a:r>
            <a:br>
              <a:rPr lang="fr-FR" sz="2200">
                <a:solidFill>
                  <a:schemeClr val="bg1"/>
                </a:solidFill>
              </a:rPr>
            </a:br>
            <a:r>
              <a:rPr lang="fr-FR" sz="2200">
                <a:solidFill>
                  <a:schemeClr val="bg1"/>
                </a:solidFill>
              </a:rPr>
              <a:t>  électronique</a:t>
            </a:r>
          </a:p>
          <a:p>
            <a:pPr eaLnBrk="1" hangingPunct="1">
              <a:buFont typeface="Wingdings" pitchFamily="2" charset="2"/>
              <a:buChar char="§"/>
            </a:pPr>
            <a:r>
              <a:rPr lang="fr-FR" sz="2200">
                <a:solidFill>
                  <a:schemeClr val="bg1"/>
                </a:solidFill>
              </a:rPr>
              <a:t>Signes, signaux, écrits, </a:t>
            </a:r>
            <a:br>
              <a:rPr lang="fr-FR" sz="2200">
                <a:solidFill>
                  <a:schemeClr val="bg1"/>
                </a:solidFill>
              </a:rPr>
            </a:br>
            <a:r>
              <a:rPr lang="fr-FR" sz="2200">
                <a:solidFill>
                  <a:schemeClr val="bg1"/>
                </a:solidFill>
              </a:rPr>
              <a:t> images, sons, messages</a:t>
            </a:r>
          </a:p>
          <a:p>
            <a:pPr eaLnBrk="1" hangingPunct="1">
              <a:buFont typeface="Wingdings" pitchFamily="2" charset="2"/>
              <a:buChar char="§"/>
            </a:pPr>
            <a:r>
              <a:rPr lang="fr-FR" sz="2200">
                <a:solidFill>
                  <a:schemeClr val="bg1"/>
                </a:solidFill>
              </a:rPr>
              <a:t>La correspondance privée </a:t>
            </a:r>
            <a:br>
              <a:rPr lang="fr-FR" sz="2200">
                <a:solidFill>
                  <a:schemeClr val="bg1"/>
                </a:solidFill>
              </a:rPr>
            </a:br>
            <a:r>
              <a:rPr lang="fr-FR" sz="2200">
                <a:solidFill>
                  <a:schemeClr val="bg1"/>
                </a:solidFill>
              </a:rPr>
              <a:t>  n’est pas visée</a:t>
            </a:r>
          </a:p>
        </p:txBody>
      </p:sp>
      <p:sp>
        <p:nvSpPr>
          <p:cNvPr id="243718" name="Rectangle 1030"/>
          <p:cNvSpPr>
            <a:spLocks noChangeArrowheads="1"/>
          </p:cNvSpPr>
          <p:nvPr/>
        </p:nvSpPr>
        <p:spPr bwMode="auto">
          <a:xfrm>
            <a:off x="914400" y="2057400"/>
            <a:ext cx="3962400" cy="4038600"/>
          </a:xfrm>
          <a:prstGeom prst="rect">
            <a:avLst/>
          </a:prstGeom>
          <a:solidFill>
            <a:srgbClr val="245F94"/>
          </a:solidFill>
          <a:ln w="9525">
            <a:solidFill>
              <a:srgbClr val="245F94"/>
            </a:solidFill>
            <a:miter lim="800000"/>
            <a:headEnd/>
            <a:tailEnd/>
          </a:ln>
        </p:spPr>
        <p:txBody>
          <a:bodyPr wrap="none" anchor="ctr"/>
          <a:lstStyle/>
          <a:p>
            <a:pPr eaLnBrk="1" hangingPunct="1">
              <a:buFont typeface="Wingdings" pitchFamily="2" charset="2"/>
              <a:buChar char="§"/>
            </a:pPr>
            <a:r>
              <a:rPr lang="fr-FR" sz="2200">
                <a:solidFill>
                  <a:schemeClr val="bg1"/>
                </a:solidFill>
              </a:rPr>
              <a:t>Communication</a:t>
            </a:r>
          </a:p>
          <a:p>
            <a:pPr eaLnBrk="1" hangingPunct="1">
              <a:buFont typeface="Wingdings" pitchFamily="2" charset="2"/>
              <a:buChar char="§"/>
            </a:pPr>
            <a:r>
              <a:rPr lang="fr-FR" sz="2200">
                <a:solidFill>
                  <a:schemeClr val="bg1"/>
                </a:solidFill>
              </a:rPr>
              <a:t>Promotion directe ou indirecte</a:t>
            </a:r>
          </a:p>
          <a:p>
            <a:pPr eaLnBrk="1" hangingPunct="1">
              <a:buFont typeface="Wingdings" pitchFamily="2" charset="2"/>
              <a:buChar char="§"/>
            </a:pPr>
            <a:r>
              <a:rPr lang="fr-FR" sz="2200">
                <a:solidFill>
                  <a:schemeClr val="bg1"/>
                </a:solidFill>
              </a:rPr>
              <a:t>Biens, services, image d’une</a:t>
            </a:r>
            <a:br>
              <a:rPr lang="fr-FR" sz="2200">
                <a:solidFill>
                  <a:schemeClr val="bg1"/>
                </a:solidFill>
              </a:rPr>
            </a:br>
            <a:r>
              <a:rPr lang="fr-FR" sz="2200">
                <a:solidFill>
                  <a:schemeClr val="bg1"/>
                </a:solidFill>
              </a:rPr>
              <a:t>  entreprise, d’une organisation</a:t>
            </a:r>
            <a:br>
              <a:rPr lang="fr-FR" sz="2200">
                <a:solidFill>
                  <a:schemeClr val="bg1"/>
                </a:solidFill>
              </a:rPr>
            </a:br>
            <a:r>
              <a:rPr lang="fr-FR" sz="2200">
                <a:solidFill>
                  <a:schemeClr val="bg1"/>
                </a:solidFill>
              </a:rPr>
              <a:t>  ou d’une personne</a:t>
            </a:r>
          </a:p>
          <a:p>
            <a:pPr eaLnBrk="1" hangingPunct="1">
              <a:buFont typeface="Wingdings" pitchFamily="2" charset="2"/>
              <a:buChar char="§"/>
            </a:pPr>
            <a:r>
              <a:rPr lang="fr-FR" sz="2200">
                <a:solidFill>
                  <a:schemeClr val="bg1"/>
                </a:solidFill>
              </a:rPr>
              <a:t>Exclusions : informations</a:t>
            </a:r>
            <a:br>
              <a:rPr lang="fr-FR" sz="2200">
                <a:solidFill>
                  <a:schemeClr val="bg1"/>
                </a:solidFill>
              </a:rPr>
            </a:br>
            <a:r>
              <a:rPr lang="fr-FR" sz="2200">
                <a:solidFill>
                  <a:schemeClr val="bg1"/>
                </a:solidFill>
              </a:rPr>
              <a:t>  permettant un accès direct</a:t>
            </a:r>
            <a:br>
              <a:rPr lang="fr-FR" sz="2200">
                <a:solidFill>
                  <a:schemeClr val="bg1"/>
                </a:solidFill>
              </a:rPr>
            </a:br>
            <a:r>
              <a:rPr lang="fr-FR" sz="2200">
                <a:solidFill>
                  <a:schemeClr val="bg1"/>
                </a:solidFill>
              </a:rPr>
              <a:t>  à l’activité et communications</a:t>
            </a:r>
            <a:br>
              <a:rPr lang="fr-FR" sz="2200">
                <a:solidFill>
                  <a:schemeClr val="bg1"/>
                </a:solidFill>
              </a:rPr>
            </a:br>
            <a:r>
              <a:rPr lang="fr-FR" sz="2200">
                <a:solidFill>
                  <a:schemeClr val="bg1"/>
                </a:solidFill>
              </a:rPr>
              <a:t>  élaborées de manière indé-</a:t>
            </a:r>
          </a:p>
          <a:p>
            <a:pPr eaLnBrk="1" hangingPunct="1">
              <a:buFont typeface="Wingdings" pitchFamily="2" charset="2"/>
              <a:buNone/>
            </a:pPr>
            <a:r>
              <a:rPr lang="fr-FR" sz="2200">
                <a:solidFill>
                  <a:schemeClr val="bg1"/>
                </a:solidFill>
              </a:rPr>
              <a:t>  pendante en particulier sans</a:t>
            </a:r>
          </a:p>
          <a:p>
            <a:pPr eaLnBrk="1" hangingPunct="1">
              <a:buFont typeface="Wingdings" pitchFamily="2" charset="2"/>
              <a:buNone/>
            </a:pPr>
            <a:r>
              <a:rPr lang="fr-FR" sz="2200">
                <a:solidFill>
                  <a:schemeClr val="bg1"/>
                </a:solidFill>
              </a:rPr>
              <a:t>  contre partie financière</a:t>
            </a:r>
          </a:p>
        </p:txBody>
      </p:sp>
      <p:pic>
        <p:nvPicPr>
          <p:cNvPr id="11271" name="Picture 9"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715"/>
                                        </p:tgtEl>
                                        <p:attrNameLst>
                                          <p:attrName>style.visibility</p:attrName>
                                        </p:attrNameLst>
                                      </p:cBhvr>
                                      <p:to>
                                        <p:strVal val="visible"/>
                                      </p:to>
                                    </p:set>
                                    <p:anim calcmode="lin" valueType="num">
                                      <p:cBhvr additive="base">
                                        <p:cTn id="7" dur="500" fill="hold"/>
                                        <p:tgtEl>
                                          <p:spTgt spid="243715"/>
                                        </p:tgtEl>
                                        <p:attrNameLst>
                                          <p:attrName>ppt_x</p:attrName>
                                        </p:attrNameLst>
                                      </p:cBhvr>
                                      <p:tavLst>
                                        <p:tav tm="0">
                                          <p:val>
                                            <p:strVal val="0-#ppt_w/2"/>
                                          </p:val>
                                        </p:tav>
                                        <p:tav tm="100000">
                                          <p:val>
                                            <p:strVal val="#ppt_x"/>
                                          </p:val>
                                        </p:tav>
                                      </p:tavLst>
                                    </p:anim>
                                    <p:anim calcmode="lin" valueType="num">
                                      <p:cBhvr additive="base">
                                        <p:cTn id="8" dur="500" fill="hold"/>
                                        <p:tgtEl>
                                          <p:spTgt spid="2437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3718"/>
                                        </p:tgtEl>
                                        <p:attrNameLst>
                                          <p:attrName>style.visibility</p:attrName>
                                        </p:attrNameLst>
                                      </p:cBhvr>
                                      <p:to>
                                        <p:strVal val="visible"/>
                                      </p:to>
                                    </p:set>
                                    <p:anim calcmode="lin" valueType="num">
                                      <p:cBhvr additive="base">
                                        <p:cTn id="13" dur="500" fill="hold"/>
                                        <p:tgtEl>
                                          <p:spTgt spid="243718"/>
                                        </p:tgtEl>
                                        <p:attrNameLst>
                                          <p:attrName>ppt_x</p:attrName>
                                        </p:attrNameLst>
                                      </p:cBhvr>
                                      <p:tavLst>
                                        <p:tav tm="0">
                                          <p:val>
                                            <p:strVal val="0-#ppt_w/2"/>
                                          </p:val>
                                        </p:tav>
                                        <p:tav tm="100000">
                                          <p:val>
                                            <p:strVal val="#ppt_x"/>
                                          </p:val>
                                        </p:tav>
                                      </p:tavLst>
                                    </p:anim>
                                    <p:anim calcmode="lin" valueType="num">
                                      <p:cBhvr additive="base">
                                        <p:cTn id="14" dur="500" fill="hold"/>
                                        <p:tgtEl>
                                          <p:spTgt spid="2437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3716"/>
                                        </p:tgtEl>
                                        <p:attrNameLst>
                                          <p:attrName>style.visibility</p:attrName>
                                        </p:attrNameLst>
                                      </p:cBhvr>
                                      <p:to>
                                        <p:strVal val="visible"/>
                                      </p:to>
                                    </p:set>
                                    <p:anim calcmode="lin" valueType="num">
                                      <p:cBhvr additive="base">
                                        <p:cTn id="19" dur="500" fill="hold"/>
                                        <p:tgtEl>
                                          <p:spTgt spid="243716"/>
                                        </p:tgtEl>
                                        <p:attrNameLst>
                                          <p:attrName>ppt_x</p:attrName>
                                        </p:attrNameLst>
                                      </p:cBhvr>
                                      <p:tavLst>
                                        <p:tav tm="0">
                                          <p:val>
                                            <p:strVal val="0-#ppt_w/2"/>
                                          </p:val>
                                        </p:tav>
                                        <p:tav tm="100000">
                                          <p:val>
                                            <p:strVal val="#ppt_x"/>
                                          </p:val>
                                        </p:tav>
                                      </p:tavLst>
                                    </p:anim>
                                    <p:anim calcmode="lin" valueType="num">
                                      <p:cBhvr additive="base">
                                        <p:cTn id="20" dur="500" fill="hold"/>
                                        <p:tgtEl>
                                          <p:spTgt spid="2437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3717"/>
                                        </p:tgtEl>
                                        <p:attrNameLst>
                                          <p:attrName>style.visibility</p:attrName>
                                        </p:attrNameLst>
                                      </p:cBhvr>
                                      <p:to>
                                        <p:strVal val="visible"/>
                                      </p:to>
                                    </p:set>
                                    <p:anim calcmode="lin" valueType="num">
                                      <p:cBhvr additive="base">
                                        <p:cTn id="25" dur="500" fill="hold"/>
                                        <p:tgtEl>
                                          <p:spTgt spid="243717"/>
                                        </p:tgtEl>
                                        <p:attrNameLst>
                                          <p:attrName>ppt_x</p:attrName>
                                        </p:attrNameLst>
                                      </p:cBhvr>
                                      <p:tavLst>
                                        <p:tav tm="0">
                                          <p:val>
                                            <p:strVal val="0-#ppt_w/2"/>
                                          </p:val>
                                        </p:tav>
                                        <p:tav tm="100000">
                                          <p:val>
                                            <p:strVal val="#ppt_x"/>
                                          </p:val>
                                        </p:tav>
                                      </p:tavLst>
                                    </p:anim>
                                    <p:anim calcmode="lin" valueType="num">
                                      <p:cBhvr additive="base">
                                        <p:cTn id="26" dur="500" fill="hold"/>
                                        <p:tgtEl>
                                          <p:spTgt spid="2437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animBg="1" autoUpdateAnimBg="0"/>
      <p:bldP spid="243716" grpId="0" animBg="1" autoUpdateAnimBg="0"/>
      <p:bldP spid="243717" grpId="0" animBg="1" autoUpdateAnimBg="0"/>
      <p:bldP spid="24371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33463" y="333375"/>
            <a:ext cx="7729537" cy="523875"/>
          </a:xfrm>
        </p:spPr>
        <p:txBody>
          <a:bodyPr/>
          <a:lstStyle/>
          <a:p>
            <a:pPr eaLnBrk="1" hangingPunct="1"/>
            <a:r>
              <a:rPr lang="en-US" sz="3200" smtClean="0"/>
              <a:t>Régime spécifique (1)</a:t>
            </a:r>
          </a:p>
        </p:txBody>
      </p:sp>
      <p:sp>
        <p:nvSpPr>
          <p:cNvPr id="12291"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 marketing et la publicité</a:t>
            </a:r>
          </a:p>
        </p:txBody>
      </p:sp>
      <p:sp>
        <p:nvSpPr>
          <p:cNvPr id="12292" name="Rectangle 5"/>
          <p:cNvSpPr>
            <a:spLocks noChangeArrowheads="1"/>
          </p:cNvSpPr>
          <p:nvPr/>
        </p:nvSpPr>
        <p:spPr bwMode="auto">
          <a:xfrm>
            <a:off x="1066800" y="1447800"/>
            <a:ext cx="7848600" cy="40640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fr-FR" sz="2800">
                <a:cs typeface="Times New Roman" pitchFamily="18" charset="0"/>
              </a:rPr>
              <a:t>Publicité accessible par un service de communication au public en ligne (art. 20 LCEN)</a:t>
            </a:r>
          </a:p>
          <a:p>
            <a:pPr eaLnBrk="1" hangingPunct="1">
              <a:lnSpc>
                <a:spcPct val="90000"/>
              </a:lnSpc>
              <a:spcBef>
                <a:spcPct val="20000"/>
              </a:spcBef>
              <a:buClr>
                <a:srgbClr val="245F94"/>
              </a:buClr>
              <a:buSzPct val="60000"/>
              <a:buFontTx/>
              <a:buChar char="-"/>
            </a:pPr>
            <a:r>
              <a:rPr lang="en-US" sz="2800">
                <a:cs typeface="Times New Roman" pitchFamily="18" charset="0"/>
              </a:rPr>
              <a:t> Service de communication au public en ligne </a:t>
            </a:r>
          </a:p>
          <a:p>
            <a:pPr eaLnBrk="1" hangingPunct="1">
              <a:lnSpc>
                <a:spcPct val="90000"/>
              </a:lnSpc>
              <a:spcBef>
                <a:spcPct val="20000"/>
              </a:spcBef>
              <a:buClr>
                <a:srgbClr val="245F94"/>
              </a:buClr>
              <a:buSzPct val="60000"/>
              <a:buFontTx/>
              <a:buChar char="-"/>
            </a:pPr>
            <a:r>
              <a:rPr lang="en-US" sz="2800">
                <a:cs typeface="Times New Roman" pitchFamily="18" charset="0"/>
              </a:rPr>
              <a:t> Publicité clairement identifiée</a:t>
            </a:r>
          </a:p>
          <a:p>
            <a:pPr eaLnBrk="1" hangingPunct="1">
              <a:lnSpc>
                <a:spcPct val="90000"/>
              </a:lnSpc>
              <a:spcBef>
                <a:spcPct val="20000"/>
              </a:spcBef>
              <a:buClr>
                <a:srgbClr val="245F94"/>
              </a:buClr>
              <a:buSzPct val="60000"/>
              <a:buFontTx/>
              <a:buChar char="-"/>
            </a:pPr>
            <a:r>
              <a:rPr lang="en-US" sz="2800">
                <a:cs typeface="Times New Roman" pitchFamily="18" charset="0"/>
              </a:rPr>
              <a:t> Annonceur clairement identifiable</a:t>
            </a:r>
          </a:p>
          <a:p>
            <a:pPr eaLnBrk="1" hangingPunct="1">
              <a:lnSpc>
                <a:spcPct val="90000"/>
              </a:lnSpc>
              <a:spcBef>
                <a:spcPct val="20000"/>
              </a:spcBef>
              <a:buClr>
                <a:srgbClr val="245F94"/>
              </a:buClr>
              <a:buSzPct val="60000"/>
              <a:buFontTx/>
              <a:buChar char="-"/>
            </a:pPr>
            <a:r>
              <a:rPr lang="en-US" sz="2800">
                <a:cs typeface="Times New Roman" pitchFamily="18" charset="0"/>
              </a:rPr>
              <a:t> Risque : publicité trompeuse (art. L.121-1 Code de la consommation)</a:t>
            </a:r>
          </a:p>
          <a:p>
            <a:pPr eaLnBrk="1" hangingPunct="1">
              <a:lnSpc>
                <a:spcPct val="90000"/>
              </a:lnSpc>
              <a:spcBef>
                <a:spcPct val="20000"/>
              </a:spcBef>
              <a:buClr>
                <a:srgbClr val="245F94"/>
              </a:buClr>
              <a:buSzPct val="60000"/>
              <a:buFontTx/>
              <a:buChar char="-"/>
            </a:pPr>
            <a:endParaRPr lang="fr-FR" sz="2800">
              <a:cs typeface="Times New Roman" pitchFamily="18" charset="0"/>
            </a:endParaRPr>
          </a:p>
          <a:p>
            <a:pPr eaLnBrk="1" hangingPunct="1">
              <a:lnSpc>
                <a:spcPct val="90000"/>
              </a:lnSpc>
              <a:spcBef>
                <a:spcPct val="20000"/>
              </a:spcBef>
              <a:buClr>
                <a:srgbClr val="245F94"/>
              </a:buClr>
              <a:buSzPct val="60000"/>
              <a:buFont typeface="Wingdings 2" pitchFamily="18" charset="2"/>
              <a:buNone/>
            </a:pPr>
            <a:endParaRPr lang="fr-FR" sz="2800">
              <a:cs typeface="Times New Roman" pitchFamily="18" charset="0"/>
            </a:endParaRPr>
          </a:p>
        </p:txBody>
      </p:sp>
      <p:pic>
        <p:nvPicPr>
          <p:cNvPr id="12293" name="Picture 6" descr="New_logo_mail"/>
          <p:cNvPicPr>
            <a:picLocks noChangeAspect="1" noChangeArrowheads="1"/>
          </p:cNvPicPr>
          <p:nvPr/>
        </p:nvPicPr>
        <p:blipFill>
          <a:blip r:embed="rId4"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Lst>
</file>

<file path=ppt/theme/theme1.xml><?xml version="1.0" encoding="utf-8"?>
<a:theme xmlns:a="http://schemas.openxmlformats.org/drawingml/2006/main" name="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Rapid E-Learning Course Template</Template>
  <TotalTime>0</TotalTime>
  <Words>6057</Words>
  <Application>Microsoft Office PowerPoint</Application>
  <PresentationFormat>Affichage à l'écran (4:3)</PresentationFormat>
  <Paragraphs>566</Paragraphs>
  <Slides>36</Slides>
  <Notes>30</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1</vt:i4>
      </vt:variant>
      <vt:variant>
        <vt:lpstr>Titres des diapositives</vt:lpstr>
      </vt:variant>
      <vt:variant>
        <vt:i4>36</vt:i4>
      </vt:variant>
    </vt:vector>
  </HeadingPairs>
  <TitlesOfParts>
    <vt:vector size="45" baseType="lpstr">
      <vt:lpstr>Arial</vt:lpstr>
      <vt:lpstr>ＭＳ Ｐゴシック</vt:lpstr>
      <vt:lpstr>Wingdings</vt:lpstr>
      <vt:lpstr>Times New Roman</vt:lpstr>
      <vt:lpstr>Verdana</vt:lpstr>
      <vt:lpstr>Wingdings 2</vt:lpstr>
      <vt:lpstr>Tahoma</vt:lpstr>
      <vt:lpstr>Rapid E-Learning Course Template</vt:lpstr>
      <vt:lpstr>CorelDRAW 12.0 Graphic</vt:lpstr>
      <vt:lpstr> Droit de l’internet et de la propriété intellectuelle Module 4</vt:lpstr>
      <vt:lpstr>Votre professeur…</vt:lpstr>
      <vt:lpstr>Objectifs du cours</vt:lpstr>
      <vt:lpstr>Sujets du cours </vt:lpstr>
      <vt:lpstr>Module 4 Le marketing et la publicité</vt:lpstr>
      <vt:lpstr>Plan</vt:lpstr>
      <vt:lpstr>La publicité : définition</vt:lpstr>
      <vt:lpstr>La publicité : définition</vt:lpstr>
      <vt:lpstr>Régime spécifique (1)</vt:lpstr>
      <vt:lpstr>Régime spécifique (2)</vt:lpstr>
      <vt:lpstr>Bureau de Vérification de la Publicité</vt:lpstr>
      <vt:lpstr>Régime général tout support (1)</vt:lpstr>
      <vt:lpstr>Régime général tout support (2)</vt:lpstr>
      <vt:lpstr>Régime général tout support (3)</vt:lpstr>
      <vt:lpstr>Régime général tout support (4)</vt:lpstr>
      <vt:lpstr>Régime général tout support (5)</vt:lpstr>
      <vt:lpstr>Publicités réglementées (1)</vt:lpstr>
      <vt:lpstr>Publicités réglementées (2)</vt:lpstr>
      <vt:lpstr>La prospection par voie électronique</vt:lpstr>
      <vt:lpstr>Opt in / Opt out (1)</vt:lpstr>
      <vt:lpstr>Opt in / Opt out (2)</vt:lpstr>
      <vt:lpstr>La prospection (1)</vt:lpstr>
      <vt:lpstr>La prospection (2)</vt:lpstr>
      <vt:lpstr>Informations contenues dans le message</vt:lpstr>
      <vt:lpstr>Exemple de prospection autorisée (1)</vt:lpstr>
      <vt:lpstr>Exemple de prospection autorisée (2)</vt:lpstr>
      <vt:lpstr>Le parrainage</vt:lpstr>
      <vt:lpstr>Sanctions</vt:lpstr>
      <vt:lpstr>Données à caractère personnel : rappel</vt:lpstr>
      <vt:lpstr>Information des personnes : rappel</vt:lpstr>
      <vt:lpstr>Sanctions prononcées par la Cnil </vt:lpstr>
      <vt:lpstr>L’affiliation et liens sponsorisés</vt:lpstr>
      <vt:lpstr>L’affiliateur et les affiliés</vt:lpstr>
      <vt:lpstr>Responsabilité de l’affilieur </vt:lpstr>
      <vt:lpstr>Affiliations # Régie publicitaire </vt:lpstr>
      <vt:lpstr>Part 1 Stop-and-think</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dc:description/>
  <cp:lastModifiedBy/>
  <cp:revision>167</cp:revision>
  <dcterms:created xsi:type="dcterms:W3CDTF">2008-10-30T09:57:56Z</dcterms:created>
  <dcterms:modified xsi:type="dcterms:W3CDTF">2010-09-28T12:59:04Z</dcterms:modified>
  <cp:category>SUPINFO PowerPoint Templates</cp:category>
</cp:coreProperties>
</file>