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33"/>
  </p:notesMasterIdLst>
  <p:handoutMasterIdLst>
    <p:handoutMasterId r:id="rId34"/>
  </p:handoutMasterIdLst>
  <p:sldIdLst>
    <p:sldId id="261" r:id="rId2"/>
    <p:sldId id="262" r:id="rId3"/>
    <p:sldId id="295" r:id="rId4"/>
    <p:sldId id="259" r:id="rId5"/>
    <p:sldId id="264" r:id="rId6"/>
    <p:sldId id="435" r:id="rId7"/>
    <p:sldId id="318" r:id="rId8"/>
    <p:sldId id="427" r:id="rId9"/>
    <p:sldId id="428" r:id="rId10"/>
    <p:sldId id="429" r:id="rId11"/>
    <p:sldId id="445" r:id="rId12"/>
    <p:sldId id="421" r:id="rId13"/>
    <p:sldId id="446" r:id="rId14"/>
    <p:sldId id="447" r:id="rId15"/>
    <p:sldId id="448" r:id="rId16"/>
    <p:sldId id="449" r:id="rId17"/>
    <p:sldId id="450" r:id="rId18"/>
    <p:sldId id="451" r:id="rId19"/>
    <p:sldId id="452" r:id="rId20"/>
    <p:sldId id="453" r:id="rId21"/>
    <p:sldId id="454" r:id="rId22"/>
    <p:sldId id="430" r:id="rId23"/>
    <p:sldId id="455" r:id="rId24"/>
    <p:sldId id="441" r:id="rId25"/>
    <p:sldId id="437" r:id="rId26"/>
    <p:sldId id="438" r:id="rId27"/>
    <p:sldId id="456" r:id="rId28"/>
    <p:sldId id="457" r:id="rId29"/>
    <p:sldId id="459" r:id="rId30"/>
    <p:sldId id="458" r:id="rId31"/>
    <p:sldId id="311" r:id="rId32"/>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D9DE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7955" autoAdjust="0"/>
    <p:restoredTop sz="90929"/>
  </p:normalViewPr>
  <p:slideViewPr>
    <p:cSldViewPr>
      <p:cViewPr>
        <p:scale>
          <a:sx n="66" d="100"/>
          <a:sy n="66" d="100"/>
        </p:scale>
        <p:origin x="-93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58" y="-6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8875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BF3F3111-9AFE-468E-B69C-4DC56753407C}" type="datetime1">
              <a:rPr lang="en-US"/>
              <a:pPr/>
              <a:t>9/28/2010</a:t>
            </a:fld>
            <a:endParaRPr lang="en-US"/>
          </a:p>
        </p:txBody>
      </p:sp>
      <p:sp>
        <p:nvSpPr>
          <p:cNvPr id="501764" name="Rectangle 4"/>
          <p:cNvSpPr>
            <a:spLocks noGrp="1" noChangeArrowheads="1"/>
          </p:cNvSpPr>
          <p:nvPr>
            <p:ph type="ftr" sz="quarter" idx="2"/>
          </p:nvPr>
        </p:nvSpPr>
        <p:spPr bwMode="auto">
          <a:xfrm>
            <a:off x="0" y="9429750"/>
            <a:ext cx="574040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429750"/>
            <a:ext cx="52705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80297116-E71C-454C-93DA-E154A33ABF31}" type="slidenum">
              <a:rPr lang="en-US"/>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399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AF79CF0A-F401-454B-AE09-0DB9AA97AB3E}" type="datetime1">
              <a:rPr lang="en-US"/>
              <a:pPr/>
              <a:t>9/28/2010</a:t>
            </a:fld>
            <a:endParaRPr lang="en-US"/>
          </a:p>
        </p:txBody>
      </p:sp>
      <p:sp>
        <p:nvSpPr>
          <p:cNvPr id="15364" name="Rectangle 4"/>
          <p:cNvSpPr>
            <a:spLocks noRo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716463"/>
            <a:ext cx="5437187" cy="4465637"/>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9428163"/>
            <a:ext cx="55880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428163"/>
            <a:ext cx="45085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A60ABBAD-6664-4D37-BBC6-975BAAF301D8}" type="slidenum">
              <a:rPr lang="en-US"/>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p:spPr>
        <p:txBody>
          <a:bodyPr/>
          <a:lstStyle/>
          <a:p>
            <a:r>
              <a:rPr lang="en-US"/>
              <a:t>[Title of the course]</a:t>
            </a:r>
          </a:p>
        </p:txBody>
      </p:sp>
      <p:sp>
        <p:nvSpPr>
          <p:cNvPr id="17411" name="Rectangle 3"/>
          <p:cNvSpPr>
            <a:spLocks noGrp="1" noChangeArrowheads="1"/>
          </p:cNvSpPr>
          <p:nvPr>
            <p:ph type="dt" sz="quarter" idx="1"/>
          </p:nvPr>
        </p:nvSpPr>
        <p:spPr>
          <a:noFill/>
        </p:spPr>
        <p:txBody>
          <a:bodyPr/>
          <a:lstStyle/>
          <a:p>
            <a:fld id="{414E592F-0FD7-4F7B-8166-66027FF0F2AD}" type="datetime5">
              <a:rPr lang="en-US"/>
              <a:pPr/>
              <a:t>28-Sep-10</a:t>
            </a:fld>
            <a:endParaRPr lang="en-US"/>
          </a:p>
        </p:txBody>
      </p:sp>
      <p:sp>
        <p:nvSpPr>
          <p:cNvPr id="1741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413" name="Rectangle 7"/>
          <p:cNvSpPr>
            <a:spLocks noGrp="1" noChangeArrowheads="1"/>
          </p:cNvSpPr>
          <p:nvPr>
            <p:ph type="sldNum" sz="quarter" idx="5"/>
          </p:nvPr>
        </p:nvSpPr>
        <p:spPr>
          <a:noFill/>
        </p:spPr>
        <p:txBody>
          <a:bodyPr/>
          <a:lstStyle/>
          <a:p>
            <a:fld id="{266E4946-0BA5-4B42-9F6D-BFDE3E58A884}" type="slidenum">
              <a:rPr lang="en-US"/>
              <a:pPr/>
              <a:t>1</a:t>
            </a:fld>
            <a:endParaRPr lang="en-US"/>
          </a:p>
        </p:txBody>
      </p:sp>
      <p:sp>
        <p:nvSpPr>
          <p:cNvPr id="17414" name="Rectangle 2"/>
          <p:cNvSpPr>
            <a:spLocks noRot="1" noChangeArrowheads="1" noTextEdit="1"/>
          </p:cNvSpPr>
          <p:nvPr>
            <p:ph type="sldImg"/>
          </p:nvPr>
        </p:nvSpPr>
        <p:spPr>
          <a:ln/>
        </p:spPr>
      </p:sp>
      <p:sp>
        <p:nvSpPr>
          <p:cNvPr id="17415"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SUPINFO</a:t>
            </a:r>
            <a:r>
              <a:rPr lang="en-US" smtClean="0"/>
              <a:t> </a:t>
            </a:r>
            <a:r>
              <a:rPr lang="en-US" b="1" smtClean="0"/>
              <a:t>Module title</a:t>
            </a:r>
            <a:r>
              <a:rPr lang="en-US" smtClean="0"/>
              <a:t> slide identifies the course module or the presentation. It helps learners confirm that they have launched the right module and motivates them to dive right into learning.</a:t>
            </a:r>
          </a:p>
          <a:p>
            <a:pPr eaLnBrk="1" hangingPunct="1"/>
            <a:r>
              <a:rPr lang="en-US" smtClean="0"/>
              <a:t>Replace the </a:t>
            </a:r>
            <a:r>
              <a:rPr lang="en-US" b="1" smtClean="0"/>
              <a:t>SUPINFO</a:t>
            </a:r>
            <a:r>
              <a:rPr lang="en-US" smtClean="0"/>
              <a:t> </a:t>
            </a:r>
            <a:r>
              <a:rPr lang="en-US" b="1" smtClean="0"/>
              <a:t>Module title</a:t>
            </a:r>
            <a:r>
              <a:rPr lang="en-US" smtClean="0"/>
              <a:t> placeholder with the official name of the course. It should be the same as the one the learner selected to launch the course module.</a:t>
            </a:r>
          </a:p>
          <a:p>
            <a:pPr eaLnBrk="1" hangingPunct="1"/>
            <a:r>
              <a:rPr lang="en-US" smtClean="0"/>
              <a:t>In naming your module, strive for a short name that clearly communicates what the course module does for the learner. Use terms that the learner will recognize </a:t>
            </a:r>
            <a:r>
              <a:rPr lang="en-US" i="1" smtClean="0"/>
              <a:t>before completing the module. This is an important issue of the SUPINFO Quality Assurance Plan (SQAP) – Communication section.</a:t>
            </a:r>
          </a:p>
          <a:p>
            <a:pPr eaLnBrk="1" hangingPunct="1"/>
            <a:r>
              <a:rPr lang="en-US" smtClean="0"/>
              <a:t>Use the </a:t>
            </a:r>
            <a:r>
              <a:rPr lang="en-US" b="1" smtClean="0"/>
              <a:t>Module subtitle</a:t>
            </a:r>
            <a:r>
              <a:rPr lang="en-US" smtClean="0"/>
              <a:t> placeholder to elaborate on the title. Make the subtitle up to three lines long (no more !!!).</a:t>
            </a:r>
          </a:p>
          <a:p>
            <a:pPr eaLnBrk="1" hangingPunct="1"/>
            <a:r>
              <a:rPr lang="en-US" smtClean="0"/>
              <a:t>Add any notices the learner should see before continuing, for example, a safety warning or the requirement for a security clearance.</a:t>
            </a:r>
          </a:p>
          <a:p>
            <a:pPr eaLnBrk="1" hangingPunct="1"/>
            <a:r>
              <a:rPr lang="en-US" smtClean="0"/>
              <a:t>Don’t forget to mention the Course Campus-Booster ID in the last line.</a:t>
            </a:r>
          </a:p>
          <a:p>
            <a:pPr eaLnBrk="1" hangingPunct="1"/>
            <a:endParaRPr lang="en-US" smtClean="0"/>
          </a:p>
          <a:p>
            <a:pPr eaLnBrk="1" hangingPunct="1"/>
            <a:r>
              <a:rPr lang="en-US" smtClean="0"/>
              <a:t>Respect the SQAP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4269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DE9CAD3-04E8-4C8D-A5A4-A62B4C7CF4BB}" type="datetime5">
              <a:rPr lang="en-US" sz="900">
                <a:solidFill>
                  <a:srgbClr val="5F5F5F"/>
                </a:solidFill>
              </a:rPr>
              <a:pPr defTabSz="923925" eaLnBrk="1" hangingPunct="1"/>
              <a:t>28-Sep-10</a:t>
            </a:fld>
            <a:endParaRPr lang="en-US" sz="900">
              <a:solidFill>
                <a:srgbClr val="5F5F5F"/>
              </a:solidFill>
            </a:endParaRPr>
          </a:p>
        </p:txBody>
      </p:sp>
      <p:sp>
        <p:nvSpPr>
          <p:cNvPr id="24269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4269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E81D200-0ED4-42DA-BE55-9B94E2226F3F}" type="slidenum">
              <a:rPr lang="en-US" sz="900">
                <a:solidFill>
                  <a:srgbClr val="5F5F5F"/>
                </a:solidFill>
              </a:rPr>
              <a:pPr algn="r" defTabSz="923925" eaLnBrk="1" hangingPunct="1"/>
              <a:t>10</a:t>
            </a:fld>
            <a:endParaRPr lang="en-US" sz="900">
              <a:solidFill>
                <a:srgbClr val="5F5F5F"/>
              </a:solidFill>
            </a:endParaRPr>
          </a:p>
        </p:txBody>
      </p:sp>
      <p:sp>
        <p:nvSpPr>
          <p:cNvPr id="242694"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42695"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286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6B2938C-38C4-457A-B0E5-E31CACC38220}" type="datetime5">
              <a:rPr lang="en-US" sz="900">
                <a:solidFill>
                  <a:srgbClr val="5F5F5F"/>
                </a:solidFill>
              </a:rPr>
              <a:pPr defTabSz="923925" eaLnBrk="1" hangingPunct="1"/>
              <a:t>28-Sep-10</a:t>
            </a:fld>
            <a:endParaRPr lang="en-US" sz="900">
              <a:solidFill>
                <a:srgbClr val="5F5F5F"/>
              </a:solidFill>
            </a:endParaRPr>
          </a:p>
        </p:txBody>
      </p:sp>
      <p:sp>
        <p:nvSpPr>
          <p:cNvPr id="29286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286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31DCEE2-4652-47AD-819C-48D7E3B9A734}" type="slidenum">
              <a:rPr lang="en-US" sz="900">
                <a:solidFill>
                  <a:srgbClr val="5F5F5F"/>
                </a:solidFill>
              </a:rPr>
              <a:pPr algn="r" defTabSz="923925" eaLnBrk="1" hangingPunct="1"/>
              <a:t>11</a:t>
            </a:fld>
            <a:endParaRPr lang="en-US" sz="900">
              <a:solidFill>
                <a:srgbClr val="5F5F5F"/>
              </a:solidFill>
            </a:endParaRPr>
          </a:p>
        </p:txBody>
      </p:sp>
      <p:sp>
        <p:nvSpPr>
          <p:cNvPr id="292870" name="Rectangle 2"/>
          <p:cNvSpPr>
            <a:spLocks noRot="1" noChangeArrowheads="1" noTextEdit="1"/>
          </p:cNvSpPr>
          <p:nvPr>
            <p:ph type="sldImg"/>
          </p:nvPr>
        </p:nvSpPr>
        <p:spPr>
          <a:xfrm>
            <a:off x="919163" y="742950"/>
            <a:ext cx="4964112" cy="3722688"/>
          </a:xfrm>
          <a:ln/>
        </p:spPr>
      </p:sp>
      <p:sp>
        <p:nvSpPr>
          <p:cNvPr id="29287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40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DAE26A6-0C33-489A-AC27-5DFC6E52C420}" type="datetime5">
              <a:rPr lang="en-US" sz="900">
                <a:solidFill>
                  <a:srgbClr val="5F5F5F"/>
                </a:solidFill>
              </a:rPr>
              <a:pPr defTabSz="923925" eaLnBrk="1" hangingPunct="1"/>
              <a:t>28-Sep-10</a:t>
            </a:fld>
            <a:endParaRPr lang="en-US" sz="900">
              <a:solidFill>
                <a:srgbClr val="5F5F5F"/>
              </a:solidFill>
            </a:endParaRPr>
          </a:p>
        </p:txBody>
      </p:sp>
      <p:sp>
        <p:nvSpPr>
          <p:cNvPr id="2140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40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2196DBC1-AE1C-4CC1-90AA-E06B00609800}" type="slidenum">
              <a:rPr lang="en-US" sz="900">
                <a:solidFill>
                  <a:srgbClr val="5F5F5F"/>
                </a:solidFill>
              </a:rPr>
              <a:pPr algn="r" defTabSz="923925" eaLnBrk="1" hangingPunct="1"/>
              <a:t>12</a:t>
            </a:fld>
            <a:endParaRPr lang="en-US" sz="900">
              <a:solidFill>
                <a:srgbClr val="5F5F5F"/>
              </a:solidFill>
            </a:endParaRPr>
          </a:p>
        </p:txBody>
      </p:sp>
      <p:sp>
        <p:nvSpPr>
          <p:cNvPr id="214022" name="Rectangle 2"/>
          <p:cNvSpPr>
            <a:spLocks noRot="1" noChangeArrowheads="1" noTextEdit="1"/>
          </p:cNvSpPr>
          <p:nvPr>
            <p:ph type="sldImg"/>
          </p:nvPr>
        </p:nvSpPr>
        <p:spPr>
          <a:xfrm>
            <a:off x="919163" y="742950"/>
            <a:ext cx="4964112" cy="3722688"/>
          </a:xfrm>
          <a:ln/>
        </p:spPr>
      </p:sp>
      <p:sp>
        <p:nvSpPr>
          <p:cNvPr id="21402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491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E637EE5-051A-4A37-8E4E-E73F476D1CCD}" type="datetime5">
              <a:rPr lang="en-US" sz="900">
                <a:solidFill>
                  <a:srgbClr val="5F5F5F"/>
                </a:solidFill>
              </a:rPr>
              <a:pPr defTabSz="923925" eaLnBrk="1" hangingPunct="1"/>
              <a:t>28-Sep-10</a:t>
            </a:fld>
            <a:endParaRPr lang="en-US" sz="900">
              <a:solidFill>
                <a:srgbClr val="5F5F5F"/>
              </a:solidFill>
            </a:endParaRPr>
          </a:p>
        </p:txBody>
      </p:sp>
      <p:sp>
        <p:nvSpPr>
          <p:cNvPr id="29491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491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1C29D1C-6127-4819-98FE-18FFCAC7ACBA}" type="slidenum">
              <a:rPr lang="en-US" sz="900">
                <a:solidFill>
                  <a:srgbClr val="5F5F5F"/>
                </a:solidFill>
              </a:rPr>
              <a:pPr algn="r" defTabSz="923925" eaLnBrk="1" hangingPunct="1"/>
              <a:t>13</a:t>
            </a:fld>
            <a:endParaRPr lang="en-US" sz="900">
              <a:solidFill>
                <a:srgbClr val="5F5F5F"/>
              </a:solidFill>
            </a:endParaRPr>
          </a:p>
        </p:txBody>
      </p:sp>
      <p:sp>
        <p:nvSpPr>
          <p:cNvPr id="294918" name="Rectangle 2"/>
          <p:cNvSpPr>
            <a:spLocks noRot="1" noChangeArrowheads="1" noTextEdit="1"/>
          </p:cNvSpPr>
          <p:nvPr>
            <p:ph type="sldImg"/>
          </p:nvPr>
        </p:nvSpPr>
        <p:spPr>
          <a:xfrm>
            <a:off x="919163" y="742950"/>
            <a:ext cx="4964112" cy="3722688"/>
          </a:xfrm>
          <a:ln/>
        </p:spPr>
      </p:sp>
      <p:sp>
        <p:nvSpPr>
          <p:cNvPr id="29491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69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6070212-292C-4DB8-829E-9C0C03DF4969}" type="datetime5">
              <a:rPr lang="en-US" sz="900">
                <a:solidFill>
                  <a:srgbClr val="5F5F5F"/>
                </a:solidFill>
              </a:rPr>
              <a:pPr defTabSz="923925" eaLnBrk="1" hangingPunct="1"/>
              <a:t>28-Sep-10</a:t>
            </a:fld>
            <a:endParaRPr lang="en-US" sz="900">
              <a:solidFill>
                <a:srgbClr val="5F5F5F"/>
              </a:solidFill>
            </a:endParaRPr>
          </a:p>
        </p:txBody>
      </p:sp>
      <p:sp>
        <p:nvSpPr>
          <p:cNvPr id="2969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69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CB1DD74-492D-4C0D-9F36-34D5A262169A}" type="slidenum">
              <a:rPr lang="en-US" sz="900">
                <a:solidFill>
                  <a:srgbClr val="5F5F5F"/>
                </a:solidFill>
              </a:rPr>
              <a:pPr algn="r" defTabSz="923925" eaLnBrk="1" hangingPunct="1"/>
              <a:t>14</a:t>
            </a:fld>
            <a:endParaRPr lang="en-US" sz="900">
              <a:solidFill>
                <a:srgbClr val="5F5F5F"/>
              </a:solidFill>
            </a:endParaRPr>
          </a:p>
        </p:txBody>
      </p:sp>
      <p:sp>
        <p:nvSpPr>
          <p:cNvPr id="296966" name="Rectangle 2"/>
          <p:cNvSpPr>
            <a:spLocks noRot="1" noChangeArrowheads="1" noTextEdit="1"/>
          </p:cNvSpPr>
          <p:nvPr>
            <p:ph type="sldImg"/>
          </p:nvPr>
        </p:nvSpPr>
        <p:spPr>
          <a:xfrm>
            <a:off x="919163" y="742950"/>
            <a:ext cx="4964112" cy="3722688"/>
          </a:xfrm>
          <a:ln/>
        </p:spPr>
      </p:sp>
      <p:sp>
        <p:nvSpPr>
          <p:cNvPr id="29696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901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2C397BE5-B185-4CC1-BA7F-D50F12E717ED}" type="datetime5">
              <a:rPr lang="en-US" sz="900">
                <a:solidFill>
                  <a:srgbClr val="5F5F5F"/>
                </a:solidFill>
              </a:rPr>
              <a:pPr defTabSz="923925" eaLnBrk="1" hangingPunct="1"/>
              <a:t>28-Sep-10</a:t>
            </a:fld>
            <a:endParaRPr lang="en-US" sz="900">
              <a:solidFill>
                <a:srgbClr val="5F5F5F"/>
              </a:solidFill>
            </a:endParaRPr>
          </a:p>
        </p:txBody>
      </p:sp>
      <p:sp>
        <p:nvSpPr>
          <p:cNvPr id="29901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901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27AE802-885D-40B3-B8AD-5AB3929EAC9D}" type="slidenum">
              <a:rPr lang="en-US" sz="900">
                <a:solidFill>
                  <a:srgbClr val="5F5F5F"/>
                </a:solidFill>
              </a:rPr>
              <a:pPr algn="r" defTabSz="923925" eaLnBrk="1" hangingPunct="1"/>
              <a:t>15</a:t>
            </a:fld>
            <a:endParaRPr lang="en-US" sz="900">
              <a:solidFill>
                <a:srgbClr val="5F5F5F"/>
              </a:solidFill>
            </a:endParaRPr>
          </a:p>
        </p:txBody>
      </p:sp>
      <p:sp>
        <p:nvSpPr>
          <p:cNvPr id="299014" name="Rectangle 2"/>
          <p:cNvSpPr>
            <a:spLocks noRot="1" noChangeArrowheads="1" noTextEdit="1"/>
          </p:cNvSpPr>
          <p:nvPr>
            <p:ph type="sldImg"/>
          </p:nvPr>
        </p:nvSpPr>
        <p:spPr>
          <a:xfrm>
            <a:off x="919163" y="742950"/>
            <a:ext cx="4964112" cy="3722688"/>
          </a:xfrm>
          <a:ln/>
        </p:spPr>
      </p:sp>
      <p:sp>
        <p:nvSpPr>
          <p:cNvPr id="29901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0105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5712D4BF-1BBD-477A-96E4-F422E20C2523}" type="datetime5">
              <a:rPr lang="en-US" sz="900">
                <a:solidFill>
                  <a:srgbClr val="5F5F5F"/>
                </a:solidFill>
              </a:rPr>
              <a:pPr defTabSz="923925" eaLnBrk="1" hangingPunct="1"/>
              <a:t>28-Sep-10</a:t>
            </a:fld>
            <a:endParaRPr lang="en-US" sz="900">
              <a:solidFill>
                <a:srgbClr val="5F5F5F"/>
              </a:solidFill>
            </a:endParaRPr>
          </a:p>
        </p:txBody>
      </p:sp>
      <p:sp>
        <p:nvSpPr>
          <p:cNvPr id="30106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0106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B9264002-D228-4EC1-A5C1-98C015A362D2}" type="slidenum">
              <a:rPr lang="en-US" sz="900">
                <a:solidFill>
                  <a:srgbClr val="5F5F5F"/>
                </a:solidFill>
              </a:rPr>
              <a:pPr algn="r" defTabSz="923925" eaLnBrk="1" hangingPunct="1"/>
              <a:t>16</a:t>
            </a:fld>
            <a:endParaRPr lang="en-US" sz="900">
              <a:solidFill>
                <a:srgbClr val="5F5F5F"/>
              </a:solidFill>
            </a:endParaRPr>
          </a:p>
        </p:txBody>
      </p:sp>
      <p:sp>
        <p:nvSpPr>
          <p:cNvPr id="301062" name="Rectangle 2"/>
          <p:cNvSpPr>
            <a:spLocks noRot="1" noChangeArrowheads="1" noTextEdit="1"/>
          </p:cNvSpPr>
          <p:nvPr>
            <p:ph type="sldImg"/>
          </p:nvPr>
        </p:nvSpPr>
        <p:spPr>
          <a:xfrm>
            <a:off x="919163" y="742950"/>
            <a:ext cx="4964112" cy="3722688"/>
          </a:xfrm>
          <a:ln/>
        </p:spPr>
      </p:sp>
      <p:sp>
        <p:nvSpPr>
          <p:cNvPr id="3010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0310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27CFF07F-E0CE-4E37-A67A-5D2A7DCAB9EB}" type="datetime5">
              <a:rPr lang="en-US" sz="900">
                <a:solidFill>
                  <a:srgbClr val="5F5F5F"/>
                </a:solidFill>
              </a:rPr>
              <a:pPr defTabSz="923925" eaLnBrk="1" hangingPunct="1"/>
              <a:t>28-Sep-10</a:t>
            </a:fld>
            <a:endParaRPr lang="en-US" sz="900">
              <a:solidFill>
                <a:srgbClr val="5F5F5F"/>
              </a:solidFill>
            </a:endParaRPr>
          </a:p>
        </p:txBody>
      </p:sp>
      <p:sp>
        <p:nvSpPr>
          <p:cNvPr id="30310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0310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06DFCDD-6314-4DCF-80A6-B7E1CE7027D2}" type="slidenum">
              <a:rPr lang="en-US" sz="900">
                <a:solidFill>
                  <a:srgbClr val="5F5F5F"/>
                </a:solidFill>
              </a:rPr>
              <a:pPr algn="r" defTabSz="923925" eaLnBrk="1" hangingPunct="1"/>
              <a:t>17</a:t>
            </a:fld>
            <a:endParaRPr lang="en-US" sz="900">
              <a:solidFill>
                <a:srgbClr val="5F5F5F"/>
              </a:solidFill>
            </a:endParaRPr>
          </a:p>
        </p:txBody>
      </p:sp>
      <p:sp>
        <p:nvSpPr>
          <p:cNvPr id="303110" name="Rectangle 2"/>
          <p:cNvSpPr>
            <a:spLocks noRot="1" noChangeArrowheads="1" noTextEdit="1"/>
          </p:cNvSpPr>
          <p:nvPr>
            <p:ph type="sldImg"/>
          </p:nvPr>
        </p:nvSpPr>
        <p:spPr>
          <a:xfrm>
            <a:off x="919163" y="742950"/>
            <a:ext cx="4964112" cy="3722688"/>
          </a:xfrm>
          <a:ln/>
        </p:spPr>
      </p:sp>
      <p:sp>
        <p:nvSpPr>
          <p:cNvPr id="30311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0515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1BA35880-3FA6-4CF6-9713-55304EEE52B7}" type="datetime5">
              <a:rPr lang="en-US" sz="900">
                <a:solidFill>
                  <a:srgbClr val="5F5F5F"/>
                </a:solidFill>
              </a:rPr>
              <a:pPr defTabSz="923925" eaLnBrk="1" hangingPunct="1"/>
              <a:t>28-Sep-10</a:t>
            </a:fld>
            <a:endParaRPr lang="en-US" sz="900">
              <a:solidFill>
                <a:srgbClr val="5F5F5F"/>
              </a:solidFill>
            </a:endParaRPr>
          </a:p>
        </p:txBody>
      </p:sp>
      <p:sp>
        <p:nvSpPr>
          <p:cNvPr id="30515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0515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33FCAA5-353D-443F-B6E9-0AEE7CBE8276}" type="slidenum">
              <a:rPr lang="en-US" sz="900">
                <a:solidFill>
                  <a:srgbClr val="5F5F5F"/>
                </a:solidFill>
              </a:rPr>
              <a:pPr algn="r" defTabSz="923925" eaLnBrk="1" hangingPunct="1"/>
              <a:t>18</a:t>
            </a:fld>
            <a:endParaRPr lang="en-US" sz="900">
              <a:solidFill>
                <a:srgbClr val="5F5F5F"/>
              </a:solidFill>
            </a:endParaRPr>
          </a:p>
        </p:txBody>
      </p:sp>
      <p:sp>
        <p:nvSpPr>
          <p:cNvPr id="305158" name="Rectangle 2"/>
          <p:cNvSpPr>
            <a:spLocks noRot="1" noChangeArrowheads="1" noTextEdit="1"/>
          </p:cNvSpPr>
          <p:nvPr>
            <p:ph type="sldImg"/>
          </p:nvPr>
        </p:nvSpPr>
        <p:spPr>
          <a:xfrm>
            <a:off x="919163" y="742950"/>
            <a:ext cx="4964112" cy="3722688"/>
          </a:xfrm>
          <a:ln/>
        </p:spPr>
      </p:sp>
      <p:sp>
        <p:nvSpPr>
          <p:cNvPr id="30515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0720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AF81FFA-D66E-43E6-91D5-6E9BFC5DE466}" type="datetime5">
              <a:rPr lang="en-US" sz="900">
                <a:solidFill>
                  <a:srgbClr val="5F5F5F"/>
                </a:solidFill>
              </a:rPr>
              <a:pPr defTabSz="923925" eaLnBrk="1" hangingPunct="1"/>
              <a:t>28-Sep-10</a:t>
            </a:fld>
            <a:endParaRPr lang="en-US" sz="900">
              <a:solidFill>
                <a:srgbClr val="5F5F5F"/>
              </a:solidFill>
            </a:endParaRPr>
          </a:p>
        </p:txBody>
      </p:sp>
      <p:sp>
        <p:nvSpPr>
          <p:cNvPr id="30720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0720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1941246-B741-4E1A-8764-A68A182A8752}" type="slidenum">
              <a:rPr lang="en-US" sz="900">
                <a:solidFill>
                  <a:srgbClr val="5F5F5F"/>
                </a:solidFill>
              </a:rPr>
              <a:pPr algn="r" defTabSz="923925" eaLnBrk="1" hangingPunct="1"/>
              <a:t>19</a:t>
            </a:fld>
            <a:endParaRPr lang="en-US" sz="900">
              <a:solidFill>
                <a:srgbClr val="5F5F5F"/>
              </a:solidFill>
            </a:endParaRPr>
          </a:p>
        </p:txBody>
      </p:sp>
      <p:sp>
        <p:nvSpPr>
          <p:cNvPr id="307206" name="Rectangle 2"/>
          <p:cNvSpPr>
            <a:spLocks noRot="1" noChangeArrowheads="1" noTextEdit="1"/>
          </p:cNvSpPr>
          <p:nvPr>
            <p:ph type="sldImg"/>
          </p:nvPr>
        </p:nvSpPr>
        <p:spPr>
          <a:xfrm>
            <a:off x="919163" y="742950"/>
            <a:ext cx="4964112" cy="3722688"/>
          </a:xfrm>
          <a:ln/>
        </p:spPr>
      </p:sp>
      <p:sp>
        <p:nvSpPr>
          <p:cNvPr id="30720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en-US"/>
              <a:t>[Title of the course]</a:t>
            </a:r>
          </a:p>
        </p:txBody>
      </p:sp>
      <p:sp>
        <p:nvSpPr>
          <p:cNvPr id="21507" name="Rectangle 3"/>
          <p:cNvSpPr>
            <a:spLocks noGrp="1" noChangeArrowheads="1"/>
          </p:cNvSpPr>
          <p:nvPr>
            <p:ph type="dt" sz="quarter" idx="1"/>
          </p:nvPr>
        </p:nvSpPr>
        <p:spPr>
          <a:noFill/>
        </p:spPr>
        <p:txBody>
          <a:bodyPr/>
          <a:lstStyle/>
          <a:p>
            <a:fld id="{A6823D3B-4C60-494A-A97B-14491A068F5A}" type="datetime5">
              <a:rPr lang="en-US"/>
              <a:pPr/>
              <a:t>28-Sep-10</a:t>
            </a:fld>
            <a:endParaRPr lang="en-US"/>
          </a:p>
        </p:txBody>
      </p:sp>
      <p:sp>
        <p:nvSpPr>
          <p:cNvPr id="215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509" name="Rectangle 7"/>
          <p:cNvSpPr>
            <a:spLocks noGrp="1" noChangeArrowheads="1"/>
          </p:cNvSpPr>
          <p:nvPr>
            <p:ph type="sldNum" sz="quarter" idx="5"/>
          </p:nvPr>
        </p:nvSpPr>
        <p:spPr>
          <a:noFill/>
        </p:spPr>
        <p:txBody>
          <a:bodyPr/>
          <a:lstStyle/>
          <a:p>
            <a:fld id="{F66842E5-D3EB-4A93-9C97-4CAEF42F9FFF}" type="slidenum">
              <a:rPr lang="en-US"/>
              <a:pPr/>
              <a:t>2</a:t>
            </a:fld>
            <a:endParaRPr lang="en-US"/>
          </a:p>
        </p:txBody>
      </p:sp>
      <p:sp>
        <p:nvSpPr>
          <p:cNvPr id="21510" name="Rectangle 2"/>
          <p:cNvSpPr>
            <a:spLocks noRot="1" noChangeArrowheads="1" noTextEdit="1"/>
          </p:cNvSpPr>
          <p:nvPr>
            <p:ph type="sldImg"/>
          </p:nvPr>
        </p:nvSpPr>
        <p:spPr>
          <a:ln/>
        </p:spPr>
      </p:sp>
      <p:sp>
        <p:nvSpPr>
          <p:cNvPr id="21511"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objectives</a:t>
            </a:r>
            <a:r>
              <a:rPr lang="en-US" smtClean="0"/>
              <a:t> slide tells learners in detail what they will get out of taking the course. Use this slide to answer questions learners may have about what the course accomplishes and to provide motivation for learners to complete the course. </a:t>
            </a:r>
            <a:r>
              <a:rPr lang="en-US" b="1" smtClean="0"/>
              <a:t>Tell people what they will individually gain</a:t>
            </a:r>
            <a:r>
              <a:rPr lang="en-US" smtClean="0"/>
              <a:t> by completing the course, without making a big deal about objectives. Don’t forget to Include a relevant graphic or photograph to show what learners will be able to do after completing the course. You might, for example, show an attractively styled report, a smiling team, or a happy student ( whatever…).</a:t>
            </a:r>
          </a:p>
          <a:p>
            <a:pPr eaLnBrk="1" hangingPunct="1"/>
            <a:r>
              <a:rPr lang="en-US" smtClean="0"/>
              <a:t>In the bullet list, tell learners what they will be able to do (skill), come to understand (knowledge), or grow to feel (attitude). Emphasize benefits that learners will value. Ask yourself, “Can learners see how the objectives make them healthier, wealthier, or wiser?”</a:t>
            </a:r>
          </a:p>
          <a:p>
            <a:pPr eaLnBrk="1" hangingPunct="1"/>
            <a:r>
              <a:rPr lang="en-US" smtClean="0"/>
              <a:t>If your learners are highly visual, consider enhance the bullet list with a series of appropriate pictures illustrating the outcomes you promise.</a:t>
            </a:r>
          </a:p>
          <a:p>
            <a:pPr eaLnBrk="1" hangingPunct="1"/>
            <a:r>
              <a:rPr lang="en-US" smtClean="0"/>
              <a:t>Respect the SQAP !</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0925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F0294C4-C7D3-482C-BEDA-961C24BC0559}" type="datetime5">
              <a:rPr lang="en-US" sz="900">
                <a:solidFill>
                  <a:srgbClr val="5F5F5F"/>
                </a:solidFill>
              </a:rPr>
              <a:pPr defTabSz="923925" eaLnBrk="1" hangingPunct="1"/>
              <a:t>28-Sep-10</a:t>
            </a:fld>
            <a:endParaRPr lang="en-US" sz="900">
              <a:solidFill>
                <a:srgbClr val="5F5F5F"/>
              </a:solidFill>
            </a:endParaRPr>
          </a:p>
        </p:txBody>
      </p:sp>
      <p:sp>
        <p:nvSpPr>
          <p:cNvPr id="30925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0925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162B8C9B-1BFA-47BA-B2E5-83AE618BA00B}" type="slidenum">
              <a:rPr lang="en-US" sz="900">
                <a:solidFill>
                  <a:srgbClr val="5F5F5F"/>
                </a:solidFill>
              </a:rPr>
              <a:pPr algn="r" defTabSz="923925" eaLnBrk="1" hangingPunct="1"/>
              <a:t>20</a:t>
            </a:fld>
            <a:endParaRPr lang="en-US" sz="900">
              <a:solidFill>
                <a:srgbClr val="5F5F5F"/>
              </a:solidFill>
            </a:endParaRPr>
          </a:p>
        </p:txBody>
      </p:sp>
      <p:sp>
        <p:nvSpPr>
          <p:cNvPr id="309254" name="Rectangle 2"/>
          <p:cNvSpPr>
            <a:spLocks noRot="1" noChangeArrowheads="1" noTextEdit="1"/>
          </p:cNvSpPr>
          <p:nvPr>
            <p:ph type="sldImg"/>
          </p:nvPr>
        </p:nvSpPr>
        <p:spPr>
          <a:xfrm>
            <a:off x="919163" y="742950"/>
            <a:ext cx="4964112" cy="3722688"/>
          </a:xfrm>
          <a:ln/>
        </p:spPr>
      </p:sp>
      <p:sp>
        <p:nvSpPr>
          <p:cNvPr id="30925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1129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20BBAA82-EDC1-4FD0-8F9C-EB92A59BC4C4}" type="datetime5">
              <a:rPr lang="en-US" sz="900">
                <a:solidFill>
                  <a:srgbClr val="5F5F5F"/>
                </a:solidFill>
              </a:rPr>
              <a:pPr defTabSz="923925" eaLnBrk="1" hangingPunct="1"/>
              <a:t>28-Sep-10</a:t>
            </a:fld>
            <a:endParaRPr lang="en-US" sz="900">
              <a:solidFill>
                <a:srgbClr val="5F5F5F"/>
              </a:solidFill>
            </a:endParaRPr>
          </a:p>
        </p:txBody>
      </p:sp>
      <p:sp>
        <p:nvSpPr>
          <p:cNvPr id="31130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1130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1F453FC5-624A-43E5-BECA-CE815085E3D3}" type="slidenum">
              <a:rPr lang="en-US" sz="900">
                <a:solidFill>
                  <a:srgbClr val="5F5F5F"/>
                </a:solidFill>
              </a:rPr>
              <a:pPr algn="r" defTabSz="923925" eaLnBrk="1" hangingPunct="1"/>
              <a:t>21</a:t>
            </a:fld>
            <a:endParaRPr lang="en-US" sz="900">
              <a:solidFill>
                <a:srgbClr val="5F5F5F"/>
              </a:solidFill>
            </a:endParaRPr>
          </a:p>
        </p:txBody>
      </p:sp>
      <p:sp>
        <p:nvSpPr>
          <p:cNvPr id="311302" name="Rectangle 2"/>
          <p:cNvSpPr>
            <a:spLocks noRot="1" noChangeArrowheads="1" noTextEdit="1"/>
          </p:cNvSpPr>
          <p:nvPr>
            <p:ph type="sldImg"/>
          </p:nvPr>
        </p:nvSpPr>
        <p:spPr>
          <a:xfrm>
            <a:off x="919163" y="742950"/>
            <a:ext cx="4964112" cy="3722688"/>
          </a:xfrm>
          <a:ln/>
        </p:spPr>
      </p:sp>
      <p:sp>
        <p:nvSpPr>
          <p:cNvPr id="31130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5190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F98136A3-97E2-4569-A2B1-6713C96B393A}" type="datetime5">
              <a:rPr lang="en-US" sz="900">
                <a:solidFill>
                  <a:srgbClr val="5F5F5F"/>
                </a:solidFill>
              </a:rPr>
              <a:pPr defTabSz="923925" eaLnBrk="1" hangingPunct="1"/>
              <a:t>28-Sep-10</a:t>
            </a:fld>
            <a:endParaRPr lang="en-US" sz="900">
              <a:solidFill>
                <a:srgbClr val="5F5F5F"/>
              </a:solidFill>
            </a:endParaRPr>
          </a:p>
        </p:txBody>
      </p:sp>
      <p:sp>
        <p:nvSpPr>
          <p:cNvPr id="25190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5190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33A949D-B066-4E52-B4DC-BD6A44D1D3C0}" type="slidenum">
              <a:rPr lang="en-US" sz="900">
                <a:solidFill>
                  <a:srgbClr val="5F5F5F"/>
                </a:solidFill>
              </a:rPr>
              <a:pPr algn="r" defTabSz="923925" eaLnBrk="1" hangingPunct="1"/>
              <a:t>22</a:t>
            </a:fld>
            <a:endParaRPr lang="en-US" sz="900">
              <a:solidFill>
                <a:srgbClr val="5F5F5F"/>
              </a:solidFill>
            </a:endParaRPr>
          </a:p>
        </p:txBody>
      </p:sp>
      <p:sp>
        <p:nvSpPr>
          <p:cNvPr id="251910" name="Rectangle 2"/>
          <p:cNvSpPr>
            <a:spLocks noRot="1" noChangeArrowheads="1" noTextEdit="1"/>
          </p:cNvSpPr>
          <p:nvPr>
            <p:ph type="sldImg"/>
          </p:nvPr>
        </p:nvSpPr>
        <p:spPr>
          <a:xfrm>
            <a:off x="919163" y="742950"/>
            <a:ext cx="4964112" cy="3722688"/>
          </a:xfrm>
          <a:ln/>
        </p:spPr>
      </p:sp>
      <p:sp>
        <p:nvSpPr>
          <p:cNvPr id="25191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1334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D8E24CAF-7319-4F86-B39F-2A67AA6119C6}" type="datetime5">
              <a:rPr lang="en-US" sz="900">
                <a:solidFill>
                  <a:srgbClr val="5F5F5F"/>
                </a:solidFill>
              </a:rPr>
              <a:pPr defTabSz="923925" eaLnBrk="1" hangingPunct="1"/>
              <a:t>28-Sep-10</a:t>
            </a:fld>
            <a:endParaRPr lang="en-US" sz="900">
              <a:solidFill>
                <a:srgbClr val="5F5F5F"/>
              </a:solidFill>
            </a:endParaRPr>
          </a:p>
        </p:txBody>
      </p:sp>
      <p:sp>
        <p:nvSpPr>
          <p:cNvPr id="31334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1334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ED4EDCB-ED18-4372-9D7C-3B9C6A37D311}" type="slidenum">
              <a:rPr lang="en-US" sz="900">
                <a:solidFill>
                  <a:srgbClr val="5F5F5F"/>
                </a:solidFill>
              </a:rPr>
              <a:pPr algn="r" defTabSz="923925" eaLnBrk="1" hangingPunct="1"/>
              <a:t>23</a:t>
            </a:fld>
            <a:endParaRPr lang="en-US" sz="900">
              <a:solidFill>
                <a:srgbClr val="5F5F5F"/>
              </a:solidFill>
            </a:endParaRPr>
          </a:p>
        </p:txBody>
      </p:sp>
      <p:sp>
        <p:nvSpPr>
          <p:cNvPr id="313350" name="Rectangle 2"/>
          <p:cNvSpPr>
            <a:spLocks noRot="1" noChangeArrowheads="1" noTextEdit="1"/>
          </p:cNvSpPr>
          <p:nvPr>
            <p:ph type="sldImg"/>
          </p:nvPr>
        </p:nvSpPr>
        <p:spPr>
          <a:xfrm>
            <a:off x="919163" y="742950"/>
            <a:ext cx="4964112" cy="3722688"/>
          </a:xfrm>
          <a:ln/>
        </p:spPr>
      </p:sp>
      <p:sp>
        <p:nvSpPr>
          <p:cNvPr id="31335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262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0A4A2818-7073-4D94-AEF1-7C1943292327}" type="datetime5">
              <a:rPr lang="en-US" sz="900">
                <a:solidFill>
                  <a:srgbClr val="5F5F5F"/>
                </a:solidFill>
              </a:rPr>
              <a:pPr defTabSz="923925" eaLnBrk="1" hangingPunct="1"/>
              <a:t>28-Sep-10</a:t>
            </a:fld>
            <a:endParaRPr lang="en-US" sz="900">
              <a:solidFill>
                <a:srgbClr val="5F5F5F"/>
              </a:solidFill>
            </a:endParaRPr>
          </a:p>
        </p:txBody>
      </p:sp>
      <p:sp>
        <p:nvSpPr>
          <p:cNvPr id="28262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262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6937632-EF5C-499A-9168-4088EC86C360}" type="slidenum">
              <a:rPr lang="en-US" sz="900">
                <a:solidFill>
                  <a:srgbClr val="5F5F5F"/>
                </a:solidFill>
              </a:rPr>
              <a:pPr algn="r" defTabSz="923925" eaLnBrk="1" hangingPunct="1"/>
              <a:t>24</a:t>
            </a:fld>
            <a:endParaRPr lang="en-US" sz="900">
              <a:solidFill>
                <a:srgbClr val="5F5F5F"/>
              </a:solidFill>
            </a:endParaRPr>
          </a:p>
        </p:txBody>
      </p:sp>
      <p:sp>
        <p:nvSpPr>
          <p:cNvPr id="282630" name="Rectangle 2"/>
          <p:cNvSpPr>
            <a:spLocks noRot="1" noChangeArrowheads="1" noTextEdit="1"/>
          </p:cNvSpPr>
          <p:nvPr>
            <p:ph type="sldImg"/>
          </p:nvPr>
        </p:nvSpPr>
        <p:spPr>
          <a:xfrm>
            <a:off x="919163" y="742950"/>
            <a:ext cx="4964112" cy="3722688"/>
          </a:xfrm>
          <a:ln/>
        </p:spPr>
      </p:sp>
      <p:sp>
        <p:nvSpPr>
          <p:cNvPr id="28263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443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8F08729D-B589-494B-ABAF-63BD85F51B45}" type="datetime5">
              <a:rPr lang="en-US" sz="900">
                <a:solidFill>
                  <a:srgbClr val="5F5F5F"/>
                </a:solidFill>
              </a:rPr>
              <a:pPr defTabSz="923925" eaLnBrk="1" hangingPunct="1"/>
              <a:t>28-Sep-10</a:t>
            </a:fld>
            <a:endParaRPr lang="en-US" sz="900">
              <a:solidFill>
                <a:srgbClr val="5F5F5F"/>
              </a:solidFill>
            </a:endParaRPr>
          </a:p>
        </p:txBody>
      </p:sp>
      <p:sp>
        <p:nvSpPr>
          <p:cNvPr id="27443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443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00440FAA-BE67-44A5-895A-6458AC69D15C}" type="slidenum">
              <a:rPr lang="en-US" sz="900">
                <a:solidFill>
                  <a:srgbClr val="5F5F5F"/>
                </a:solidFill>
              </a:rPr>
              <a:pPr algn="r" defTabSz="923925" eaLnBrk="1" hangingPunct="1"/>
              <a:t>25</a:t>
            </a:fld>
            <a:endParaRPr lang="en-US" sz="900">
              <a:solidFill>
                <a:srgbClr val="5F5F5F"/>
              </a:solidFill>
            </a:endParaRPr>
          </a:p>
        </p:txBody>
      </p:sp>
      <p:sp>
        <p:nvSpPr>
          <p:cNvPr id="274438" name="Rectangle 2"/>
          <p:cNvSpPr>
            <a:spLocks noRot="1" noChangeArrowheads="1" noTextEdit="1"/>
          </p:cNvSpPr>
          <p:nvPr>
            <p:ph type="sldImg"/>
          </p:nvPr>
        </p:nvSpPr>
        <p:spPr>
          <a:xfrm>
            <a:off x="919163" y="742950"/>
            <a:ext cx="4964112" cy="3722688"/>
          </a:xfrm>
          <a:ln/>
        </p:spPr>
      </p:sp>
      <p:sp>
        <p:nvSpPr>
          <p:cNvPr id="27443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648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5E1E3DEF-0A69-42C8-9BF2-366D1689E921}" type="datetime5">
              <a:rPr lang="en-US" sz="900">
                <a:solidFill>
                  <a:srgbClr val="5F5F5F"/>
                </a:solidFill>
              </a:rPr>
              <a:pPr defTabSz="923925" eaLnBrk="1" hangingPunct="1"/>
              <a:t>28-Sep-10</a:t>
            </a:fld>
            <a:endParaRPr lang="en-US" sz="900">
              <a:solidFill>
                <a:srgbClr val="5F5F5F"/>
              </a:solidFill>
            </a:endParaRPr>
          </a:p>
        </p:txBody>
      </p:sp>
      <p:sp>
        <p:nvSpPr>
          <p:cNvPr id="27648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648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822801C8-879E-4E70-A172-DF60B4360B81}" type="slidenum">
              <a:rPr lang="en-US" sz="900">
                <a:solidFill>
                  <a:srgbClr val="5F5F5F"/>
                </a:solidFill>
              </a:rPr>
              <a:pPr algn="r" defTabSz="923925" eaLnBrk="1" hangingPunct="1"/>
              <a:t>26</a:t>
            </a:fld>
            <a:endParaRPr lang="en-US" sz="900">
              <a:solidFill>
                <a:srgbClr val="5F5F5F"/>
              </a:solidFill>
            </a:endParaRPr>
          </a:p>
        </p:txBody>
      </p:sp>
      <p:sp>
        <p:nvSpPr>
          <p:cNvPr id="276486" name="Rectangle 2"/>
          <p:cNvSpPr>
            <a:spLocks noRot="1" noChangeArrowheads="1" noTextEdit="1"/>
          </p:cNvSpPr>
          <p:nvPr>
            <p:ph type="sldImg"/>
          </p:nvPr>
        </p:nvSpPr>
        <p:spPr>
          <a:xfrm>
            <a:off x="919163" y="742950"/>
            <a:ext cx="4964112" cy="3722688"/>
          </a:xfrm>
          <a:ln/>
        </p:spPr>
      </p:sp>
      <p:sp>
        <p:nvSpPr>
          <p:cNvPr id="27648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1539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5FA1839-5E65-4627-8734-5D1A3230E26E}" type="datetime5">
              <a:rPr lang="en-US" sz="900">
                <a:solidFill>
                  <a:srgbClr val="5F5F5F"/>
                </a:solidFill>
              </a:rPr>
              <a:pPr defTabSz="923925" eaLnBrk="1" hangingPunct="1"/>
              <a:t>28-Sep-10</a:t>
            </a:fld>
            <a:endParaRPr lang="en-US" sz="900">
              <a:solidFill>
                <a:srgbClr val="5F5F5F"/>
              </a:solidFill>
            </a:endParaRPr>
          </a:p>
        </p:txBody>
      </p:sp>
      <p:sp>
        <p:nvSpPr>
          <p:cNvPr id="31539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1539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C378007-C334-43AE-8E6D-BCE5C193735C}" type="slidenum">
              <a:rPr lang="en-US" sz="900">
                <a:solidFill>
                  <a:srgbClr val="5F5F5F"/>
                </a:solidFill>
              </a:rPr>
              <a:pPr algn="r" defTabSz="923925" eaLnBrk="1" hangingPunct="1"/>
              <a:t>27</a:t>
            </a:fld>
            <a:endParaRPr lang="en-US" sz="900">
              <a:solidFill>
                <a:srgbClr val="5F5F5F"/>
              </a:solidFill>
            </a:endParaRPr>
          </a:p>
        </p:txBody>
      </p:sp>
      <p:sp>
        <p:nvSpPr>
          <p:cNvPr id="315398" name="Rectangle 2"/>
          <p:cNvSpPr>
            <a:spLocks noRot="1" noChangeArrowheads="1" noTextEdit="1"/>
          </p:cNvSpPr>
          <p:nvPr>
            <p:ph type="sldImg"/>
          </p:nvPr>
        </p:nvSpPr>
        <p:spPr>
          <a:xfrm>
            <a:off x="919163" y="742950"/>
            <a:ext cx="4964112" cy="3722688"/>
          </a:xfrm>
          <a:ln/>
        </p:spPr>
      </p:sp>
      <p:sp>
        <p:nvSpPr>
          <p:cNvPr id="31539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1744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B88E194-0ABB-4A8E-BB50-233CBE8A1337}" type="datetime5">
              <a:rPr lang="en-US" sz="900">
                <a:solidFill>
                  <a:srgbClr val="5F5F5F"/>
                </a:solidFill>
              </a:rPr>
              <a:pPr defTabSz="923925" eaLnBrk="1" hangingPunct="1"/>
              <a:t>28-Sep-10</a:t>
            </a:fld>
            <a:endParaRPr lang="en-US" sz="900">
              <a:solidFill>
                <a:srgbClr val="5F5F5F"/>
              </a:solidFill>
            </a:endParaRPr>
          </a:p>
        </p:txBody>
      </p:sp>
      <p:sp>
        <p:nvSpPr>
          <p:cNvPr id="31744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1744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3679539-666E-4450-9699-024C9318BFD1}" type="slidenum">
              <a:rPr lang="en-US" sz="900">
                <a:solidFill>
                  <a:srgbClr val="5F5F5F"/>
                </a:solidFill>
              </a:rPr>
              <a:pPr algn="r" defTabSz="923925" eaLnBrk="1" hangingPunct="1"/>
              <a:t>28</a:t>
            </a:fld>
            <a:endParaRPr lang="en-US" sz="900">
              <a:solidFill>
                <a:srgbClr val="5F5F5F"/>
              </a:solidFill>
            </a:endParaRPr>
          </a:p>
        </p:txBody>
      </p:sp>
      <p:sp>
        <p:nvSpPr>
          <p:cNvPr id="317446" name="Rectangle 2"/>
          <p:cNvSpPr>
            <a:spLocks noRot="1" noChangeArrowheads="1" noTextEdit="1"/>
          </p:cNvSpPr>
          <p:nvPr>
            <p:ph type="sldImg"/>
          </p:nvPr>
        </p:nvSpPr>
        <p:spPr>
          <a:xfrm>
            <a:off x="919163" y="742950"/>
            <a:ext cx="4964112" cy="3722688"/>
          </a:xfrm>
          <a:ln/>
        </p:spPr>
      </p:sp>
      <p:sp>
        <p:nvSpPr>
          <p:cNvPr id="31744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2153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7647DF3-8F4D-4243-9076-67DAD6BAF3FC}" type="datetime5">
              <a:rPr lang="en-US" sz="900">
                <a:solidFill>
                  <a:srgbClr val="5F5F5F"/>
                </a:solidFill>
              </a:rPr>
              <a:pPr defTabSz="923925" eaLnBrk="1" hangingPunct="1"/>
              <a:t>28-Sep-10</a:t>
            </a:fld>
            <a:endParaRPr lang="en-US" sz="900">
              <a:solidFill>
                <a:srgbClr val="5F5F5F"/>
              </a:solidFill>
            </a:endParaRPr>
          </a:p>
        </p:txBody>
      </p:sp>
      <p:sp>
        <p:nvSpPr>
          <p:cNvPr id="32154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2154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85127FCD-3CA8-42D9-A43A-261A5694081C}" type="slidenum">
              <a:rPr lang="en-US" sz="900">
                <a:solidFill>
                  <a:srgbClr val="5F5F5F"/>
                </a:solidFill>
              </a:rPr>
              <a:pPr algn="r" defTabSz="923925" eaLnBrk="1" hangingPunct="1"/>
              <a:t>29</a:t>
            </a:fld>
            <a:endParaRPr lang="en-US" sz="900">
              <a:solidFill>
                <a:srgbClr val="5F5F5F"/>
              </a:solidFill>
            </a:endParaRPr>
          </a:p>
        </p:txBody>
      </p:sp>
      <p:sp>
        <p:nvSpPr>
          <p:cNvPr id="321542" name="Rectangle 2"/>
          <p:cNvSpPr>
            <a:spLocks noRot="1" noChangeArrowheads="1" noTextEdit="1"/>
          </p:cNvSpPr>
          <p:nvPr>
            <p:ph type="sldImg"/>
          </p:nvPr>
        </p:nvSpPr>
        <p:spPr>
          <a:xfrm>
            <a:off x="919163" y="742950"/>
            <a:ext cx="4964112" cy="3722688"/>
          </a:xfrm>
          <a:ln/>
        </p:spPr>
      </p:sp>
      <p:sp>
        <p:nvSpPr>
          <p:cNvPr id="32154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p:spPr>
        <p:txBody>
          <a:bodyPr/>
          <a:lstStyle/>
          <a:p>
            <a:r>
              <a:rPr lang="en-US"/>
              <a:t>[Title of the course]</a:t>
            </a:r>
          </a:p>
        </p:txBody>
      </p:sp>
      <p:sp>
        <p:nvSpPr>
          <p:cNvPr id="23555" name="Rectangle 3"/>
          <p:cNvSpPr>
            <a:spLocks noGrp="1" noChangeArrowheads="1"/>
          </p:cNvSpPr>
          <p:nvPr>
            <p:ph type="dt" sz="quarter" idx="1"/>
          </p:nvPr>
        </p:nvSpPr>
        <p:spPr>
          <a:noFill/>
        </p:spPr>
        <p:txBody>
          <a:bodyPr/>
          <a:lstStyle/>
          <a:p>
            <a:fld id="{45DBA77E-3FA9-43BA-9945-5001BB66B8F9}" type="datetime5">
              <a:rPr lang="en-US"/>
              <a:pPr/>
              <a:t>28-Sep-10</a:t>
            </a:fld>
            <a:endParaRPr lang="en-US"/>
          </a:p>
        </p:txBody>
      </p:sp>
      <p:sp>
        <p:nvSpPr>
          <p:cNvPr id="235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557" name="Rectangle 7"/>
          <p:cNvSpPr>
            <a:spLocks noGrp="1" noChangeArrowheads="1"/>
          </p:cNvSpPr>
          <p:nvPr>
            <p:ph type="sldNum" sz="quarter" idx="5"/>
          </p:nvPr>
        </p:nvSpPr>
        <p:spPr>
          <a:noFill/>
        </p:spPr>
        <p:txBody>
          <a:bodyPr/>
          <a:lstStyle/>
          <a:p>
            <a:fld id="{B90703B8-1660-412F-A62E-311022E989B0}" type="slidenum">
              <a:rPr lang="en-US"/>
              <a:pPr/>
              <a:t>3</a:t>
            </a:fld>
            <a:endParaRPr lang="en-US"/>
          </a:p>
        </p:txBody>
      </p:sp>
      <p:sp>
        <p:nvSpPr>
          <p:cNvPr id="23558" name="Rectangle 2"/>
          <p:cNvSpPr>
            <a:spLocks noRot="1" noChangeArrowheads="1" noTextEdit="1"/>
          </p:cNvSpPr>
          <p:nvPr>
            <p:ph type="sldImg"/>
          </p:nvPr>
        </p:nvSpPr>
        <p:spPr>
          <a:ln/>
        </p:spPr>
      </p:sp>
      <p:sp>
        <p:nvSpPr>
          <p:cNvPr id="23559"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Topics</a:t>
            </a:r>
            <a:r>
              <a:rPr lang="en-US" smtClean="0"/>
              <a:t> slide tells learners in detail what they will learn in the course, topic by topic. Use this slide to present the chronological agenda of the session.</a:t>
            </a:r>
          </a:p>
          <a:p>
            <a:pPr eaLnBrk="1" hangingPunct="1"/>
            <a:r>
              <a:rPr lang="en-US" smtClean="0"/>
              <a:t>Try to be simple but focused on the different subjects.</a:t>
            </a:r>
          </a:p>
          <a:p>
            <a:pPr eaLnBrk="1" hangingPunct="1"/>
            <a:r>
              <a:rPr lang="en-US" smtClean="0"/>
              <a:t>Keep the title short and use the subtitle (rest of the item) to elaborate on the title. A good subtitle will imply what the learner gains in this topic.</a:t>
            </a:r>
          </a:p>
          <a:p>
            <a:pPr eaLnBrk="1" hangingPunct="1"/>
            <a:r>
              <a:rPr lang="en-US" smtClean="0"/>
              <a:t>If the topic accomplishes a specific learning objective, you may want to imply that objective in the subtitle.</a:t>
            </a:r>
          </a:p>
          <a:p>
            <a:pPr eaLnBrk="1" hangingPunct="1"/>
            <a:r>
              <a:rPr lang="en-US" smtClean="0"/>
              <a:t>If the actual content of your presentation is short, only a slide or two, you may want to omit this slide.</a:t>
            </a:r>
          </a:p>
          <a:p>
            <a:pPr eaLnBrk="1" hangingPunct="1"/>
            <a:endParaRPr lang="en-US" smtClean="0"/>
          </a:p>
          <a:p>
            <a:pPr eaLnBrk="1" hangingPunct="1"/>
            <a:r>
              <a:rPr lang="en-US" smtClean="0"/>
              <a:t>Respect the SQAP !</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1949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B9FF4F1-E42A-41AD-9D29-B5C4E1385933}" type="datetime5">
              <a:rPr lang="en-US" sz="900">
                <a:solidFill>
                  <a:srgbClr val="5F5F5F"/>
                </a:solidFill>
              </a:rPr>
              <a:pPr defTabSz="923925" eaLnBrk="1" hangingPunct="1"/>
              <a:t>28-Sep-10</a:t>
            </a:fld>
            <a:endParaRPr lang="en-US" sz="900">
              <a:solidFill>
                <a:srgbClr val="5F5F5F"/>
              </a:solidFill>
            </a:endParaRPr>
          </a:p>
        </p:txBody>
      </p:sp>
      <p:sp>
        <p:nvSpPr>
          <p:cNvPr id="31949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1949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30EEF224-13A4-437C-8BAF-4CE24B855CB8}" type="slidenum">
              <a:rPr lang="en-US" sz="900">
                <a:solidFill>
                  <a:srgbClr val="5F5F5F"/>
                </a:solidFill>
              </a:rPr>
              <a:pPr algn="r" defTabSz="923925" eaLnBrk="1" hangingPunct="1"/>
              <a:t>30</a:t>
            </a:fld>
            <a:endParaRPr lang="en-US" sz="900">
              <a:solidFill>
                <a:srgbClr val="5F5F5F"/>
              </a:solidFill>
            </a:endParaRPr>
          </a:p>
        </p:txBody>
      </p:sp>
      <p:sp>
        <p:nvSpPr>
          <p:cNvPr id="319494" name="Rectangle 2"/>
          <p:cNvSpPr>
            <a:spLocks noRot="1" noChangeArrowheads="1" noTextEdit="1"/>
          </p:cNvSpPr>
          <p:nvPr>
            <p:ph type="sldImg"/>
          </p:nvPr>
        </p:nvSpPr>
        <p:spPr>
          <a:xfrm>
            <a:off x="919163" y="742950"/>
            <a:ext cx="4964112" cy="3722688"/>
          </a:xfrm>
          <a:ln/>
        </p:spPr>
      </p:sp>
      <p:sp>
        <p:nvSpPr>
          <p:cNvPr id="31949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t>[Title of the course]</a:t>
            </a:r>
          </a:p>
        </p:txBody>
      </p:sp>
      <p:sp>
        <p:nvSpPr>
          <p:cNvPr id="70659" name="Rectangle 3"/>
          <p:cNvSpPr>
            <a:spLocks noGrp="1" noChangeArrowheads="1"/>
          </p:cNvSpPr>
          <p:nvPr>
            <p:ph type="dt" sz="quarter" idx="1"/>
          </p:nvPr>
        </p:nvSpPr>
        <p:spPr>
          <a:noFill/>
        </p:spPr>
        <p:txBody>
          <a:bodyPr/>
          <a:lstStyle/>
          <a:p>
            <a:fld id="{1908CA8D-AC5B-49B3-8299-899B91C63FAB}" type="datetime5">
              <a:rPr lang="en-US"/>
              <a:pPr/>
              <a:t>28-Sep-10</a:t>
            </a:fld>
            <a:endParaRPr lang="en-US"/>
          </a:p>
        </p:txBody>
      </p:sp>
      <p:sp>
        <p:nvSpPr>
          <p:cNvPr id="7066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0661" name="Rectangle 7"/>
          <p:cNvSpPr>
            <a:spLocks noGrp="1" noChangeArrowheads="1"/>
          </p:cNvSpPr>
          <p:nvPr>
            <p:ph type="sldNum" sz="quarter" idx="5"/>
          </p:nvPr>
        </p:nvSpPr>
        <p:spPr>
          <a:noFill/>
        </p:spPr>
        <p:txBody>
          <a:bodyPr/>
          <a:lstStyle/>
          <a:p>
            <a:fld id="{09D9814B-56FE-4369-847C-9515331BDA03}" type="slidenum">
              <a:rPr lang="en-US"/>
              <a:pPr/>
              <a:t>31</a:t>
            </a:fld>
            <a:endParaRPr lang="en-US"/>
          </a:p>
        </p:txBody>
      </p:sp>
      <p:sp>
        <p:nvSpPr>
          <p:cNvPr id="70662" name="Rectangle 2"/>
          <p:cNvSpPr>
            <a:spLocks noRot="1" noChangeArrowheads="1" noTextEdit="1"/>
          </p:cNvSpPr>
          <p:nvPr>
            <p:ph type="sldImg"/>
          </p:nvPr>
        </p:nvSpPr>
        <p:spPr>
          <a:xfrm>
            <a:off x="919163" y="742950"/>
            <a:ext cx="4964112" cy="3722688"/>
          </a:xfrm>
          <a:ln/>
        </p:spPr>
      </p:sp>
      <p:sp>
        <p:nvSpPr>
          <p:cNvPr id="706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Use </a:t>
            </a:r>
            <a:r>
              <a:rPr lang="en-US" b="1" smtClean="0"/>
              <a:t>Stop-and-think</a:t>
            </a:r>
            <a:r>
              <a:rPr lang="en-US" smtClean="0"/>
              <a:t> slides to help learners lock in the main ideas you have presented. Remember your SQAP-Communication courses ( You have to say what you will present, present it and say that you said it ! – This could be achieved by this Stop-and-think slide with more interactivity)</a:t>
            </a:r>
          </a:p>
          <a:p>
            <a:pPr eaLnBrk="1" hangingPunct="1"/>
            <a:r>
              <a:rPr lang="en-US" smtClean="0"/>
              <a:t>A Stop-and-think activity can take several forms:</a:t>
            </a:r>
          </a:p>
          <a:p>
            <a:pPr eaLnBrk="1" hangingPunct="1"/>
            <a:r>
              <a:rPr lang="en-US" b="1" smtClean="0"/>
              <a:t>Rhetorical question or decision</a:t>
            </a:r>
            <a:r>
              <a:rPr lang="en-US" smtClean="0"/>
              <a:t>. Ask the learner a rhetorical question or require a simple decision. Use one of the accompanying SUPINFO Presentation </a:t>
            </a:r>
            <a:r>
              <a:rPr lang="en-US" i="1" smtClean="0"/>
              <a:t>Content Starter Set</a:t>
            </a:r>
            <a:r>
              <a:rPr lang="en-US" smtClean="0"/>
              <a:t> slides when you just want to help learners tie a new concept to something they already know and do not need to track learners’ scores. Also use this approach when you do not want to interrupt the flow of the lesson with a learning game or formal quiz.</a:t>
            </a:r>
          </a:p>
          <a:p>
            <a:pPr eaLnBrk="1" hangingPunct="1"/>
            <a:r>
              <a:rPr lang="en-US" b="1" smtClean="0"/>
              <a:t>Learning game</a:t>
            </a:r>
            <a:r>
              <a:rPr lang="en-US" smtClean="0"/>
              <a:t>. Use learning games when you want to help learners lock in multiple, related concepts. Choose from games, such as true/false, multiple choice, fill-in-the-letter, and sequences. These games could be timed and can help reinforce knowledge. </a:t>
            </a:r>
          </a:p>
          <a:p>
            <a:pPr eaLnBrk="1" hangingPunct="1"/>
            <a:r>
              <a:rPr lang="en-US" b="1" smtClean="0"/>
              <a:t>Quiz</a:t>
            </a:r>
            <a:r>
              <a:rPr lang="en-US" smtClean="0"/>
              <a:t>. Use a quiz when you want to formally measure a learner’s understanding. Quizzes must be scored and results can be recorded for each learner. Multiple question types are possible. The Quiz slide, near the end of this file, suggests when to use the various question types. </a:t>
            </a:r>
          </a:p>
          <a:p>
            <a:pPr eaLnBrk="1" hangingPunct="1"/>
            <a:endParaRPr lang="en-US" smtClean="0"/>
          </a:p>
          <a:p>
            <a:pPr eaLnBrk="1" hangingPunct="1"/>
            <a:r>
              <a:rPr lang="en-US" smtClean="0"/>
              <a:t>Respect the SQAP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p:spPr>
        <p:txBody>
          <a:bodyPr/>
          <a:lstStyle/>
          <a:p>
            <a:r>
              <a:rPr lang="en-US"/>
              <a:t>[Title of the course]</a:t>
            </a:r>
          </a:p>
        </p:txBody>
      </p:sp>
      <p:sp>
        <p:nvSpPr>
          <p:cNvPr id="25603" name="Rectangle 3"/>
          <p:cNvSpPr>
            <a:spLocks noGrp="1" noChangeArrowheads="1"/>
          </p:cNvSpPr>
          <p:nvPr>
            <p:ph type="dt" sz="quarter" idx="1"/>
          </p:nvPr>
        </p:nvSpPr>
        <p:spPr>
          <a:noFill/>
        </p:spPr>
        <p:txBody>
          <a:bodyPr/>
          <a:lstStyle/>
          <a:p>
            <a:fld id="{6ECBC2D1-90F9-421F-872E-64703541EAD3}" type="datetime5">
              <a:rPr lang="en-US"/>
              <a:pPr/>
              <a:t>28-Sep-10</a:t>
            </a:fld>
            <a:endParaRPr lang="en-US"/>
          </a:p>
        </p:txBody>
      </p:sp>
      <p:sp>
        <p:nvSpPr>
          <p:cNvPr id="2560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605" name="Rectangle 7"/>
          <p:cNvSpPr>
            <a:spLocks noGrp="1" noChangeArrowheads="1"/>
          </p:cNvSpPr>
          <p:nvPr>
            <p:ph type="sldNum" sz="quarter" idx="5"/>
          </p:nvPr>
        </p:nvSpPr>
        <p:spPr>
          <a:noFill/>
        </p:spPr>
        <p:txBody>
          <a:bodyPr/>
          <a:lstStyle/>
          <a:p>
            <a:fld id="{2A595098-B598-40DE-832F-19859762E8B9}" type="slidenum">
              <a:rPr lang="en-US"/>
              <a:pPr/>
              <a:t>4</a:t>
            </a:fld>
            <a:endParaRPr lang="en-US"/>
          </a:p>
        </p:txBody>
      </p:sp>
      <p:sp>
        <p:nvSpPr>
          <p:cNvPr id="25606" name="Rectangle 2"/>
          <p:cNvSpPr>
            <a:spLocks noRot="1" noChangeArrowheads="1" noTextEdit="1"/>
          </p:cNvSpPr>
          <p:nvPr>
            <p:ph type="sldImg"/>
          </p:nvPr>
        </p:nvSpPr>
        <p:spPr>
          <a:ln/>
        </p:spPr>
      </p:sp>
      <p:sp>
        <p:nvSpPr>
          <p:cNvPr id="25607" name="Rectangle 3"/>
          <p:cNvSpPr>
            <a:spLocks noGrp="1" noChangeArrowheads="1"/>
          </p:cNvSpPr>
          <p:nvPr>
            <p:ph type="body" idx="1"/>
          </p:nvPr>
        </p:nvSpPr>
        <p:spPr>
          <a:xfrm>
            <a:off x="1057275" y="4716463"/>
            <a:ext cx="4759325" cy="4465637"/>
          </a:xfrm>
          <a:noFill/>
          <a:ln/>
        </p:spPr>
        <p:txBody>
          <a:bodyPr/>
          <a:lstStyle/>
          <a:p>
            <a:pPr eaLnBrk="1" hangingPunct="1"/>
            <a:r>
              <a:rPr lang="en-US" smtClean="0"/>
              <a:t>The </a:t>
            </a:r>
            <a:r>
              <a:rPr lang="en-US" b="1" smtClean="0"/>
              <a:t>Part title</a:t>
            </a:r>
            <a:r>
              <a:rPr lang="en-US" smtClean="0"/>
              <a:t> slide marks the start of a section of your course. Use it like you might use a level-one heading in a document.</a:t>
            </a:r>
          </a:p>
          <a:p>
            <a:pPr eaLnBrk="1" hangingPunct="1"/>
            <a:r>
              <a:rPr lang="en-US" smtClean="0"/>
              <a:t>The part title should be sufficient to communicate the part’s contents to most learners.</a:t>
            </a:r>
          </a:p>
          <a:p>
            <a:pPr eaLnBrk="1" hangingPunct="1"/>
            <a:r>
              <a:rPr lang="en-US" smtClean="0"/>
              <a:t>Keep the title short and use the subtitle (up to three lines) to elaborate on the title. A good subtitle will imply what the learner gains in this part.</a:t>
            </a:r>
          </a:p>
          <a:p>
            <a:pPr eaLnBrk="1" hangingPunct="1"/>
            <a:r>
              <a:rPr lang="en-US" smtClean="0"/>
              <a:t>If the part accomplishes a specific learning objective, you may want to imply that objective in the subtitle.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US"/>
              <a:t>[Title of the course]</a:t>
            </a:r>
          </a:p>
        </p:txBody>
      </p:sp>
      <p:sp>
        <p:nvSpPr>
          <p:cNvPr id="27651" name="Rectangle 3"/>
          <p:cNvSpPr>
            <a:spLocks noGrp="1" noChangeArrowheads="1"/>
          </p:cNvSpPr>
          <p:nvPr>
            <p:ph type="dt" sz="quarter" idx="1"/>
          </p:nvPr>
        </p:nvSpPr>
        <p:spPr>
          <a:noFill/>
        </p:spPr>
        <p:txBody>
          <a:bodyPr/>
          <a:lstStyle/>
          <a:p>
            <a:fld id="{E77F1C1A-CBDC-42E8-8DEA-4AAB22B954D7}" type="datetime5">
              <a:rPr lang="en-US"/>
              <a:pPr/>
              <a:t>28-Sep-10</a:t>
            </a:fld>
            <a:endParaRPr lang="en-US"/>
          </a:p>
        </p:txBody>
      </p:sp>
      <p:sp>
        <p:nvSpPr>
          <p:cNvPr id="2765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7653" name="Rectangle 7"/>
          <p:cNvSpPr>
            <a:spLocks noGrp="1" noChangeArrowheads="1"/>
          </p:cNvSpPr>
          <p:nvPr>
            <p:ph type="sldNum" sz="quarter" idx="5"/>
          </p:nvPr>
        </p:nvSpPr>
        <p:spPr>
          <a:noFill/>
        </p:spPr>
        <p:txBody>
          <a:bodyPr/>
          <a:lstStyle/>
          <a:p>
            <a:fld id="{E538110E-BFFE-4E36-AE85-4735DB991C12}" type="slidenum">
              <a:rPr lang="en-US"/>
              <a:pPr/>
              <a:t>5</a:t>
            </a:fld>
            <a:endParaRPr lang="en-US"/>
          </a:p>
        </p:txBody>
      </p:sp>
      <p:sp>
        <p:nvSpPr>
          <p:cNvPr id="27654" name="Rectangle 2"/>
          <p:cNvSpPr>
            <a:spLocks noRot="1" noChangeArrowheads="1" noTextEdit="1"/>
          </p:cNvSpPr>
          <p:nvPr>
            <p:ph type="sldImg"/>
          </p:nvPr>
        </p:nvSpPr>
        <p:spPr>
          <a:ln/>
        </p:spPr>
      </p:sp>
      <p:sp>
        <p:nvSpPr>
          <p:cNvPr id="27655" name="Rectangle 3"/>
          <p:cNvSpPr>
            <a:spLocks noGrp="1" noChangeArrowheads="1"/>
          </p:cNvSpPr>
          <p:nvPr>
            <p:ph type="body" idx="1"/>
          </p:nvPr>
        </p:nvSpPr>
        <p:spPr>
          <a:xfrm>
            <a:off x="981075" y="4716463"/>
            <a:ext cx="4984750" cy="4465637"/>
          </a:xfrm>
          <a:noFill/>
          <a:ln/>
        </p:spPr>
        <p:txBody>
          <a:bodyPr/>
          <a:lstStyle/>
          <a:p>
            <a:pPr eaLnBrk="1" hangingPunct="1"/>
            <a:r>
              <a:rPr lang="en-US" smtClean="0"/>
              <a:t>The </a:t>
            </a:r>
            <a:r>
              <a:rPr lang="en-US" b="1" smtClean="0"/>
              <a:t>Part preview</a:t>
            </a:r>
            <a:r>
              <a:rPr lang="en-US" smtClean="0"/>
              <a:t> slide prepares learners for the part’s Chapitre. It provides a concise introduction and overview.</a:t>
            </a:r>
          </a:p>
          <a:p>
            <a:pPr eaLnBrk="1" hangingPunct="1"/>
            <a:r>
              <a:rPr lang="en-US" smtClean="0"/>
              <a:t>Use the subtitle to further explain the title or to introduce the bullet list. Or, delete the subtitle.</a:t>
            </a:r>
          </a:p>
          <a:p>
            <a:pPr eaLnBrk="1" hangingPunct="1"/>
            <a:r>
              <a:rPr lang="en-US" smtClean="0"/>
              <a:t>Summarize the main points of your part using the bullet list. Use voice narration to explain each bullet item and to elaborate upon it.</a:t>
            </a:r>
          </a:p>
          <a:p>
            <a:pPr eaLnBrk="1" hangingPunct="1"/>
            <a:r>
              <a:rPr lang="en-US" smtClean="0"/>
              <a:t>Replace the graphic placeholder with a relevant graphic or photo to lock in the concept. The graphic could show an example of the concept, a diagram of the concept, or a formula for a relationship.</a:t>
            </a:r>
          </a:p>
          <a:p>
            <a:pPr eaLnBrk="1" hangingPunct="1"/>
            <a:r>
              <a:rPr lang="en-US" smtClean="0"/>
              <a:t>If your part  is very simple, you may want to omit this slide. </a:t>
            </a:r>
          </a:p>
          <a:p>
            <a:pPr eaLnBrk="1" hangingPunct="1"/>
            <a:r>
              <a:rPr lang="en-US" smtClean="0"/>
              <a:t>If you are using a strategy of discovery learning with videos (Ref. to the SQAP-Communication) , you may want to move this slide to the end of the part, after de video insert, where it serves as a summary.</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6829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4B2D774B-4B83-4062-B92A-43331181A06D}" type="datetime5">
              <a:rPr lang="en-US" sz="900">
                <a:solidFill>
                  <a:srgbClr val="5F5F5F"/>
                </a:solidFill>
              </a:rPr>
              <a:pPr defTabSz="923925" eaLnBrk="1" hangingPunct="1"/>
              <a:t>28-Sep-10</a:t>
            </a:fld>
            <a:endParaRPr lang="en-US" sz="900">
              <a:solidFill>
                <a:srgbClr val="5F5F5F"/>
              </a:solidFill>
            </a:endParaRPr>
          </a:p>
        </p:txBody>
      </p:sp>
      <p:sp>
        <p:nvSpPr>
          <p:cNvPr id="26829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6829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4D74038-747E-462A-A058-A5352916CEF8}" type="slidenum">
              <a:rPr lang="en-US" sz="900">
                <a:solidFill>
                  <a:srgbClr val="5F5F5F"/>
                </a:solidFill>
              </a:rPr>
              <a:pPr algn="r" defTabSz="923925" eaLnBrk="1" hangingPunct="1"/>
              <a:t>6</a:t>
            </a:fld>
            <a:endParaRPr lang="en-US" sz="900">
              <a:solidFill>
                <a:srgbClr val="5F5F5F"/>
              </a:solidFill>
            </a:endParaRPr>
          </a:p>
        </p:txBody>
      </p:sp>
      <p:sp>
        <p:nvSpPr>
          <p:cNvPr id="268294" name="Rectangle 2"/>
          <p:cNvSpPr>
            <a:spLocks noRot="1" noChangeArrowheads="1" noTextEdit="1"/>
          </p:cNvSpPr>
          <p:nvPr>
            <p:ph type="sldImg"/>
          </p:nvPr>
        </p:nvSpPr>
        <p:spPr>
          <a:xfrm>
            <a:off x="919163" y="742950"/>
            <a:ext cx="4964112" cy="3722688"/>
          </a:xfrm>
          <a:ln/>
        </p:spPr>
      </p:sp>
      <p:sp>
        <p:nvSpPr>
          <p:cNvPr id="26829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a:t>[Title of the course]</a:t>
            </a:r>
          </a:p>
        </p:txBody>
      </p:sp>
      <p:sp>
        <p:nvSpPr>
          <p:cNvPr id="31747" name="Rectangle 3"/>
          <p:cNvSpPr>
            <a:spLocks noGrp="1" noChangeArrowheads="1"/>
          </p:cNvSpPr>
          <p:nvPr>
            <p:ph type="dt" sz="quarter" idx="1"/>
          </p:nvPr>
        </p:nvSpPr>
        <p:spPr>
          <a:noFill/>
        </p:spPr>
        <p:txBody>
          <a:bodyPr/>
          <a:lstStyle/>
          <a:p>
            <a:fld id="{C9D40992-B44F-442B-9A04-EF91E7792E35}" type="datetime5">
              <a:rPr lang="en-US"/>
              <a:pPr/>
              <a:t>28-Sep-10</a:t>
            </a:fld>
            <a:endParaRPr lang="en-US"/>
          </a:p>
        </p:txBody>
      </p:sp>
      <p:sp>
        <p:nvSpPr>
          <p:cNvPr id="3174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31749" name="Rectangle 7"/>
          <p:cNvSpPr>
            <a:spLocks noGrp="1" noChangeArrowheads="1"/>
          </p:cNvSpPr>
          <p:nvPr>
            <p:ph type="sldNum" sz="quarter" idx="5"/>
          </p:nvPr>
        </p:nvSpPr>
        <p:spPr>
          <a:noFill/>
        </p:spPr>
        <p:txBody>
          <a:bodyPr/>
          <a:lstStyle/>
          <a:p>
            <a:fld id="{773FA10D-C618-4DE7-99FF-DB8B793A1A05}" type="slidenum">
              <a:rPr lang="en-US"/>
              <a:pPr/>
              <a:t>7</a:t>
            </a:fld>
            <a:endParaRPr lang="en-US"/>
          </a:p>
        </p:txBody>
      </p:sp>
      <p:sp>
        <p:nvSpPr>
          <p:cNvPr id="31750" name="Rectangle 2"/>
          <p:cNvSpPr>
            <a:spLocks noRot="1" noChangeArrowheads="1" noTextEdit="1"/>
          </p:cNvSpPr>
          <p:nvPr>
            <p:ph type="sldImg"/>
          </p:nvPr>
        </p:nvSpPr>
        <p:spPr>
          <a:xfrm>
            <a:off x="919163" y="742950"/>
            <a:ext cx="4964112" cy="3722688"/>
          </a:xfrm>
          <a:ln/>
        </p:spPr>
      </p:sp>
      <p:sp>
        <p:nvSpPr>
          <p:cNvPr id="3175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3859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FF87573-2E68-43B8-8B59-5F0D1E4512F7}" type="datetime5">
              <a:rPr lang="en-US" sz="900">
                <a:solidFill>
                  <a:srgbClr val="5F5F5F"/>
                </a:solidFill>
              </a:rPr>
              <a:pPr defTabSz="923925" eaLnBrk="1" hangingPunct="1"/>
              <a:t>28-Sep-10</a:t>
            </a:fld>
            <a:endParaRPr lang="en-US" sz="900">
              <a:solidFill>
                <a:srgbClr val="5F5F5F"/>
              </a:solidFill>
            </a:endParaRPr>
          </a:p>
        </p:txBody>
      </p:sp>
      <p:sp>
        <p:nvSpPr>
          <p:cNvPr id="23859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3859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968E1DC-46C6-41F1-9E64-1EAB298B45E4}" type="slidenum">
              <a:rPr lang="en-US" sz="900">
                <a:solidFill>
                  <a:srgbClr val="5F5F5F"/>
                </a:solidFill>
              </a:rPr>
              <a:pPr algn="r" defTabSz="923925" eaLnBrk="1" hangingPunct="1"/>
              <a:t>8</a:t>
            </a:fld>
            <a:endParaRPr lang="en-US" sz="900">
              <a:solidFill>
                <a:srgbClr val="5F5F5F"/>
              </a:solidFill>
            </a:endParaRPr>
          </a:p>
        </p:txBody>
      </p:sp>
      <p:sp>
        <p:nvSpPr>
          <p:cNvPr id="238598"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38599"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4064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E9325A23-31C3-4437-A904-5323E90F135D}" type="datetime5">
              <a:rPr lang="en-US" sz="900">
                <a:solidFill>
                  <a:srgbClr val="5F5F5F"/>
                </a:solidFill>
              </a:rPr>
              <a:pPr defTabSz="923925" eaLnBrk="1" hangingPunct="1"/>
              <a:t>28-Sep-10</a:t>
            </a:fld>
            <a:endParaRPr lang="en-US" sz="900">
              <a:solidFill>
                <a:srgbClr val="5F5F5F"/>
              </a:solidFill>
            </a:endParaRPr>
          </a:p>
        </p:txBody>
      </p:sp>
      <p:sp>
        <p:nvSpPr>
          <p:cNvPr id="24064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4064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BEEB5A84-B816-4870-9708-F67C7E315394}" type="slidenum">
              <a:rPr lang="en-US" sz="900">
                <a:solidFill>
                  <a:srgbClr val="5F5F5F"/>
                </a:solidFill>
              </a:rPr>
              <a:pPr algn="r" defTabSz="923925" eaLnBrk="1" hangingPunct="1"/>
              <a:t>9</a:t>
            </a:fld>
            <a:endParaRPr lang="en-US" sz="900">
              <a:solidFill>
                <a:srgbClr val="5F5F5F"/>
              </a:solidFill>
            </a:endParaRPr>
          </a:p>
        </p:txBody>
      </p:sp>
      <p:sp>
        <p:nvSpPr>
          <p:cNvPr id="240646"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40647"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344066" name="CorelDRAW" r:id="rId3" imgW="1858804" imgH="1731645" progId="CorelDRAW.Graphic.12">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1030"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939641" imgH="876776" progId="CorelDRAW.Graphic.12">
              <p:embed/>
            </p:oleObj>
          </a:graphicData>
        </a:graphic>
      </p:graphicFrame>
    </p:spTree>
  </p:cSld>
  <p:clrMap bg1="lt1" tx1="dk1" bg2="lt2" tx2="dk2" accent1="accent1" accent2="accent2" accent3="accent3" accent4="accent4" accent5="accent5" accent6="accent6" hlink="hlink" folHlink="folHlink"/>
  <p:sldLayoutIdLst>
    <p:sldLayoutId id="2147483760"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106" charset="-128"/>
          <a:cs typeface="+mj-cs"/>
        </a:defRPr>
      </a:lvl1pPr>
      <a:lvl2pPr algn="l" rtl="0" eaLnBrk="0" fontAlgn="base" hangingPunct="0">
        <a:spcBef>
          <a:spcPct val="0"/>
        </a:spcBef>
        <a:spcAft>
          <a:spcPct val="0"/>
        </a:spcAft>
        <a:defRPr sz="3600" b="1">
          <a:solidFill>
            <a:srgbClr val="000000"/>
          </a:solidFill>
          <a:latin typeface="Arial" charset="0"/>
          <a:ea typeface="ＭＳ Ｐゴシック" pitchFamily="-106" charset="-128"/>
        </a:defRPr>
      </a:lvl2pPr>
      <a:lvl3pPr algn="l" rtl="0" eaLnBrk="0" fontAlgn="base" hangingPunct="0">
        <a:spcBef>
          <a:spcPct val="0"/>
        </a:spcBef>
        <a:spcAft>
          <a:spcPct val="0"/>
        </a:spcAft>
        <a:defRPr sz="3600" b="1">
          <a:solidFill>
            <a:srgbClr val="000000"/>
          </a:solidFill>
          <a:latin typeface="Arial" charset="0"/>
          <a:ea typeface="ＭＳ Ｐゴシック" pitchFamily="-106" charset="-128"/>
        </a:defRPr>
      </a:lvl3pPr>
      <a:lvl4pPr algn="l" rtl="0" eaLnBrk="0" fontAlgn="base" hangingPunct="0">
        <a:spcBef>
          <a:spcPct val="0"/>
        </a:spcBef>
        <a:spcAft>
          <a:spcPct val="0"/>
        </a:spcAft>
        <a:defRPr sz="3600" b="1">
          <a:solidFill>
            <a:srgbClr val="000000"/>
          </a:solidFill>
          <a:latin typeface="Arial" charset="0"/>
          <a:ea typeface="ＭＳ Ｐゴシック" pitchFamily="-106" charset="-128"/>
        </a:defRPr>
      </a:lvl4pPr>
      <a:lvl5pPr algn="l" rtl="0" eaLnBrk="0" fontAlgn="base" hangingPunct="0">
        <a:spcBef>
          <a:spcPct val="0"/>
        </a:spcBef>
        <a:spcAft>
          <a:spcPct val="0"/>
        </a:spcAft>
        <a:defRPr sz="3600" b="1">
          <a:solidFill>
            <a:srgbClr val="000000"/>
          </a:solidFill>
          <a:latin typeface="Arial" charset="0"/>
          <a:ea typeface="ＭＳ Ｐゴシック" pitchFamily="-106" charset="-128"/>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106" charset="-128"/>
          <a:cs typeface="+mn-cs"/>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hyperlink" Target="http://www.nomdedomaine.com/"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endParaRPr lang="fr-FR"/>
          </a:p>
        </p:txBody>
      </p:sp>
      <p:sp>
        <p:nvSpPr>
          <p:cNvPr id="16388"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endParaRPr lang="fr-FR"/>
          </a:p>
        </p:txBody>
      </p:sp>
      <p:sp>
        <p:nvSpPr>
          <p:cNvPr id="16389" name="Rectangle 5"/>
          <p:cNvSpPr>
            <a:spLocks noGrp="1" noChangeArrowheads="1"/>
          </p:cNvSpPr>
          <p:nvPr>
            <p:ph type="subTitle" idx="1"/>
          </p:nvPr>
        </p:nvSpPr>
        <p:spPr>
          <a:xfrm>
            <a:off x="609600" y="4114800"/>
            <a:ext cx="5181600" cy="1143000"/>
          </a:xfrm>
        </p:spPr>
        <p:txBody>
          <a:bodyPr/>
          <a:lstStyle/>
          <a:p>
            <a:pPr eaLnBrk="1" hangingPunct="1"/>
            <a:r>
              <a:rPr lang="en-US" sz="2400" smtClean="0"/>
              <a:t/>
            </a:r>
            <a:br>
              <a:rPr lang="en-US" sz="2400" smtClean="0"/>
            </a:br>
            <a:endParaRPr lang="en-US" sz="1400" smtClean="0"/>
          </a:p>
        </p:txBody>
      </p:sp>
      <p:sp>
        <p:nvSpPr>
          <p:cNvPr id="16390" name="Text Box 10"/>
          <p:cNvSpPr txBox="1">
            <a:spLocks noChangeArrowheads="1"/>
          </p:cNvSpPr>
          <p:nvPr/>
        </p:nvSpPr>
        <p:spPr bwMode="auto">
          <a:xfrm>
            <a:off x="5940425" y="6092825"/>
            <a:ext cx="3095625" cy="461665"/>
          </a:xfrm>
          <a:prstGeom prst="rect">
            <a:avLst/>
          </a:prstGeom>
          <a:noFill/>
          <a:ln w="12700">
            <a:noFill/>
            <a:miter lim="800000"/>
            <a:headEnd/>
            <a:tailEnd/>
          </a:ln>
        </p:spPr>
        <p:txBody>
          <a:bodyPr>
            <a:spAutoFit/>
          </a:bodyPr>
          <a:lstStyle/>
          <a:p>
            <a:pPr algn="r">
              <a:spcBef>
                <a:spcPct val="50000"/>
              </a:spcBef>
            </a:pPr>
            <a:r>
              <a:rPr lang="en-US" sz="1200" dirty="0"/>
              <a:t/>
            </a:r>
            <a:br>
              <a:rPr lang="en-US" sz="1200" dirty="0"/>
            </a:br>
            <a:endParaRPr lang="en-US" sz="1200" dirty="0"/>
          </a:p>
        </p:txBody>
      </p:sp>
      <p:pic>
        <p:nvPicPr>
          <p:cNvPr id="16391" name="Picture 16" descr="emblem_class"/>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miter lim="800000"/>
            <a:headEnd/>
            <a:tailEnd/>
          </a:ln>
        </p:spPr>
      </p:pic>
      <p:pic>
        <p:nvPicPr>
          <p:cNvPr id="16392" name="Picture 49" descr="DirectionFinanciere"/>
          <p:cNvPicPr preferRelativeResize="0">
            <a:picLocks noChangeArrowheads="1"/>
          </p:cNvPicPr>
          <p:nvPr/>
        </p:nvPicPr>
        <p:blipFill>
          <a:blip r:embed="rId6"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343040" name="Object 51"/>
          <p:cNvGraphicFramePr>
            <a:graphicFrameLocks noChangeAspect="1"/>
          </p:cNvGraphicFramePr>
          <p:nvPr/>
        </p:nvGraphicFramePr>
        <p:xfrm>
          <a:off x="2843213" y="1196975"/>
          <a:ext cx="2736850" cy="2549525"/>
        </p:xfrm>
        <a:graphic>
          <a:graphicData uri="http://schemas.openxmlformats.org/presentationml/2006/ole">
            <p:oleObj spid="_x0000_s343040" name="CorelDRAW" r:id="rId7" imgW="1858804" imgH="1731645" progId="CorelDRAW.Graphic.12">
              <p:embed/>
            </p:oleObj>
          </a:graphicData>
        </a:graphic>
      </p:graphicFrame>
      <p:sp>
        <p:nvSpPr>
          <p:cNvPr id="16393" name="Rectangle 4"/>
          <p:cNvSpPr>
            <a:spLocks noGrp="1" noChangeArrowheads="1"/>
          </p:cNvSpPr>
          <p:nvPr>
            <p:ph type="ctrTitle"/>
          </p:nvPr>
        </p:nvSpPr>
        <p:spPr>
          <a:xfrm>
            <a:off x="2678113" y="990600"/>
            <a:ext cx="5856287" cy="2841625"/>
          </a:xfrm>
          <a:noFill/>
        </p:spPr>
        <p:txBody>
          <a:bodyPr/>
          <a:lstStyle/>
          <a:p>
            <a:pPr eaLnBrk="1" hangingPunct="1"/>
            <a:r>
              <a:rPr lang="en-US" sz="4000" dirty="0" smtClean="0"/>
              <a:t/>
            </a:r>
            <a:br>
              <a:rPr lang="en-US" sz="4000" dirty="0" smtClean="0"/>
            </a:br>
            <a:r>
              <a:rPr lang="en-US" sz="4000" dirty="0" err="1" smtClean="0"/>
              <a:t>Droit</a:t>
            </a:r>
            <a:r>
              <a:rPr lang="en-US" sz="4000" dirty="0" smtClean="0"/>
              <a:t> de </a:t>
            </a:r>
            <a:r>
              <a:rPr lang="en-US" sz="4000" dirty="0" err="1" smtClean="0"/>
              <a:t>l’internet</a:t>
            </a:r>
            <a:r>
              <a:rPr lang="en-US" sz="4000" dirty="0" smtClean="0"/>
              <a:t> et de la </a:t>
            </a:r>
            <a:r>
              <a:rPr lang="en-US" sz="4000" dirty="0" err="1" smtClean="0"/>
              <a:t>propriété</a:t>
            </a:r>
            <a:r>
              <a:rPr lang="en-US" sz="4000" dirty="0" smtClean="0"/>
              <a:t> </a:t>
            </a:r>
            <a:r>
              <a:rPr lang="en-US" sz="4000" dirty="0" err="1" smtClean="0"/>
              <a:t>intellectuelle</a:t>
            </a:r>
            <a:r>
              <a:rPr lang="en-US" sz="4000" dirty="0" smtClean="0"/>
              <a:t/>
            </a:r>
            <a:br>
              <a:rPr lang="en-US" sz="4000" dirty="0" smtClean="0"/>
            </a:br>
            <a:r>
              <a:rPr lang="en-US" sz="4000" dirty="0" smtClean="0"/>
              <a:t>Module 6</a:t>
            </a:r>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a:xfrm>
            <a:off x="1066800" y="381000"/>
            <a:ext cx="7729538" cy="523875"/>
          </a:xfrm>
        </p:spPr>
        <p:txBody>
          <a:bodyPr/>
          <a:lstStyle/>
          <a:p>
            <a:pPr eaLnBrk="1" hangingPunct="1"/>
            <a:r>
              <a:rPr lang="en-US" sz="3200" smtClean="0"/>
              <a:t>Chapitre 1 Choix du nom de domaine</a:t>
            </a:r>
          </a:p>
        </p:txBody>
      </p:sp>
      <p:pic>
        <p:nvPicPr>
          <p:cNvPr id="24166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4166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41669" name="Rectangle 5"/>
          <p:cNvSpPr>
            <a:spLocks noChangeArrowheads="1"/>
          </p:cNvSpPr>
          <p:nvPr/>
        </p:nvSpPr>
        <p:spPr bwMode="auto">
          <a:xfrm>
            <a:off x="1219200" y="1371600"/>
            <a:ext cx="7543800" cy="22701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cs typeface="Times New Roman" charset="0"/>
              </a:rPr>
              <a:t> Le choix du nom de domaine et l’enjeu du référencement du site</a:t>
            </a: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a:p>
            <a:pPr eaLnBrk="1" hangingPunct="1">
              <a:lnSpc>
                <a:spcPct val="90000"/>
              </a:lnSpc>
              <a:spcBef>
                <a:spcPct val="20000"/>
              </a:spcBef>
              <a:buClr>
                <a:srgbClr val="245F94"/>
              </a:buClr>
              <a:buSzPct val="60000"/>
            </a:pPr>
            <a:endParaRPr lang="fr-FR" sz="2800">
              <a:cs typeface="Times New Roman" charset="0"/>
            </a:endParaRPr>
          </a:p>
        </p:txBody>
      </p:sp>
      <p:pic>
        <p:nvPicPr>
          <p:cNvPr id="241670" name="Picture 6"/>
          <p:cNvPicPr>
            <a:picLocks noChangeAspect="1" noChangeArrowheads="1"/>
          </p:cNvPicPr>
          <p:nvPr/>
        </p:nvPicPr>
        <p:blipFill>
          <a:blip r:embed="rId5" cstate="print"/>
          <a:srcRect l="17778" t="16000" r="6667" b="10666"/>
          <a:stretch>
            <a:fillRect/>
          </a:stretch>
        </p:blipFill>
        <p:spPr bwMode="auto">
          <a:xfrm>
            <a:off x="1676400" y="2286000"/>
            <a:ext cx="6934200" cy="4205288"/>
          </a:xfrm>
          <a:prstGeom prst="rect">
            <a:avLst/>
          </a:prstGeom>
          <a:noFill/>
          <a:ln w="12700">
            <a:noFill/>
            <a:miter lim="800000"/>
            <a:headEnd/>
            <a:tailEnd/>
          </a:ln>
          <a:effectLst/>
        </p:spPr>
      </p:pic>
    </p:spTree>
    <p:custDataLst>
      <p:tags r:id="rId1"/>
    </p:custData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title" idx="4294967295"/>
          </p:nvPr>
        </p:nvSpPr>
        <p:spPr>
          <a:xfrm>
            <a:off x="1066800" y="381000"/>
            <a:ext cx="7729538" cy="523875"/>
          </a:xfrm>
        </p:spPr>
        <p:txBody>
          <a:bodyPr/>
          <a:lstStyle/>
          <a:p>
            <a:pPr eaLnBrk="1" hangingPunct="1"/>
            <a:r>
              <a:rPr lang="en-US" sz="3200" smtClean="0"/>
              <a:t>Chapitre 1 Choix du nom de domaine</a:t>
            </a:r>
          </a:p>
        </p:txBody>
      </p:sp>
      <p:pic>
        <p:nvPicPr>
          <p:cNvPr id="2918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184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91845" name="Rectangle 5"/>
          <p:cNvSpPr>
            <a:spLocks noChangeArrowheads="1"/>
          </p:cNvSpPr>
          <p:nvPr/>
        </p:nvSpPr>
        <p:spPr bwMode="auto">
          <a:xfrm>
            <a:off x="1219200" y="1371600"/>
            <a:ext cx="7543800" cy="22701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cs typeface="Times New Roman" charset="0"/>
              </a:rPr>
              <a:t> Le choix du nom de domaine et l’enjeu de sa valorisation</a:t>
            </a: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a:p>
            <a:pPr eaLnBrk="1" hangingPunct="1">
              <a:lnSpc>
                <a:spcPct val="90000"/>
              </a:lnSpc>
              <a:spcBef>
                <a:spcPct val="20000"/>
              </a:spcBef>
              <a:buClr>
                <a:srgbClr val="245F94"/>
              </a:buClr>
              <a:buSzPct val="60000"/>
            </a:pPr>
            <a:endParaRPr lang="fr-FR" sz="2800">
              <a:cs typeface="Times New Roman" charset="0"/>
            </a:endParaRPr>
          </a:p>
        </p:txBody>
      </p:sp>
      <p:sp>
        <p:nvSpPr>
          <p:cNvPr id="291848" name="AutoShape 8"/>
          <p:cNvSpPr>
            <a:spLocks noChangeArrowheads="1"/>
          </p:cNvSpPr>
          <p:nvPr/>
        </p:nvSpPr>
        <p:spPr bwMode="auto">
          <a:xfrm>
            <a:off x="5943600" y="3581400"/>
            <a:ext cx="1905000" cy="1665288"/>
          </a:xfrm>
          <a:prstGeom prst="irregularSeal1">
            <a:avLst/>
          </a:prstGeom>
          <a:solidFill>
            <a:srgbClr val="FF0000"/>
          </a:solidFill>
          <a:ln w="12700">
            <a:solidFill>
              <a:schemeClr val="tx1"/>
            </a:solidFill>
            <a:miter lim="800000"/>
            <a:headEnd/>
            <a:tailEnd/>
          </a:ln>
          <a:effectLst/>
        </p:spPr>
        <p:txBody>
          <a:bodyPr anchor="ctr">
            <a:spAutoFit/>
          </a:bodyPr>
          <a:lstStyle/>
          <a:p>
            <a:pPr algn="ctr"/>
            <a:r>
              <a:rPr lang="fr-FR">
                <a:solidFill>
                  <a:schemeClr val="bg1"/>
                </a:solidFill>
              </a:rPr>
              <a:t>2,6 millions $</a:t>
            </a:r>
          </a:p>
        </p:txBody>
      </p:sp>
      <p:sp>
        <p:nvSpPr>
          <p:cNvPr id="291849" name="AutoShape 9"/>
          <p:cNvSpPr>
            <a:spLocks noChangeArrowheads="1"/>
          </p:cNvSpPr>
          <p:nvPr/>
        </p:nvSpPr>
        <p:spPr bwMode="auto">
          <a:xfrm>
            <a:off x="3352800" y="2971800"/>
            <a:ext cx="1905000" cy="1665288"/>
          </a:xfrm>
          <a:prstGeom prst="irregularSeal1">
            <a:avLst/>
          </a:prstGeom>
          <a:solidFill>
            <a:srgbClr val="FF0000"/>
          </a:solidFill>
          <a:ln w="12700">
            <a:solidFill>
              <a:schemeClr val="tx1"/>
            </a:solidFill>
            <a:miter lim="800000"/>
            <a:headEnd/>
            <a:tailEnd/>
          </a:ln>
          <a:effectLst/>
        </p:spPr>
        <p:txBody>
          <a:bodyPr anchor="ctr">
            <a:spAutoFit/>
          </a:bodyPr>
          <a:lstStyle/>
          <a:p>
            <a:pPr algn="ctr"/>
            <a:r>
              <a:rPr lang="fr-FR">
                <a:solidFill>
                  <a:schemeClr val="bg1"/>
                </a:solidFill>
              </a:rPr>
              <a:t>3 </a:t>
            </a:r>
          </a:p>
          <a:p>
            <a:pPr algn="ctr"/>
            <a:r>
              <a:rPr lang="fr-FR">
                <a:solidFill>
                  <a:schemeClr val="bg1"/>
                </a:solidFill>
              </a:rPr>
              <a:t>millions $</a:t>
            </a:r>
          </a:p>
        </p:txBody>
      </p:sp>
      <p:sp>
        <p:nvSpPr>
          <p:cNvPr id="291850" name="AutoShape 10"/>
          <p:cNvSpPr>
            <a:spLocks noChangeArrowheads="1"/>
          </p:cNvSpPr>
          <p:nvPr/>
        </p:nvSpPr>
        <p:spPr bwMode="auto">
          <a:xfrm>
            <a:off x="2133600" y="5105400"/>
            <a:ext cx="2279650" cy="885825"/>
          </a:xfrm>
          <a:prstGeom prst="irregularSeal1">
            <a:avLst/>
          </a:prstGeom>
          <a:solidFill>
            <a:srgbClr val="FF0000"/>
          </a:solidFill>
          <a:ln w="12700">
            <a:solidFill>
              <a:schemeClr val="tx1"/>
            </a:solidFill>
            <a:miter lim="800000"/>
            <a:headEnd/>
            <a:tailEnd/>
          </a:ln>
          <a:effectLst/>
        </p:spPr>
        <p:txBody>
          <a:bodyPr anchor="ctr">
            <a:spAutoFit/>
          </a:bodyPr>
          <a:lstStyle/>
          <a:p>
            <a:pPr algn="ctr"/>
            <a:r>
              <a:rPr lang="fr-FR">
                <a:solidFill>
                  <a:schemeClr val="bg1"/>
                </a:solidFill>
              </a:rPr>
              <a:t>100 000 €</a:t>
            </a:r>
          </a:p>
        </p:txBody>
      </p:sp>
      <p:sp>
        <p:nvSpPr>
          <p:cNvPr id="291851" name="Text Box 11"/>
          <p:cNvSpPr txBox="1">
            <a:spLocks noChangeArrowheads="1"/>
          </p:cNvSpPr>
          <p:nvPr/>
        </p:nvSpPr>
        <p:spPr bwMode="auto">
          <a:xfrm>
            <a:off x="1295400" y="2895600"/>
            <a:ext cx="1828800" cy="366713"/>
          </a:xfrm>
          <a:prstGeom prst="rect">
            <a:avLst/>
          </a:prstGeom>
          <a:noFill/>
          <a:ln w="12700">
            <a:noFill/>
            <a:miter lim="800000"/>
            <a:headEnd/>
            <a:tailEnd/>
          </a:ln>
          <a:effectLst/>
        </p:spPr>
        <p:txBody>
          <a:bodyPr>
            <a:spAutoFit/>
          </a:bodyPr>
          <a:lstStyle/>
          <a:p>
            <a:pPr>
              <a:spcBef>
                <a:spcPct val="50000"/>
              </a:spcBef>
            </a:pPr>
            <a:r>
              <a:rPr lang="fr-FR"/>
              <a:t>« vodka.com »</a:t>
            </a:r>
          </a:p>
        </p:txBody>
      </p:sp>
      <p:sp>
        <p:nvSpPr>
          <p:cNvPr id="291852" name="Text Box 12"/>
          <p:cNvSpPr txBox="1">
            <a:spLocks noChangeArrowheads="1"/>
          </p:cNvSpPr>
          <p:nvPr/>
        </p:nvSpPr>
        <p:spPr bwMode="auto">
          <a:xfrm>
            <a:off x="6705600" y="3124200"/>
            <a:ext cx="1828800" cy="366713"/>
          </a:xfrm>
          <a:prstGeom prst="rect">
            <a:avLst/>
          </a:prstGeom>
          <a:noFill/>
          <a:ln w="12700">
            <a:noFill/>
            <a:miter lim="800000"/>
            <a:headEnd/>
            <a:tailEnd/>
          </a:ln>
          <a:effectLst/>
        </p:spPr>
        <p:txBody>
          <a:bodyPr>
            <a:spAutoFit/>
          </a:bodyPr>
          <a:lstStyle/>
          <a:p>
            <a:pPr>
              <a:spcBef>
                <a:spcPct val="50000"/>
              </a:spcBef>
            </a:pPr>
            <a:r>
              <a:rPr lang="fr-FR"/>
              <a:t>« pizza.com »</a:t>
            </a:r>
          </a:p>
        </p:txBody>
      </p:sp>
      <p:sp>
        <p:nvSpPr>
          <p:cNvPr id="291853" name="Text Box 13"/>
          <p:cNvSpPr txBox="1">
            <a:spLocks noChangeArrowheads="1"/>
          </p:cNvSpPr>
          <p:nvPr/>
        </p:nvSpPr>
        <p:spPr bwMode="auto">
          <a:xfrm>
            <a:off x="4419600" y="5410200"/>
            <a:ext cx="1828800" cy="366713"/>
          </a:xfrm>
          <a:prstGeom prst="rect">
            <a:avLst/>
          </a:prstGeom>
          <a:noFill/>
          <a:ln w="12700">
            <a:noFill/>
            <a:miter lim="800000"/>
            <a:headEnd/>
            <a:tailEnd/>
          </a:ln>
          <a:effectLst/>
        </p:spPr>
        <p:txBody>
          <a:bodyPr>
            <a:spAutoFit/>
          </a:bodyPr>
          <a:lstStyle/>
          <a:p>
            <a:pPr>
              <a:spcBef>
                <a:spcPct val="50000"/>
              </a:spcBef>
            </a:pPr>
            <a:r>
              <a:rPr lang="fr-FR"/>
              <a:t>« auto.fr »</a:t>
            </a:r>
          </a:p>
        </p:txBody>
      </p:sp>
    </p:spTree>
    <p:custDataLst>
      <p:tags r:id="rId1"/>
    </p:custData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2129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299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12997" name="Rectangle 5"/>
          <p:cNvSpPr>
            <a:spLocks noChangeArrowheads="1"/>
          </p:cNvSpPr>
          <p:nvPr/>
        </p:nvSpPr>
        <p:spPr bwMode="auto">
          <a:xfrm>
            <a:off x="1295400" y="1447800"/>
            <a:ext cx="7620000" cy="55149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dénomination sociale antérieure est opposable à un nom de domaine</a:t>
            </a:r>
          </a:p>
          <a:p>
            <a:pPr eaLnBrk="1" hangingPunct="1">
              <a:lnSpc>
                <a:spcPct val="90000"/>
              </a:lnSpc>
              <a:spcBef>
                <a:spcPct val="20000"/>
              </a:spcBef>
              <a:buClr>
                <a:srgbClr val="245F94"/>
              </a:buClr>
              <a:buSzPct val="60000"/>
              <a:buFontTx/>
              <a:buChar char="-"/>
            </a:pPr>
            <a:r>
              <a:rPr lang="en-US" sz="2800"/>
              <a:t> Définition : dénomination de la société dans son existence administrative et juridique</a:t>
            </a:r>
          </a:p>
          <a:p>
            <a:pPr eaLnBrk="1" hangingPunct="1">
              <a:lnSpc>
                <a:spcPct val="90000"/>
              </a:lnSpc>
              <a:spcBef>
                <a:spcPct val="20000"/>
              </a:spcBef>
              <a:buClr>
                <a:srgbClr val="245F94"/>
              </a:buClr>
              <a:buSzPct val="60000"/>
              <a:buFontTx/>
              <a:buChar char="-"/>
            </a:pPr>
            <a:r>
              <a:rPr lang="en-US" sz="2800"/>
              <a:t> Protection : dès son adoption dans les statuts, mais opposable à compter de l’inscription au Registre du commerce et des sociétés</a:t>
            </a:r>
          </a:p>
          <a:p>
            <a:pPr eaLnBrk="1" hangingPunct="1">
              <a:lnSpc>
                <a:spcPct val="90000"/>
              </a:lnSpc>
              <a:spcBef>
                <a:spcPct val="20000"/>
              </a:spcBef>
              <a:buClr>
                <a:srgbClr val="245F94"/>
              </a:buClr>
              <a:buSzPct val="60000"/>
              <a:buFontTx/>
              <a:buChar char="-"/>
            </a:pPr>
            <a:r>
              <a:rPr lang="en-US" sz="2800"/>
              <a:t> Régime : opposable à tout nom de domaine identique ou similaire dans le même secteur d’activité (responsabilité civile)</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2938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38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93893" name="Rectangle 5"/>
          <p:cNvSpPr>
            <a:spLocks noChangeArrowheads="1"/>
          </p:cNvSpPr>
          <p:nvPr/>
        </p:nvSpPr>
        <p:spPr bwMode="auto">
          <a:xfrm>
            <a:off x="1295400" y="1447800"/>
            <a:ext cx="7620000" cy="47466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nom commercial antérieur est opposable à un nom de domaine</a:t>
            </a:r>
          </a:p>
          <a:p>
            <a:pPr eaLnBrk="1" hangingPunct="1">
              <a:lnSpc>
                <a:spcPct val="90000"/>
              </a:lnSpc>
              <a:spcBef>
                <a:spcPct val="20000"/>
              </a:spcBef>
              <a:buClr>
                <a:srgbClr val="245F94"/>
              </a:buClr>
              <a:buSzPct val="60000"/>
              <a:buFontTx/>
              <a:buChar char="-"/>
            </a:pPr>
            <a:r>
              <a:rPr lang="en-US" sz="2800"/>
              <a:t> Définition : dénomination de la société dans son activité auprès du public</a:t>
            </a:r>
          </a:p>
          <a:p>
            <a:pPr eaLnBrk="1" hangingPunct="1">
              <a:lnSpc>
                <a:spcPct val="90000"/>
              </a:lnSpc>
              <a:spcBef>
                <a:spcPct val="20000"/>
              </a:spcBef>
              <a:buClr>
                <a:srgbClr val="245F94"/>
              </a:buClr>
              <a:buSzPct val="60000"/>
              <a:buFontTx/>
              <a:buChar char="-"/>
            </a:pPr>
            <a:r>
              <a:rPr lang="en-US" sz="2800"/>
              <a:t> Protection : dès son exploitation publique sur l’ensemble du territoire national</a:t>
            </a:r>
          </a:p>
          <a:p>
            <a:pPr eaLnBrk="1" hangingPunct="1">
              <a:lnSpc>
                <a:spcPct val="90000"/>
              </a:lnSpc>
              <a:spcBef>
                <a:spcPct val="20000"/>
              </a:spcBef>
              <a:buClr>
                <a:srgbClr val="245F94"/>
              </a:buClr>
              <a:buSzPct val="60000"/>
              <a:buFontTx/>
              <a:buChar char="-"/>
            </a:pPr>
            <a:r>
              <a:rPr lang="en-US" sz="2800"/>
              <a:t> Régime : opposable à tout nom de domaine identique ou similaire dans le même secteur d’activité (responsabilité civile)</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2959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59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95941" name="Rectangle 5"/>
          <p:cNvSpPr>
            <a:spLocks noChangeArrowheads="1"/>
          </p:cNvSpPr>
          <p:nvPr/>
        </p:nvSpPr>
        <p:spPr bwMode="auto">
          <a:xfrm>
            <a:off x="1295400" y="1447800"/>
            <a:ext cx="7620000" cy="47466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L’enseigne antérieure est opposable à un nom de domaine</a:t>
            </a:r>
          </a:p>
          <a:p>
            <a:pPr eaLnBrk="1" hangingPunct="1">
              <a:lnSpc>
                <a:spcPct val="90000"/>
              </a:lnSpc>
              <a:spcBef>
                <a:spcPct val="20000"/>
              </a:spcBef>
              <a:buClr>
                <a:srgbClr val="245F94"/>
              </a:buClr>
              <a:buSzPct val="60000"/>
              <a:buFontTx/>
              <a:buChar char="-"/>
            </a:pPr>
            <a:r>
              <a:rPr lang="en-US" sz="2800"/>
              <a:t> Définition : dénomination apposée sur les locaux de la société</a:t>
            </a:r>
          </a:p>
          <a:p>
            <a:pPr eaLnBrk="1" hangingPunct="1">
              <a:lnSpc>
                <a:spcPct val="90000"/>
              </a:lnSpc>
              <a:spcBef>
                <a:spcPct val="20000"/>
              </a:spcBef>
              <a:buClr>
                <a:srgbClr val="245F94"/>
              </a:buClr>
              <a:buSzPct val="60000"/>
              <a:buFontTx/>
              <a:buChar char="-"/>
            </a:pPr>
            <a:r>
              <a:rPr lang="en-US" sz="2800"/>
              <a:t> Protection : dès son exploitation publique sur l’ensemble du territoire national</a:t>
            </a:r>
          </a:p>
          <a:p>
            <a:pPr eaLnBrk="1" hangingPunct="1">
              <a:lnSpc>
                <a:spcPct val="90000"/>
              </a:lnSpc>
              <a:spcBef>
                <a:spcPct val="20000"/>
              </a:spcBef>
              <a:buClr>
                <a:srgbClr val="245F94"/>
              </a:buClr>
              <a:buSzPct val="60000"/>
              <a:buFontTx/>
              <a:buChar char="-"/>
            </a:pPr>
            <a:r>
              <a:rPr lang="en-US" sz="2800"/>
              <a:t> Régime : opposable à tout nom de domaine identique ou similaire dans le même secteur d’activité (responsabilité civile)</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2979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798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97989" name="Rectangle 5"/>
          <p:cNvSpPr>
            <a:spLocks noChangeArrowheads="1"/>
          </p:cNvSpPr>
          <p:nvPr/>
        </p:nvSpPr>
        <p:spPr bwMode="auto">
          <a:xfrm>
            <a:off x="1295400" y="1447800"/>
            <a:ext cx="7620000" cy="50450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marque antérieure est opposable à un nom de domaine</a:t>
            </a:r>
          </a:p>
          <a:p>
            <a:pPr eaLnBrk="1" hangingPunct="1">
              <a:lnSpc>
                <a:spcPct val="90000"/>
              </a:lnSpc>
              <a:spcBef>
                <a:spcPct val="20000"/>
              </a:spcBef>
              <a:buClr>
                <a:srgbClr val="245F94"/>
              </a:buClr>
              <a:buSzPct val="60000"/>
              <a:buFontTx/>
              <a:buChar char="-"/>
            </a:pPr>
            <a:r>
              <a:rPr lang="en-US" sz="2800"/>
              <a:t> Définition : signe perceptible par les sens qui désigne des produits/services et permet d’en identifier l’origine (exigence de distinctivité)</a:t>
            </a:r>
          </a:p>
          <a:p>
            <a:pPr eaLnBrk="1" hangingPunct="1">
              <a:lnSpc>
                <a:spcPct val="90000"/>
              </a:lnSpc>
              <a:spcBef>
                <a:spcPct val="20000"/>
              </a:spcBef>
              <a:buClr>
                <a:srgbClr val="245F94"/>
              </a:buClr>
              <a:buSzPct val="60000"/>
              <a:buFontTx/>
              <a:buChar char="-"/>
            </a:pPr>
            <a:r>
              <a:rPr lang="en-US" sz="2800"/>
              <a:t> Protection : dès son dépôt, sous réserve de son enregistrement (limitation territoriale)</a:t>
            </a:r>
          </a:p>
          <a:p>
            <a:pPr eaLnBrk="1" hangingPunct="1">
              <a:lnSpc>
                <a:spcPct val="90000"/>
              </a:lnSpc>
              <a:spcBef>
                <a:spcPct val="20000"/>
              </a:spcBef>
              <a:buClr>
                <a:srgbClr val="245F94"/>
              </a:buClr>
              <a:buSzPct val="60000"/>
              <a:buFontTx/>
              <a:buChar char="-"/>
            </a:pPr>
            <a:r>
              <a:rPr lang="en-US" sz="2800"/>
              <a:t> Régime : opposable à tout nom de domaine identique ou similaire pour identifier des produits/services identiques ou similaires (contrefaçon de marque)</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3000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003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00037" name="Rectangle 5"/>
          <p:cNvSpPr>
            <a:spLocks noChangeArrowheads="1"/>
          </p:cNvSpPr>
          <p:nvPr/>
        </p:nvSpPr>
        <p:spPr bwMode="auto">
          <a:xfrm>
            <a:off x="1295400" y="1447800"/>
            <a:ext cx="7620000" cy="38925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nom de domaine antérieur est opposable à un nom de domaine</a:t>
            </a:r>
          </a:p>
          <a:p>
            <a:pPr eaLnBrk="1" hangingPunct="1">
              <a:lnSpc>
                <a:spcPct val="90000"/>
              </a:lnSpc>
              <a:spcBef>
                <a:spcPct val="20000"/>
              </a:spcBef>
              <a:buClr>
                <a:srgbClr val="245F94"/>
              </a:buClr>
              <a:buSzPct val="60000"/>
              <a:buFontTx/>
              <a:buChar char="-"/>
            </a:pPr>
            <a:r>
              <a:rPr lang="en-US" sz="2800"/>
              <a:t> Définition : dénomination qui identifie un site internet</a:t>
            </a:r>
          </a:p>
          <a:p>
            <a:pPr eaLnBrk="1" hangingPunct="1">
              <a:lnSpc>
                <a:spcPct val="90000"/>
              </a:lnSpc>
              <a:spcBef>
                <a:spcPct val="20000"/>
              </a:spcBef>
              <a:buClr>
                <a:srgbClr val="245F94"/>
              </a:buClr>
              <a:buSzPct val="60000"/>
              <a:buFontTx/>
              <a:buChar char="-"/>
            </a:pPr>
            <a:r>
              <a:rPr lang="en-US" sz="2800"/>
              <a:t> Protection : dès son exploitation publique</a:t>
            </a:r>
          </a:p>
          <a:p>
            <a:pPr eaLnBrk="1" hangingPunct="1">
              <a:lnSpc>
                <a:spcPct val="90000"/>
              </a:lnSpc>
              <a:spcBef>
                <a:spcPct val="20000"/>
              </a:spcBef>
              <a:buClr>
                <a:srgbClr val="245F94"/>
              </a:buClr>
              <a:buSzPct val="60000"/>
              <a:buFontTx/>
              <a:buChar char="-"/>
            </a:pPr>
            <a:r>
              <a:rPr lang="en-US" sz="2800"/>
              <a:t> Régime : opposable à tout nom de domaine identique ou similaire dans le même secteur d’activité (responsabilité civile)</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30208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208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02085" name="Rectangle 5"/>
          <p:cNvSpPr>
            <a:spLocks noChangeArrowheads="1"/>
          </p:cNvSpPr>
          <p:nvPr/>
        </p:nvSpPr>
        <p:spPr bwMode="auto">
          <a:xfrm>
            <a:off x="1295400" y="1447800"/>
            <a:ext cx="7620000" cy="46609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nom patronymique antérieur est opposable à un nom de domaine</a:t>
            </a:r>
          </a:p>
          <a:p>
            <a:pPr eaLnBrk="1" hangingPunct="1">
              <a:lnSpc>
                <a:spcPct val="90000"/>
              </a:lnSpc>
              <a:spcBef>
                <a:spcPct val="20000"/>
              </a:spcBef>
              <a:buClr>
                <a:srgbClr val="245F94"/>
              </a:buClr>
              <a:buSzPct val="60000"/>
              <a:buFontTx/>
              <a:buChar char="-"/>
            </a:pPr>
            <a:r>
              <a:rPr lang="en-US" sz="2800"/>
              <a:t> Définition : nom d’une personne physique</a:t>
            </a:r>
          </a:p>
          <a:p>
            <a:pPr eaLnBrk="1" hangingPunct="1">
              <a:lnSpc>
                <a:spcPct val="90000"/>
              </a:lnSpc>
              <a:spcBef>
                <a:spcPct val="20000"/>
              </a:spcBef>
              <a:buClr>
                <a:srgbClr val="245F94"/>
              </a:buClr>
              <a:buSzPct val="60000"/>
              <a:buFontTx/>
              <a:buChar char="-"/>
            </a:pPr>
            <a:r>
              <a:rPr lang="en-US" sz="2800"/>
              <a:t> Protection : dès son adoption</a:t>
            </a:r>
          </a:p>
          <a:p>
            <a:pPr eaLnBrk="1" hangingPunct="1">
              <a:lnSpc>
                <a:spcPct val="90000"/>
              </a:lnSpc>
              <a:spcBef>
                <a:spcPct val="20000"/>
              </a:spcBef>
              <a:buClr>
                <a:srgbClr val="245F94"/>
              </a:buClr>
              <a:buSzPct val="60000"/>
              <a:buFontTx/>
              <a:buChar char="-"/>
            </a:pPr>
            <a:r>
              <a:rPr lang="en-US" sz="2800"/>
              <a:t> Régime : opposable à tout nom de domaine identique ou similaire exploité à des fins commerciales ou publicitaires lorsqu’il existe un risque de confusion avec la personne physique (droit de la personnalité, responsabilité civile)</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4130"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30413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413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04133" name="Rectangle 5"/>
          <p:cNvSpPr>
            <a:spLocks noChangeArrowheads="1"/>
          </p:cNvSpPr>
          <p:nvPr/>
        </p:nvSpPr>
        <p:spPr bwMode="auto">
          <a:xfrm>
            <a:off x="1295400" y="1447800"/>
            <a:ext cx="7620000" cy="46609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nom d’une collectivité territoriale antérieur est opposable à un nom de domaine</a:t>
            </a:r>
          </a:p>
          <a:p>
            <a:pPr eaLnBrk="1" hangingPunct="1">
              <a:lnSpc>
                <a:spcPct val="90000"/>
              </a:lnSpc>
              <a:spcBef>
                <a:spcPct val="20000"/>
              </a:spcBef>
              <a:buClr>
                <a:srgbClr val="245F94"/>
              </a:buClr>
              <a:buSzPct val="60000"/>
              <a:buFontTx/>
              <a:buChar char="-"/>
            </a:pPr>
            <a:r>
              <a:rPr lang="en-US" sz="2800"/>
              <a:t> Définition : équivalent du nom patronymique pour la collectivité territoriale</a:t>
            </a:r>
          </a:p>
          <a:p>
            <a:pPr eaLnBrk="1" hangingPunct="1">
              <a:lnSpc>
                <a:spcPct val="90000"/>
              </a:lnSpc>
              <a:spcBef>
                <a:spcPct val="20000"/>
              </a:spcBef>
              <a:buClr>
                <a:srgbClr val="245F94"/>
              </a:buClr>
              <a:buSzPct val="60000"/>
              <a:buFontTx/>
              <a:buChar char="-"/>
            </a:pPr>
            <a:r>
              <a:rPr lang="en-US" sz="2800"/>
              <a:t> Protection : dès son adoption</a:t>
            </a:r>
          </a:p>
          <a:p>
            <a:pPr eaLnBrk="1" hangingPunct="1">
              <a:lnSpc>
                <a:spcPct val="90000"/>
              </a:lnSpc>
              <a:spcBef>
                <a:spcPct val="20000"/>
              </a:spcBef>
              <a:buClr>
                <a:srgbClr val="245F94"/>
              </a:buClr>
              <a:buSzPct val="60000"/>
              <a:buFontTx/>
              <a:buChar char="-"/>
            </a:pPr>
            <a:r>
              <a:rPr lang="en-US" sz="2800"/>
              <a:t> Régime : opposable à tout nom de domaine identique ou similaire </a:t>
            </a:r>
            <a:r>
              <a:rPr lang="fr-FR" sz="2800"/>
              <a:t>qui viserait à tirer profit du nom, de l’image ou de la renommée de cette collectivité territoriale, ou bien à leur nuire</a:t>
            </a:r>
            <a:endParaRPr lang="en-US" sz="2800"/>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30617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618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06181" name="Rectangle 5"/>
          <p:cNvSpPr>
            <a:spLocks noChangeArrowheads="1"/>
          </p:cNvSpPr>
          <p:nvPr/>
        </p:nvSpPr>
        <p:spPr bwMode="auto">
          <a:xfrm>
            <a:off x="1295400" y="1447800"/>
            <a:ext cx="7620000" cy="46609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L’appellation d’origine contrôlée antérieure est opposable à un nom de domaine</a:t>
            </a:r>
          </a:p>
          <a:p>
            <a:pPr eaLnBrk="1" hangingPunct="1">
              <a:lnSpc>
                <a:spcPct val="90000"/>
              </a:lnSpc>
              <a:spcBef>
                <a:spcPct val="20000"/>
              </a:spcBef>
              <a:buClr>
                <a:srgbClr val="245F94"/>
              </a:buClr>
              <a:buSzPct val="60000"/>
              <a:buFontTx/>
              <a:buChar char="-"/>
            </a:pPr>
            <a:r>
              <a:rPr lang="en-US" sz="2800"/>
              <a:t> Définition : dénomination d’un produit qui correspond à une zone géographique rassemblant différents facteurs qui confèrent au produit sa qualité et ses caractéristiques</a:t>
            </a:r>
          </a:p>
          <a:p>
            <a:pPr eaLnBrk="1" hangingPunct="1">
              <a:lnSpc>
                <a:spcPct val="90000"/>
              </a:lnSpc>
              <a:spcBef>
                <a:spcPct val="20000"/>
              </a:spcBef>
              <a:buClr>
                <a:srgbClr val="245F94"/>
              </a:buClr>
              <a:buSzPct val="60000"/>
              <a:buFontTx/>
              <a:buChar char="-"/>
            </a:pPr>
            <a:r>
              <a:rPr lang="en-US" sz="2800"/>
              <a:t> Protection : dès son attribution</a:t>
            </a:r>
          </a:p>
          <a:p>
            <a:pPr eaLnBrk="1" hangingPunct="1">
              <a:lnSpc>
                <a:spcPct val="90000"/>
              </a:lnSpc>
              <a:spcBef>
                <a:spcPct val="20000"/>
              </a:spcBef>
              <a:buClr>
                <a:srgbClr val="245F94"/>
              </a:buClr>
              <a:buSzPct val="60000"/>
              <a:buFontTx/>
              <a:buChar char="-"/>
            </a:pPr>
            <a:r>
              <a:rPr lang="en-US" sz="2800"/>
              <a:t> Régime : opposable à tout nom de domaine identique ou similaire qui viserait à détourner ou affaiblir la notoriété de l’appellation</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a:xfrm>
            <a:off x="1033463" y="404813"/>
            <a:ext cx="7729537" cy="452437"/>
          </a:xfrm>
        </p:spPr>
        <p:txBody>
          <a:bodyPr/>
          <a:lstStyle/>
          <a:p>
            <a:pPr eaLnBrk="1" hangingPunct="1"/>
            <a:r>
              <a:rPr lang="en-US" sz="3200" smtClean="0"/>
              <a:t>Objectifs du cours</a:t>
            </a:r>
          </a:p>
        </p:txBody>
      </p:sp>
      <p:sp>
        <p:nvSpPr>
          <p:cNvPr id="20483" name="Rectangle 10"/>
          <p:cNvSpPr>
            <a:spLocks noGrp="1" noChangeArrowheads="1"/>
          </p:cNvSpPr>
          <p:nvPr>
            <p:ph type="body" sz="half" idx="2"/>
          </p:nvPr>
        </p:nvSpPr>
        <p:spPr>
          <a:xfrm>
            <a:off x="3929063" y="1676400"/>
            <a:ext cx="4833937" cy="4648200"/>
          </a:xfrm>
        </p:spPr>
        <p:txBody>
          <a:bodyPr/>
          <a:lstStyle/>
          <a:p>
            <a:pPr eaLnBrk="1" hangingPunct="1"/>
            <a:r>
              <a:rPr lang="en-US" sz="2000" smtClean="0"/>
              <a:t>Connaître les principes qui régissent le droit de la propriété intellectuelle</a:t>
            </a:r>
          </a:p>
          <a:p>
            <a:pPr eaLnBrk="1" hangingPunct="1"/>
            <a:r>
              <a:rPr lang="en-US" sz="2000" smtClean="0"/>
              <a:t>Identifier les zones de risque par rapport à la propriété intellectuelle sur internet</a:t>
            </a:r>
          </a:p>
          <a:p>
            <a:pPr eaLnBrk="1" hangingPunct="1"/>
            <a:r>
              <a:rPr lang="en-US" sz="2000" smtClean="0"/>
              <a:t>Maîtriser les stratégies de protection des droits de propriété intellectuelle</a:t>
            </a:r>
          </a:p>
          <a:p>
            <a:pPr eaLnBrk="1" hangingPunct="1"/>
            <a:endParaRPr lang="en-US" sz="2000" smtClean="0"/>
          </a:p>
        </p:txBody>
      </p:sp>
      <p:sp>
        <p:nvSpPr>
          <p:cNvPr id="20484"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Au  terme de ce cours, vous serez en mesure de : </a:t>
            </a:r>
          </a:p>
        </p:txBody>
      </p:sp>
      <p:pic>
        <p:nvPicPr>
          <p:cNvPr id="20485"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20486" name="Text Box 4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6</a:t>
            </a:r>
          </a:p>
        </p:txBody>
      </p:sp>
      <p:pic>
        <p:nvPicPr>
          <p:cNvPr id="20487" name="Picture 7"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26"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30822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822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08229" name="Rectangle 5"/>
          <p:cNvSpPr>
            <a:spLocks noChangeArrowheads="1"/>
          </p:cNvSpPr>
          <p:nvPr/>
        </p:nvSpPr>
        <p:spPr bwMode="auto">
          <a:xfrm>
            <a:off x="1295400" y="1447800"/>
            <a:ext cx="7620000" cy="38925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droit d’auteur antérieur est opposable à un nom de domaine</a:t>
            </a:r>
          </a:p>
          <a:p>
            <a:pPr eaLnBrk="1" hangingPunct="1">
              <a:lnSpc>
                <a:spcPct val="90000"/>
              </a:lnSpc>
              <a:spcBef>
                <a:spcPct val="20000"/>
              </a:spcBef>
              <a:buClr>
                <a:srgbClr val="245F94"/>
              </a:buClr>
              <a:buSzPct val="60000"/>
              <a:buFontTx/>
              <a:buChar char="-"/>
            </a:pPr>
            <a:r>
              <a:rPr lang="en-US" sz="2800"/>
              <a:t> Définition : création originale matérialisée par une forme d’expression (en particulier, titre d’</a:t>
            </a:r>
            <a:r>
              <a:rPr lang="fr-FR" sz="2800">
                <a:cs typeface="Times New Roman" charset="0"/>
              </a:rPr>
              <a:t>œuvre</a:t>
            </a:r>
            <a:r>
              <a:rPr lang="en-US" sz="2800">
                <a:cs typeface="Times New Roman" charset="0"/>
              </a:rPr>
              <a:t>)</a:t>
            </a:r>
          </a:p>
          <a:p>
            <a:pPr eaLnBrk="1" hangingPunct="1">
              <a:lnSpc>
                <a:spcPct val="90000"/>
              </a:lnSpc>
              <a:spcBef>
                <a:spcPct val="20000"/>
              </a:spcBef>
              <a:buClr>
                <a:srgbClr val="245F94"/>
              </a:buClr>
              <a:buSzPct val="60000"/>
              <a:buFontTx/>
              <a:buChar char="-"/>
            </a:pPr>
            <a:r>
              <a:rPr lang="en-US" sz="2800">
                <a:cs typeface="Times New Roman" charset="0"/>
              </a:rPr>
              <a:t> Protection : dès la création</a:t>
            </a:r>
          </a:p>
          <a:p>
            <a:pPr eaLnBrk="1" hangingPunct="1">
              <a:lnSpc>
                <a:spcPct val="90000"/>
              </a:lnSpc>
              <a:spcBef>
                <a:spcPct val="20000"/>
              </a:spcBef>
              <a:buClr>
                <a:srgbClr val="245F94"/>
              </a:buClr>
              <a:buSzPct val="60000"/>
              <a:buFontTx/>
              <a:buChar char="-"/>
            </a:pPr>
            <a:r>
              <a:rPr lang="en-US" sz="2800">
                <a:cs typeface="Times New Roman" charset="0"/>
              </a:rPr>
              <a:t> Régime : opposable à tout nom de domaine identique ou similaire</a:t>
            </a:r>
          </a:p>
          <a:p>
            <a:pPr eaLnBrk="1" hangingPunct="1">
              <a:lnSpc>
                <a:spcPct val="90000"/>
              </a:lnSpc>
              <a:spcBef>
                <a:spcPct val="20000"/>
              </a:spcBef>
              <a:buClr>
                <a:srgbClr val="245F94"/>
              </a:buClr>
              <a:buSzPct val="60000"/>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Conflits de droits</a:t>
            </a:r>
          </a:p>
        </p:txBody>
      </p:sp>
      <p:pic>
        <p:nvPicPr>
          <p:cNvPr id="31027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1027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10277" name="Rectangle 5"/>
          <p:cNvSpPr>
            <a:spLocks noChangeArrowheads="1"/>
          </p:cNvSpPr>
          <p:nvPr/>
        </p:nvSpPr>
        <p:spPr bwMode="auto">
          <a:xfrm>
            <a:off x="1295400" y="1447800"/>
            <a:ext cx="7620000" cy="51308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Une recherche d’antériorités doit être menée en amont du choix du nom de domaine</a:t>
            </a:r>
          </a:p>
          <a:p>
            <a:pPr eaLnBrk="1" hangingPunct="1">
              <a:lnSpc>
                <a:spcPct val="90000"/>
              </a:lnSpc>
              <a:spcBef>
                <a:spcPct val="20000"/>
              </a:spcBef>
              <a:buClr>
                <a:srgbClr val="245F94"/>
              </a:buClr>
              <a:buSzPct val="60000"/>
              <a:buFont typeface="Wingdings 2" pitchFamily="18" charset="2"/>
              <a:buChar char="¢"/>
            </a:pPr>
            <a:endParaRPr lang="fr-FR" sz="2800"/>
          </a:p>
          <a:p>
            <a:pPr eaLnBrk="1" hangingPunct="1">
              <a:lnSpc>
                <a:spcPct val="90000"/>
              </a:lnSpc>
              <a:spcBef>
                <a:spcPct val="20000"/>
              </a:spcBef>
              <a:buClr>
                <a:srgbClr val="245F94"/>
              </a:buClr>
              <a:buSzPct val="60000"/>
              <a:buFont typeface="Wingdings 2" pitchFamily="18" charset="2"/>
              <a:buNone/>
            </a:pPr>
            <a:r>
              <a:rPr lang="en-US" sz="2800"/>
              <a:t>	L’objectif est de sécuriser ce choix</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 typeface="Wingdings 2" pitchFamily="18" charset="2"/>
              <a:buNone/>
            </a:pPr>
            <a:r>
              <a:rPr lang="en-US" sz="2800"/>
              <a:t>	Il s’agit en outre d’un impératif dans le 	cadre du “.fr”. La charte de l’AFNIC 	prévoit que le demandeur à 	l’enregistrement du nom de domaine doit 	s’assurer qu’il ne porte pas atteinte à des 	droits antérieurs</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idx="4294967295"/>
          </p:nvPr>
        </p:nvSpPr>
        <p:spPr>
          <a:xfrm>
            <a:off x="1033463" y="304800"/>
            <a:ext cx="8110537" cy="523875"/>
          </a:xfrm>
        </p:spPr>
        <p:txBody>
          <a:bodyPr/>
          <a:lstStyle/>
          <a:p>
            <a:pPr eaLnBrk="1" hangingPunct="1"/>
            <a:r>
              <a:rPr lang="en-US" sz="3200" smtClean="0"/>
              <a:t>Chapitre 2 Conflits de droits</a:t>
            </a:r>
          </a:p>
        </p:txBody>
      </p:sp>
      <p:pic>
        <p:nvPicPr>
          <p:cNvPr id="25088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5088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50885" name="Rectangle 5"/>
          <p:cNvSpPr>
            <a:spLocks noChangeArrowheads="1"/>
          </p:cNvSpPr>
          <p:nvPr/>
        </p:nvSpPr>
        <p:spPr bwMode="auto">
          <a:xfrm>
            <a:off x="1295400" y="1676400"/>
            <a:ext cx="7620000" cy="50038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cybersquattage</a:t>
            </a: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a:p>
            <a:pPr eaLnBrk="1" hangingPunct="1">
              <a:lnSpc>
                <a:spcPct val="90000"/>
              </a:lnSpc>
              <a:spcBef>
                <a:spcPct val="20000"/>
              </a:spcBef>
              <a:buClr>
                <a:srgbClr val="245F94"/>
              </a:buClr>
              <a:buSzPct val="60000"/>
              <a:buFontTx/>
              <a:buChar char="-"/>
            </a:pPr>
            <a:r>
              <a:rPr lang="fr-FR" sz="2800">
                <a:cs typeface="Times New Roman" charset="0"/>
              </a:rPr>
              <a:t> Une pratique qui s’est développée avec l’avènement d’Internet</a:t>
            </a:r>
          </a:p>
          <a:p>
            <a:pPr eaLnBrk="1" hangingPunct="1">
              <a:lnSpc>
                <a:spcPct val="90000"/>
              </a:lnSpc>
              <a:spcBef>
                <a:spcPct val="20000"/>
              </a:spcBef>
              <a:buClr>
                <a:srgbClr val="245F94"/>
              </a:buClr>
              <a:buSzPct val="60000"/>
            </a:pPr>
            <a:endParaRPr lang="fr-FR" sz="2800">
              <a:cs typeface="Times New Roman" charset="0"/>
            </a:endParaRPr>
          </a:p>
          <a:p>
            <a:pPr eaLnBrk="1" hangingPunct="1">
              <a:lnSpc>
                <a:spcPct val="90000"/>
              </a:lnSpc>
              <a:spcBef>
                <a:spcPct val="20000"/>
              </a:spcBef>
              <a:buClr>
                <a:srgbClr val="245F94"/>
              </a:buClr>
              <a:buSzPct val="60000"/>
              <a:buFontTx/>
              <a:buChar char="-"/>
            </a:pPr>
            <a:r>
              <a:rPr lang="fr-FR" sz="2800">
                <a:cs typeface="Times New Roman" charset="0"/>
              </a:rPr>
              <a:t> De nombreuses formes qui rendent son éradication difficile</a:t>
            </a:r>
          </a:p>
          <a:p>
            <a:pPr eaLnBrk="1" hangingPunct="1">
              <a:lnSpc>
                <a:spcPct val="90000"/>
              </a:lnSpc>
              <a:spcBef>
                <a:spcPct val="20000"/>
              </a:spcBef>
              <a:buClr>
                <a:srgbClr val="245F94"/>
              </a:buClr>
              <a:buSzPct val="60000"/>
            </a:pPr>
            <a:r>
              <a:rPr lang="fr-FR" sz="2800">
                <a:cs typeface="Times New Roman" charset="0"/>
              </a:rPr>
              <a:t>	Site en parking</a:t>
            </a:r>
          </a:p>
          <a:p>
            <a:pPr eaLnBrk="1" hangingPunct="1">
              <a:lnSpc>
                <a:spcPct val="90000"/>
              </a:lnSpc>
              <a:spcBef>
                <a:spcPct val="20000"/>
              </a:spcBef>
              <a:buClr>
                <a:srgbClr val="245F94"/>
              </a:buClr>
              <a:buSzPct val="60000"/>
            </a:pPr>
            <a:r>
              <a:rPr lang="fr-FR" sz="2800">
                <a:cs typeface="Times New Roman" charset="0"/>
              </a:rPr>
              <a:t>	typosquattage</a:t>
            </a:r>
          </a:p>
          <a:p>
            <a:pPr eaLnBrk="1" hangingPunct="1">
              <a:lnSpc>
                <a:spcPct val="90000"/>
              </a:lnSpc>
              <a:spcBef>
                <a:spcPct val="20000"/>
              </a:spcBef>
              <a:buClr>
                <a:srgbClr val="245F94"/>
              </a:buClr>
              <a:buSzPct val="60000"/>
            </a:pPr>
            <a:r>
              <a:rPr lang="fr-FR" sz="2800">
                <a:cs typeface="Times New Roman" charset="0"/>
              </a:rPr>
              <a:t>	domain name tasting</a:t>
            </a: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idx="4294967295"/>
          </p:nvPr>
        </p:nvSpPr>
        <p:spPr>
          <a:xfrm>
            <a:off x="1033463" y="304800"/>
            <a:ext cx="8110537" cy="523875"/>
          </a:xfrm>
        </p:spPr>
        <p:txBody>
          <a:bodyPr/>
          <a:lstStyle/>
          <a:p>
            <a:pPr eaLnBrk="1" hangingPunct="1"/>
            <a:r>
              <a:rPr lang="en-US" sz="3200" smtClean="0"/>
              <a:t>Chapitre 3 Les procédures alternatives</a:t>
            </a:r>
          </a:p>
        </p:txBody>
      </p:sp>
      <p:pic>
        <p:nvPicPr>
          <p:cNvPr id="31232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1232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12327" name="AutoShape 7"/>
          <p:cNvSpPr>
            <a:spLocks noChangeArrowheads="1"/>
          </p:cNvSpPr>
          <p:nvPr/>
        </p:nvSpPr>
        <p:spPr bwMode="auto">
          <a:xfrm>
            <a:off x="1143000" y="2438400"/>
            <a:ext cx="3124200" cy="3581400"/>
          </a:xfrm>
          <a:prstGeom prst="cube">
            <a:avLst>
              <a:gd name="adj" fmla="val 25000"/>
            </a:avLst>
          </a:prstGeom>
          <a:gradFill rotWithShape="0">
            <a:gsLst>
              <a:gs pos="0">
                <a:srgbClr val="99CCFF">
                  <a:gamma/>
                  <a:shade val="46275"/>
                  <a:invGamma/>
                </a:srgbClr>
              </a:gs>
              <a:gs pos="100000">
                <a:srgbClr val="99CCFF"/>
              </a:gs>
            </a:gsLst>
            <a:lin ang="5400000" scaled="1"/>
          </a:gradFill>
          <a:ln w="9525">
            <a:solidFill>
              <a:srgbClr val="000000"/>
            </a:solidFill>
            <a:miter lim="800000"/>
            <a:headEnd/>
            <a:tailEnd/>
          </a:ln>
          <a:effectLst/>
        </p:spPr>
        <p:txBody>
          <a:bodyPr wrap="none" anchor="ctr"/>
          <a:lstStyle/>
          <a:p>
            <a:endParaRPr lang="fr-FR"/>
          </a:p>
        </p:txBody>
      </p:sp>
      <p:sp>
        <p:nvSpPr>
          <p:cNvPr id="312328" name="Text Box 8"/>
          <p:cNvSpPr txBox="1">
            <a:spLocks noChangeArrowheads="1"/>
          </p:cNvSpPr>
          <p:nvPr/>
        </p:nvSpPr>
        <p:spPr bwMode="auto">
          <a:xfrm>
            <a:off x="914400" y="2362200"/>
            <a:ext cx="3124200" cy="946150"/>
          </a:xfrm>
          <a:prstGeom prst="rect">
            <a:avLst/>
          </a:prstGeom>
          <a:noFill/>
          <a:ln w="9525">
            <a:noFill/>
            <a:miter lim="800000"/>
            <a:headEnd/>
            <a:tailEnd/>
          </a:ln>
          <a:effectLst/>
        </p:spPr>
        <p:txBody>
          <a:bodyPr>
            <a:spAutoFit/>
          </a:bodyPr>
          <a:lstStyle/>
          <a:p>
            <a:pPr algn="ctr" eaLnBrk="1" hangingPunct="1">
              <a:spcBef>
                <a:spcPct val="50000"/>
              </a:spcBef>
            </a:pPr>
            <a:r>
              <a:rPr lang="fr-FR" sz="2800">
                <a:solidFill>
                  <a:schemeClr val="bg1"/>
                </a:solidFill>
                <a:latin typeface="Tahoma" pitchFamily="34" charset="0"/>
              </a:rPr>
              <a:t>Solution consensuelle</a:t>
            </a:r>
          </a:p>
        </p:txBody>
      </p:sp>
      <p:sp>
        <p:nvSpPr>
          <p:cNvPr id="312331" name="Text Box 11"/>
          <p:cNvSpPr txBox="1">
            <a:spLocks noChangeArrowheads="1"/>
          </p:cNvSpPr>
          <p:nvPr/>
        </p:nvSpPr>
        <p:spPr bwMode="auto">
          <a:xfrm>
            <a:off x="1143000" y="3276600"/>
            <a:ext cx="2514600" cy="2647950"/>
          </a:xfrm>
          <a:prstGeom prst="rect">
            <a:avLst/>
          </a:prstGeom>
          <a:noFill/>
          <a:ln w="9525">
            <a:noFill/>
            <a:miter lim="800000"/>
            <a:headEnd/>
            <a:tailEnd/>
          </a:ln>
          <a:effectLst/>
        </p:spPr>
        <p:txBody>
          <a:bodyPr>
            <a:spAutoFit/>
          </a:bodyPr>
          <a:lstStyle/>
          <a:p>
            <a:pPr eaLnBrk="1" hangingPunct="1">
              <a:spcBef>
                <a:spcPct val="50000"/>
              </a:spcBef>
            </a:pPr>
            <a:r>
              <a:rPr lang="fr-FR" sz="2400">
                <a:solidFill>
                  <a:schemeClr val="bg1"/>
                </a:solidFill>
                <a:latin typeface="Tahoma" pitchFamily="34" charset="0"/>
              </a:rPr>
              <a:t>-</a:t>
            </a:r>
            <a:r>
              <a:rPr lang="fr-FR" sz="2400">
                <a:solidFill>
                  <a:schemeClr val="folHlink"/>
                </a:solidFill>
                <a:latin typeface="Tahoma" pitchFamily="34" charset="0"/>
              </a:rPr>
              <a:t> </a:t>
            </a:r>
            <a:r>
              <a:rPr lang="fr-FR" sz="2400">
                <a:solidFill>
                  <a:schemeClr val="bg1"/>
                </a:solidFill>
                <a:latin typeface="Tahoma" pitchFamily="34" charset="0"/>
              </a:rPr>
              <a:t>tentative de rachat d’un nom de domaine</a:t>
            </a:r>
          </a:p>
          <a:p>
            <a:pPr eaLnBrk="1" hangingPunct="1">
              <a:spcBef>
                <a:spcPct val="50000"/>
              </a:spcBef>
              <a:buFontTx/>
              <a:buChar char="-"/>
            </a:pPr>
            <a:r>
              <a:rPr lang="fr-FR" sz="2400">
                <a:solidFill>
                  <a:schemeClr val="bg1"/>
                </a:solidFill>
                <a:latin typeface="Tahoma" pitchFamily="34" charset="0"/>
              </a:rPr>
              <a:t> médiation </a:t>
            </a:r>
          </a:p>
          <a:p>
            <a:pPr eaLnBrk="1" hangingPunct="1">
              <a:spcBef>
                <a:spcPct val="50000"/>
              </a:spcBef>
            </a:pPr>
            <a:r>
              <a:rPr lang="fr-FR" sz="2400">
                <a:solidFill>
                  <a:schemeClr val="bg1"/>
                </a:solidFill>
                <a:latin typeface="Tahoma" pitchFamily="34" charset="0"/>
              </a:rPr>
              <a:t>- mise en demeure</a:t>
            </a:r>
          </a:p>
        </p:txBody>
      </p:sp>
      <p:sp>
        <p:nvSpPr>
          <p:cNvPr id="312332" name="AutoShape 12"/>
          <p:cNvSpPr>
            <a:spLocks noChangeArrowheads="1"/>
          </p:cNvSpPr>
          <p:nvPr/>
        </p:nvSpPr>
        <p:spPr bwMode="auto">
          <a:xfrm>
            <a:off x="3886200" y="3886200"/>
            <a:ext cx="1600200" cy="1371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rgbClr val="99CCFF"/>
              </a:gs>
              <a:gs pos="100000">
                <a:srgbClr val="6666FF"/>
              </a:gs>
            </a:gsLst>
            <a:lin ang="0" scaled="1"/>
          </a:gradFill>
          <a:ln w="9525">
            <a:solidFill>
              <a:srgbClr val="000000"/>
            </a:solidFill>
            <a:miter lim="800000"/>
            <a:headEnd/>
            <a:tailEnd/>
          </a:ln>
          <a:effectLst/>
        </p:spPr>
        <p:txBody>
          <a:bodyPr wrap="none" anchor="ctr"/>
          <a:lstStyle/>
          <a:p>
            <a:endParaRPr lang="fr-FR"/>
          </a:p>
        </p:txBody>
      </p:sp>
      <p:sp>
        <p:nvSpPr>
          <p:cNvPr id="312333" name="Text Box 13"/>
          <p:cNvSpPr txBox="1">
            <a:spLocks noChangeArrowheads="1"/>
          </p:cNvSpPr>
          <p:nvPr/>
        </p:nvSpPr>
        <p:spPr bwMode="auto">
          <a:xfrm>
            <a:off x="4114800" y="4343400"/>
            <a:ext cx="1066800" cy="457200"/>
          </a:xfrm>
          <a:prstGeom prst="rect">
            <a:avLst/>
          </a:prstGeom>
          <a:noFill/>
          <a:ln w="9525">
            <a:noFill/>
            <a:miter lim="800000"/>
            <a:headEnd/>
            <a:tailEnd/>
          </a:ln>
          <a:effectLst/>
        </p:spPr>
        <p:txBody>
          <a:bodyPr>
            <a:spAutoFit/>
          </a:bodyPr>
          <a:lstStyle/>
          <a:p>
            <a:pPr algn="ctr" eaLnBrk="1" hangingPunct="1">
              <a:spcBef>
                <a:spcPct val="50000"/>
              </a:spcBef>
            </a:pPr>
            <a:r>
              <a:rPr lang="fr-FR" sz="2400">
                <a:solidFill>
                  <a:schemeClr val="bg1"/>
                </a:solidFill>
                <a:latin typeface="Tahoma" pitchFamily="34" charset="0"/>
              </a:rPr>
              <a:t>échec</a:t>
            </a:r>
          </a:p>
        </p:txBody>
      </p:sp>
      <p:sp>
        <p:nvSpPr>
          <p:cNvPr id="312334" name="AutoShape 14"/>
          <p:cNvSpPr>
            <a:spLocks noChangeArrowheads="1"/>
          </p:cNvSpPr>
          <p:nvPr/>
        </p:nvSpPr>
        <p:spPr bwMode="auto">
          <a:xfrm>
            <a:off x="5486400" y="2362200"/>
            <a:ext cx="3124200" cy="3581400"/>
          </a:xfrm>
          <a:prstGeom prst="cube">
            <a:avLst>
              <a:gd name="adj" fmla="val 25000"/>
            </a:avLst>
          </a:prstGeom>
          <a:gradFill rotWithShape="0">
            <a:gsLst>
              <a:gs pos="0">
                <a:srgbClr val="6666FF"/>
              </a:gs>
              <a:gs pos="100000">
                <a:srgbClr val="6666FF">
                  <a:gamma/>
                  <a:shade val="46275"/>
                  <a:invGamma/>
                </a:srgbClr>
              </a:gs>
            </a:gsLst>
            <a:lin ang="5400000" scaled="1"/>
          </a:gradFill>
          <a:ln w="9525">
            <a:solidFill>
              <a:srgbClr val="000000"/>
            </a:solidFill>
            <a:miter lim="800000"/>
            <a:headEnd/>
            <a:tailEnd/>
          </a:ln>
          <a:effectLst/>
        </p:spPr>
        <p:txBody>
          <a:bodyPr wrap="none" anchor="ctr"/>
          <a:lstStyle/>
          <a:p>
            <a:endParaRPr lang="fr-FR"/>
          </a:p>
        </p:txBody>
      </p:sp>
      <p:sp>
        <p:nvSpPr>
          <p:cNvPr id="312335" name="Text Box 15"/>
          <p:cNvSpPr txBox="1">
            <a:spLocks noChangeArrowheads="1"/>
          </p:cNvSpPr>
          <p:nvPr/>
        </p:nvSpPr>
        <p:spPr bwMode="auto">
          <a:xfrm>
            <a:off x="5410200" y="2286000"/>
            <a:ext cx="2819400" cy="946150"/>
          </a:xfrm>
          <a:prstGeom prst="rect">
            <a:avLst/>
          </a:prstGeom>
          <a:noFill/>
          <a:ln w="9525">
            <a:noFill/>
            <a:miter lim="800000"/>
            <a:headEnd/>
            <a:tailEnd/>
          </a:ln>
          <a:effectLst/>
        </p:spPr>
        <p:txBody>
          <a:bodyPr>
            <a:spAutoFit/>
          </a:bodyPr>
          <a:lstStyle/>
          <a:p>
            <a:pPr algn="ctr" eaLnBrk="1" hangingPunct="1">
              <a:spcBef>
                <a:spcPct val="50000"/>
              </a:spcBef>
            </a:pPr>
            <a:r>
              <a:rPr lang="fr-FR" sz="2800">
                <a:solidFill>
                  <a:schemeClr val="bg1"/>
                </a:solidFill>
                <a:latin typeface="Tahoma" pitchFamily="34" charset="0"/>
              </a:rPr>
              <a:t>Solution contraignante</a:t>
            </a:r>
          </a:p>
        </p:txBody>
      </p:sp>
      <p:sp>
        <p:nvSpPr>
          <p:cNvPr id="312336" name="Text Box 16"/>
          <p:cNvSpPr txBox="1">
            <a:spLocks noChangeArrowheads="1"/>
          </p:cNvSpPr>
          <p:nvPr/>
        </p:nvSpPr>
        <p:spPr bwMode="auto">
          <a:xfrm>
            <a:off x="5562600" y="3352800"/>
            <a:ext cx="2362200" cy="2465388"/>
          </a:xfrm>
          <a:prstGeom prst="rect">
            <a:avLst/>
          </a:prstGeom>
          <a:noFill/>
          <a:ln w="9525">
            <a:noFill/>
            <a:miter lim="800000"/>
            <a:headEnd/>
            <a:tailEnd/>
          </a:ln>
          <a:effectLst/>
        </p:spPr>
        <p:txBody>
          <a:bodyPr>
            <a:spAutoFit/>
          </a:bodyPr>
          <a:lstStyle/>
          <a:p>
            <a:pPr eaLnBrk="1" hangingPunct="1">
              <a:spcBef>
                <a:spcPct val="50000"/>
              </a:spcBef>
              <a:buFontTx/>
              <a:buChar char="-"/>
            </a:pPr>
            <a:r>
              <a:rPr lang="fr-FR" sz="2400">
                <a:solidFill>
                  <a:schemeClr val="bg1"/>
                </a:solidFill>
                <a:latin typeface="Tahoma" pitchFamily="34" charset="0"/>
              </a:rPr>
              <a:t> Voie extra-judiciaire (noms de domaine)</a:t>
            </a:r>
          </a:p>
          <a:p>
            <a:pPr eaLnBrk="1" hangingPunct="1">
              <a:spcBef>
                <a:spcPct val="50000"/>
              </a:spcBef>
            </a:pPr>
            <a:r>
              <a:rPr lang="fr-FR" sz="2400">
                <a:solidFill>
                  <a:schemeClr val="bg1"/>
                </a:solidFill>
                <a:latin typeface="Tahoma" pitchFamily="34" charset="0"/>
              </a:rPr>
              <a:t>- Voie judiciaire</a:t>
            </a:r>
          </a:p>
          <a:p>
            <a:pPr eaLnBrk="1" hangingPunct="1"/>
            <a:r>
              <a:rPr lang="fr-FR" sz="2400">
                <a:solidFill>
                  <a:schemeClr val="bg1"/>
                </a:solidFill>
                <a:latin typeface="Tahoma" pitchFamily="34" charset="0"/>
              </a:rPr>
              <a:t>Référé, jour fixe,… </a:t>
            </a:r>
          </a:p>
        </p:txBody>
      </p:sp>
      <p:sp>
        <p:nvSpPr>
          <p:cNvPr id="312337" name="Rectangle 17"/>
          <p:cNvSpPr>
            <a:spLocks noChangeArrowheads="1"/>
          </p:cNvSpPr>
          <p:nvPr/>
        </p:nvSpPr>
        <p:spPr bwMode="auto">
          <a:xfrm>
            <a:off x="2663825" y="1409700"/>
            <a:ext cx="4502150" cy="379413"/>
          </a:xfrm>
          <a:prstGeom prst="rect">
            <a:avLst/>
          </a:prstGeom>
          <a:solidFill>
            <a:schemeClr val="accent1"/>
          </a:solidFill>
          <a:ln w="12700">
            <a:solidFill>
              <a:schemeClr val="tx1"/>
            </a:solidFill>
            <a:miter lim="800000"/>
            <a:headEnd/>
            <a:tailEnd/>
          </a:ln>
          <a:effectLst/>
        </p:spPr>
        <p:txBody>
          <a:bodyPr wrap="none" anchor="ctr">
            <a:spAutoFit/>
          </a:bodyPr>
          <a:lstStyle/>
          <a:p>
            <a:pPr algn="ctr"/>
            <a:r>
              <a:rPr lang="fr-FR"/>
              <a:t>Comment récupérer un nom de domaine ?</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3000"/>
                                  </p:stCondLst>
                                  <p:childTnLst>
                                    <p:set>
                                      <p:cBhvr>
                                        <p:cTn id="6" dur="1" fill="hold">
                                          <p:stCondLst>
                                            <p:cond delay="0"/>
                                          </p:stCondLst>
                                        </p:cTn>
                                        <p:tgtEl>
                                          <p:spTgt spid="312332"/>
                                        </p:tgtEl>
                                        <p:attrNameLst>
                                          <p:attrName>style.visibility</p:attrName>
                                        </p:attrNameLst>
                                      </p:cBhvr>
                                      <p:to>
                                        <p:strVal val="visible"/>
                                      </p:to>
                                    </p:set>
                                    <p:anim calcmode="lin" valueType="num">
                                      <p:cBhvr additive="base">
                                        <p:cTn id="7" dur="500" fill="hold"/>
                                        <p:tgtEl>
                                          <p:spTgt spid="312332"/>
                                        </p:tgtEl>
                                        <p:attrNameLst>
                                          <p:attrName>ppt_x</p:attrName>
                                        </p:attrNameLst>
                                      </p:cBhvr>
                                      <p:tavLst>
                                        <p:tav tm="0">
                                          <p:val>
                                            <p:strVal val="0-#ppt_w/2"/>
                                          </p:val>
                                        </p:tav>
                                        <p:tav tm="100000">
                                          <p:val>
                                            <p:strVal val="#ppt_x"/>
                                          </p:val>
                                        </p:tav>
                                      </p:tavLst>
                                    </p:anim>
                                    <p:anim calcmode="lin" valueType="num">
                                      <p:cBhvr additive="base">
                                        <p:cTn id="8" dur="500" fill="hold"/>
                                        <p:tgtEl>
                                          <p:spTgt spid="312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a:xfrm>
            <a:off x="1033463" y="304800"/>
            <a:ext cx="8110537" cy="523875"/>
          </a:xfrm>
        </p:spPr>
        <p:txBody>
          <a:bodyPr/>
          <a:lstStyle/>
          <a:p>
            <a:pPr eaLnBrk="1" hangingPunct="1"/>
            <a:r>
              <a:rPr lang="en-US" sz="3200" smtClean="0"/>
              <a:t>Chapitre 3 Les procédures alternatives</a:t>
            </a:r>
          </a:p>
        </p:txBody>
      </p:sp>
      <p:pic>
        <p:nvPicPr>
          <p:cNvPr id="28160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160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81605" name="Rectangle 5"/>
          <p:cNvSpPr>
            <a:spLocks noChangeArrowheads="1"/>
          </p:cNvSpPr>
          <p:nvPr/>
        </p:nvSpPr>
        <p:spPr bwMode="auto">
          <a:xfrm>
            <a:off x="1295400" y="1676400"/>
            <a:ext cx="7620000" cy="35941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Les avantages de la réponse judiciaire</a:t>
            </a:r>
          </a:p>
          <a:p>
            <a:pPr eaLnBrk="1" hangingPunct="1">
              <a:lnSpc>
                <a:spcPct val="90000"/>
              </a:lnSpc>
              <a:spcBef>
                <a:spcPct val="20000"/>
              </a:spcBef>
              <a:buClr>
                <a:srgbClr val="245F94"/>
              </a:buClr>
              <a:buSzPct val="60000"/>
              <a:buFontTx/>
              <a:buChar char="-"/>
            </a:pPr>
            <a:r>
              <a:rPr lang="fr-FR" sz="2800"/>
              <a:t> possibilité d’obtention de dommages et intérêts</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 typeface="Wingdings 2" pitchFamily="18" charset="2"/>
              <a:buChar char="¢"/>
            </a:pPr>
            <a:r>
              <a:rPr lang="en-US" sz="2800"/>
              <a:t> Les limites de la réponse judiciaire</a:t>
            </a:r>
          </a:p>
          <a:p>
            <a:pPr eaLnBrk="1" hangingPunct="1">
              <a:lnSpc>
                <a:spcPct val="90000"/>
              </a:lnSpc>
              <a:spcBef>
                <a:spcPct val="20000"/>
              </a:spcBef>
              <a:buClr>
                <a:srgbClr val="245F94"/>
              </a:buClr>
              <a:buSzPct val="60000"/>
              <a:buFontTx/>
              <a:buChar char="-"/>
            </a:pPr>
            <a:r>
              <a:rPr lang="en-US" sz="2800"/>
              <a:t> longueur de la procédure (12 à 18 mois)</a:t>
            </a:r>
          </a:p>
          <a:p>
            <a:pPr eaLnBrk="1" hangingPunct="1">
              <a:lnSpc>
                <a:spcPct val="90000"/>
              </a:lnSpc>
              <a:spcBef>
                <a:spcPct val="20000"/>
              </a:spcBef>
              <a:buClr>
                <a:srgbClr val="245F94"/>
              </a:buClr>
              <a:buSzPct val="60000"/>
              <a:buFontTx/>
              <a:buChar char="-"/>
            </a:pPr>
            <a:r>
              <a:rPr lang="en-US" sz="2800"/>
              <a:t> exécution difficile à l’encontre de registres étrangers</a:t>
            </a:r>
          </a:p>
        </p:txBody>
      </p:sp>
    </p:spTree>
    <p:custDataLst>
      <p:tags r:id="rId1"/>
    </p:custData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Chapitre 3 Les procédures alternatives</a:t>
            </a:r>
          </a:p>
        </p:txBody>
      </p:sp>
      <p:pic>
        <p:nvPicPr>
          <p:cNvPr id="27341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341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73413" name="Rectangle 5"/>
          <p:cNvSpPr>
            <a:spLocks noChangeArrowheads="1"/>
          </p:cNvSpPr>
          <p:nvPr/>
        </p:nvSpPr>
        <p:spPr bwMode="auto">
          <a:xfrm>
            <a:off x="1295400" y="1676400"/>
            <a:ext cx="7620000" cy="50038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Les avantages des procédures alternatives</a:t>
            </a:r>
          </a:p>
          <a:p>
            <a:pPr eaLnBrk="1" hangingPunct="1">
              <a:lnSpc>
                <a:spcPct val="90000"/>
              </a:lnSpc>
              <a:spcBef>
                <a:spcPct val="20000"/>
              </a:spcBef>
              <a:buClr>
                <a:srgbClr val="245F94"/>
              </a:buClr>
              <a:buSzPct val="60000"/>
              <a:buFontTx/>
              <a:buChar char="-"/>
            </a:pPr>
            <a:r>
              <a:rPr lang="fr-FR" sz="2800"/>
              <a:t> la rapidité (environ deux mois)</a:t>
            </a:r>
          </a:p>
          <a:p>
            <a:pPr eaLnBrk="1" hangingPunct="1">
              <a:lnSpc>
                <a:spcPct val="90000"/>
              </a:lnSpc>
              <a:spcBef>
                <a:spcPct val="20000"/>
              </a:spcBef>
              <a:buClr>
                <a:srgbClr val="245F94"/>
              </a:buClr>
              <a:buSzPct val="60000"/>
              <a:buFontTx/>
              <a:buChar char="-"/>
            </a:pPr>
            <a:r>
              <a:rPr lang="fr-FR" sz="2800"/>
              <a:t> le faible coût (1500 $ pour un « .com »)</a:t>
            </a:r>
          </a:p>
          <a:p>
            <a:pPr eaLnBrk="1" hangingPunct="1">
              <a:lnSpc>
                <a:spcPct val="90000"/>
              </a:lnSpc>
              <a:spcBef>
                <a:spcPct val="20000"/>
              </a:spcBef>
              <a:buClr>
                <a:srgbClr val="245F94"/>
              </a:buClr>
              <a:buSzPct val="60000"/>
              <a:buFontTx/>
              <a:buChar char="-"/>
            </a:pPr>
            <a:r>
              <a:rPr lang="fr-FR" sz="2800"/>
              <a:t> la simplicité</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 typeface="Wingdings 2" pitchFamily="18" charset="2"/>
              <a:buChar char="¢"/>
            </a:pPr>
            <a:r>
              <a:rPr lang="fr-FR" sz="2800"/>
              <a:t> Les inconvénients des procédures alternatives</a:t>
            </a:r>
          </a:p>
          <a:p>
            <a:pPr eaLnBrk="1" hangingPunct="1">
              <a:lnSpc>
                <a:spcPct val="90000"/>
              </a:lnSpc>
              <a:spcBef>
                <a:spcPct val="20000"/>
              </a:spcBef>
              <a:buClr>
                <a:srgbClr val="245F94"/>
              </a:buClr>
              <a:buSzPct val="60000"/>
              <a:buFontTx/>
              <a:buChar char="-"/>
            </a:pPr>
            <a:r>
              <a:rPr lang="fr-FR" sz="2800"/>
              <a:t> pas d’obtention de dommages et intérêts</a:t>
            </a:r>
          </a:p>
          <a:p>
            <a:pPr eaLnBrk="1" hangingPunct="1">
              <a:lnSpc>
                <a:spcPct val="90000"/>
              </a:lnSpc>
              <a:spcBef>
                <a:spcPct val="20000"/>
              </a:spcBef>
              <a:buClr>
                <a:srgbClr val="245F94"/>
              </a:buClr>
              <a:buSzPct val="60000"/>
              <a:buFontTx/>
              <a:buChar char="-"/>
            </a:pPr>
            <a:r>
              <a:rPr lang="fr-FR" sz="2800"/>
              <a:t> des procédures différentes selon les extensions</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Chapitre 3 Les procédures alternatives</a:t>
            </a:r>
          </a:p>
        </p:txBody>
      </p:sp>
      <p:pic>
        <p:nvPicPr>
          <p:cNvPr id="27545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546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75461" name="Rectangle 5"/>
          <p:cNvSpPr>
            <a:spLocks noChangeArrowheads="1"/>
          </p:cNvSpPr>
          <p:nvPr/>
        </p:nvSpPr>
        <p:spPr bwMode="auto">
          <a:xfrm>
            <a:off x="1143000" y="1447800"/>
            <a:ext cx="7696200" cy="53022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Procédure applicable aux « .com », « .org »,…</a:t>
            </a:r>
          </a:p>
          <a:p>
            <a:pPr eaLnBrk="1" hangingPunct="1">
              <a:lnSpc>
                <a:spcPct val="90000"/>
              </a:lnSpc>
              <a:spcBef>
                <a:spcPct val="20000"/>
              </a:spcBef>
              <a:buClr>
                <a:srgbClr val="245F94"/>
              </a:buClr>
              <a:buSzPct val="60000"/>
              <a:buFontTx/>
              <a:buChar char="-"/>
            </a:pPr>
            <a:r>
              <a:rPr lang="en-US" sz="2800"/>
              <a:t> un droit de marque identique ou similaire au nom de domaine</a:t>
            </a:r>
          </a:p>
          <a:p>
            <a:pPr eaLnBrk="1" hangingPunct="1">
              <a:lnSpc>
                <a:spcPct val="90000"/>
              </a:lnSpc>
              <a:spcBef>
                <a:spcPct val="20000"/>
              </a:spcBef>
              <a:buClr>
                <a:srgbClr val="245F94"/>
              </a:buClr>
              <a:buSzPct val="60000"/>
            </a:pPr>
            <a:r>
              <a:rPr lang="en-US" sz="2800"/>
              <a:t>ET</a:t>
            </a:r>
          </a:p>
          <a:p>
            <a:pPr eaLnBrk="1" hangingPunct="1">
              <a:lnSpc>
                <a:spcPct val="90000"/>
              </a:lnSpc>
              <a:spcBef>
                <a:spcPct val="20000"/>
              </a:spcBef>
              <a:buClr>
                <a:srgbClr val="245F94"/>
              </a:buClr>
              <a:buSzPct val="60000"/>
              <a:buFontTx/>
              <a:buChar char="-"/>
            </a:pPr>
            <a:r>
              <a:rPr lang="en-US" sz="2800"/>
              <a:t> le titulaire du nom de domaine n’a ni droit ni intérêt légitime sur ce nom</a:t>
            </a:r>
          </a:p>
          <a:p>
            <a:pPr eaLnBrk="1" hangingPunct="1">
              <a:lnSpc>
                <a:spcPct val="90000"/>
              </a:lnSpc>
              <a:spcBef>
                <a:spcPct val="20000"/>
              </a:spcBef>
              <a:buClr>
                <a:srgbClr val="245F94"/>
              </a:buClr>
              <a:buSzPct val="60000"/>
            </a:pPr>
            <a:r>
              <a:rPr lang="en-US" sz="2800"/>
              <a:t>ET</a:t>
            </a:r>
          </a:p>
          <a:p>
            <a:pPr eaLnBrk="1" hangingPunct="1">
              <a:lnSpc>
                <a:spcPct val="90000"/>
              </a:lnSpc>
              <a:spcBef>
                <a:spcPct val="20000"/>
              </a:spcBef>
              <a:buClr>
                <a:srgbClr val="245F94"/>
              </a:buClr>
              <a:buSzPct val="60000"/>
              <a:buFontTx/>
              <a:buChar char="-"/>
            </a:pPr>
            <a:r>
              <a:rPr lang="en-US" sz="2800"/>
              <a:t> le titulaire du nom de domaine a enregistré ET utilise le nom de domaine de mauvaise foi</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pPr>
            <a:endParaRPr lang="en-US" sz="2800"/>
          </a:p>
        </p:txBody>
      </p:sp>
    </p:spTree>
    <p:custDataLst>
      <p:tags r:id="rId1"/>
    </p:custData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Chapitre 3 Les procédures alternatives</a:t>
            </a:r>
          </a:p>
        </p:txBody>
      </p:sp>
      <p:pic>
        <p:nvPicPr>
          <p:cNvPr id="31437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1437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14373" name="Rectangle 5"/>
          <p:cNvSpPr>
            <a:spLocks noChangeArrowheads="1"/>
          </p:cNvSpPr>
          <p:nvPr/>
        </p:nvSpPr>
        <p:spPr bwMode="auto">
          <a:xfrm>
            <a:off x="1143000" y="1447800"/>
            <a:ext cx="7696200" cy="53022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Procédure applicable au « .eu »</a:t>
            </a:r>
          </a:p>
          <a:p>
            <a:pPr eaLnBrk="1" hangingPunct="1">
              <a:lnSpc>
                <a:spcPct val="90000"/>
              </a:lnSpc>
              <a:spcBef>
                <a:spcPct val="20000"/>
              </a:spcBef>
              <a:buClr>
                <a:srgbClr val="245F94"/>
              </a:buClr>
              <a:buSzPct val="60000"/>
              <a:buFontTx/>
              <a:buChar char="-"/>
            </a:pPr>
            <a:r>
              <a:rPr lang="en-US" sz="2800"/>
              <a:t> un droit reconnu ou établi par la législation nationale ou communautaire identique ou similaire au nom de domaine</a:t>
            </a:r>
          </a:p>
          <a:p>
            <a:pPr eaLnBrk="1" hangingPunct="1">
              <a:lnSpc>
                <a:spcPct val="90000"/>
              </a:lnSpc>
              <a:spcBef>
                <a:spcPct val="20000"/>
              </a:spcBef>
              <a:buClr>
                <a:srgbClr val="245F94"/>
              </a:buClr>
              <a:buSzPct val="60000"/>
            </a:pPr>
            <a:r>
              <a:rPr lang="en-US" sz="2800"/>
              <a:t>ET</a:t>
            </a:r>
          </a:p>
          <a:p>
            <a:pPr eaLnBrk="1" hangingPunct="1">
              <a:lnSpc>
                <a:spcPct val="90000"/>
              </a:lnSpc>
              <a:spcBef>
                <a:spcPct val="20000"/>
              </a:spcBef>
              <a:buClr>
                <a:srgbClr val="245F94"/>
              </a:buClr>
              <a:buSzPct val="60000"/>
              <a:buFontTx/>
              <a:buChar char="-"/>
            </a:pPr>
            <a:r>
              <a:rPr lang="en-US" sz="2800"/>
              <a:t> le titulaire du nom de domaine n’a ni droit ni intérêt légitime sur ce nom</a:t>
            </a:r>
          </a:p>
          <a:p>
            <a:pPr eaLnBrk="1" hangingPunct="1">
              <a:lnSpc>
                <a:spcPct val="90000"/>
              </a:lnSpc>
              <a:spcBef>
                <a:spcPct val="20000"/>
              </a:spcBef>
              <a:buClr>
                <a:srgbClr val="245F94"/>
              </a:buClr>
              <a:buSzPct val="60000"/>
            </a:pPr>
            <a:r>
              <a:rPr lang="en-US" sz="2800"/>
              <a:t>OU</a:t>
            </a:r>
          </a:p>
          <a:p>
            <a:pPr eaLnBrk="1" hangingPunct="1">
              <a:lnSpc>
                <a:spcPct val="90000"/>
              </a:lnSpc>
              <a:spcBef>
                <a:spcPct val="20000"/>
              </a:spcBef>
              <a:buClr>
                <a:srgbClr val="245F94"/>
              </a:buClr>
              <a:buSzPct val="60000"/>
              <a:buFontTx/>
              <a:buChar char="-"/>
            </a:pPr>
            <a:r>
              <a:rPr lang="en-US" sz="2800"/>
              <a:t> le titulaire du nom de domaine a enregistré OU utilise le nom de domaine de mauvaise foi</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pPr>
            <a:endParaRPr lang="en-US" sz="2800"/>
          </a:p>
        </p:txBody>
      </p:sp>
    </p:spTree>
    <p:custDataLst>
      <p:tags r:id="rId1"/>
    </p:custData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8"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Chapitre 3 Les procédures alternatives</a:t>
            </a:r>
          </a:p>
        </p:txBody>
      </p:sp>
      <p:pic>
        <p:nvPicPr>
          <p:cNvPr id="31641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1642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16421" name="Rectangle 5"/>
          <p:cNvSpPr>
            <a:spLocks noChangeArrowheads="1"/>
          </p:cNvSpPr>
          <p:nvPr/>
        </p:nvSpPr>
        <p:spPr bwMode="auto">
          <a:xfrm>
            <a:off x="1143000" y="1447800"/>
            <a:ext cx="7696200" cy="53022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Procédure applicable au « .fr » (OMPI)</a:t>
            </a:r>
          </a:p>
          <a:p>
            <a:pPr eaLnBrk="1" hangingPunct="1">
              <a:lnSpc>
                <a:spcPct val="90000"/>
              </a:lnSpc>
              <a:spcBef>
                <a:spcPct val="20000"/>
              </a:spcBef>
              <a:buClr>
                <a:srgbClr val="245F94"/>
              </a:buClr>
              <a:buSzPct val="60000"/>
              <a:buFontTx/>
              <a:buChar char="-"/>
            </a:pPr>
            <a:r>
              <a:rPr lang="en-US" sz="2800"/>
              <a:t> une atteinte à un droit (propriété intellectuelle, nom patronymique,…) ou aux règles de la concurrence loyale en matière commerciale</a:t>
            </a:r>
          </a:p>
          <a:p>
            <a:pPr eaLnBrk="1" hangingPunct="1">
              <a:lnSpc>
                <a:spcPct val="90000"/>
              </a:lnSpc>
              <a:spcBef>
                <a:spcPct val="20000"/>
              </a:spcBef>
              <a:buClr>
                <a:srgbClr val="245F94"/>
              </a:buClr>
              <a:buSzPct val="60000"/>
            </a:pPr>
            <a:r>
              <a:rPr lang="en-US" sz="2800"/>
              <a:t>ET</a:t>
            </a:r>
          </a:p>
          <a:p>
            <a:pPr eaLnBrk="1" hangingPunct="1">
              <a:lnSpc>
                <a:spcPct val="90000"/>
              </a:lnSpc>
              <a:spcBef>
                <a:spcPct val="20000"/>
              </a:spcBef>
              <a:buClr>
                <a:srgbClr val="245F94"/>
              </a:buClr>
              <a:buSzPct val="60000"/>
              <a:buFontTx/>
              <a:buChar char="-"/>
            </a:pPr>
            <a:r>
              <a:rPr lang="en-US" sz="2800"/>
              <a:t> le titulaire du nom de domaine n’a ni droit ni intérêt légitime sur ce nom</a:t>
            </a:r>
          </a:p>
          <a:p>
            <a:pPr eaLnBrk="1" hangingPunct="1">
              <a:lnSpc>
                <a:spcPct val="90000"/>
              </a:lnSpc>
              <a:spcBef>
                <a:spcPct val="20000"/>
              </a:spcBef>
              <a:buClr>
                <a:srgbClr val="245F94"/>
              </a:buClr>
              <a:buSzPct val="60000"/>
            </a:pPr>
            <a:r>
              <a:rPr lang="en-US" sz="2800"/>
              <a:t>ET</a:t>
            </a:r>
          </a:p>
          <a:p>
            <a:pPr eaLnBrk="1" hangingPunct="1">
              <a:lnSpc>
                <a:spcPct val="90000"/>
              </a:lnSpc>
              <a:spcBef>
                <a:spcPct val="20000"/>
              </a:spcBef>
              <a:buClr>
                <a:srgbClr val="245F94"/>
              </a:buClr>
              <a:buSzPct val="60000"/>
              <a:buFontTx/>
              <a:buChar char="-"/>
            </a:pPr>
            <a:r>
              <a:rPr lang="en-US" sz="2800"/>
              <a:t> le titulaire du nom de domaine a enregistré OU utilise le nom de domaine de mauvaise foi</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pPr>
            <a:endParaRPr lang="en-US" sz="2800"/>
          </a:p>
        </p:txBody>
      </p:sp>
    </p:spTree>
    <p:custDataLst>
      <p:tags r:id="rId1"/>
    </p:custData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Chapitre 3 Les procédures alternatives</a:t>
            </a:r>
          </a:p>
        </p:txBody>
      </p:sp>
      <p:pic>
        <p:nvPicPr>
          <p:cNvPr id="32051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2051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20518" name="Line 1030"/>
          <p:cNvSpPr>
            <a:spLocks noChangeShapeType="1"/>
          </p:cNvSpPr>
          <p:nvPr/>
        </p:nvSpPr>
        <p:spPr bwMode="auto">
          <a:xfrm>
            <a:off x="838200" y="5638800"/>
            <a:ext cx="7467600" cy="0"/>
          </a:xfrm>
          <a:prstGeom prst="line">
            <a:avLst/>
          </a:prstGeom>
          <a:noFill/>
          <a:ln w="19050">
            <a:solidFill>
              <a:srgbClr val="000000"/>
            </a:solidFill>
            <a:round/>
            <a:headEnd/>
            <a:tailEnd type="triangle" w="med" len="med"/>
          </a:ln>
          <a:effectLst/>
        </p:spPr>
        <p:txBody>
          <a:bodyPr/>
          <a:lstStyle/>
          <a:p>
            <a:endParaRPr lang="fr-FR"/>
          </a:p>
        </p:txBody>
      </p:sp>
      <p:sp>
        <p:nvSpPr>
          <p:cNvPr id="320519" name="Line 1031"/>
          <p:cNvSpPr>
            <a:spLocks noChangeShapeType="1"/>
          </p:cNvSpPr>
          <p:nvPr/>
        </p:nvSpPr>
        <p:spPr bwMode="auto">
          <a:xfrm flipV="1">
            <a:off x="1524000" y="2057400"/>
            <a:ext cx="0" cy="4267200"/>
          </a:xfrm>
          <a:prstGeom prst="line">
            <a:avLst/>
          </a:prstGeom>
          <a:noFill/>
          <a:ln w="19050">
            <a:solidFill>
              <a:srgbClr val="000000"/>
            </a:solidFill>
            <a:round/>
            <a:headEnd/>
            <a:tailEnd type="triangle" w="med" len="med"/>
          </a:ln>
          <a:effectLst/>
        </p:spPr>
        <p:txBody>
          <a:bodyPr/>
          <a:lstStyle/>
          <a:p>
            <a:endParaRPr lang="fr-FR"/>
          </a:p>
        </p:txBody>
      </p:sp>
      <p:sp>
        <p:nvSpPr>
          <p:cNvPr id="320520" name="Oval 1032"/>
          <p:cNvSpPr>
            <a:spLocks noChangeArrowheads="1"/>
          </p:cNvSpPr>
          <p:nvPr/>
        </p:nvSpPr>
        <p:spPr bwMode="auto">
          <a:xfrm>
            <a:off x="1676400" y="2971800"/>
            <a:ext cx="1143000" cy="762000"/>
          </a:xfrm>
          <a:prstGeom prst="ellipse">
            <a:avLst/>
          </a:prstGeom>
          <a:solidFill>
            <a:schemeClr val="accent2"/>
          </a:solidFill>
          <a:ln w="9525">
            <a:solidFill>
              <a:srgbClr val="000000"/>
            </a:solidFill>
            <a:round/>
            <a:headEnd/>
            <a:tailEnd/>
          </a:ln>
          <a:effectLst/>
        </p:spPr>
        <p:txBody>
          <a:bodyPr wrap="none" anchor="ctr"/>
          <a:lstStyle/>
          <a:p>
            <a:pPr algn="ctr"/>
            <a:r>
              <a:rPr lang="fr-FR">
                <a:solidFill>
                  <a:schemeClr val="bg1"/>
                </a:solidFill>
                <a:latin typeface="Tahoma" pitchFamily="34" charset="0"/>
              </a:rPr>
              <a:t>extra-jud.</a:t>
            </a:r>
          </a:p>
          <a:p>
            <a:pPr algn="ctr"/>
            <a:r>
              <a:rPr lang="fr-FR">
                <a:solidFill>
                  <a:schemeClr val="bg1"/>
                </a:solidFill>
                <a:latin typeface="Tahoma" pitchFamily="34" charset="0"/>
              </a:rPr>
              <a:t>« .eu </a:t>
            </a:r>
            <a:r>
              <a:rPr lang="fr-FR">
                <a:solidFill>
                  <a:schemeClr val="folHlink"/>
                </a:solidFill>
                <a:latin typeface="Tahoma" pitchFamily="34" charset="0"/>
              </a:rPr>
              <a:t>»</a:t>
            </a:r>
          </a:p>
        </p:txBody>
      </p:sp>
      <p:sp>
        <p:nvSpPr>
          <p:cNvPr id="320521" name="Oval 1033"/>
          <p:cNvSpPr>
            <a:spLocks noChangeArrowheads="1"/>
          </p:cNvSpPr>
          <p:nvPr/>
        </p:nvSpPr>
        <p:spPr bwMode="auto">
          <a:xfrm>
            <a:off x="2971800" y="2057400"/>
            <a:ext cx="1143000" cy="762000"/>
          </a:xfrm>
          <a:prstGeom prst="ellipse">
            <a:avLst/>
          </a:prstGeom>
          <a:solidFill>
            <a:schemeClr val="accent2"/>
          </a:solidFill>
          <a:ln w="9525">
            <a:solidFill>
              <a:srgbClr val="000000"/>
            </a:solidFill>
            <a:round/>
            <a:headEnd/>
            <a:tailEnd/>
          </a:ln>
          <a:effectLst/>
        </p:spPr>
        <p:txBody>
          <a:bodyPr wrap="none" anchor="ctr"/>
          <a:lstStyle/>
          <a:p>
            <a:pPr algn="ctr" eaLnBrk="1" hangingPunct="1"/>
            <a:endParaRPr lang="fr-FR" sz="2800">
              <a:solidFill>
                <a:schemeClr val="folHlink"/>
              </a:solidFill>
              <a:latin typeface="Tahoma" pitchFamily="34" charset="0"/>
            </a:endParaRPr>
          </a:p>
        </p:txBody>
      </p:sp>
      <p:sp>
        <p:nvSpPr>
          <p:cNvPr id="320525" name="Oval 1037"/>
          <p:cNvSpPr>
            <a:spLocks noChangeArrowheads="1"/>
          </p:cNvSpPr>
          <p:nvPr/>
        </p:nvSpPr>
        <p:spPr bwMode="auto">
          <a:xfrm>
            <a:off x="5029200" y="3429000"/>
            <a:ext cx="2895600" cy="2209800"/>
          </a:xfrm>
          <a:prstGeom prst="ellipse">
            <a:avLst/>
          </a:prstGeom>
          <a:solidFill>
            <a:srgbClr val="FF5050"/>
          </a:solidFill>
          <a:ln w="9525">
            <a:solidFill>
              <a:srgbClr val="000000"/>
            </a:solidFill>
            <a:round/>
            <a:headEnd/>
            <a:tailEnd/>
          </a:ln>
          <a:effectLst/>
        </p:spPr>
        <p:txBody>
          <a:bodyPr wrap="none" anchor="ctr"/>
          <a:lstStyle/>
          <a:p>
            <a:pPr algn="ctr" eaLnBrk="1" hangingPunct="1"/>
            <a:endParaRPr lang="fr-FR">
              <a:solidFill>
                <a:schemeClr val="bg1"/>
              </a:solidFill>
              <a:latin typeface="Tahoma" pitchFamily="34" charset="0"/>
            </a:endParaRPr>
          </a:p>
        </p:txBody>
      </p:sp>
      <p:sp>
        <p:nvSpPr>
          <p:cNvPr id="320526" name="Oval 1038"/>
          <p:cNvSpPr>
            <a:spLocks noChangeArrowheads="1"/>
          </p:cNvSpPr>
          <p:nvPr/>
        </p:nvSpPr>
        <p:spPr bwMode="auto">
          <a:xfrm>
            <a:off x="5410200" y="3581400"/>
            <a:ext cx="1143000" cy="762000"/>
          </a:xfrm>
          <a:prstGeom prst="ellipse">
            <a:avLst/>
          </a:prstGeom>
          <a:solidFill>
            <a:schemeClr val="accent2"/>
          </a:solidFill>
          <a:ln w="9525">
            <a:solidFill>
              <a:srgbClr val="000000"/>
            </a:solidFill>
            <a:round/>
            <a:headEnd/>
            <a:tailEnd/>
          </a:ln>
          <a:effectLst/>
        </p:spPr>
        <p:txBody>
          <a:bodyPr wrap="none" anchor="ctr"/>
          <a:lstStyle/>
          <a:p>
            <a:pPr algn="ctr" eaLnBrk="1" hangingPunct="1"/>
            <a:r>
              <a:rPr lang="fr-FR">
                <a:solidFill>
                  <a:schemeClr val="bg1"/>
                </a:solidFill>
                <a:latin typeface="Tahoma" pitchFamily="34" charset="0"/>
              </a:rPr>
              <a:t>extra-jud.</a:t>
            </a:r>
          </a:p>
          <a:p>
            <a:pPr algn="ctr" eaLnBrk="1" hangingPunct="1"/>
            <a:r>
              <a:rPr lang="fr-FR">
                <a:solidFill>
                  <a:schemeClr val="bg1"/>
                </a:solidFill>
                <a:latin typeface="Tahoma" pitchFamily="34" charset="0"/>
              </a:rPr>
              <a:t>« .fr »</a:t>
            </a:r>
          </a:p>
        </p:txBody>
      </p:sp>
      <p:sp>
        <p:nvSpPr>
          <p:cNvPr id="320527" name="Text Box 1039"/>
          <p:cNvSpPr txBox="1">
            <a:spLocks noChangeArrowheads="1"/>
          </p:cNvSpPr>
          <p:nvPr/>
        </p:nvSpPr>
        <p:spPr bwMode="auto">
          <a:xfrm>
            <a:off x="5867400" y="5715000"/>
            <a:ext cx="2209800" cy="925513"/>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fr-FR">
                <a:latin typeface="Tahoma" pitchFamily="34" charset="0"/>
              </a:rPr>
              <a:t>Niveau d’exigence quant à l’atteinte aux droits</a:t>
            </a:r>
            <a:endParaRPr lang="fr-FR" sz="2800">
              <a:latin typeface="Tahoma" pitchFamily="34" charset="0"/>
            </a:endParaRPr>
          </a:p>
        </p:txBody>
      </p:sp>
      <p:sp>
        <p:nvSpPr>
          <p:cNvPr id="320528" name="Text Box 1040"/>
          <p:cNvSpPr txBox="1">
            <a:spLocks noChangeArrowheads="1"/>
          </p:cNvSpPr>
          <p:nvPr/>
        </p:nvSpPr>
        <p:spPr bwMode="auto">
          <a:xfrm>
            <a:off x="152400" y="2286000"/>
            <a:ext cx="1295400" cy="120015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fr-FR">
                <a:latin typeface="Tahoma" pitchFamily="34" charset="0"/>
              </a:rPr>
              <a:t>Niveau d’exigence quant aux droits</a:t>
            </a:r>
          </a:p>
        </p:txBody>
      </p:sp>
      <p:sp>
        <p:nvSpPr>
          <p:cNvPr id="320529" name="Text Box 1041"/>
          <p:cNvSpPr txBox="1">
            <a:spLocks noChangeArrowheads="1"/>
          </p:cNvSpPr>
          <p:nvPr/>
        </p:nvSpPr>
        <p:spPr bwMode="auto">
          <a:xfrm>
            <a:off x="1143000" y="1905000"/>
            <a:ext cx="381000" cy="396875"/>
          </a:xfrm>
          <a:prstGeom prst="rect">
            <a:avLst/>
          </a:prstGeom>
          <a:noFill/>
          <a:ln w="9525">
            <a:noFill/>
            <a:miter lim="800000"/>
            <a:headEnd/>
            <a:tailEnd/>
          </a:ln>
          <a:effectLst/>
        </p:spPr>
        <p:txBody>
          <a:bodyPr>
            <a:spAutoFit/>
          </a:bodyPr>
          <a:lstStyle/>
          <a:p>
            <a:pPr algn="ctr" eaLnBrk="1" hangingPunct="1">
              <a:spcBef>
                <a:spcPct val="50000"/>
              </a:spcBef>
            </a:pPr>
            <a:r>
              <a:rPr lang="fr-FR" sz="2000">
                <a:latin typeface="Tahoma" pitchFamily="34" charset="0"/>
              </a:rPr>
              <a:t>+</a:t>
            </a:r>
          </a:p>
        </p:txBody>
      </p:sp>
      <p:sp>
        <p:nvSpPr>
          <p:cNvPr id="320530" name="Text Box 1042"/>
          <p:cNvSpPr txBox="1">
            <a:spLocks noChangeArrowheads="1"/>
          </p:cNvSpPr>
          <p:nvPr/>
        </p:nvSpPr>
        <p:spPr bwMode="auto">
          <a:xfrm>
            <a:off x="1143000" y="5562600"/>
            <a:ext cx="381000" cy="457200"/>
          </a:xfrm>
          <a:prstGeom prst="rect">
            <a:avLst/>
          </a:prstGeom>
          <a:noFill/>
          <a:ln w="9525">
            <a:noFill/>
            <a:miter lim="800000"/>
            <a:headEnd/>
            <a:tailEnd/>
          </a:ln>
          <a:effectLst/>
        </p:spPr>
        <p:txBody>
          <a:bodyPr>
            <a:spAutoFit/>
          </a:bodyPr>
          <a:lstStyle/>
          <a:p>
            <a:pPr algn="ctr" eaLnBrk="1" hangingPunct="1">
              <a:spcBef>
                <a:spcPct val="50000"/>
              </a:spcBef>
            </a:pPr>
            <a:r>
              <a:rPr lang="fr-FR" sz="2400">
                <a:latin typeface="Tahoma" pitchFamily="34" charset="0"/>
              </a:rPr>
              <a:t>-</a:t>
            </a:r>
          </a:p>
        </p:txBody>
      </p:sp>
      <p:sp>
        <p:nvSpPr>
          <p:cNvPr id="320531" name="Text Box 1043"/>
          <p:cNvSpPr txBox="1">
            <a:spLocks noChangeArrowheads="1"/>
          </p:cNvSpPr>
          <p:nvPr/>
        </p:nvSpPr>
        <p:spPr bwMode="auto">
          <a:xfrm>
            <a:off x="8077200" y="5715000"/>
            <a:ext cx="381000" cy="396875"/>
          </a:xfrm>
          <a:prstGeom prst="rect">
            <a:avLst/>
          </a:prstGeom>
          <a:noFill/>
          <a:ln w="9525">
            <a:noFill/>
            <a:miter lim="800000"/>
            <a:headEnd/>
            <a:tailEnd/>
          </a:ln>
          <a:effectLst/>
        </p:spPr>
        <p:txBody>
          <a:bodyPr>
            <a:spAutoFit/>
          </a:bodyPr>
          <a:lstStyle/>
          <a:p>
            <a:pPr algn="ctr" eaLnBrk="1" hangingPunct="1">
              <a:spcBef>
                <a:spcPct val="50000"/>
              </a:spcBef>
            </a:pPr>
            <a:r>
              <a:rPr lang="fr-FR" sz="2000">
                <a:latin typeface="Tahoma" pitchFamily="34" charset="0"/>
              </a:rPr>
              <a:t>+</a:t>
            </a:r>
          </a:p>
        </p:txBody>
      </p:sp>
      <p:sp>
        <p:nvSpPr>
          <p:cNvPr id="320532" name="Rectangle 1044"/>
          <p:cNvSpPr>
            <a:spLocks noChangeArrowheads="1"/>
          </p:cNvSpPr>
          <p:nvPr/>
        </p:nvSpPr>
        <p:spPr bwMode="auto">
          <a:xfrm>
            <a:off x="5715000" y="4495800"/>
            <a:ext cx="1981200" cy="641350"/>
          </a:xfrm>
          <a:prstGeom prst="rect">
            <a:avLst/>
          </a:prstGeom>
          <a:noFill/>
          <a:ln w="9525">
            <a:noFill/>
            <a:miter lim="800000"/>
            <a:headEnd/>
            <a:tailEnd/>
          </a:ln>
          <a:effectLst/>
        </p:spPr>
        <p:txBody>
          <a:bodyPr>
            <a:spAutoFit/>
          </a:bodyPr>
          <a:lstStyle/>
          <a:p>
            <a:pPr algn="ctr" eaLnBrk="1" hangingPunct="1"/>
            <a:r>
              <a:rPr lang="fr-FR">
                <a:solidFill>
                  <a:schemeClr val="bg1"/>
                </a:solidFill>
                <a:latin typeface="Tahoma" pitchFamily="34" charset="0"/>
              </a:rPr>
              <a:t>jud.</a:t>
            </a:r>
          </a:p>
          <a:p>
            <a:pPr algn="ctr" eaLnBrk="1" hangingPunct="1"/>
            <a:r>
              <a:rPr lang="fr-FR">
                <a:solidFill>
                  <a:schemeClr val="bg1"/>
                </a:solidFill>
                <a:latin typeface="Tahoma" pitchFamily="34" charset="0"/>
              </a:rPr>
              <a:t>toutes extensions</a:t>
            </a:r>
          </a:p>
        </p:txBody>
      </p:sp>
      <p:sp>
        <p:nvSpPr>
          <p:cNvPr id="320533" name="Text Box 1045"/>
          <p:cNvSpPr txBox="1">
            <a:spLocks noChangeArrowheads="1"/>
          </p:cNvSpPr>
          <p:nvPr/>
        </p:nvSpPr>
        <p:spPr bwMode="auto">
          <a:xfrm>
            <a:off x="2895600" y="2133600"/>
            <a:ext cx="1295400" cy="641350"/>
          </a:xfrm>
          <a:prstGeom prst="rect">
            <a:avLst/>
          </a:prstGeom>
          <a:noFill/>
          <a:ln w="9525">
            <a:noFill/>
            <a:miter lim="800000"/>
            <a:headEnd/>
            <a:tailEnd/>
          </a:ln>
          <a:effectLst/>
        </p:spPr>
        <p:txBody>
          <a:bodyPr>
            <a:spAutoFit/>
          </a:bodyPr>
          <a:lstStyle/>
          <a:p>
            <a:pPr algn="ctr" eaLnBrk="1" hangingPunct="1"/>
            <a:r>
              <a:rPr lang="fr-FR">
                <a:solidFill>
                  <a:schemeClr val="bg1"/>
                </a:solidFill>
                <a:latin typeface="Tahoma" pitchFamily="34" charset="0"/>
              </a:rPr>
              <a:t>extra-jud.</a:t>
            </a:r>
          </a:p>
          <a:p>
            <a:pPr algn="ctr" eaLnBrk="1" hangingPunct="1"/>
            <a:r>
              <a:rPr lang="fr-FR">
                <a:solidFill>
                  <a:schemeClr val="bg1"/>
                </a:solidFill>
                <a:latin typeface="Tahoma" pitchFamily="34" charset="0"/>
              </a:rPr>
              <a:t>gTLD</a:t>
            </a:r>
          </a:p>
        </p:txBody>
      </p:sp>
      <p:sp>
        <p:nvSpPr>
          <p:cNvPr id="320534" name="Text Box 1046"/>
          <p:cNvSpPr txBox="1">
            <a:spLocks noChangeArrowheads="1"/>
          </p:cNvSpPr>
          <p:nvPr/>
        </p:nvSpPr>
        <p:spPr bwMode="auto">
          <a:xfrm>
            <a:off x="1828800" y="1219200"/>
            <a:ext cx="5791200" cy="366713"/>
          </a:xfrm>
          <a:prstGeom prst="rect">
            <a:avLst/>
          </a:prstGeom>
          <a:noFill/>
          <a:ln w="12700">
            <a:noFill/>
            <a:miter lim="800000"/>
            <a:headEnd/>
            <a:tailEnd/>
          </a:ln>
          <a:effectLst/>
        </p:spPr>
        <p:txBody>
          <a:bodyPr>
            <a:spAutoFit/>
          </a:bodyPr>
          <a:lstStyle/>
          <a:p>
            <a:pPr>
              <a:spcBef>
                <a:spcPct val="50000"/>
              </a:spcBef>
            </a:pPr>
            <a:r>
              <a:rPr lang="fr-FR"/>
              <a:t>Récapitulatif des procédures alternatives et judiciaires</a:t>
            </a:r>
          </a:p>
        </p:txBody>
      </p:sp>
    </p:spTree>
    <p:custDataLst>
      <p:tags r:id="rId1"/>
    </p:custData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1033463" y="404813"/>
            <a:ext cx="7729537" cy="452437"/>
          </a:xfrm>
        </p:spPr>
        <p:txBody>
          <a:bodyPr/>
          <a:lstStyle/>
          <a:p>
            <a:pPr eaLnBrk="1" hangingPunct="1"/>
            <a:r>
              <a:rPr lang="en-US" sz="3200" smtClean="0"/>
              <a:t>Sujets du cours </a:t>
            </a:r>
          </a:p>
        </p:txBody>
      </p:sp>
      <p:sp>
        <p:nvSpPr>
          <p:cNvPr id="22531" name="Rectangle 1027"/>
          <p:cNvSpPr>
            <a:spLocks noGrp="1" noChangeArrowheads="1"/>
          </p:cNvSpPr>
          <p:nvPr>
            <p:ph type="body" sz="half" idx="2"/>
          </p:nvPr>
        </p:nvSpPr>
        <p:spPr>
          <a:xfrm>
            <a:off x="3714750" y="2020888"/>
            <a:ext cx="5048250" cy="3352800"/>
          </a:xfrm>
        </p:spPr>
        <p:txBody>
          <a:bodyPr/>
          <a:lstStyle/>
          <a:p>
            <a:pPr eaLnBrk="1" hangingPunct="1"/>
            <a:r>
              <a:rPr lang="en-US" sz="2000" b="1" smtClean="0"/>
              <a:t>Module 6</a:t>
            </a:r>
            <a:r>
              <a:rPr lang="en-US" sz="1800" b="1" smtClean="0">
                <a:solidFill>
                  <a:srgbClr val="000000"/>
                </a:solidFill>
                <a:cs typeface="Times New Roman" charset="0"/>
              </a:rPr>
              <a:t>	Nom de domaine et propriété intellectuelle</a:t>
            </a:r>
          </a:p>
        </p:txBody>
      </p:sp>
      <p:sp>
        <p:nvSpPr>
          <p:cNvPr id="22532" name="Text Box 1028"/>
          <p:cNvSpPr txBox="1">
            <a:spLocks noChangeArrowheads="1"/>
          </p:cNvSpPr>
          <p:nvPr/>
        </p:nvSpPr>
        <p:spPr bwMode="auto">
          <a:xfrm>
            <a:off x="1042988" y="1066800"/>
            <a:ext cx="8101012" cy="427038"/>
          </a:xfrm>
          <a:prstGeom prst="rect">
            <a:avLst/>
          </a:prstGeom>
          <a:noFill/>
          <a:ln w="9525">
            <a:noFill/>
            <a:miter lim="800000"/>
            <a:headEnd/>
            <a:tailEnd/>
          </a:ln>
        </p:spPr>
        <p:txBody>
          <a:bodyPr>
            <a:spAutoFit/>
          </a:bodyPr>
          <a:lstStyle/>
          <a:p>
            <a:pPr eaLnBrk="1" hangingPunct="1">
              <a:spcBef>
                <a:spcPct val="50000"/>
              </a:spcBef>
            </a:pPr>
            <a:r>
              <a:rPr lang="en-US" sz="2200"/>
              <a:t>Ce module est consacré au…</a:t>
            </a:r>
          </a:p>
        </p:txBody>
      </p:sp>
      <p:pic>
        <p:nvPicPr>
          <p:cNvPr id="22533" name="Picture 1030"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22534" name="Text Box 1031"/>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6</a:t>
            </a:r>
          </a:p>
        </p:txBody>
      </p:sp>
      <p:pic>
        <p:nvPicPr>
          <p:cNvPr id="22543" name="Picture 1039"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t>Chapitre 3 Les procédures alternatives</a:t>
            </a:r>
          </a:p>
        </p:txBody>
      </p:sp>
      <p:pic>
        <p:nvPicPr>
          <p:cNvPr id="31846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1846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18469" name="Rectangle 5"/>
          <p:cNvSpPr>
            <a:spLocks noChangeArrowheads="1"/>
          </p:cNvSpPr>
          <p:nvPr/>
        </p:nvSpPr>
        <p:spPr bwMode="auto">
          <a:xfrm>
            <a:off x="1143000" y="1447800"/>
            <a:ext cx="7696200" cy="56864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Autres procédures applicables au « .fr » </a:t>
            </a:r>
          </a:p>
          <a:p>
            <a:pPr eaLnBrk="1" hangingPunct="1">
              <a:lnSpc>
                <a:spcPct val="90000"/>
              </a:lnSpc>
              <a:spcBef>
                <a:spcPct val="20000"/>
              </a:spcBef>
              <a:buClr>
                <a:srgbClr val="245F94"/>
              </a:buClr>
              <a:buSzPct val="60000"/>
              <a:buFont typeface="Wingdings 2" pitchFamily="18" charset="2"/>
              <a:buNone/>
            </a:pPr>
            <a:endParaRPr lang="fr-FR" sz="2800"/>
          </a:p>
          <a:p>
            <a:pPr eaLnBrk="1" hangingPunct="1">
              <a:lnSpc>
                <a:spcPct val="90000"/>
              </a:lnSpc>
              <a:spcBef>
                <a:spcPct val="20000"/>
              </a:spcBef>
              <a:buClr>
                <a:srgbClr val="245F94"/>
              </a:buClr>
              <a:buSzPct val="60000"/>
              <a:buFontTx/>
              <a:buChar char="-"/>
            </a:pPr>
            <a:r>
              <a:rPr lang="en-US" sz="2800"/>
              <a:t> procédure contraignante : violation manifeste des dispositions du décret du 6 février 2007 (AFNIC)</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en-US" sz="2800"/>
              <a:t> procédure non contraignante : médiations prises en charge par le Forum des droits sur l’Internet ou le Centre de médiation et d’arbitrage de Paris</a:t>
            </a:r>
          </a:p>
          <a:p>
            <a:pPr eaLnBrk="1" hangingPunct="1">
              <a:lnSpc>
                <a:spcPct val="90000"/>
              </a:lnSpc>
              <a:spcBef>
                <a:spcPct val="20000"/>
              </a:spcBef>
              <a:buClr>
                <a:srgbClr val="245F94"/>
              </a:buClr>
              <a:buSzPct val="60000"/>
              <a:buFontTx/>
              <a:buChar char="-"/>
            </a:pPr>
            <a:endParaRPr lang="en-US" sz="2800"/>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pPr>
            <a:endParaRPr lang="en-US" sz="2800"/>
          </a:p>
        </p:txBody>
      </p:sp>
    </p:spTree>
    <p:custDataLst>
      <p:tags r:id="rId1"/>
    </p:custData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33463" y="404813"/>
            <a:ext cx="7729537" cy="452437"/>
          </a:xfrm>
        </p:spPr>
        <p:txBody>
          <a:bodyPr/>
          <a:lstStyle/>
          <a:p>
            <a:pPr eaLnBrk="1" hangingPunct="1"/>
            <a:r>
              <a:rPr lang="en-US" sz="3200" smtClean="0"/>
              <a:t>Part 1 Stop-and-think</a:t>
            </a:r>
          </a:p>
        </p:txBody>
      </p:sp>
      <p:pic>
        <p:nvPicPr>
          <p:cNvPr id="69635"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69636"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pic>
        <p:nvPicPr>
          <p:cNvPr id="729094" name="Picture 6"/>
          <p:cNvPicPr>
            <a:picLocks noChangeAspect="1" noChangeArrowheads="1"/>
          </p:cNvPicPr>
          <p:nvPr/>
        </p:nvPicPr>
        <p:blipFill>
          <a:blip r:embed="rId5" cstate="print"/>
          <a:srcRect/>
          <a:stretch>
            <a:fillRect/>
          </a:stretch>
        </p:blipFill>
        <p:spPr bwMode="auto">
          <a:xfrm>
            <a:off x="2913063" y="2365375"/>
            <a:ext cx="3603625" cy="3255963"/>
          </a:xfrm>
          <a:prstGeom prst="rect">
            <a:avLst/>
          </a:prstGeom>
          <a:noFill/>
          <a:ln w="12700">
            <a:noFill/>
            <a:miter lim="800000"/>
            <a:headEnd type="none" w="sm" len="sm"/>
            <a:tailEnd type="none" w="sm" len="sm"/>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29094"/>
                                        </p:tgtEl>
                                        <p:attrNameLst>
                                          <p:attrName>style.visibility</p:attrName>
                                        </p:attrNameLst>
                                      </p:cBhvr>
                                      <p:to>
                                        <p:strVal val="visible"/>
                                      </p:to>
                                    </p:set>
                                    <p:animEffect transition="in" filter="fade">
                                      <p:cBhvr>
                                        <p:cTn id="7" dur="1000"/>
                                        <p:tgtEl>
                                          <p:spTgt spid="729094"/>
                                        </p:tgtEl>
                                      </p:cBhvr>
                                    </p:animEffect>
                                    <p:anim calcmode="lin" valueType="num">
                                      <p:cBhvr>
                                        <p:cTn id="8" dur="1000" fill="hold"/>
                                        <p:tgtEl>
                                          <p:spTgt spid="729094"/>
                                        </p:tgtEl>
                                        <p:attrNameLst>
                                          <p:attrName>style.rotation</p:attrName>
                                        </p:attrNameLst>
                                      </p:cBhvr>
                                      <p:tavLst>
                                        <p:tav tm="0">
                                          <p:val>
                                            <p:fltVal val="720"/>
                                          </p:val>
                                        </p:tav>
                                        <p:tav tm="100000">
                                          <p:val>
                                            <p:fltVal val="0"/>
                                          </p:val>
                                        </p:tav>
                                      </p:tavLst>
                                    </p:anim>
                                    <p:anim calcmode="lin" valueType="num">
                                      <p:cBhvr>
                                        <p:cTn id="9" dur="1000" fill="hold"/>
                                        <p:tgtEl>
                                          <p:spTgt spid="729094"/>
                                        </p:tgtEl>
                                        <p:attrNameLst>
                                          <p:attrName>ppt_h</p:attrName>
                                        </p:attrNameLst>
                                      </p:cBhvr>
                                      <p:tavLst>
                                        <p:tav tm="0">
                                          <p:val>
                                            <p:fltVal val="0"/>
                                          </p:val>
                                        </p:tav>
                                        <p:tav tm="100000">
                                          <p:val>
                                            <p:strVal val="#ppt_h"/>
                                          </p:val>
                                        </p:tav>
                                      </p:tavLst>
                                    </p:anim>
                                    <p:anim calcmode="lin" valueType="num">
                                      <p:cBhvr>
                                        <p:cTn id="10" dur="1000" fill="hold"/>
                                        <p:tgtEl>
                                          <p:spTgt spid="72909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0"/>
          <p:cNvSpPr>
            <a:spLocks noGrp="1" noChangeArrowheads="1"/>
          </p:cNvSpPr>
          <p:nvPr>
            <p:ph type="ctrTitle"/>
          </p:nvPr>
        </p:nvSpPr>
        <p:spPr/>
        <p:txBody>
          <a:bodyPr/>
          <a:lstStyle/>
          <a:p>
            <a:pPr eaLnBrk="1" hangingPunct="1"/>
            <a:r>
              <a:rPr lang="en-US" smtClean="0"/>
              <a:t>Module 6</a:t>
            </a:r>
            <a:br>
              <a:rPr lang="en-US" smtClean="0"/>
            </a:br>
            <a:r>
              <a:rPr lang="fr-FR" smtClean="0">
                <a:cs typeface="Times New Roman" charset="0"/>
              </a:rPr>
              <a:t>Nom de domaine et propriété intellectuelle</a:t>
            </a:r>
            <a:r>
              <a:rPr lang="fr-FR" smtClean="0"/>
              <a:t> </a:t>
            </a:r>
            <a:endParaRPr lang="en-US" smtClean="0"/>
          </a:p>
        </p:txBody>
      </p:sp>
      <p:pic>
        <p:nvPicPr>
          <p:cNvPr id="24579"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24580" name="Text Box 64"/>
          <p:cNvSpPr txBox="1">
            <a:spLocks noChangeArrowheads="1"/>
          </p:cNvSpPr>
          <p:nvPr/>
        </p:nvSpPr>
        <p:spPr bwMode="auto">
          <a:xfrm>
            <a:off x="179388" y="188913"/>
            <a:ext cx="8172450" cy="366712"/>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6</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13"/>
          <p:cNvSpPr>
            <a:spLocks noGrp="1" noChangeArrowheads="1"/>
          </p:cNvSpPr>
          <p:nvPr>
            <p:ph type="title"/>
          </p:nvPr>
        </p:nvSpPr>
        <p:spPr>
          <a:xfrm>
            <a:off x="1033463" y="404813"/>
            <a:ext cx="7729537" cy="452437"/>
          </a:xfrm>
        </p:spPr>
        <p:txBody>
          <a:bodyPr/>
          <a:lstStyle/>
          <a:p>
            <a:pPr eaLnBrk="1" hangingPunct="1"/>
            <a:r>
              <a:rPr lang="en-US" sz="3200" smtClean="0"/>
              <a:t>Plan</a:t>
            </a:r>
          </a:p>
        </p:txBody>
      </p:sp>
      <p:sp>
        <p:nvSpPr>
          <p:cNvPr id="26628"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C</a:t>
            </a:r>
            <a:r>
              <a:rPr lang="fr-FR" sz="2200"/>
              <a:t>hapitres</a:t>
            </a:r>
            <a:r>
              <a:rPr lang="en-US" sz="2200"/>
              <a:t> qui seront abordés : </a:t>
            </a:r>
          </a:p>
        </p:txBody>
      </p:sp>
      <p:pic>
        <p:nvPicPr>
          <p:cNvPr id="26629"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630"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6631" name="AutoShape 3"/>
          <p:cNvSpPr>
            <a:spLocks noChangeArrowheads="1"/>
          </p:cNvSpPr>
          <p:nvPr/>
        </p:nvSpPr>
        <p:spPr bwMode="auto">
          <a:xfrm>
            <a:off x="1447800" y="3581400"/>
            <a:ext cx="2743200" cy="1524000"/>
          </a:xfrm>
          <a:prstGeom prst="flowChartMultidocument">
            <a:avLst/>
          </a:prstGeom>
          <a:solidFill>
            <a:srgbClr val="3333CC"/>
          </a:solidFill>
          <a:ln w="9525">
            <a:solidFill>
              <a:schemeClr val="tx1"/>
            </a:solidFill>
            <a:miter lim="800000"/>
            <a:headEnd/>
            <a:tailEnd/>
          </a:ln>
        </p:spPr>
        <p:txBody>
          <a:bodyPr wrap="none" anchor="ctr"/>
          <a:lstStyle/>
          <a:p>
            <a:pPr algn="ctr"/>
            <a:r>
              <a:rPr lang="fr-FR" sz="2000">
                <a:solidFill>
                  <a:schemeClr val="bg1"/>
                </a:solidFill>
                <a:latin typeface="Verdana" pitchFamily="34" charset="0"/>
              </a:rPr>
              <a:t> Conflits de </a:t>
            </a:r>
          </a:p>
          <a:p>
            <a:pPr algn="ctr"/>
            <a:r>
              <a:rPr lang="fr-FR" sz="2000">
                <a:solidFill>
                  <a:schemeClr val="bg1"/>
                </a:solidFill>
                <a:latin typeface="Verdana" pitchFamily="34" charset="0"/>
              </a:rPr>
              <a:t>droits</a:t>
            </a:r>
          </a:p>
        </p:txBody>
      </p:sp>
      <p:sp>
        <p:nvSpPr>
          <p:cNvPr id="26634" name="AutoShape 6"/>
          <p:cNvSpPr>
            <a:spLocks noChangeArrowheads="1"/>
          </p:cNvSpPr>
          <p:nvPr/>
        </p:nvSpPr>
        <p:spPr bwMode="auto">
          <a:xfrm>
            <a:off x="1371600" y="17526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000">
                <a:solidFill>
                  <a:schemeClr val="bg1"/>
                </a:solidFill>
                <a:latin typeface="Verdana" pitchFamily="34" charset="0"/>
              </a:rPr>
              <a:t>Choix du nom </a:t>
            </a:r>
          </a:p>
          <a:p>
            <a:pPr algn="ctr"/>
            <a:r>
              <a:rPr lang="fr-FR" sz="2000">
                <a:solidFill>
                  <a:schemeClr val="bg1"/>
                </a:solidFill>
                <a:latin typeface="Verdana" pitchFamily="34" charset="0"/>
              </a:rPr>
              <a:t>de domaine</a:t>
            </a:r>
            <a:endParaRPr lang="en-US" sz="2000">
              <a:solidFill>
                <a:schemeClr val="bg1"/>
              </a:solidFill>
              <a:latin typeface="Verdana" pitchFamily="34" charset="0"/>
            </a:endParaRPr>
          </a:p>
          <a:p>
            <a:pPr algn="ctr"/>
            <a:endParaRPr lang="fr-FR" sz="2600">
              <a:solidFill>
                <a:schemeClr val="bg1"/>
              </a:solidFill>
              <a:latin typeface="Verdana" pitchFamily="34" charset="0"/>
            </a:endParaRPr>
          </a:p>
        </p:txBody>
      </p:sp>
      <p:sp>
        <p:nvSpPr>
          <p:cNvPr id="26637" name="AutoShape 6"/>
          <p:cNvSpPr>
            <a:spLocks noChangeArrowheads="1"/>
          </p:cNvSpPr>
          <p:nvPr/>
        </p:nvSpPr>
        <p:spPr bwMode="auto">
          <a:xfrm>
            <a:off x="5334000" y="17526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en-US" sz="2000">
                <a:solidFill>
                  <a:schemeClr val="bg1"/>
                </a:solidFill>
                <a:latin typeface="Verdana" pitchFamily="34" charset="0"/>
              </a:rPr>
              <a:t>Procédures </a:t>
            </a:r>
          </a:p>
          <a:p>
            <a:pPr algn="ctr"/>
            <a:r>
              <a:rPr lang="en-US" sz="2000">
                <a:solidFill>
                  <a:schemeClr val="bg1"/>
                </a:solidFill>
                <a:latin typeface="Verdana" pitchFamily="34" charset="0"/>
              </a:rPr>
              <a:t>alternatives de </a:t>
            </a:r>
          </a:p>
          <a:p>
            <a:pPr algn="ctr"/>
            <a:r>
              <a:rPr lang="en-US" sz="2000">
                <a:solidFill>
                  <a:schemeClr val="bg1"/>
                </a:solidFill>
                <a:latin typeface="Verdana" pitchFamily="34" charset="0"/>
              </a:rPr>
              <a:t>résolution des </a:t>
            </a:r>
          </a:p>
          <a:p>
            <a:pPr algn="ctr"/>
            <a:r>
              <a:rPr lang="en-US" sz="2000">
                <a:solidFill>
                  <a:schemeClr val="bg1"/>
                </a:solidFill>
                <a:latin typeface="Verdana" pitchFamily="34" charset="0"/>
              </a:rPr>
              <a:t>litiges</a:t>
            </a:r>
          </a:p>
          <a:p>
            <a:pPr algn="ctr"/>
            <a:endParaRPr lang="fr-FR" sz="2600">
              <a:solidFill>
                <a:schemeClr val="bg1"/>
              </a:solidFill>
              <a:latin typeface="Verdana" pitchFamily="34" charset="0"/>
            </a:endParaRPr>
          </a:p>
        </p:txBody>
      </p:sp>
      <p:pic>
        <p:nvPicPr>
          <p:cNvPr id="26640" name="Picture 16"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idx="4294967295"/>
          </p:nvPr>
        </p:nvSpPr>
        <p:spPr>
          <a:xfrm>
            <a:off x="990600" y="304800"/>
            <a:ext cx="7729538" cy="523875"/>
          </a:xfrm>
        </p:spPr>
        <p:txBody>
          <a:bodyPr/>
          <a:lstStyle/>
          <a:p>
            <a:pPr eaLnBrk="1" hangingPunct="1"/>
            <a:r>
              <a:rPr lang="en-US" sz="2800" smtClean="0"/>
              <a:t>Quels sont les acteurs ?</a:t>
            </a:r>
          </a:p>
        </p:txBody>
      </p:sp>
      <p:pic>
        <p:nvPicPr>
          <p:cNvPr id="26726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726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grpSp>
        <p:nvGrpSpPr>
          <p:cNvPr id="267299" name="Group 35"/>
          <p:cNvGrpSpPr>
            <a:grpSpLocks/>
          </p:cNvGrpSpPr>
          <p:nvPr/>
        </p:nvGrpSpPr>
        <p:grpSpPr bwMode="auto">
          <a:xfrm>
            <a:off x="2286000" y="1371600"/>
            <a:ext cx="4648200" cy="4724400"/>
            <a:chOff x="2914" y="8596"/>
            <a:chExt cx="3927" cy="4511"/>
          </a:xfrm>
        </p:grpSpPr>
        <p:sp>
          <p:nvSpPr>
            <p:cNvPr id="267300" name="Rectangle 36"/>
            <p:cNvSpPr>
              <a:spLocks noChangeArrowheads="1"/>
            </p:cNvSpPr>
            <p:nvPr/>
          </p:nvSpPr>
          <p:spPr bwMode="auto">
            <a:xfrm>
              <a:off x="2914" y="8596"/>
              <a:ext cx="1309" cy="598"/>
            </a:xfrm>
            <a:prstGeom prst="rect">
              <a:avLst/>
            </a:prstGeom>
            <a:solidFill>
              <a:srgbClr val="FFFFFF"/>
            </a:solidFill>
            <a:ln w="9525">
              <a:solidFill>
                <a:srgbClr val="000000"/>
              </a:solidFill>
              <a:miter lim="800000"/>
              <a:headEnd/>
              <a:tailEnd/>
            </a:ln>
          </p:spPr>
          <p:txBody>
            <a:bodyPr/>
            <a:lstStyle/>
            <a:p>
              <a:pPr algn="ctr"/>
              <a:endParaRPr lang="fr-FR" sz="1200">
                <a:latin typeface="Times New Roman" charset="0"/>
              </a:endParaRPr>
            </a:p>
            <a:p>
              <a:pPr algn="ctr"/>
              <a:r>
                <a:rPr lang="fr-FR" sz="1600">
                  <a:latin typeface="Times New Roman" charset="0"/>
                </a:rPr>
                <a:t>IANA</a:t>
              </a:r>
            </a:p>
          </p:txBody>
        </p:sp>
        <p:sp>
          <p:nvSpPr>
            <p:cNvPr id="267301" name="Rectangle 37"/>
            <p:cNvSpPr>
              <a:spLocks noChangeArrowheads="1"/>
            </p:cNvSpPr>
            <p:nvPr/>
          </p:nvSpPr>
          <p:spPr bwMode="auto">
            <a:xfrm>
              <a:off x="5345" y="8596"/>
              <a:ext cx="1496" cy="598"/>
            </a:xfrm>
            <a:prstGeom prst="rect">
              <a:avLst/>
            </a:prstGeom>
            <a:solidFill>
              <a:srgbClr val="FFFFFF"/>
            </a:solidFill>
            <a:ln w="9525">
              <a:solidFill>
                <a:srgbClr val="000000"/>
              </a:solidFill>
              <a:miter lim="800000"/>
              <a:headEnd/>
              <a:tailEnd/>
            </a:ln>
          </p:spPr>
          <p:txBody>
            <a:bodyPr/>
            <a:lstStyle/>
            <a:p>
              <a:pPr algn="ctr"/>
              <a:endParaRPr lang="fr-FR" sz="1200">
                <a:latin typeface="Times New Roman" charset="0"/>
              </a:endParaRPr>
            </a:p>
            <a:p>
              <a:pPr algn="ctr"/>
              <a:r>
                <a:rPr lang="fr-FR" sz="1600">
                  <a:latin typeface="Times New Roman" charset="0"/>
                </a:rPr>
                <a:t>ICANN</a:t>
              </a:r>
            </a:p>
          </p:txBody>
        </p:sp>
        <p:sp>
          <p:nvSpPr>
            <p:cNvPr id="267302" name="Rectangle 38"/>
            <p:cNvSpPr>
              <a:spLocks noChangeArrowheads="1"/>
            </p:cNvSpPr>
            <p:nvPr/>
          </p:nvSpPr>
          <p:spPr bwMode="auto">
            <a:xfrm>
              <a:off x="5345" y="9800"/>
              <a:ext cx="1496" cy="598"/>
            </a:xfrm>
            <a:prstGeom prst="rect">
              <a:avLst/>
            </a:prstGeom>
            <a:solidFill>
              <a:srgbClr val="FFFFFF"/>
            </a:solidFill>
            <a:ln w="9525">
              <a:solidFill>
                <a:srgbClr val="000000"/>
              </a:solidFill>
              <a:miter lim="800000"/>
              <a:headEnd/>
              <a:tailEnd/>
            </a:ln>
          </p:spPr>
          <p:txBody>
            <a:bodyPr/>
            <a:lstStyle/>
            <a:p>
              <a:pPr algn="ctr"/>
              <a:r>
                <a:rPr lang="fr-FR" sz="1200">
                  <a:latin typeface="Times New Roman" charset="0"/>
                </a:rPr>
                <a:t>Offices d’enregistrement</a:t>
              </a:r>
            </a:p>
            <a:p>
              <a:pPr algn="ctr"/>
              <a:r>
                <a:rPr lang="fr-FR" sz="1200">
                  <a:latin typeface="Times New Roman" charset="0"/>
                </a:rPr>
                <a:t>(registry)</a:t>
              </a:r>
            </a:p>
          </p:txBody>
        </p:sp>
        <p:sp>
          <p:nvSpPr>
            <p:cNvPr id="267303" name="Rectangle 39"/>
            <p:cNvSpPr>
              <a:spLocks noChangeArrowheads="1"/>
            </p:cNvSpPr>
            <p:nvPr/>
          </p:nvSpPr>
          <p:spPr bwMode="auto">
            <a:xfrm>
              <a:off x="5345" y="11000"/>
              <a:ext cx="1496" cy="602"/>
            </a:xfrm>
            <a:prstGeom prst="rect">
              <a:avLst/>
            </a:prstGeom>
            <a:solidFill>
              <a:srgbClr val="FFFFFF"/>
            </a:solidFill>
            <a:ln w="9525">
              <a:solidFill>
                <a:srgbClr val="000000"/>
              </a:solidFill>
              <a:miter lim="800000"/>
              <a:headEnd/>
              <a:tailEnd/>
            </a:ln>
          </p:spPr>
          <p:txBody>
            <a:bodyPr/>
            <a:lstStyle/>
            <a:p>
              <a:pPr algn="ctr"/>
              <a:r>
                <a:rPr lang="fr-FR" sz="1200">
                  <a:latin typeface="Times New Roman" charset="0"/>
                </a:rPr>
                <a:t>Bureau d’enregistrement (registrar)</a:t>
              </a:r>
            </a:p>
          </p:txBody>
        </p:sp>
        <p:sp>
          <p:nvSpPr>
            <p:cNvPr id="267304" name="Rectangle 40"/>
            <p:cNvSpPr>
              <a:spLocks noChangeArrowheads="1"/>
            </p:cNvSpPr>
            <p:nvPr/>
          </p:nvSpPr>
          <p:spPr bwMode="auto">
            <a:xfrm>
              <a:off x="5345" y="12204"/>
              <a:ext cx="1496" cy="903"/>
            </a:xfrm>
            <a:prstGeom prst="rect">
              <a:avLst/>
            </a:prstGeom>
            <a:solidFill>
              <a:srgbClr val="FFFFFF"/>
            </a:solidFill>
            <a:ln w="9525">
              <a:solidFill>
                <a:srgbClr val="000000"/>
              </a:solidFill>
              <a:miter lim="800000"/>
              <a:headEnd/>
              <a:tailEnd/>
            </a:ln>
          </p:spPr>
          <p:txBody>
            <a:bodyPr/>
            <a:lstStyle/>
            <a:p>
              <a:pPr algn="ctr"/>
              <a:endParaRPr lang="fr-FR" sz="1200">
                <a:latin typeface="Times New Roman" charset="0"/>
              </a:endParaRPr>
            </a:p>
            <a:p>
              <a:pPr algn="ctr"/>
              <a:r>
                <a:rPr lang="fr-FR" sz="1600">
                  <a:latin typeface="Times New Roman" charset="0"/>
                </a:rPr>
                <a:t>Titulaire du nom de domaine</a:t>
              </a:r>
            </a:p>
          </p:txBody>
        </p:sp>
        <p:sp>
          <p:nvSpPr>
            <p:cNvPr id="267305" name="Line 41"/>
            <p:cNvSpPr>
              <a:spLocks noChangeShapeType="1"/>
            </p:cNvSpPr>
            <p:nvPr/>
          </p:nvSpPr>
          <p:spPr bwMode="auto">
            <a:xfrm>
              <a:off x="4223" y="8893"/>
              <a:ext cx="1122" cy="0"/>
            </a:xfrm>
            <a:prstGeom prst="line">
              <a:avLst/>
            </a:prstGeom>
            <a:noFill/>
            <a:ln w="9525">
              <a:solidFill>
                <a:srgbClr val="000000"/>
              </a:solidFill>
              <a:round/>
              <a:headEnd/>
              <a:tailEnd/>
            </a:ln>
          </p:spPr>
          <p:txBody>
            <a:bodyPr/>
            <a:lstStyle/>
            <a:p>
              <a:endParaRPr lang="fr-FR"/>
            </a:p>
          </p:txBody>
        </p:sp>
        <p:sp>
          <p:nvSpPr>
            <p:cNvPr id="267306" name="Line 42"/>
            <p:cNvSpPr>
              <a:spLocks noChangeShapeType="1"/>
            </p:cNvSpPr>
            <p:nvPr/>
          </p:nvSpPr>
          <p:spPr bwMode="auto">
            <a:xfrm flipV="1">
              <a:off x="6093" y="9198"/>
              <a:ext cx="0" cy="598"/>
            </a:xfrm>
            <a:prstGeom prst="line">
              <a:avLst/>
            </a:prstGeom>
            <a:noFill/>
            <a:ln w="9525">
              <a:solidFill>
                <a:srgbClr val="000000"/>
              </a:solidFill>
              <a:round/>
              <a:headEnd type="triangle" w="med" len="med"/>
              <a:tailEnd type="triangle" w="med" len="med"/>
            </a:ln>
          </p:spPr>
          <p:txBody>
            <a:bodyPr/>
            <a:lstStyle/>
            <a:p>
              <a:endParaRPr lang="fr-FR"/>
            </a:p>
          </p:txBody>
        </p:sp>
        <p:sp>
          <p:nvSpPr>
            <p:cNvPr id="267307" name="Line 43"/>
            <p:cNvSpPr>
              <a:spLocks noChangeShapeType="1"/>
            </p:cNvSpPr>
            <p:nvPr/>
          </p:nvSpPr>
          <p:spPr bwMode="auto">
            <a:xfrm flipV="1">
              <a:off x="6093" y="10402"/>
              <a:ext cx="0" cy="598"/>
            </a:xfrm>
            <a:prstGeom prst="line">
              <a:avLst/>
            </a:prstGeom>
            <a:noFill/>
            <a:ln w="9525">
              <a:solidFill>
                <a:srgbClr val="000000"/>
              </a:solidFill>
              <a:round/>
              <a:headEnd type="triangle" w="med" len="med"/>
              <a:tailEnd type="triangle" w="med" len="med"/>
            </a:ln>
          </p:spPr>
          <p:txBody>
            <a:bodyPr/>
            <a:lstStyle/>
            <a:p>
              <a:endParaRPr lang="fr-FR"/>
            </a:p>
          </p:txBody>
        </p:sp>
        <p:sp>
          <p:nvSpPr>
            <p:cNvPr id="267308" name="Line 44"/>
            <p:cNvSpPr>
              <a:spLocks noChangeShapeType="1"/>
            </p:cNvSpPr>
            <p:nvPr/>
          </p:nvSpPr>
          <p:spPr bwMode="auto">
            <a:xfrm flipV="1">
              <a:off x="6093" y="11602"/>
              <a:ext cx="0" cy="598"/>
            </a:xfrm>
            <a:prstGeom prst="line">
              <a:avLst/>
            </a:prstGeom>
            <a:noFill/>
            <a:ln w="9525">
              <a:solidFill>
                <a:srgbClr val="000000"/>
              </a:solidFill>
              <a:round/>
              <a:headEnd type="triangle" w="med" len="med"/>
              <a:tailEnd type="triangle" w="med" len="med"/>
            </a:ln>
          </p:spPr>
          <p:txBody>
            <a:bodyPr/>
            <a:lstStyle/>
            <a:p>
              <a:endParaRPr lang="fr-FR"/>
            </a:p>
          </p:txBody>
        </p:sp>
      </p:grpSp>
    </p:spTree>
    <p:custDataLst>
      <p:tags r:id="rId1"/>
    </p:custData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381000"/>
            <a:ext cx="7729538" cy="523875"/>
          </a:xfrm>
        </p:spPr>
        <p:txBody>
          <a:bodyPr/>
          <a:lstStyle/>
          <a:p>
            <a:pPr eaLnBrk="1" hangingPunct="1"/>
            <a:r>
              <a:rPr lang="en-US" sz="3200" smtClean="0"/>
              <a:t>Chapitre 1 Choix du nom de domaine</a:t>
            </a:r>
          </a:p>
        </p:txBody>
      </p:sp>
      <p:pic>
        <p:nvPicPr>
          <p:cNvPr id="3072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72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30725" name="Rectangle 5"/>
          <p:cNvSpPr>
            <a:spLocks noChangeArrowheads="1"/>
          </p:cNvSpPr>
          <p:nvPr/>
        </p:nvSpPr>
        <p:spPr bwMode="auto">
          <a:xfrm>
            <a:off x="1143000" y="1641475"/>
            <a:ext cx="7696200" cy="3594100"/>
          </a:xfrm>
          <a:prstGeom prst="rect">
            <a:avLst/>
          </a:prstGeom>
          <a:noFill/>
          <a:ln w="12700">
            <a:noFill/>
            <a:miter lim="800000"/>
            <a:headEnd/>
            <a:tailEnd/>
          </a:ln>
        </p:spPr>
        <p:txBody>
          <a:bodyPr>
            <a:spAutoFit/>
          </a:bodyPr>
          <a:lstStyle/>
          <a:p>
            <a:pPr algn="ctr" eaLnBrk="1" hangingPunct="1">
              <a:lnSpc>
                <a:spcPct val="90000"/>
              </a:lnSpc>
              <a:spcBef>
                <a:spcPct val="20000"/>
              </a:spcBef>
              <a:buClr>
                <a:srgbClr val="245F94"/>
              </a:buClr>
              <a:buSzPct val="60000"/>
              <a:buFont typeface="Wingdings 2" pitchFamily="18" charset="2"/>
              <a:buNone/>
            </a:pPr>
            <a:r>
              <a:rPr lang="fr-FR" sz="2800">
                <a:hlinkClick r:id="rId5"/>
              </a:rPr>
              <a:t>www.nomdedomaine.com</a:t>
            </a:r>
            <a:endParaRPr lang="fr-FR" sz="2800"/>
          </a:p>
          <a:p>
            <a:pPr eaLnBrk="1" hangingPunct="1">
              <a:lnSpc>
                <a:spcPct val="90000"/>
              </a:lnSpc>
              <a:spcBef>
                <a:spcPct val="20000"/>
              </a:spcBef>
              <a:buClr>
                <a:srgbClr val="245F94"/>
              </a:buClr>
              <a:buSzPct val="60000"/>
              <a:buFont typeface="Wingdings 2" pitchFamily="18" charset="2"/>
              <a:buNone/>
            </a:pPr>
            <a:r>
              <a:rPr lang="fr-FR" sz="2800"/>
              <a:t> </a:t>
            </a:r>
          </a:p>
          <a:p>
            <a:pPr eaLnBrk="1" hangingPunct="1">
              <a:lnSpc>
                <a:spcPct val="90000"/>
              </a:lnSpc>
              <a:spcBef>
                <a:spcPct val="20000"/>
              </a:spcBef>
              <a:buClr>
                <a:srgbClr val="245F94"/>
              </a:buClr>
              <a:buSzPct val="60000"/>
              <a:buFont typeface="Wingdings 2" pitchFamily="18" charset="2"/>
              <a:buNone/>
            </a:pPr>
            <a:endParaRPr lang="fr-FR" sz="2800"/>
          </a:p>
          <a:p>
            <a:pPr eaLnBrk="1" hangingPunct="1">
              <a:lnSpc>
                <a:spcPct val="90000"/>
              </a:lnSpc>
              <a:spcBef>
                <a:spcPct val="20000"/>
              </a:spcBef>
              <a:buClr>
                <a:srgbClr val="245F94"/>
              </a:buClr>
              <a:buSzPct val="60000"/>
              <a:buFont typeface="Wingdings 2" pitchFamily="18" charset="2"/>
              <a:buChar char="¢"/>
            </a:pPr>
            <a:r>
              <a:rPr lang="fr-FR" sz="2800"/>
              <a:t> Le nom de domaine permet d’assurer la visibilité d’une entreprise sur Internet</a:t>
            </a:r>
          </a:p>
          <a:p>
            <a:pPr eaLnBrk="1" hangingPunct="1">
              <a:lnSpc>
                <a:spcPct val="90000"/>
              </a:lnSpc>
              <a:spcBef>
                <a:spcPct val="20000"/>
              </a:spcBef>
              <a:buClr>
                <a:srgbClr val="245F94"/>
              </a:buClr>
              <a:buSzPct val="60000"/>
              <a:buFont typeface="Wingdings 2" pitchFamily="18" charset="2"/>
              <a:buNone/>
            </a:pPr>
            <a:endParaRPr lang="fr-FR" sz="2800"/>
          </a:p>
          <a:p>
            <a:pPr eaLnBrk="1" hangingPunct="1">
              <a:lnSpc>
                <a:spcPct val="90000"/>
              </a:lnSpc>
              <a:spcBef>
                <a:spcPct val="20000"/>
              </a:spcBef>
              <a:buClr>
                <a:srgbClr val="245F94"/>
              </a:buClr>
              <a:buSzPct val="60000"/>
              <a:buFont typeface="Wingdings 2" pitchFamily="18" charset="2"/>
              <a:buChar char="¢"/>
            </a:pPr>
            <a:r>
              <a:rPr lang="fr-FR" sz="2800"/>
              <a:t> Le choix du nom de domaine est conditionné par des impératifs économiques et juridiques</a:t>
            </a:r>
            <a:endParaRPr lang="fr-FR" sz="2800">
              <a:cs typeface="Times New Roman" charset="0"/>
            </a:endParaRPr>
          </a:p>
        </p:txBody>
      </p:sp>
      <p:sp>
        <p:nvSpPr>
          <p:cNvPr id="30726" name="Line 6"/>
          <p:cNvSpPr>
            <a:spLocks noChangeShapeType="1"/>
          </p:cNvSpPr>
          <p:nvPr/>
        </p:nvSpPr>
        <p:spPr bwMode="auto">
          <a:xfrm flipV="1">
            <a:off x="3505200" y="2057400"/>
            <a:ext cx="0" cy="228600"/>
          </a:xfrm>
          <a:prstGeom prst="line">
            <a:avLst/>
          </a:prstGeom>
          <a:noFill/>
          <a:ln w="12700">
            <a:solidFill>
              <a:schemeClr val="tx1"/>
            </a:solidFill>
            <a:round/>
            <a:headEnd/>
            <a:tailEnd type="triangle" w="med" len="med"/>
          </a:ln>
          <a:effectLst/>
        </p:spPr>
        <p:txBody>
          <a:bodyPr wrap="none">
            <a:spAutoFit/>
          </a:bodyPr>
          <a:lstStyle/>
          <a:p>
            <a:endParaRPr lang="fr-FR"/>
          </a:p>
        </p:txBody>
      </p:sp>
      <p:sp>
        <p:nvSpPr>
          <p:cNvPr id="30727" name="Line 7"/>
          <p:cNvSpPr>
            <a:spLocks noChangeShapeType="1"/>
          </p:cNvSpPr>
          <p:nvPr/>
        </p:nvSpPr>
        <p:spPr bwMode="auto">
          <a:xfrm flipV="1">
            <a:off x="5105400" y="2057400"/>
            <a:ext cx="0" cy="228600"/>
          </a:xfrm>
          <a:prstGeom prst="line">
            <a:avLst/>
          </a:prstGeom>
          <a:noFill/>
          <a:ln w="12700">
            <a:solidFill>
              <a:schemeClr val="tx1"/>
            </a:solidFill>
            <a:round/>
            <a:headEnd/>
            <a:tailEnd type="triangle" w="med" len="med"/>
          </a:ln>
          <a:effectLst/>
        </p:spPr>
        <p:txBody>
          <a:bodyPr wrap="none">
            <a:spAutoFit/>
          </a:bodyPr>
          <a:lstStyle/>
          <a:p>
            <a:endParaRPr lang="fr-FR"/>
          </a:p>
        </p:txBody>
      </p:sp>
      <p:sp>
        <p:nvSpPr>
          <p:cNvPr id="30728" name="Line 8"/>
          <p:cNvSpPr>
            <a:spLocks noChangeShapeType="1"/>
          </p:cNvSpPr>
          <p:nvPr/>
        </p:nvSpPr>
        <p:spPr bwMode="auto">
          <a:xfrm flipV="1">
            <a:off x="6705600" y="2133600"/>
            <a:ext cx="0" cy="228600"/>
          </a:xfrm>
          <a:prstGeom prst="line">
            <a:avLst/>
          </a:prstGeom>
          <a:noFill/>
          <a:ln w="12700">
            <a:solidFill>
              <a:schemeClr val="tx1"/>
            </a:solidFill>
            <a:round/>
            <a:headEnd/>
            <a:tailEnd type="triangle" w="med" len="med"/>
          </a:ln>
          <a:effectLst/>
        </p:spPr>
        <p:txBody>
          <a:bodyPr wrap="none">
            <a:spAutoFit/>
          </a:bodyPr>
          <a:lstStyle/>
          <a:p>
            <a:endParaRPr lang="fr-FR"/>
          </a:p>
        </p:txBody>
      </p:sp>
      <p:sp>
        <p:nvSpPr>
          <p:cNvPr id="30729" name="Text Box 9"/>
          <p:cNvSpPr txBox="1">
            <a:spLocks noChangeArrowheads="1"/>
          </p:cNvSpPr>
          <p:nvPr/>
        </p:nvSpPr>
        <p:spPr bwMode="auto">
          <a:xfrm>
            <a:off x="2743200" y="2362200"/>
            <a:ext cx="1447800" cy="366713"/>
          </a:xfrm>
          <a:prstGeom prst="rect">
            <a:avLst/>
          </a:prstGeom>
          <a:noFill/>
          <a:ln w="12700">
            <a:noFill/>
            <a:miter lim="800000"/>
            <a:headEnd/>
            <a:tailEnd/>
          </a:ln>
          <a:effectLst/>
        </p:spPr>
        <p:txBody>
          <a:bodyPr>
            <a:spAutoFit/>
          </a:bodyPr>
          <a:lstStyle/>
          <a:p>
            <a:pPr algn="ctr"/>
            <a:r>
              <a:rPr lang="fr-FR"/>
              <a:t>Préfixe</a:t>
            </a:r>
          </a:p>
        </p:txBody>
      </p:sp>
      <p:sp>
        <p:nvSpPr>
          <p:cNvPr id="30730" name="Text Box 10"/>
          <p:cNvSpPr txBox="1">
            <a:spLocks noChangeArrowheads="1"/>
          </p:cNvSpPr>
          <p:nvPr/>
        </p:nvSpPr>
        <p:spPr bwMode="auto">
          <a:xfrm>
            <a:off x="4419600" y="2362200"/>
            <a:ext cx="1447800" cy="366713"/>
          </a:xfrm>
          <a:prstGeom prst="rect">
            <a:avLst/>
          </a:prstGeom>
          <a:noFill/>
          <a:ln w="12700">
            <a:noFill/>
            <a:miter lim="800000"/>
            <a:headEnd/>
            <a:tailEnd/>
          </a:ln>
          <a:effectLst/>
        </p:spPr>
        <p:txBody>
          <a:bodyPr>
            <a:spAutoFit/>
          </a:bodyPr>
          <a:lstStyle/>
          <a:p>
            <a:pPr algn="ctr"/>
            <a:r>
              <a:rPr lang="fr-FR"/>
              <a:t>Racine</a:t>
            </a:r>
          </a:p>
        </p:txBody>
      </p:sp>
      <p:sp>
        <p:nvSpPr>
          <p:cNvPr id="30731" name="Text Box 11"/>
          <p:cNvSpPr txBox="1">
            <a:spLocks noChangeArrowheads="1"/>
          </p:cNvSpPr>
          <p:nvPr/>
        </p:nvSpPr>
        <p:spPr bwMode="auto">
          <a:xfrm>
            <a:off x="5943600" y="2362200"/>
            <a:ext cx="1447800" cy="366713"/>
          </a:xfrm>
          <a:prstGeom prst="rect">
            <a:avLst/>
          </a:prstGeom>
          <a:noFill/>
          <a:ln w="12700">
            <a:noFill/>
            <a:miter lim="800000"/>
            <a:headEnd/>
            <a:tailEnd/>
          </a:ln>
          <a:effectLst/>
        </p:spPr>
        <p:txBody>
          <a:bodyPr>
            <a:spAutoFit/>
          </a:bodyPr>
          <a:lstStyle/>
          <a:p>
            <a:pPr algn="ctr"/>
            <a:r>
              <a:rPr lang="fr-FR"/>
              <a:t>Extension</a:t>
            </a:r>
          </a:p>
        </p:txBody>
      </p:sp>
    </p:spTree>
    <p:custDataLst>
      <p:tags r:id="rId1"/>
    </p:custData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1066800" y="381000"/>
            <a:ext cx="7729538" cy="523875"/>
          </a:xfrm>
        </p:spPr>
        <p:txBody>
          <a:bodyPr/>
          <a:lstStyle/>
          <a:p>
            <a:pPr eaLnBrk="1" hangingPunct="1"/>
            <a:r>
              <a:rPr lang="en-US" sz="3200" smtClean="0"/>
              <a:t>Chapitre 1 Choix du nom de domaine</a:t>
            </a:r>
          </a:p>
        </p:txBody>
      </p:sp>
      <p:pic>
        <p:nvPicPr>
          <p:cNvPr id="23757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3757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37574" name="Oval 6"/>
          <p:cNvSpPr>
            <a:spLocks noChangeArrowheads="1"/>
          </p:cNvSpPr>
          <p:nvPr/>
        </p:nvSpPr>
        <p:spPr bwMode="auto">
          <a:xfrm>
            <a:off x="1447800" y="2514600"/>
            <a:ext cx="4114800" cy="2819400"/>
          </a:xfrm>
          <a:prstGeom prst="ellipse">
            <a:avLst/>
          </a:prstGeom>
          <a:solidFill>
            <a:srgbClr val="99CCFF"/>
          </a:solidFill>
          <a:ln w="12700">
            <a:solidFill>
              <a:schemeClr val="tx1"/>
            </a:solidFill>
            <a:round/>
            <a:headEnd/>
            <a:tailEnd/>
          </a:ln>
          <a:effectLst/>
        </p:spPr>
        <p:txBody>
          <a:bodyPr anchor="ctr">
            <a:spAutoFit/>
          </a:bodyPr>
          <a:lstStyle/>
          <a:p>
            <a:endParaRPr lang="fr-FR"/>
          </a:p>
        </p:txBody>
      </p:sp>
      <p:sp>
        <p:nvSpPr>
          <p:cNvPr id="237575" name="Oval 7"/>
          <p:cNvSpPr>
            <a:spLocks noChangeArrowheads="1"/>
          </p:cNvSpPr>
          <p:nvPr/>
        </p:nvSpPr>
        <p:spPr bwMode="auto">
          <a:xfrm>
            <a:off x="4572000" y="2438400"/>
            <a:ext cx="4114800" cy="2895600"/>
          </a:xfrm>
          <a:prstGeom prst="ellipse">
            <a:avLst/>
          </a:prstGeom>
          <a:solidFill>
            <a:srgbClr val="FF6600">
              <a:alpha val="50000"/>
            </a:srgbClr>
          </a:solidFill>
          <a:ln w="12700">
            <a:solidFill>
              <a:schemeClr val="tx1"/>
            </a:solidFill>
            <a:round/>
            <a:headEnd/>
            <a:tailEnd/>
          </a:ln>
          <a:effectLst/>
        </p:spPr>
        <p:txBody>
          <a:bodyPr anchor="ctr">
            <a:spAutoFit/>
          </a:bodyPr>
          <a:lstStyle/>
          <a:p>
            <a:endParaRPr lang="fr-FR"/>
          </a:p>
        </p:txBody>
      </p:sp>
      <p:sp>
        <p:nvSpPr>
          <p:cNvPr id="237576" name="Text Box 8"/>
          <p:cNvSpPr txBox="1">
            <a:spLocks noChangeArrowheads="1"/>
          </p:cNvSpPr>
          <p:nvPr/>
        </p:nvSpPr>
        <p:spPr bwMode="auto">
          <a:xfrm>
            <a:off x="1905000" y="2895600"/>
            <a:ext cx="2819400" cy="2152650"/>
          </a:xfrm>
          <a:prstGeom prst="rect">
            <a:avLst/>
          </a:prstGeom>
          <a:noFill/>
          <a:ln w="12700">
            <a:noFill/>
            <a:miter lim="800000"/>
            <a:headEnd/>
            <a:tailEnd/>
          </a:ln>
          <a:effectLst/>
        </p:spPr>
        <p:txBody>
          <a:bodyPr>
            <a:spAutoFit/>
          </a:bodyPr>
          <a:lstStyle/>
          <a:p>
            <a:pPr algn="ctr">
              <a:spcBef>
                <a:spcPct val="50000"/>
              </a:spcBef>
            </a:pPr>
            <a:r>
              <a:rPr lang="fr-FR" u="sng"/>
              <a:t>Stratégie juridique</a:t>
            </a:r>
            <a:r>
              <a:rPr lang="fr-FR"/>
              <a:t> :</a:t>
            </a:r>
          </a:p>
          <a:p>
            <a:pPr algn="ctr">
              <a:spcBef>
                <a:spcPct val="50000"/>
              </a:spcBef>
            </a:pPr>
            <a:r>
              <a:rPr lang="fr-FR"/>
              <a:t>Nom de domaine correspondant à ses droits (marque, dénomination sociale,…), avec ou sans fautes d’orthographe</a:t>
            </a:r>
          </a:p>
        </p:txBody>
      </p:sp>
      <p:sp>
        <p:nvSpPr>
          <p:cNvPr id="237577" name="Text Box 9"/>
          <p:cNvSpPr txBox="1">
            <a:spLocks noChangeArrowheads="1"/>
          </p:cNvSpPr>
          <p:nvPr/>
        </p:nvSpPr>
        <p:spPr bwMode="auto">
          <a:xfrm>
            <a:off x="5410200" y="2895600"/>
            <a:ext cx="2819400" cy="2152650"/>
          </a:xfrm>
          <a:prstGeom prst="rect">
            <a:avLst/>
          </a:prstGeom>
          <a:noFill/>
          <a:ln w="12700">
            <a:noFill/>
            <a:miter lim="800000"/>
            <a:headEnd/>
            <a:tailEnd/>
          </a:ln>
          <a:effectLst/>
        </p:spPr>
        <p:txBody>
          <a:bodyPr>
            <a:spAutoFit/>
          </a:bodyPr>
          <a:lstStyle/>
          <a:p>
            <a:pPr>
              <a:spcBef>
                <a:spcPct val="50000"/>
              </a:spcBef>
            </a:pPr>
            <a:r>
              <a:rPr lang="fr-FR" u="sng"/>
              <a:t>Stratégie marketing</a:t>
            </a:r>
            <a:r>
              <a:rPr lang="fr-FR"/>
              <a:t> :</a:t>
            </a:r>
          </a:p>
          <a:p>
            <a:pPr algn="ctr">
              <a:spcBef>
                <a:spcPct val="50000"/>
              </a:spcBef>
            </a:pPr>
            <a:r>
              <a:rPr lang="fr-FR"/>
              <a:t>Nom de domaine correspondant à des termes descriptifs de l’activité envisagée (facilite le référencement et la mémorisation)</a:t>
            </a:r>
          </a:p>
        </p:txBody>
      </p:sp>
      <p:sp>
        <p:nvSpPr>
          <p:cNvPr id="237578" name="Rectangle 10"/>
          <p:cNvSpPr>
            <a:spLocks noChangeArrowheads="1"/>
          </p:cNvSpPr>
          <p:nvPr/>
        </p:nvSpPr>
        <p:spPr bwMode="auto">
          <a:xfrm>
            <a:off x="2176463" y="1263650"/>
            <a:ext cx="5175250" cy="366713"/>
          </a:xfrm>
          <a:prstGeom prst="rect">
            <a:avLst/>
          </a:prstGeom>
          <a:noFill/>
          <a:ln w="12700">
            <a:noFill/>
            <a:miter lim="800000"/>
            <a:headEnd/>
            <a:tailEnd/>
          </a:ln>
          <a:effectLst/>
        </p:spPr>
        <p:txBody>
          <a:bodyPr wrap="none" anchor="ctr">
            <a:spAutoFit/>
          </a:bodyPr>
          <a:lstStyle/>
          <a:p>
            <a:pPr algn="ctr"/>
            <a:r>
              <a:rPr lang="fr-FR"/>
              <a:t>Stratégie d’enregistrement des noms de domaine</a:t>
            </a:r>
          </a:p>
        </p:txBody>
      </p:sp>
      <p:sp>
        <p:nvSpPr>
          <p:cNvPr id="237579" name="Line 11"/>
          <p:cNvSpPr>
            <a:spLocks noChangeShapeType="1"/>
          </p:cNvSpPr>
          <p:nvPr/>
        </p:nvSpPr>
        <p:spPr bwMode="auto">
          <a:xfrm>
            <a:off x="4953000" y="2514600"/>
            <a:ext cx="0" cy="1219200"/>
          </a:xfrm>
          <a:prstGeom prst="line">
            <a:avLst/>
          </a:prstGeom>
          <a:noFill/>
          <a:ln w="12700">
            <a:solidFill>
              <a:schemeClr val="tx1"/>
            </a:solidFill>
            <a:round/>
            <a:headEnd/>
            <a:tailEnd type="triangle" w="med" len="med"/>
          </a:ln>
          <a:effectLst/>
        </p:spPr>
        <p:txBody>
          <a:bodyPr wrap="none">
            <a:spAutoFit/>
          </a:bodyPr>
          <a:lstStyle/>
          <a:p>
            <a:endParaRPr lang="fr-FR"/>
          </a:p>
        </p:txBody>
      </p:sp>
      <p:sp>
        <p:nvSpPr>
          <p:cNvPr id="237580" name="Rectangle 12"/>
          <p:cNvSpPr>
            <a:spLocks noChangeArrowheads="1"/>
          </p:cNvSpPr>
          <p:nvPr/>
        </p:nvSpPr>
        <p:spPr bwMode="auto">
          <a:xfrm>
            <a:off x="4016375" y="1882775"/>
            <a:ext cx="1720850" cy="654050"/>
          </a:xfrm>
          <a:prstGeom prst="rect">
            <a:avLst/>
          </a:prstGeom>
          <a:solidFill>
            <a:schemeClr val="accent1"/>
          </a:solidFill>
          <a:ln w="12700">
            <a:solidFill>
              <a:schemeClr val="tx1"/>
            </a:solidFill>
            <a:miter lim="800000"/>
            <a:headEnd/>
            <a:tailEnd/>
          </a:ln>
          <a:effectLst/>
        </p:spPr>
        <p:txBody>
          <a:bodyPr wrap="none" anchor="ctr">
            <a:spAutoFit/>
          </a:bodyPr>
          <a:lstStyle/>
          <a:p>
            <a:pPr algn="ctr"/>
            <a:r>
              <a:rPr lang="fr-FR"/>
              <a:t>Stratégie mixte</a:t>
            </a:r>
          </a:p>
          <a:p>
            <a:pPr algn="ctr"/>
            <a:r>
              <a:rPr lang="fr-FR"/>
              <a:t>à privilégier</a:t>
            </a:r>
          </a:p>
        </p:txBody>
      </p:sp>
      <p:sp>
        <p:nvSpPr>
          <p:cNvPr id="237581" name="Text Box 13"/>
          <p:cNvSpPr txBox="1">
            <a:spLocks noChangeArrowheads="1"/>
          </p:cNvSpPr>
          <p:nvPr/>
        </p:nvSpPr>
        <p:spPr bwMode="auto">
          <a:xfrm>
            <a:off x="1524000" y="5486400"/>
            <a:ext cx="3505200" cy="1190625"/>
          </a:xfrm>
          <a:prstGeom prst="rect">
            <a:avLst/>
          </a:prstGeom>
          <a:noFill/>
          <a:ln w="12700">
            <a:noFill/>
            <a:miter lim="800000"/>
            <a:headEnd/>
            <a:tailEnd/>
          </a:ln>
          <a:effectLst/>
        </p:spPr>
        <p:txBody>
          <a:bodyPr>
            <a:spAutoFit/>
          </a:bodyPr>
          <a:lstStyle/>
          <a:p>
            <a:pPr>
              <a:spcBef>
                <a:spcPct val="50000"/>
              </a:spcBef>
            </a:pPr>
            <a:r>
              <a:rPr lang="fr-FR" u="sng"/>
              <a:t>Limites</a:t>
            </a:r>
            <a:r>
              <a:rPr lang="fr-FR"/>
              <a:t> : impossibilité d’enregistrer tous les noms de domaine, dans toutes les extensions</a:t>
            </a:r>
          </a:p>
        </p:txBody>
      </p:sp>
      <p:sp>
        <p:nvSpPr>
          <p:cNvPr id="237582" name="Text Box 14"/>
          <p:cNvSpPr txBox="1">
            <a:spLocks noChangeArrowheads="1"/>
          </p:cNvSpPr>
          <p:nvPr/>
        </p:nvSpPr>
        <p:spPr bwMode="auto">
          <a:xfrm>
            <a:off x="5181600" y="5410200"/>
            <a:ext cx="3505200" cy="915988"/>
          </a:xfrm>
          <a:prstGeom prst="rect">
            <a:avLst/>
          </a:prstGeom>
          <a:noFill/>
          <a:ln w="12700">
            <a:noFill/>
            <a:miter lim="800000"/>
            <a:headEnd/>
            <a:tailEnd/>
          </a:ln>
          <a:effectLst/>
        </p:spPr>
        <p:txBody>
          <a:bodyPr>
            <a:spAutoFit/>
          </a:bodyPr>
          <a:lstStyle/>
          <a:p>
            <a:pPr>
              <a:spcBef>
                <a:spcPct val="50000"/>
              </a:spcBef>
            </a:pPr>
            <a:r>
              <a:rPr lang="fr-FR" u="sng"/>
              <a:t>Limites</a:t>
            </a:r>
            <a:r>
              <a:rPr lang="fr-FR"/>
              <a:t> : risque de ne pas disposer d’une protection efficace sur le nom de domaine</a:t>
            </a:r>
          </a:p>
        </p:txBody>
      </p:sp>
    </p:spTree>
    <p:custDataLst>
      <p:tags r:id="rId1"/>
    </p:custData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idx="4294967295"/>
          </p:nvPr>
        </p:nvSpPr>
        <p:spPr>
          <a:xfrm>
            <a:off x="1066800" y="381000"/>
            <a:ext cx="7729538" cy="523875"/>
          </a:xfrm>
        </p:spPr>
        <p:txBody>
          <a:bodyPr/>
          <a:lstStyle/>
          <a:p>
            <a:pPr eaLnBrk="1" hangingPunct="1"/>
            <a:r>
              <a:rPr lang="en-US" sz="3200" smtClean="0"/>
              <a:t>Chapitre 1 Choix du nom de domaine</a:t>
            </a:r>
          </a:p>
        </p:txBody>
      </p:sp>
      <p:pic>
        <p:nvPicPr>
          <p:cNvPr id="23961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3962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Nom de domaine et propriété intellectuelle</a:t>
            </a:r>
          </a:p>
        </p:txBody>
      </p:sp>
      <p:sp>
        <p:nvSpPr>
          <p:cNvPr id="239621" name="Rectangle 5"/>
          <p:cNvSpPr>
            <a:spLocks noChangeArrowheads="1"/>
          </p:cNvSpPr>
          <p:nvPr/>
        </p:nvSpPr>
        <p:spPr bwMode="auto">
          <a:xfrm>
            <a:off x="1219200" y="1447800"/>
            <a:ext cx="7543800" cy="50895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fr-FR" sz="2800">
                <a:cs typeface="Times New Roman" charset="0"/>
              </a:rPr>
              <a:t>Extensions génériques</a:t>
            </a:r>
          </a:p>
          <a:p>
            <a:pPr eaLnBrk="1" hangingPunct="1">
              <a:lnSpc>
                <a:spcPct val="90000"/>
              </a:lnSpc>
              <a:spcBef>
                <a:spcPct val="20000"/>
              </a:spcBef>
              <a:buClr>
                <a:srgbClr val="245F94"/>
              </a:buClr>
              <a:buSzPct val="60000"/>
              <a:buFontTx/>
              <a:buChar char="-"/>
            </a:pPr>
            <a:r>
              <a:rPr lang="fr-FR" sz="2800">
                <a:cs typeface="Times New Roman" charset="0"/>
              </a:rPr>
              <a:t>« .com », « .biz », « .org »,…</a:t>
            </a:r>
          </a:p>
          <a:p>
            <a:pPr eaLnBrk="1" hangingPunct="1">
              <a:lnSpc>
                <a:spcPct val="90000"/>
              </a:lnSpc>
              <a:spcBef>
                <a:spcPct val="20000"/>
              </a:spcBef>
              <a:buClr>
                <a:srgbClr val="245F94"/>
              </a:buClr>
              <a:buSzPct val="60000"/>
              <a:buFontTx/>
              <a:buChar char="-"/>
            </a:pPr>
            <a:r>
              <a:rPr lang="fr-FR" sz="2800">
                <a:cs typeface="Times New Roman" charset="0"/>
              </a:rPr>
              <a:t> liées à une activité ou un groupe d’utilisateurs déterminé</a:t>
            </a:r>
          </a:p>
          <a:p>
            <a:pPr eaLnBrk="1" hangingPunct="1">
              <a:lnSpc>
                <a:spcPct val="90000"/>
              </a:lnSpc>
              <a:spcBef>
                <a:spcPct val="20000"/>
              </a:spcBef>
              <a:buClr>
                <a:srgbClr val="245F94"/>
              </a:buClr>
              <a:buSzPct val="60000"/>
            </a:pPr>
            <a:endParaRPr lang="fr-FR" sz="2800">
              <a:cs typeface="Times New Roman" charset="0"/>
            </a:endParaRPr>
          </a:p>
          <a:p>
            <a:pPr eaLnBrk="1" hangingPunct="1">
              <a:lnSpc>
                <a:spcPct val="90000"/>
              </a:lnSpc>
              <a:spcBef>
                <a:spcPct val="20000"/>
              </a:spcBef>
              <a:buClr>
                <a:srgbClr val="245F94"/>
              </a:buClr>
              <a:buSzPct val="60000"/>
              <a:buFont typeface="Wingdings 2" pitchFamily="18" charset="2"/>
              <a:buChar char="¢"/>
            </a:pPr>
            <a:r>
              <a:rPr lang="fr-FR" sz="2800">
                <a:cs typeface="Times New Roman" charset="0"/>
              </a:rPr>
              <a:t> Extensions territoriales</a:t>
            </a:r>
          </a:p>
          <a:p>
            <a:pPr eaLnBrk="1" hangingPunct="1">
              <a:lnSpc>
                <a:spcPct val="90000"/>
              </a:lnSpc>
              <a:spcBef>
                <a:spcPct val="20000"/>
              </a:spcBef>
              <a:buClr>
                <a:srgbClr val="245F94"/>
              </a:buClr>
              <a:buSzPct val="60000"/>
              <a:buFontTx/>
              <a:buChar char="-"/>
            </a:pPr>
            <a:r>
              <a:rPr lang="fr-FR" sz="2800">
                <a:cs typeface="Times New Roman" charset="0"/>
              </a:rPr>
              <a:t> « .fr », « .re », « .eu »,…</a:t>
            </a:r>
          </a:p>
          <a:p>
            <a:pPr eaLnBrk="1" hangingPunct="1">
              <a:lnSpc>
                <a:spcPct val="90000"/>
              </a:lnSpc>
              <a:spcBef>
                <a:spcPct val="20000"/>
              </a:spcBef>
              <a:buClr>
                <a:srgbClr val="245F94"/>
              </a:buClr>
              <a:buSzPct val="60000"/>
              <a:buFontTx/>
              <a:buChar char="-"/>
            </a:pPr>
            <a:r>
              <a:rPr lang="fr-FR" sz="2800">
                <a:cs typeface="Times New Roman" charset="0"/>
              </a:rPr>
              <a:t> liées à un territoire géographique</a:t>
            </a: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a:p>
            <a:pPr eaLnBrk="1" hangingPunct="1">
              <a:lnSpc>
                <a:spcPct val="90000"/>
              </a:lnSpc>
              <a:spcBef>
                <a:spcPct val="20000"/>
              </a:spcBef>
              <a:buClr>
                <a:srgbClr val="245F94"/>
              </a:buClr>
              <a:buSzPct val="60000"/>
              <a:buFont typeface="Wingdings 2" pitchFamily="18" charset="2"/>
              <a:buChar char="¢"/>
            </a:pPr>
            <a:r>
              <a:rPr lang="fr-FR" sz="2800">
                <a:cs typeface="Times New Roman" charset="0"/>
              </a:rPr>
              <a:t> Extension personnalisées</a:t>
            </a:r>
          </a:p>
          <a:p>
            <a:pPr eaLnBrk="1" hangingPunct="1">
              <a:lnSpc>
                <a:spcPct val="90000"/>
              </a:lnSpc>
              <a:spcBef>
                <a:spcPct val="20000"/>
              </a:spcBef>
              <a:buClr>
                <a:srgbClr val="245F94"/>
              </a:buClr>
              <a:buSzPct val="60000"/>
              <a:buFontTx/>
              <a:buChar char="-"/>
            </a:pPr>
            <a:r>
              <a:rPr lang="fr-FR" sz="2800">
                <a:cs typeface="Times New Roman" charset="0"/>
              </a:rPr>
              <a:t> en cours, extensions à la carte</a:t>
            </a:r>
          </a:p>
        </p:txBody>
      </p:sp>
    </p:spTree>
    <p:custDataLst>
      <p:tags r:id="rId1"/>
    </p:custData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5457</Words>
  <Application>Microsoft Office PowerPoint</Application>
  <PresentationFormat>Affichage à l'écran (4:3)</PresentationFormat>
  <Paragraphs>524</Paragraphs>
  <Slides>31</Slides>
  <Notes>31</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31</vt:i4>
      </vt:variant>
    </vt:vector>
  </HeadingPairs>
  <TitlesOfParts>
    <vt:vector size="40" baseType="lpstr">
      <vt:lpstr>Arial</vt:lpstr>
      <vt:lpstr>ＭＳ Ｐゴシック</vt:lpstr>
      <vt:lpstr>Wingdings</vt:lpstr>
      <vt:lpstr>Times New Roman</vt:lpstr>
      <vt:lpstr>Verdana</vt:lpstr>
      <vt:lpstr>Wingdings 2</vt:lpstr>
      <vt:lpstr>Tahoma</vt:lpstr>
      <vt:lpstr>Rapid E-Learning Course Template</vt:lpstr>
      <vt:lpstr>CorelDRAW 12.0 Graphic</vt:lpstr>
      <vt:lpstr> Droit de l’internet et de la propriété intellectuelle Module 6</vt:lpstr>
      <vt:lpstr>Objectifs du cours</vt:lpstr>
      <vt:lpstr>Sujets du cours </vt:lpstr>
      <vt:lpstr>Module 6 Nom de domaine et propriété intellectuelle </vt:lpstr>
      <vt:lpstr>Plan</vt:lpstr>
      <vt:lpstr>Quels sont les acteurs ?</vt:lpstr>
      <vt:lpstr>Chapitre 1 Choix du nom de domaine</vt:lpstr>
      <vt:lpstr>Chapitre 1 Choix du nom de domaine</vt:lpstr>
      <vt:lpstr>Chapitre 1 Choix du nom de domaine</vt:lpstr>
      <vt:lpstr>Chapitre 1 Choix du nom de domaine</vt:lpstr>
      <vt:lpstr>Chapitre 1 Choix du nom de domaine</vt:lpstr>
      <vt:lpstr>Chapitre 2 Conflits de droits</vt:lpstr>
      <vt:lpstr>Chapitre 2 Conflits de droits</vt:lpstr>
      <vt:lpstr>Chapitre 2 Conflits de droits</vt:lpstr>
      <vt:lpstr>Chapitre 2 Conflits de droits</vt:lpstr>
      <vt:lpstr>Chapitre 2 Conflits de droits</vt:lpstr>
      <vt:lpstr>Chapitre 2 Conflits de droits</vt:lpstr>
      <vt:lpstr>Chapitre 2 Conflits de droits</vt:lpstr>
      <vt:lpstr>Chapitre 2 Conflits de droits</vt:lpstr>
      <vt:lpstr>Chapitre 2 Conflits de droits</vt:lpstr>
      <vt:lpstr>Chapitre 2 Conflits de droits</vt:lpstr>
      <vt:lpstr>Chapitre 2 Conflits de droits</vt:lpstr>
      <vt:lpstr>Chapitre 3 Les procédures alternatives</vt:lpstr>
      <vt:lpstr>Chapitre 3 Les procédures alternatives</vt:lpstr>
      <vt:lpstr>Chapitre 3 Les procédures alternatives</vt:lpstr>
      <vt:lpstr>Chapitre 3 Les procédures alternatives</vt:lpstr>
      <vt:lpstr>Chapitre 3 Les procédures alternatives</vt:lpstr>
      <vt:lpstr>Chapitre 3 Les procédures alternatives</vt:lpstr>
      <vt:lpstr>Chapitre 3 Les procédures alternatives</vt:lpstr>
      <vt:lpstr>Chapitre 3 Les procédures alternatives</vt:lpstr>
      <vt:lpstr>Part 1 Stop-and-think</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146</cp:revision>
  <dcterms:created xsi:type="dcterms:W3CDTF">2008-10-30T09:57:56Z</dcterms:created>
  <dcterms:modified xsi:type="dcterms:W3CDTF">2010-09-28T13:07:31Z</dcterms:modified>
  <cp:category>SUPINFO PowerPoint Templates</cp:category>
</cp:coreProperties>
</file>