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32"/>
  </p:notesMasterIdLst>
  <p:handoutMasterIdLst>
    <p:handoutMasterId r:id="rId33"/>
  </p:handoutMasterIdLst>
  <p:sldIdLst>
    <p:sldId id="261" r:id="rId2"/>
    <p:sldId id="430" r:id="rId3"/>
    <p:sldId id="295" r:id="rId4"/>
    <p:sldId id="259" r:id="rId5"/>
    <p:sldId id="264" r:id="rId6"/>
    <p:sldId id="431" r:id="rId7"/>
    <p:sldId id="433" r:id="rId8"/>
    <p:sldId id="442" r:id="rId9"/>
    <p:sldId id="432" r:id="rId10"/>
    <p:sldId id="439" r:id="rId11"/>
    <p:sldId id="392" r:id="rId12"/>
    <p:sldId id="421" r:id="rId13"/>
    <p:sldId id="437" r:id="rId14"/>
    <p:sldId id="451" r:id="rId15"/>
    <p:sldId id="447" r:id="rId16"/>
    <p:sldId id="434" r:id="rId17"/>
    <p:sldId id="435" r:id="rId18"/>
    <p:sldId id="440" r:id="rId19"/>
    <p:sldId id="441" r:id="rId20"/>
    <p:sldId id="444" r:id="rId21"/>
    <p:sldId id="445" r:id="rId22"/>
    <p:sldId id="446" r:id="rId23"/>
    <p:sldId id="422" r:id="rId24"/>
    <p:sldId id="438" r:id="rId25"/>
    <p:sldId id="423" r:id="rId26"/>
    <p:sldId id="443" r:id="rId27"/>
    <p:sldId id="450" r:id="rId28"/>
    <p:sldId id="448" r:id="rId29"/>
    <p:sldId id="449" r:id="rId30"/>
    <p:sldId id="311" r:id="rId31"/>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2C5"/>
    <a:srgbClr val="5F5F5F"/>
    <a:srgbClr val="808080"/>
    <a:srgbClr val="479B8F"/>
    <a:srgbClr val="A2AEBA"/>
    <a:srgbClr val="BFC7CF"/>
    <a:srgbClr val="CC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955" autoAdjust="0"/>
    <p:restoredTop sz="90929"/>
  </p:normalViewPr>
  <p:slideViewPr>
    <p:cSldViewPr>
      <p:cViewPr varScale="1">
        <p:scale>
          <a:sx n="45" d="100"/>
          <a:sy n="45" d="100"/>
        </p:scale>
        <p:origin x="-1530"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4848"/>
    </p:cViewPr>
  </p:sorterViewPr>
  <p:notesViewPr>
    <p:cSldViewPr>
      <p:cViewPr>
        <p:scale>
          <a:sx n="100" d="100"/>
          <a:sy n="100" d="100"/>
        </p:scale>
        <p:origin x="-858" y="-6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3.xml"/><Relationship Id="rId7" Type="http://schemas.openxmlformats.org/officeDocument/2006/relationships/slide" Target="slides/slide13.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7.xml"/><Relationship Id="rId5" Type="http://schemas.openxmlformats.org/officeDocument/2006/relationships/slide" Target="slides/slide5.xml"/><Relationship Id="rId10" Type="http://schemas.openxmlformats.org/officeDocument/2006/relationships/slide" Target="slides/slide26.xml"/><Relationship Id="rId4" Type="http://schemas.openxmlformats.org/officeDocument/2006/relationships/slide" Target="slides/slide4.xml"/><Relationship Id="rId9"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41563" y="0"/>
            <a:ext cx="44561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8875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56CF377-A2B6-453A-94F8-4D7D52B1DA4E}" type="datetime1">
              <a:rPr lang="en-US"/>
              <a:pPr/>
              <a:t>12/26/2010</a:t>
            </a:fld>
            <a:endParaRPr lang="en-US"/>
          </a:p>
        </p:txBody>
      </p:sp>
      <p:sp>
        <p:nvSpPr>
          <p:cNvPr id="501764" name="Rectangle 4"/>
          <p:cNvSpPr>
            <a:spLocks noGrp="1" noChangeArrowheads="1"/>
          </p:cNvSpPr>
          <p:nvPr>
            <p:ph type="ftr" sz="quarter" idx="2"/>
          </p:nvPr>
        </p:nvSpPr>
        <p:spPr bwMode="auto">
          <a:xfrm>
            <a:off x="0" y="9429750"/>
            <a:ext cx="574040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270625" y="9429750"/>
            <a:ext cx="52705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11AB4285-5A28-4167-BD46-93704FE41E44}" type="slidenum">
              <a:rPr lang="en-US"/>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65363" y="0"/>
            <a:ext cx="45323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399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EBA6E91A-F8CF-4863-91D1-E8F557967E48}" type="datetime1">
              <a:rPr lang="en-US"/>
              <a:pPr/>
              <a:t>12/26/2010</a:t>
            </a:fld>
            <a:endParaRPr lang="en-US"/>
          </a:p>
        </p:txBody>
      </p:sp>
      <p:sp>
        <p:nvSpPr>
          <p:cNvPr id="15364"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1038" y="4716463"/>
            <a:ext cx="5437187" cy="4465637"/>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9428163"/>
            <a:ext cx="558800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345238" y="9428163"/>
            <a:ext cx="45085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0BA5E52F-A88C-4359-8C7A-AC57DDEDBDB0}" type="slidenum">
              <a:rPr lang="en-US"/>
              <a:pPr/>
              <a:t>‹N°›</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p:spPr>
        <p:txBody>
          <a:bodyPr/>
          <a:lstStyle/>
          <a:p>
            <a:r>
              <a:rPr lang="en-US"/>
              <a:t>[Title of the course]</a:t>
            </a:r>
          </a:p>
        </p:txBody>
      </p:sp>
      <p:sp>
        <p:nvSpPr>
          <p:cNvPr id="17411" name="Rectangle 3"/>
          <p:cNvSpPr>
            <a:spLocks noGrp="1" noChangeArrowheads="1"/>
          </p:cNvSpPr>
          <p:nvPr>
            <p:ph type="dt" sz="quarter" idx="1"/>
          </p:nvPr>
        </p:nvSpPr>
        <p:spPr>
          <a:noFill/>
        </p:spPr>
        <p:txBody>
          <a:bodyPr/>
          <a:lstStyle/>
          <a:p>
            <a:fld id="{17C118BF-F294-4C57-8C54-67D7262A32C1}" type="datetime5">
              <a:rPr lang="en-US"/>
              <a:pPr/>
              <a:t>26-Dec-10</a:t>
            </a:fld>
            <a:endParaRPr lang="en-US"/>
          </a:p>
        </p:txBody>
      </p:sp>
      <p:sp>
        <p:nvSpPr>
          <p:cNvPr id="1741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413" name="Rectangle 7"/>
          <p:cNvSpPr>
            <a:spLocks noGrp="1" noChangeArrowheads="1"/>
          </p:cNvSpPr>
          <p:nvPr>
            <p:ph type="sldNum" sz="quarter" idx="5"/>
          </p:nvPr>
        </p:nvSpPr>
        <p:spPr>
          <a:noFill/>
        </p:spPr>
        <p:txBody>
          <a:bodyPr/>
          <a:lstStyle/>
          <a:p>
            <a:fld id="{02BC7660-790D-45A2-8BCC-53DFDA9BD329}" type="slidenum">
              <a:rPr lang="en-US"/>
              <a:pPr/>
              <a:t>1</a:t>
            </a:fld>
            <a:endParaRPr lang="en-US"/>
          </a:p>
        </p:txBody>
      </p:sp>
      <p:sp>
        <p:nvSpPr>
          <p:cNvPr id="17414" name="Rectangle 2"/>
          <p:cNvSpPr>
            <a:spLocks noGrp="1" noRot="1" noChangeAspect="1" noChangeArrowheads="1" noTextEdit="1"/>
          </p:cNvSpPr>
          <p:nvPr>
            <p:ph type="sldImg"/>
          </p:nvPr>
        </p:nvSpPr>
        <p:spPr>
          <a:ln/>
        </p:spPr>
      </p:sp>
      <p:sp>
        <p:nvSpPr>
          <p:cNvPr id="17415"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SUPINFO</a:t>
            </a:r>
            <a:r>
              <a:rPr lang="en-US" smtClean="0"/>
              <a:t> </a:t>
            </a:r>
            <a:r>
              <a:rPr lang="en-US" b="1" smtClean="0"/>
              <a:t>Module title</a:t>
            </a:r>
            <a:r>
              <a:rPr lang="en-US" smtClean="0"/>
              <a:t> slide identifies the course module or the presentation. It helps learners confirm that they have launched the right module and motivates them to dive right into learning.</a:t>
            </a:r>
          </a:p>
          <a:p>
            <a:pPr eaLnBrk="1" hangingPunct="1"/>
            <a:r>
              <a:rPr lang="en-US" smtClean="0"/>
              <a:t>Replace the </a:t>
            </a:r>
            <a:r>
              <a:rPr lang="en-US" b="1" smtClean="0"/>
              <a:t>SUPINFO</a:t>
            </a:r>
            <a:r>
              <a:rPr lang="en-US" smtClean="0"/>
              <a:t> </a:t>
            </a:r>
            <a:r>
              <a:rPr lang="en-US" b="1" smtClean="0"/>
              <a:t>Module title</a:t>
            </a:r>
            <a:r>
              <a:rPr lang="en-US" smtClean="0"/>
              <a:t> placeholder with the official name of the course. It should be the same as the one the learner selected to launch the course module.</a:t>
            </a:r>
          </a:p>
          <a:p>
            <a:pPr eaLnBrk="1" hangingPunct="1"/>
            <a:r>
              <a:rPr lang="en-US" smtClean="0"/>
              <a:t>In naming your module, strive for a short name that clearly communicates what the course module does for the learner. Use terms that the learner will recognize </a:t>
            </a:r>
            <a:r>
              <a:rPr lang="en-US" i="1" smtClean="0"/>
              <a:t>before completing the module. This is an important issue of the SUPINFO Quality Assurance Plan (SQAP) – Communication section.</a:t>
            </a:r>
          </a:p>
          <a:p>
            <a:pPr eaLnBrk="1" hangingPunct="1"/>
            <a:r>
              <a:rPr lang="en-US" smtClean="0"/>
              <a:t>Use the </a:t>
            </a:r>
            <a:r>
              <a:rPr lang="en-US" b="1" smtClean="0"/>
              <a:t>Module subtitle</a:t>
            </a:r>
            <a:r>
              <a:rPr lang="en-US" smtClean="0"/>
              <a:t> placeholder to elaborate on the title. Make the subtitle up to three lines long (no more !!!).</a:t>
            </a:r>
          </a:p>
          <a:p>
            <a:pPr eaLnBrk="1" hangingPunct="1"/>
            <a:r>
              <a:rPr lang="en-US" smtClean="0"/>
              <a:t>Add any notices the learner should see before continuing, for example, a safety warning or the requirement for a security clearance.</a:t>
            </a:r>
          </a:p>
          <a:p>
            <a:pPr eaLnBrk="1" hangingPunct="1"/>
            <a:r>
              <a:rPr lang="en-US" smtClean="0"/>
              <a:t>Don’t forget to mention the Course Campus-Booster ID in the last line.</a:t>
            </a:r>
          </a:p>
          <a:p>
            <a:pPr eaLnBrk="1" hangingPunct="1"/>
            <a:endParaRPr lang="en-US" smtClean="0"/>
          </a:p>
          <a:p>
            <a:pPr eaLnBrk="1" hangingPunct="1"/>
            <a:r>
              <a:rPr lang="en-US" smtClean="0"/>
              <a:t>Respect the SQAP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136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2CD14613-7211-44FD-9464-4BFFC68E4361}" type="datetime5">
              <a:rPr lang="en-US" sz="900">
                <a:solidFill>
                  <a:srgbClr val="5F5F5F"/>
                </a:solidFill>
              </a:rPr>
              <a:pPr defTabSz="923925" eaLnBrk="1" hangingPunct="1"/>
              <a:t>26-Dec-10</a:t>
            </a:fld>
            <a:endParaRPr lang="en-US" sz="900">
              <a:solidFill>
                <a:srgbClr val="5F5F5F"/>
              </a:solidFill>
            </a:endParaRPr>
          </a:p>
        </p:txBody>
      </p:sp>
      <p:sp>
        <p:nvSpPr>
          <p:cNvPr id="27136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136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6DADCAA-9A2B-46E3-83F8-9DFB6C544969}" type="slidenum">
              <a:rPr lang="en-US" sz="900">
                <a:solidFill>
                  <a:srgbClr val="5F5F5F"/>
                </a:solidFill>
              </a:rPr>
              <a:pPr algn="r" defTabSz="923925" eaLnBrk="1" hangingPunct="1"/>
              <a:t>10</a:t>
            </a:fld>
            <a:endParaRPr lang="en-US" sz="900">
              <a:solidFill>
                <a:srgbClr val="5F5F5F"/>
              </a:solidFill>
            </a:endParaRPr>
          </a:p>
        </p:txBody>
      </p:sp>
      <p:sp>
        <p:nvSpPr>
          <p:cNvPr id="271366" name="Rectangle 2"/>
          <p:cNvSpPr>
            <a:spLocks noGrp="1" noRot="1" noChangeAspec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71367"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336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8F9D63D-CD0D-40E3-AA5B-A747F8054742}" type="datetime5">
              <a:rPr lang="en-US" sz="900">
                <a:solidFill>
                  <a:srgbClr val="5F5F5F"/>
                </a:solidFill>
              </a:rPr>
              <a:pPr defTabSz="923925" eaLnBrk="1" hangingPunct="1"/>
              <a:t>26-Dec-10</a:t>
            </a:fld>
            <a:endParaRPr lang="en-US" sz="900">
              <a:solidFill>
                <a:srgbClr val="5F5F5F"/>
              </a:solidFill>
            </a:endParaRPr>
          </a:p>
        </p:txBody>
      </p:sp>
      <p:sp>
        <p:nvSpPr>
          <p:cNvPr id="14336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336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0DD67ED8-0845-450C-ACB8-7EBBD912457F}" type="slidenum">
              <a:rPr lang="en-US" sz="900">
                <a:solidFill>
                  <a:srgbClr val="5F5F5F"/>
                </a:solidFill>
              </a:rPr>
              <a:pPr algn="r" defTabSz="923925" eaLnBrk="1" hangingPunct="1"/>
              <a:t>11</a:t>
            </a:fld>
            <a:endParaRPr lang="en-US" sz="900">
              <a:solidFill>
                <a:srgbClr val="5F5F5F"/>
              </a:solidFill>
            </a:endParaRPr>
          </a:p>
        </p:txBody>
      </p:sp>
      <p:sp>
        <p:nvSpPr>
          <p:cNvPr id="143366" name="Rectangle 2"/>
          <p:cNvSpPr>
            <a:spLocks noGrp="1" noRot="1" noChangeAspect="1" noChangeArrowheads="1" noTextEdit="1"/>
          </p:cNvSpPr>
          <p:nvPr>
            <p:ph type="sldImg"/>
          </p:nvPr>
        </p:nvSpPr>
        <p:spPr>
          <a:xfrm>
            <a:off x="919163" y="742950"/>
            <a:ext cx="4964112" cy="3722688"/>
          </a:xfrm>
          <a:ln/>
        </p:spPr>
      </p:sp>
      <p:sp>
        <p:nvSpPr>
          <p:cNvPr id="14336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1401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64E36AF-87F6-4612-9597-D39187120CF8}" type="datetime5">
              <a:rPr lang="en-US" sz="900">
                <a:solidFill>
                  <a:srgbClr val="5F5F5F"/>
                </a:solidFill>
              </a:rPr>
              <a:pPr defTabSz="923925" eaLnBrk="1" hangingPunct="1"/>
              <a:t>26-Dec-10</a:t>
            </a:fld>
            <a:endParaRPr lang="en-US" sz="900">
              <a:solidFill>
                <a:srgbClr val="5F5F5F"/>
              </a:solidFill>
            </a:endParaRPr>
          </a:p>
        </p:txBody>
      </p:sp>
      <p:sp>
        <p:nvSpPr>
          <p:cNvPr id="21402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1402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98C91903-44F6-497E-86DF-A9B295A80606}" type="slidenum">
              <a:rPr lang="en-US" sz="900">
                <a:solidFill>
                  <a:srgbClr val="5F5F5F"/>
                </a:solidFill>
              </a:rPr>
              <a:pPr algn="r" defTabSz="923925" eaLnBrk="1" hangingPunct="1"/>
              <a:t>12</a:t>
            </a:fld>
            <a:endParaRPr lang="en-US" sz="900">
              <a:solidFill>
                <a:srgbClr val="5F5F5F"/>
              </a:solidFill>
            </a:endParaRPr>
          </a:p>
        </p:txBody>
      </p:sp>
      <p:sp>
        <p:nvSpPr>
          <p:cNvPr id="214022" name="Rectangle 2"/>
          <p:cNvSpPr>
            <a:spLocks noGrp="1" noRot="1" noChangeAspect="1" noChangeArrowheads="1" noTextEdit="1"/>
          </p:cNvSpPr>
          <p:nvPr>
            <p:ph type="sldImg"/>
          </p:nvPr>
        </p:nvSpPr>
        <p:spPr>
          <a:xfrm>
            <a:off x="919163" y="742950"/>
            <a:ext cx="4964112" cy="3722688"/>
          </a:xfrm>
          <a:ln/>
        </p:spPr>
      </p:sp>
      <p:sp>
        <p:nvSpPr>
          <p:cNvPr id="21402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593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C488ED95-7B6E-45A9-BED8-97810B35DB72}" type="datetime5">
              <a:rPr lang="en-US" sz="900">
                <a:solidFill>
                  <a:srgbClr val="5F5F5F"/>
                </a:solidFill>
              </a:rPr>
              <a:pPr defTabSz="923925" eaLnBrk="1" hangingPunct="1"/>
              <a:t>26-Dec-10</a:t>
            </a:fld>
            <a:endParaRPr lang="en-US" sz="900">
              <a:solidFill>
                <a:srgbClr val="5F5F5F"/>
              </a:solidFill>
            </a:endParaRPr>
          </a:p>
        </p:txBody>
      </p:sp>
      <p:sp>
        <p:nvSpPr>
          <p:cNvPr id="29594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594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55500A2-6F07-4580-8AC1-FCB889ED21AC}" type="slidenum">
              <a:rPr lang="en-US" sz="900">
                <a:solidFill>
                  <a:srgbClr val="5F5F5F"/>
                </a:solidFill>
              </a:rPr>
              <a:pPr algn="r" defTabSz="923925" eaLnBrk="1" hangingPunct="1"/>
              <a:t>14</a:t>
            </a:fld>
            <a:endParaRPr lang="en-US" sz="900">
              <a:solidFill>
                <a:srgbClr val="5F5F5F"/>
              </a:solidFill>
            </a:endParaRPr>
          </a:p>
        </p:txBody>
      </p:sp>
      <p:sp>
        <p:nvSpPr>
          <p:cNvPr id="295942" name="Rectangle 2"/>
          <p:cNvSpPr>
            <a:spLocks noGrp="1" noRot="1" noChangeAspec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95943"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081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A4465EA7-502E-4290-964B-E9DB2EDFF52C}" type="datetime5">
              <a:rPr lang="en-US" sz="900">
                <a:solidFill>
                  <a:srgbClr val="5F5F5F"/>
                </a:solidFill>
              </a:rPr>
              <a:pPr defTabSz="923925" eaLnBrk="1" hangingPunct="1"/>
              <a:t>26-Dec-10</a:t>
            </a:fld>
            <a:endParaRPr lang="en-US" sz="900">
              <a:solidFill>
                <a:srgbClr val="5F5F5F"/>
              </a:solidFill>
            </a:endParaRPr>
          </a:p>
        </p:txBody>
      </p:sp>
      <p:sp>
        <p:nvSpPr>
          <p:cNvPr id="29082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082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05FBD5F9-308C-408B-B2E3-CEE46888BFF3}" type="slidenum">
              <a:rPr lang="en-US" sz="900">
                <a:solidFill>
                  <a:srgbClr val="5F5F5F"/>
                </a:solidFill>
              </a:rPr>
              <a:pPr algn="r" defTabSz="923925" eaLnBrk="1" hangingPunct="1"/>
              <a:t>15</a:t>
            </a:fld>
            <a:endParaRPr lang="en-US" sz="900">
              <a:solidFill>
                <a:srgbClr val="5F5F5F"/>
              </a:solidFill>
            </a:endParaRPr>
          </a:p>
        </p:txBody>
      </p:sp>
      <p:sp>
        <p:nvSpPr>
          <p:cNvPr id="290822" name="Rectangle 2"/>
          <p:cNvSpPr>
            <a:spLocks noGrp="1" noRot="1" noChangeAspec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90823"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5805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20F44A2-884A-435A-8F87-4886F8EE923E}" type="datetime5">
              <a:rPr lang="en-US" sz="900">
                <a:solidFill>
                  <a:srgbClr val="5F5F5F"/>
                </a:solidFill>
              </a:rPr>
              <a:pPr defTabSz="923925" eaLnBrk="1" hangingPunct="1"/>
              <a:t>26-Dec-10</a:t>
            </a:fld>
            <a:endParaRPr lang="en-US" sz="900">
              <a:solidFill>
                <a:srgbClr val="5F5F5F"/>
              </a:solidFill>
            </a:endParaRPr>
          </a:p>
        </p:txBody>
      </p:sp>
      <p:sp>
        <p:nvSpPr>
          <p:cNvPr id="25805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5805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C8CF2741-DFED-468D-A25E-19C4B50C5B8A}" type="slidenum">
              <a:rPr lang="en-US" sz="900">
                <a:solidFill>
                  <a:srgbClr val="5F5F5F"/>
                </a:solidFill>
              </a:rPr>
              <a:pPr algn="r" defTabSz="923925" eaLnBrk="1" hangingPunct="1"/>
              <a:t>16</a:t>
            </a:fld>
            <a:endParaRPr lang="en-US" sz="900">
              <a:solidFill>
                <a:srgbClr val="5F5F5F"/>
              </a:solidFill>
            </a:endParaRPr>
          </a:p>
        </p:txBody>
      </p:sp>
      <p:sp>
        <p:nvSpPr>
          <p:cNvPr id="258054" name="Rectangle 2"/>
          <p:cNvSpPr>
            <a:spLocks noGrp="1" noRot="1" noChangeAspect="1" noChangeArrowheads="1" noTextEdit="1"/>
          </p:cNvSpPr>
          <p:nvPr>
            <p:ph type="sldImg"/>
          </p:nvPr>
        </p:nvSpPr>
        <p:spPr>
          <a:xfrm>
            <a:off x="919163" y="742950"/>
            <a:ext cx="4964112" cy="3722688"/>
          </a:xfrm>
          <a:ln/>
        </p:spPr>
      </p:sp>
      <p:sp>
        <p:nvSpPr>
          <p:cNvPr id="25805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6009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0A8B89D4-446F-4649-B230-0F0BEA827DC2}" type="datetime5">
              <a:rPr lang="en-US" sz="900">
                <a:solidFill>
                  <a:srgbClr val="5F5F5F"/>
                </a:solidFill>
              </a:rPr>
              <a:pPr defTabSz="923925" eaLnBrk="1" hangingPunct="1"/>
              <a:t>26-Dec-10</a:t>
            </a:fld>
            <a:endParaRPr lang="en-US" sz="900">
              <a:solidFill>
                <a:srgbClr val="5F5F5F"/>
              </a:solidFill>
            </a:endParaRPr>
          </a:p>
        </p:txBody>
      </p:sp>
      <p:sp>
        <p:nvSpPr>
          <p:cNvPr id="26010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6010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B64B045-7895-4DDE-A366-6BA2CA54D257}" type="slidenum">
              <a:rPr lang="en-US" sz="900">
                <a:solidFill>
                  <a:srgbClr val="5F5F5F"/>
                </a:solidFill>
              </a:rPr>
              <a:pPr algn="r" defTabSz="923925" eaLnBrk="1" hangingPunct="1"/>
              <a:t>17</a:t>
            </a:fld>
            <a:endParaRPr lang="en-US" sz="900">
              <a:solidFill>
                <a:srgbClr val="5F5F5F"/>
              </a:solidFill>
            </a:endParaRPr>
          </a:p>
        </p:txBody>
      </p:sp>
      <p:sp>
        <p:nvSpPr>
          <p:cNvPr id="260102" name="Rectangle 2"/>
          <p:cNvSpPr>
            <a:spLocks noGrp="1" noRot="1" noChangeAspect="1" noChangeArrowheads="1" noTextEdit="1"/>
          </p:cNvSpPr>
          <p:nvPr>
            <p:ph type="sldImg"/>
          </p:nvPr>
        </p:nvSpPr>
        <p:spPr>
          <a:xfrm>
            <a:off x="919163" y="742950"/>
            <a:ext cx="4964112" cy="3722688"/>
          </a:xfrm>
          <a:ln/>
        </p:spPr>
      </p:sp>
      <p:sp>
        <p:nvSpPr>
          <p:cNvPr id="26010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341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D1B0E303-8AE9-43C8-B8A1-5C8B6CD9EBA0}" type="datetime5">
              <a:rPr lang="en-US" sz="900">
                <a:solidFill>
                  <a:srgbClr val="5F5F5F"/>
                </a:solidFill>
              </a:rPr>
              <a:pPr defTabSz="923925" eaLnBrk="1" hangingPunct="1"/>
              <a:t>26-Dec-10</a:t>
            </a:fld>
            <a:endParaRPr lang="en-US" sz="900">
              <a:solidFill>
                <a:srgbClr val="5F5F5F"/>
              </a:solidFill>
            </a:endParaRPr>
          </a:p>
        </p:txBody>
      </p:sp>
      <p:sp>
        <p:nvSpPr>
          <p:cNvPr id="27341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341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8FCAC11B-5904-48D4-BFCA-E3E916F71C19}" type="slidenum">
              <a:rPr lang="en-US" sz="900">
                <a:solidFill>
                  <a:srgbClr val="5F5F5F"/>
                </a:solidFill>
              </a:rPr>
              <a:pPr algn="r" defTabSz="923925" eaLnBrk="1" hangingPunct="1"/>
              <a:t>18</a:t>
            </a:fld>
            <a:endParaRPr lang="en-US" sz="900">
              <a:solidFill>
                <a:srgbClr val="5F5F5F"/>
              </a:solidFill>
            </a:endParaRPr>
          </a:p>
        </p:txBody>
      </p:sp>
      <p:sp>
        <p:nvSpPr>
          <p:cNvPr id="273414" name="Rectangle 2"/>
          <p:cNvSpPr>
            <a:spLocks noGrp="1" noRot="1" noChangeAspec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73415"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545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21B55496-BB50-446C-9FB5-E8CDE9CC9A00}" type="datetime5">
              <a:rPr lang="en-US" sz="900">
                <a:solidFill>
                  <a:srgbClr val="5F5F5F"/>
                </a:solidFill>
              </a:rPr>
              <a:pPr defTabSz="923925" eaLnBrk="1" hangingPunct="1"/>
              <a:t>26-Dec-10</a:t>
            </a:fld>
            <a:endParaRPr lang="en-US" sz="900">
              <a:solidFill>
                <a:srgbClr val="5F5F5F"/>
              </a:solidFill>
            </a:endParaRPr>
          </a:p>
        </p:txBody>
      </p:sp>
      <p:sp>
        <p:nvSpPr>
          <p:cNvPr id="27546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546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CF046FED-D134-444D-AB77-77A7B1109B3B}" type="slidenum">
              <a:rPr lang="en-US" sz="900">
                <a:solidFill>
                  <a:srgbClr val="5F5F5F"/>
                </a:solidFill>
              </a:rPr>
              <a:pPr algn="r" defTabSz="923925" eaLnBrk="1" hangingPunct="1"/>
              <a:t>19</a:t>
            </a:fld>
            <a:endParaRPr lang="en-US" sz="900">
              <a:solidFill>
                <a:srgbClr val="5F5F5F"/>
              </a:solidFill>
            </a:endParaRPr>
          </a:p>
        </p:txBody>
      </p:sp>
      <p:sp>
        <p:nvSpPr>
          <p:cNvPr id="275462" name="Rectangle 2"/>
          <p:cNvSpPr>
            <a:spLocks noGrp="1" noRot="1" noChangeAspec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75463"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1606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FE6401EA-08B2-4E93-BE77-3D9D70D8317C}" type="datetime5">
              <a:rPr lang="en-US" sz="900">
                <a:solidFill>
                  <a:srgbClr val="5F5F5F"/>
                </a:solidFill>
              </a:rPr>
              <a:pPr defTabSz="923925" eaLnBrk="1" hangingPunct="1"/>
              <a:t>26-Dec-10</a:t>
            </a:fld>
            <a:endParaRPr lang="en-US" sz="900">
              <a:solidFill>
                <a:srgbClr val="5F5F5F"/>
              </a:solidFill>
            </a:endParaRPr>
          </a:p>
        </p:txBody>
      </p:sp>
      <p:sp>
        <p:nvSpPr>
          <p:cNvPr id="21606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1606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30B1F8E-8CC0-48A8-BD5D-3D1F000C3A1A}" type="slidenum">
              <a:rPr lang="en-US" sz="900">
                <a:solidFill>
                  <a:srgbClr val="5F5F5F"/>
                </a:solidFill>
              </a:rPr>
              <a:pPr algn="r" defTabSz="923925" eaLnBrk="1" hangingPunct="1"/>
              <a:t>23</a:t>
            </a:fld>
            <a:endParaRPr lang="en-US" sz="900">
              <a:solidFill>
                <a:srgbClr val="5F5F5F"/>
              </a:solidFill>
            </a:endParaRPr>
          </a:p>
        </p:txBody>
      </p:sp>
      <p:sp>
        <p:nvSpPr>
          <p:cNvPr id="216070" name="Rectangle 2"/>
          <p:cNvSpPr>
            <a:spLocks noGrp="1" noRot="1" noChangeAspect="1" noChangeArrowheads="1" noTextEdit="1"/>
          </p:cNvSpPr>
          <p:nvPr>
            <p:ph type="sldImg"/>
          </p:nvPr>
        </p:nvSpPr>
        <p:spPr>
          <a:xfrm>
            <a:off x="919163" y="742950"/>
            <a:ext cx="4964112" cy="3722688"/>
          </a:xfrm>
          <a:ln/>
        </p:spPr>
      </p:sp>
      <p:sp>
        <p:nvSpPr>
          <p:cNvPr id="21607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4678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916C61F4-CEB9-4B65-BDE5-EB4760EDFA5A}" type="datetime5">
              <a:rPr lang="en-US" sz="900">
                <a:solidFill>
                  <a:srgbClr val="5F5F5F"/>
                </a:solidFill>
              </a:rPr>
              <a:pPr defTabSz="923925" eaLnBrk="1" hangingPunct="1"/>
              <a:t>26-Dec-10</a:t>
            </a:fld>
            <a:endParaRPr lang="en-US" sz="900">
              <a:solidFill>
                <a:srgbClr val="5F5F5F"/>
              </a:solidFill>
            </a:endParaRPr>
          </a:p>
        </p:txBody>
      </p:sp>
      <p:sp>
        <p:nvSpPr>
          <p:cNvPr id="24678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4678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97E4D33E-CD28-4A5D-BF1E-64DB8936DE18}" type="slidenum">
              <a:rPr lang="en-US" sz="900">
                <a:solidFill>
                  <a:srgbClr val="5F5F5F"/>
                </a:solidFill>
              </a:rPr>
              <a:pPr algn="r" defTabSz="923925" eaLnBrk="1" hangingPunct="1"/>
              <a:t>2</a:t>
            </a:fld>
            <a:endParaRPr lang="en-US" sz="900">
              <a:solidFill>
                <a:srgbClr val="5F5F5F"/>
              </a:solidFill>
            </a:endParaRPr>
          </a:p>
        </p:txBody>
      </p:sp>
      <p:sp>
        <p:nvSpPr>
          <p:cNvPr id="246790" name="Rectangle 2"/>
          <p:cNvSpPr>
            <a:spLocks noGrp="1" noRot="1" noChangeAspect="1" noChangeArrowheads="1" noTextEdit="1"/>
          </p:cNvSpPr>
          <p:nvPr>
            <p:ph type="sldImg"/>
          </p:nvPr>
        </p:nvSpPr>
        <p:spPr>
          <a:ln/>
        </p:spPr>
      </p:sp>
      <p:sp>
        <p:nvSpPr>
          <p:cNvPr id="246791"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objectives</a:t>
            </a:r>
            <a:r>
              <a:rPr lang="en-US" smtClean="0"/>
              <a:t> slide tells learners in detail what they will get out of taking the course. Use this slide to answer questions learners may have about what the course accomplishes and to provide motivation for learners to complete the course. </a:t>
            </a:r>
            <a:r>
              <a:rPr lang="en-US" b="1" smtClean="0"/>
              <a:t>Tell people what they will individually gain</a:t>
            </a:r>
            <a:r>
              <a:rPr lang="en-US" smtClean="0"/>
              <a:t> by completing the course, without making a big deal about objectives. Don’t forget to Include a relevant graphic or photograph to show what learners will be able to do after completing the course. You might, for example, show an attractively styled report, a smiling team, or a happy student ( whatever…).</a:t>
            </a:r>
          </a:p>
          <a:p>
            <a:pPr eaLnBrk="1" hangingPunct="1"/>
            <a:r>
              <a:rPr lang="en-US" smtClean="0"/>
              <a:t>In the bullet list, tell learners what they will be able to do (skill), come to understand (knowledge), or grow to feel (attitude). Emphasize benefits that learners will value. Ask yourself, “Can learners see how the objectives make them healthier, wealthier, or wiser?”</a:t>
            </a:r>
          </a:p>
          <a:p>
            <a:pPr eaLnBrk="1" hangingPunct="1"/>
            <a:r>
              <a:rPr lang="en-US" smtClean="0"/>
              <a:t>If your learners are highly visual, consider enhance the bullet list with a series of appropriate pictures illustrating the outcomes you promise.</a:t>
            </a:r>
          </a:p>
          <a:p>
            <a:pPr eaLnBrk="1" hangingPunct="1"/>
            <a:r>
              <a:rPr lang="en-US" smtClean="0"/>
              <a:t>Respect the SQAP !</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6931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F15229B0-4FA1-4540-9F5C-C9D047BE9107}" type="datetime5">
              <a:rPr lang="en-US" sz="900">
                <a:solidFill>
                  <a:srgbClr val="5F5F5F"/>
                </a:solidFill>
              </a:rPr>
              <a:pPr defTabSz="923925" eaLnBrk="1" hangingPunct="1"/>
              <a:t>26-Dec-10</a:t>
            </a:fld>
            <a:endParaRPr lang="en-US" sz="900">
              <a:solidFill>
                <a:srgbClr val="5F5F5F"/>
              </a:solidFill>
            </a:endParaRPr>
          </a:p>
        </p:txBody>
      </p:sp>
      <p:sp>
        <p:nvSpPr>
          <p:cNvPr id="26931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6931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67114427-EB35-44F1-9C51-ACC6A2520168}" type="slidenum">
              <a:rPr lang="en-US" sz="900">
                <a:solidFill>
                  <a:srgbClr val="5F5F5F"/>
                </a:solidFill>
              </a:rPr>
              <a:pPr algn="r" defTabSz="923925" eaLnBrk="1" hangingPunct="1"/>
              <a:t>24</a:t>
            </a:fld>
            <a:endParaRPr lang="en-US" sz="900">
              <a:solidFill>
                <a:srgbClr val="5F5F5F"/>
              </a:solidFill>
            </a:endParaRPr>
          </a:p>
        </p:txBody>
      </p:sp>
      <p:sp>
        <p:nvSpPr>
          <p:cNvPr id="269318" name="Rectangle 2"/>
          <p:cNvSpPr>
            <a:spLocks noGrp="1" noRot="1" noChangeAspec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69319"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1811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E2759F79-B937-4CAE-8240-3FB2DE0E9203}" type="datetime5">
              <a:rPr lang="en-US" sz="900">
                <a:solidFill>
                  <a:srgbClr val="5F5F5F"/>
                </a:solidFill>
              </a:rPr>
              <a:pPr defTabSz="923925" eaLnBrk="1" hangingPunct="1"/>
              <a:t>26-Dec-10</a:t>
            </a:fld>
            <a:endParaRPr lang="en-US" sz="900">
              <a:solidFill>
                <a:srgbClr val="5F5F5F"/>
              </a:solidFill>
            </a:endParaRPr>
          </a:p>
        </p:txBody>
      </p:sp>
      <p:sp>
        <p:nvSpPr>
          <p:cNvPr id="21811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1811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182F89AB-E6C8-414D-B6E0-198727FCA073}" type="slidenum">
              <a:rPr lang="en-US" sz="900">
                <a:solidFill>
                  <a:srgbClr val="5F5F5F"/>
                </a:solidFill>
              </a:rPr>
              <a:pPr algn="r" defTabSz="923925" eaLnBrk="1" hangingPunct="1"/>
              <a:t>25</a:t>
            </a:fld>
            <a:endParaRPr lang="en-US" sz="900">
              <a:solidFill>
                <a:srgbClr val="5F5F5F"/>
              </a:solidFill>
            </a:endParaRPr>
          </a:p>
        </p:txBody>
      </p:sp>
      <p:sp>
        <p:nvSpPr>
          <p:cNvPr id="218118" name="Rectangle 2"/>
          <p:cNvSpPr>
            <a:spLocks noGrp="1" noRot="1" noChangeAspect="1" noChangeArrowheads="1" noTextEdit="1"/>
          </p:cNvSpPr>
          <p:nvPr>
            <p:ph type="sldImg"/>
          </p:nvPr>
        </p:nvSpPr>
        <p:spPr>
          <a:xfrm>
            <a:off x="919163" y="742950"/>
            <a:ext cx="4964112" cy="3722688"/>
          </a:xfrm>
          <a:ln/>
        </p:spPr>
      </p:sp>
      <p:sp>
        <p:nvSpPr>
          <p:cNvPr id="21811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a:t>[Title of the course]</a:t>
            </a:r>
          </a:p>
        </p:txBody>
      </p:sp>
      <p:sp>
        <p:nvSpPr>
          <p:cNvPr id="70659" name="Rectangle 3"/>
          <p:cNvSpPr>
            <a:spLocks noGrp="1" noChangeArrowheads="1"/>
          </p:cNvSpPr>
          <p:nvPr>
            <p:ph type="dt" sz="quarter" idx="1"/>
          </p:nvPr>
        </p:nvSpPr>
        <p:spPr>
          <a:noFill/>
        </p:spPr>
        <p:txBody>
          <a:bodyPr/>
          <a:lstStyle/>
          <a:p>
            <a:fld id="{0C17A259-D877-4623-85A7-66531F12C0B8}" type="datetime5">
              <a:rPr lang="en-US"/>
              <a:pPr/>
              <a:t>26-Dec-10</a:t>
            </a:fld>
            <a:endParaRPr lang="en-US"/>
          </a:p>
        </p:txBody>
      </p:sp>
      <p:sp>
        <p:nvSpPr>
          <p:cNvPr id="7066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70661" name="Rectangle 7"/>
          <p:cNvSpPr>
            <a:spLocks noGrp="1" noChangeArrowheads="1"/>
          </p:cNvSpPr>
          <p:nvPr>
            <p:ph type="sldNum" sz="quarter" idx="5"/>
          </p:nvPr>
        </p:nvSpPr>
        <p:spPr>
          <a:noFill/>
        </p:spPr>
        <p:txBody>
          <a:bodyPr/>
          <a:lstStyle/>
          <a:p>
            <a:fld id="{65388BE1-91A4-43D7-9980-1FC3866F4D12}" type="slidenum">
              <a:rPr lang="en-US"/>
              <a:pPr/>
              <a:t>30</a:t>
            </a:fld>
            <a:endParaRPr lang="en-US"/>
          </a:p>
        </p:txBody>
      </p:sp>
      <p:sp>
        <p:nvSpPr>
          <p:cNvPr id="70662" name="Rectangle 2"/>
          <p:cNvSpPr>
            <a:spLocks noGrp="1" noRot="1" noChangeAspect="1" noChangeArrowheads="1" noTextEdit="1"/>
          </p:cNvSpPr>
          <p:nvPr>
            <p:ph type="sldImg"/>
          </p:nvPr>
        </p:nvSpPr>
        <p:spPr>
          <a:xfrm>
            <a:off x="919163" y="742950"/>
            <a:ext cx="4964112" cy="3722688"/>
          </a:xfrm>
          <a:ln/>
        </p:spPr>
      </p:sp>
      <p:sp>
        <p:nvSpPr>
          <p:cNvPr id="7066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Use </a:t>
            </a:r>
            <a:r>
              <a:rPr lang="en-US" b="1" smtClean="0"/>
              <a:t>Stop-and-think</a:t>
            </a:r>
            <a:r>
              <a:rPr lang="en-US" smtClean="0"/>
              <a:t> slides to help learners lock in the main ideas you have presented. Remember your SQAP-Communication courses ( You have to say what you will present, present it and say that you said it ! – This could be achieved by this Stop-and-think slide with more interactivity)</a:t>
            </a:r>
          </a:p>
          <a:p>
            <a:pPr eaLnBrk="1" hangingPunct="1"/>
            <a:r>
              <a:rPr lang="en-US" smtClean="0"/>
              <a:t>A Stop-and-think activity can take several forms:</a:t>
            </a:r>
          </a:p>
          <a:p>
            <a:pPr eaLnBrk="1" hangingPunct="1"/>
            <a:r>
              <a:rPr lang="en-US" b="1" smtClean="0"/>
              <a:t>Rhetorical question or decision</a:t>
            </a:r>
            <a:r>
              <a:rPr lang="en-US" smtClean="0"/>
              <a:t>. Ask the learner a rhetorical question or require a simple decision. Use one of the accompanying SUPINFO Presentation </a:t>
            </a:r>
            <a:r>
              <a:rPr lang="en-US" i="1" smtClean="0"/>
              <a:t>Content Starter Set</a:t>
            </a:r>
            <a:r>
              <a:rPr lang="en-US" smtClean="0"/>
              <a:t> slides when you just want to help learners tie a new concept to something they already know and do not need to track learners’ scores. Also use this approach when you do not want to interrupt the flow of the lesson with a learning game or formal quiz.</a:t>
            </a:r>
          </a:p>
          <a:p>
            <a:pPr eaLnBrk="1" hangingPunct="1"/>
            <a:r>
              <a:rPr lang="en-US" b="1" smtClean="0"/>
              <a:t>Learning game</a:t>
            </a:r>
            <a:r>
              <a:rPr lang="en-US" smtClean="0"/>
              <a:t>. Use learning games when you want to help learners lock in multiple, related concepts. Choose from games, such as true/false, multiple choice, fill-in-the-letter, and sequences. These games could be timed and can help reinforce knowledge. </a:t>
            </a:r>
          </a:p>
          <a:p>
            <a:pPr eaLnBrk="1" hangingPunct="1"/>
            <a:r>
              <a:rPr lang="en-US" b="1" smtClean="0"/>
              <a:t>Quiz</a:t>
            </a:r>
            <a:r>
              <a:rPr lang="en-US" smtClean="0"/>
              <a:t>. Use a quiz when you want to formally measure a learner’s understanding. Quizzes must be scored and results can be recorded for each learner. Multiple question types are possible. The Quiz slide, near the end of this file, suggests when to use the various question types. </a:t>
            </a:r>
          </a:p>
          <a:p>
            <a:pPr eaLnBrk="1" hangingPunct="1"/>
            <a:endParaRPr lang="en-US" smtClean="0"/>
          </a:p>
          <a:p>
            <a:pPr eaLnBrk="1" hangingPunct="1"/>
            <a:r>
              <a:rPr lang="en-US" smtClean="0"/>
              <a:t>Respect the SQAP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p:spPr>
        <p:txBody>
          <a:bodyPr/>
          <a:lstStyle/>
          <a:p>
            <a:r>
              <a:rPr lang="en-US"/>
              <a:t>[Title of the course]</a:t>
            </a:r>
          </a:p>
        </p:txBody>
      </p:sp>
      <p:sp>
        <p:nvSpPr>
          <p:cNvPr id="23555" name="Rectangle 3"/>
          <p:cNvSpPr>
            <a:spLocks noGrp="1" noChangeArrowheads="1"/>
          </p:cNvSpPr>
          <p:nvPr>
            <p:ph type="dt" sz="quarter" idx="1"/>
          </p:nvPr>
        </p:nvSpPr>
        <p:spPr>
          <a:noFill/>
        </p:spPr>
        <p:txBody>
          <a:bodyPr/>
          <a:lstStyle/>
          <a:p>
            <a:fld id="{27001620-8584-4772-8035-8C96A8E71241}" type="datetime5">
              <a:rPr lang="en-US"/>
              <a:pPr/>
              <a:t>26-Dec-10</a:t>
            </a:fld>
            <a:endParaRPr lang="en-US"/>
          </a:p>
        </p:txBody>
      </p:sp>
      <p:sp>
        <p:nvSpPr>
          <p:cNvPr id="235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557" name="Rectangle 7"/>
          <p:cNvSpPr>
            <a:spLocks noGrp="1" noChangeArrowheads="1"/>
          </p:cNvSpPr>
          <p:nvPr>
            <p:ph type="sldNum" sz="quarter" idx="5"/>
          </p:nvPr>
        </p:nvSpPr>
        <p:spPr>
          <a:noFill/>
        </p:spPr>
        <p:txBody>
          <a:bodyPr/>
          <a:lstStyle/>
          <a:p>
            <a:fld id="{18EE8114-4D1D-486D-B863-ABF53F9B88B0}" type="slidenum">
              <a:rPr lang="en-US"/>
              <a:pPr/>
              <a:t>3</a:t>
            </a:fld>
            <a:endParaRPr lang="en-US"/>
          </a:p>
        </p:txBody>
      </p:sp>
      <p:sp>
        <p:nvSpPr>
          <p:cNvPr id="23558" name="Rectangle 2"/>
          <p:cNvSpPr>
            <a:spLocks noGrp="1" noRot="1" noChangeAspect="1" noChangeArrowheads="1" noTextEdit="1"/>
          </p:cNvSpPr>
          <p:nvPr>
            <p:ph type="sldImg"/>
          </p:nvPr>
        </p:nvSpPr>
        <p:spPr>
          <a:ln/>
        </p:spPr>
      </p:sp>
      <p:sp>
        <p:nvSpPr>
          <p:cNvPr id="23559"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Topics</a:t>
            </a:r>
            <a:r>
              <a:rPr lang="en-US" smtClean="0"/>
              <a:t> slide tells learners in detail what they will learn in the course, topic by topic. Use this slide to present the chronological agenda of the session.</a:t>
            </a:r>
          </a:p>
          <a:p>
            <a:pPr eaLnBrk="1" hangingPunct="1"/>
            <a:r>
              <a:rPr lang="en-US" smtClean="0"/>
              <a:t>Try to be simple but focused on the different subjects.</a:t>
            </a:r>
          </a:p>
          <a:p>
            <a:pPr eaLnBrk="1" hangingPunct="1"/>
            <a:r>
              <a:rPr lang="en-US" smtClean="0"/>
              <a:t>Keep the title short and use the subtitle (rest of the item) to elaborate on the title. A good subtitle will imply what the learner gains in this topic.</a:t>
            </a:r>
          </a:p>
          <a:p>
            <a:pPr eaLnBrk="1" hangingPunct="1"/>
            <a:r>
              <a:rPr lang="en-US" smtClean="0"/>
              <a:t>If the topic accomplishes a specific learning objective, you may want to imply that objective in the subtitle.</a:t>
            </a:r>
          </a:p>
          <a:p>
            <a:pPr eaLnBrk="1" hangingPunct="1"/>
            <a:r>
              <a:rPr lang="en-US" smtClean="0"/>
              <a:t>If the actual content of your presentation is short, only a slide or two, you may want to omit this slide.</a:t>
            </a:r>
          </a:p>
          <a:p>
            <a:pPr eaLnBrk="1" hangingPunct="1"/>
            <a:endParaRPr lang="en-US" smtClean="0"/>
          </a:p>
          <a:p>
            <a:pPr eaLnBrk="1" hangingPunct="1"/>
            <a:r>
              <a:rPr lang="en-US" smtClean="0"/>
              <a:t>Respect the SQAP !</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p:spPr>
        <p:txBody>
          <a:bodyPr/>
          <a:lstStyle/>
          <a:p>
            <a:r>
              <a:rPr lang="en-US"/>
              <a:t>[Title of the course]</a:t>
            </a:r>
          </a:p>
        </p:txBody>
      </p:sp>
      <p:sp>
        <p:nvSpPr>
          <p:cNvPr id="25603" name="Rectangle 3"/>
          <p:cNvSpPr>
            <a:spLocks noGrp="1" noChangeArrowheads="1"/>
          </p:cNvSpPr>
          <p:nvPr>
            <p:ph type="dt" sz="quarter" idx="1"/>
          </p:nvPr>
        </p:nvSpPr>
        <p:spPr>
          <a:noFill/>
        </p:spPr>
        <p:txBody>
          <a:bodyPr/>
          <a:lstStyle/>
          <a:p>
            <a:fld id="{A7D0DB21-857F-48B3-BA4C-07738F415C8B}" type="datetime5">
              <a:rPr lang="en-US"/>
              <a:pPr/>
              <a:t>26-Dec-10</a:t>
            </a:fld>
            <a:endParaRPr lang="en-US"/>
          </a:p>
        </p:txBody>
      </p:sp>
      <p:sp>
        <p:nvSpPr>
          <p:cNvPr id="2560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605" name="Rectangle 7"/>
          <p:cNvSpPr>
            <a:spLocks noGrp="1" noChangeArrowheads="1"/>
          </p:cNvSpPr>
          <p:nvPr>
            <p:ph type="sldNum" sz="quarter" idx="5"/>
          </p:nvPr>
        </p:nvSpPr>
        <p:spPr>
          <a:noFill/>
        </p:spPr>
        <p:txBody>
          <a:bodyPr/>
          <a:lstStyle/>
          <a:p>
            <a:fld id="{FB32BB33-B40F-4146-9B5C-DC3A9E81807A}" type="slidenum">
              <a:rPr lang="en-US"/>
              <a:pPr/>
              <a:t>4</a:t>
            </a:fld>
            <a:endParaRPr lang="en-US"/>
          </a:p>
        </p:txBody>
      </p:sp>
      <p:sp>
        <p:nvSpPr>
          <p:cNvPr id="25606" name="Rectangle 2"/>
          <p:cNvSpPr>
            <a:spLocks noGrp="1" noRot="1" noChangeAspect="1" noChangeArrowheads="1" noTextEdit="1"/>
          </p:cNvSpPr>
          <p:nvPr>
            <p:ph type="sldImg"/>
          </p:nvPr>
        </p:nvSpPr>
        <p:spPr>
          <a:ln/>
        </p:spPr>
      </p:sp>
      <p:sp>
        <p:nvSpPr>
          <p:cNvPr id="25607" name="Rectangle 3"/>
          <p:cNvSpPr>
            <a:spLocks noGrp="1" noChangeArrowheads="1"/>
          </p:cNvSpPr>
          <p:nvPr>
            <p:ph type="body" idx="1"/>
          </p:nvPr>
        </p:nvSpPr>
        <p:spPr>
          <a:xfrm>
            <a:off x="1057275" y="4716463"/>
            <a:ext cx="4759325" cy="4465637"/>
          </a:xfrm>
          <a:noFill/>
          <a:ln/>
        </p:spPr>
        <p:txBody>
          <a:bodyPr/>
          <a:lstStyle/>
          <a:p>
            <a:pPr eaLnBrk="1" hangingPunct="1"/>
            <a:r>
              <a:rPr lang="en-US" smtClean="0"/>
              <a:t>The </a:t>
            </a:r>
            <a:r>
              <a:rPr lang="en-US" b="1" smtClean="0"/>
              <a:t>Part title</a:t>
            </a:r>
            <a:r>
              <a:rPr lang="en-US" smtClean="0"/>
              <a:t> slide marks the start of a section of your course. Use it like you might use a level-one heading in a document.</a:t>
            </a:r>
          </a:p>
          <a:p>
            <a:pPr eaLnBrk="1" hangingPunct="1"/>
            <a:r>
              <a:rPr lang="en-US" smtClean="0"/>
              <a:t>The part title should be sufficient to communicate the part’s contents to most learners.</a:t>
            </a:r>
          </a:p>
          <a:p>
            <a:pPr eaLnBrk="1" hangingPunct="1"/>
            <a:r>
              <a:rPr lang="en-US" smtClean="0"/>
              <a:t>Keep the title short and use the subtitle (up to three lines) to elaborate on the title. A good subtitle will imply what the learner gains in this part.</a:t>
            </a:r>
          </a:p>
          <a:p>
            <a:pPr eaLnBrk="1" hangingPunct="1"/>
            <a:r>
              <a:rPr lang="en-US" smtClean="0"/>
              <a:t>If the part accomplishes a specific learning objective, you may want to imply that objective in the subtitle.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US"/>
              <a:t>[Title of the course]</a:t>
            </a:r>
          </a:p>
        </p:txBody>
      </p:sp>
      <p:sp>
        <p:nvSpPr>
          <p:cNvPr id="27651" name="Rectangle 3"/>
          <p:cNvSpPr>
            <a:spLocks noGrp="1" noChangeArrowheads="1"/>
          </p:cNvSpPr>
          <p:nvPr>
            <p:ph type="dt" sz="quarter" idx="1"/>
          </p:nvPr>
        </p:nvSpPr>
        <p:spPr>
          <a:noFill/>
        </p:spPr>
        <p:txBody>
          <a:bodyPr/>
          <a:lstStyle/>
          <a:p>
            <a:fld id="{3B31CFEB-A13E-4642-8259-0AAF56AB5A72}" type="datetime5">
              <a:rPr lang="en-US"/>
              <a:pPr/>
              <a:t>26-Dec-10</a:t>
            </a:fld>
            <a:endParaRPr lang="en-US"/>
          </a:p>
        </p:txBody>
      </p:sp>
      <p:sp>
        <p:nvSpPr>
          <p:cNvPr id="2765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7653" name="Rectangle 7"/>
          <p:cNvSpPr>
            <a:spLocks noGrp="1" noChangeArrowheads="1"/>
          </p:cNvSpPr>
          <p:nvPr>
            <p:ph type="sldNum" sz="quarter" idx="5"/>
          </p:nvPr>
        </p:nvSpPr>
        <p:spPr>
          <a:noFill/>
        </p:spPr>
        <p:txBody>
          <a:bodyPr/>
          <a:lstStyle/>
          <a:p>
            <a:fld id="{7440AED2-562D-457C-8699-C3ADFB24B508}" type="slidenum">
              <a:rPr lang="en-US"/>
              <a:pPr/>
              <a:t>5</a:t>
            </a:fld>
            <a:endParaRPr lang="en-US"/>
          </a:p>
        </p:txBody>
      </p:sp>
      <p:sp>
        <p:nvSpPr>
          <p:cNvPr id="27654" name="Rectangle 2"/>
          <p:cNvSpPr>
            <a:spLocks noGrp="1" noRot="1" noChangeAspect="1" noChangeArrowheads="1" noTextEdit="1"/>
          </p:cNvSpPr>
          <p:nvPr>
            <p:ph type="sldImg"/>
          </p:nvPr>
        </p:nvSpPr>
        <p:spPr>
          <a:ln/>
        </p:spPr>
      </p:sp>
      <p:sp>
        <p:nvSpPr>
          <p:cNvPr id="27655" name="Rectangle 3"/>
          <p:cNvSpPr>
            <a:spLocks noGrp="1" noChangeArrowheads="1"/>
          </p:cNvSpPr>
          <p:nvPr>
            <p:ph type="body" idx="1"/>
          </p:nvPr>
        </p:nvSpPr>
        <p:spPr>
          <a:xfrm>
            <a:off x="981075" y="4716463"/>
            <a:ext cx="4984750" cy="4465637"/>
          </a:xfrm>
          <a:noFill/>
          <a:ln/>
        </p:spPr>
        <p:txBody>
          <a:bodyPr/>
          <a:lstStyle/>
          <a:p>
            <a:pPr eaLnBrk="1" hangingPunct="1"/>
            <a:r>
              <a:rPr lang="en-US" smtClean="0"/>
              <a:t>The </a:t>
            </a:r>
            <a:r>
              <a:rPr lang="en-US" b="1" smtClean="0"/>
              <a:t>Part preview</a:t>
            </a:r>
            <a:r>
              <a:rPr lang="en-US" smtClean="0"/>
              <a:t> slide prepares learners for the part’s Chapitre. It provides a concise introduction and overview.</a:t>
            </a:r>
          </a:p>
          <a:p>
            <a:pPr eaLnBrk="1" hangingPunct="1"/>
            <a:r>
              <a:rPr lang="en-US" smtClean="0"/>
              <a:t>Use the subtitle to further explain the title or to introduce the bullet list. Or, delete the subtitle.</a:t>
            </a:r>
          </a:p>
          <a:p>
            <a:pPr eaLnBrk="1" hangingPunct="1"/>
            <a:r>
              <a:rPr lang="en-US" smtClean="0"/>
              <a:t>Summarize the main points of your part using the bullet list. Use voice narration to explain each bullet item and to elaborate upon it.</a:t>
            </a:r>
          </a:p>
          <a:p>
            <a:pPr eaLnBrk="1" hangingPunct="1"/>
            <a:r>
              <a:rPr lang="en-US" smtClean="0"/>
              <a:t>Replace the graphic placeholder with a relevant graphic or photo to lock in the concept. The graphic could show an example of the concept, a diagram of the concept, or a formula for a relationship.</a:t>
            </a:r>
          </a:p>
          <a:p>
            <a:pPr eaLnBrk="1" hangingPunct="1"/>
            <a:r>
              <a:rPr lang="en-US" smtClean="0"/>
              <a:t>If your part  is very simple, you may want to omit this slide. </a:t>
            </a:r>
          </a:p>
          <a:p>
            <a:pPr eaLnBrk="1" hangingPunct="1"/>
            <a:r>
              <a:rPr lang="en-US" smtClean="0"/>
              <a:t>If you are using a strategy of discovery learning with videos (Ref. to the SQAP-Communication) , you may want to move this slide to the end of the part, after de video insert, where it serves as a summary.</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5088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B88A8555-1CDB-4788-8892-E0E818F1C85A}" type="datetime5">
              <a:rPr lang="en-US" sz="900">
                <a:solidFill>
                  <a:srgbClr val="5F5F5F"/>
                </a:solidFill>
              </a:rPr>
              <a:pPr defTabSz="923925" eaLnBrk="1" hangingPunct="1"/>
              <a:t>26-Dec-10</a:t>
            </a:fld>
            <a:endParaRPr lang="en-US" sz="900">
              <a:solidFill>
                <a:srgbClr val="5F5F5F"/>
              </a:solidFill>
            </a:endParaRPr>
          </a:p>
        </p:txBody>
      </p:sp>
      <p:sp>
        <p:nvSpPr>
          <p:cNvPr id="25088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5088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8FF416E2-19F2-4846-BA59-CA3D10554B02}" type="slidenum">
              <a:rPr lang="en-US" sz="900">
                <a:solidFill>
                  <a:srgbClr val="5F5F5F"/>
                </a:solidFill>
              </a:rPr>
              <a:pPr algn="r" defTabSz="923925" eaLnBrk="1" hangingPunct="1"/>
              <a:t>6</a:t>
            </a:fld>
            <a:endParaRPr lang="en-US" sz="900">
              <a:solidFill>
                <a:srgbClr val="5F5F5F"/>
              </a:solidFill>
            </a:endParaRPr>
          </a:p>
        </p:txBody>
      </p:sp>
      <p:sp>
        <p:nvSpPr>
          <p:cNvPr id="250886" name="Rectangle 2"/>
          <p:cNvSpPr>
            <a:spLocks noGrp="1" noRot="1" noChangeAspect="1" noChangeArrowheads="1" noTextEdit="1"/>
          </p:cNvSpPr>
          <p:nvPr>
            <p:ph type="sldImg"/>
          </p:nvPr>
        </p:nvSpPr>
        <p:spPr>
          <a:xfrm>
            <a:off x="919163" y="742950"/>
            <a:ext cx="4964112" cy="3722688"/>
          </a:xfrm>
          <a:ln/>
        </p:spPr>
      </p:sp>
      <p:sp>
        <p:nvSpPr>
          <p:cNvPr id="25088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5600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CDCEC952-400C-476F-8CC4-84DF05E9CB6C}" type="datetime5">
              <a:rPr lang="en-US" sz="900">
                <a:solidFill>
                  <a:srgbClr val="5F5F5F"/>
                </a:solidFill>
              </a:rPr>
              <a:pPr defTabSz="923925" eaLnBrk="1" hangingPunct="1"/>
              <a:t>26-Dec-10</a:t>
            </a:fld>
            <a:endParaRPr lang="en-US" sz="900">
              <a:solidFill>
                <a:srgbClr val="5F5F5F"/>
              </a:solidFill>
            </a:endParaRPr>
          </a:p>
        </p:txBody>
      </p:sp>
      <p:sp>
        <p:nvSpPr>
          <p:cNvPr id="25600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5600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BE46E89A-11FA-4C90-AD6B-E2496EEF76EB}" type="slidenum">
              <a:rPr lang="en-US" sz="900">
                <a:solidFill>
                  <a:srgbClr val="5F5F5F"/>
                </a:solidFill>
              </a:rPr>
              <a:pPr algn="r" defTabSz="923925" eaLnBrk="1" hangingPunct="1"/>
              <a:t>7</a:t>
            </a:fld>
            <a:endParaRPr lang="en-US" sz="900">
              <a:solidFill>
                <a:srgbClr val="5F5F5F"/>
              </a:solidFill>
            </a:endParaRPr>
          </a:p>
        </p:txBody>
      </p:sp>
      <p:sp>
        <p:nvSpPr>
          <p:cNvPr id="256006" name="Rectangle 2"/>
          <p:cNvSpPr>
            <a:spLocks noGrp="1" noRot="1" noChangeAspect="1" noChangeArrowheads="1" noTextEdit="1"/>
          </p:cNvSpPr>
          <p:nvPr>
            <p:ph type="sldImg"/>
          </p:nvPr>
        </p:nvSpPr>
        <p:spPr>
          <a:xfrm>
            <a:off x="919163" y="742950"/>
            <a:ext cx="4964112" cy="3722688"/>
          </a:xfrm>
          <a:ln/>
        </p:spPr>
      </p:sp>
      <p:sp>
        <p:nvSpPr>
          <p:cNvPr id="25600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955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90E9557-ADA7-4AC9-A795-A484B9D668DE}" type="datetime5">
              <a:rPr lang="en-US" sz="900">
                <a:solidFill>
                  <a:srgbClr val="5F5F5F"/>
                </a:solidFill>
              </a:rPr>
              <a:pPr defTabSz="923925" eaLnBrk="1" hangingPunct="1"/>
              <a:t>26-Dec-10</a:t>
            </a:fld>
            <a:endParaRPr lang="en-US" sz="900">
              <a:solidFill>
                <a:srgbClr val="5F5F5F"/>
              </a:solidFill>
            </a:endParaRPr>
          </a:p>
        </p:txBody>
      </p:sp>
      <p:sp>
        <p:nvSpPr>
          <p:cNvPr id="27955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955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59602826-B3A7-495F-89B8-283E2023983C}" type="slidenum">
              <a:rPr lang="en-US" sz="900">
                <a:solidFill>
                  <a:srgbClr val="5F5F5F"/>
                </a:solidFill>
              </a:rPr>
              <a:pPr algn="r" defTabSz="923925" eaLnBrk="1" hangingPunct="1"/>
              <a:t>8</a:t>
            </a:fld>
            <a:endParaRPr lang="en-US" sz="900">
              <a:solidFill>
                <a:srgbClr val="5F5F5F"/>
              </a:solidFill>
            </a:endParaRPr>
          </a:p>
        </p:txBody>
      </p:sp>
      <p:sp>
        <p:nvSpPr>
          <p:cNvPr id="279558" name="Rectangle 2"/>
          <p:cNvSpPr>
            <a:spLocks noGrp="1" noRot="1" noChangeAspec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79559"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5293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94995705-6E8C-40AB-801D-67BEA8D997B0}" type="datetime5">
              <a:rPr lang="en-US" sz="900">
                <a:solidFill>
                  <a:srgbClr val="5F5F5F"/>
                </a:solidFill>
              </a:rPr>
              <a:pPr defTabSz="923925" eaLnBrk="1" hangingPunct="1"/>
              <a:t>26-Dec-10</a:t>
            </a:fld>
            <a:endParaRPr lang="en-US" sz="900">
              <a:solidFill>
                <a:srgbClr val="5F5F5F"/>
              </a:solidFill>
            </a:endParaRPr>
          </a:p>
        </p:txBody>
      </p:sp>
      <p:sp>
        <p:nvSpPr>
          <p:cNvPr id="25293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5293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076399C2-61F9-4B24-A036-08C5142A9479}" type="slidenum">
              <a:rPr lang="en-US" sz="900">
                <a:solidFill>
                  <a:srgbClr val="5F5F5F"/>
                </a:solidFill>
              </a:rPr>
              <a:pPr algn="r" defTabSz="923925" eaLnBrk="1" hangingPunct="1"/>
              <a:t>9</a:t>
            </a:fld>
            <a:endParaRPr lang="en-US" sz="900">
              <a:solidFill>
                <a:srgbClr val="5F5F5F"/>
              </a:solidFill>
            </a:endParaRPr>
          </a:p>
        </p:txBody>
      </p:sp>
      <p:sp>
        <p:nvSpPr>
          <p:cNvPr id="252934" name="Rectangle 2"/>
          <p:cNvSpPr>
            <a:spLocks noGrp="1" noRot="1" noChangeAspect="1" noChangeArrowheads="1" noTextEdit="1"/>
          </p:cNvSpPr>
          <p:nvPr>
            <p:ph type="sldImg"/>
          </p:nvPr>
        </p:nvSpPr>
        <p:spPr>
          <a:xfrm>
            <a:off x="919163" y="742950"/>
            <a:ext cx="4964112" cy="3722688"/>
          </a:xfrm>
          <a:ln/>
        </p:spPr>
      </p:sp>
      <p:sp>
        <p:nvSpPr>
          <p:cNvPr id="25293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graphicFrame>
        <p:nvGraphicFramePr>
          <p:cNvPr id="5" name="Object 1030"/>
          <p:cNvGraphicFramePr>
            <a:graphicFrameLocks noChangeAspect="1"/>
          </p:cNvGraphicFramePr>
          <p:nvPr/>
        </p:nvGraphicFramePr>
        <p:xfrm>
          <a:off x="2843213" y="1196975"/>
          <a:ext cx="2736850" cy="2549525"/>
        </p:xfrm>
        <a:graphic>
          <a:graphicData uri="http://schemas.openxmlformats.org/presentationml/2006/ole">
            <p:oleObj spid="_x0000_s305154" name="CorelDRAW" r:id="rId3" imgW="1405080" imgH="1308960" progId="">
              <p:embed/>
            </p:oleObj>
          </a:graphicData>
        </a:graphic>
      </p:graphicFrame>
      <p:sp>
        <p:nvSpPr>
          <p:cNvPr id="637956" name="Rectangle 1028"/>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5" name="Rectangle 1027"/>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1029"/>
          <p:cNvSpPr>
            <a:spLocks noGrp="1" noChangeArrowheads="1"/>
          </p:cNvSpPr>
          <p:nvPr>
            <p:ph type="ftr" sz="quarter" idx="10"/>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1030"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p:oleObj spid="_x0000_s1026" name="CorelDRAW" r:id="rId15" imgW="710280" imgH="662760" progId="">
              <p:embed/>
            </p:oleObj>
          </a:graphicData>
        </a:graphic>
      </p:graphicFrame>
    </p:spTree>
  </p:cSld>
  <p:clrMap bg1="lt1" tx1="dk1" bg2="lt2" tx2="dk2" accent1="accent1" accent2="accent2" accent3="accent3" accent4="accent4" accent5="accent5" accent6="accent6" hlink="hlink" folHlink="folHlink"/>
  <p:sldLayoutIdLst>
    <p:sldLayoutId id="2147483760"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ＭＳ Ｐゴシック" pitchFamily="-106" charset="-128"/>
          <a:cs typeface="+mj-cs"/>
        </a:defRPr>
      </a:lvl1pPr>
      <a:lvl2pPr algn="l" rtl="0" eaLnBrk="0" fontAlgn="base" hangingPunct="0">
        <a:spcBef>
          <a:spcPct val="0"/>
        </a:spcBef>
        <a:spcAft>
          <a:spcPct val="0"/>
        </a:spcAft>
        <a:defRPr sz="3600" b="1">
          <a:solidFill>
            <a:srgbClr val="000000"/>
          </a:solidFill>
          <a:latin typeface="Arial" charset="0"/>
          <a:ea typeface="ＭＳ Ｐゴシック" pitchFamily="-106" charset="-128"/>
        </a:defRPr>
      </a:lvl2pPr>
      <a:lvl3pPr algn="l" rtl="0" eaLnBrk="0" fontAlgn="base" hangingPunct="0">
        <a:spcBef>
          <a:spcPct val="0"/>
        </a:spcBef>
        <a:spcAft>
          <a:spcPct val="0"/>
        </a:spcAft>
        <a:defRPr sz="3600" b="1">
          <a:solidFill>
            <a:srgbClr val="000000"/>
          </a:solidFill>
          <a:latin typeface="Arial" charset="0"/>
          <a:ea typeface="ＭＳ Ｐゴシック" pitchFamily="-106" charset="-128"/>
        </a:defRPr>
      </a:lvl3pPr>
      <a:lvl4pPr algn="l" rtl="0" eaLnBrk="0" fontAlgn="base" hangingPunct="0">
        <a:spcBef>
          <a:spcPct val="0"/>
        </a:spcBef>
        <a:spcAft>
          <a:spcPct val="0"/>
        </a:spcAft>
        <a:defRPr sz="3600" b="1">
          <a:solidFill>
            <a:srgbClr val="000000"/>
          </a:solidFill>
          <a:latin typeface="Arial" charset="0"/>
          <a:ea typeface="ＭＳ Ｐゴシック" pitchFamily="-106" charset="-128"/>
        </a:defRPr>
      </a:lvl4pPr>
      <a:lvl5pPr algn="l" rtl="0" eaLnBrk="0" fontAlgn="base" hangingPunct="0">
        <a:spcBef>
          <a:spcPct val="0"/>
        </a:spcBef>
        <a:spcAft>
          <a:spcPct val="0"/>
        </a:spcAft>
        <a:defRPr sz="3600" b="1">
          <a:solidFill>
            <a:srgbClr val="000000"/>
          </a:solidFill>
          <a:latin typeface="Arial" charset="0"/>
          <a:ea typeface="ＭＳ Ｐゴシック" pitchFamily="-106" charset="-128"/>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pitchFamily="2" charset="2"/>
        <a:buChar char="n"/>
        <a:defRPr sz="2200">
          <a:solidFill>
            <a:schemeClr val="tx1"/>
          </a:solidFill>
          <a:latin typeface="+mn-lt"/>
          <a:ea typeface="ＭＳ Ｐゴシック" pitchFamily="-106" charset="-128"/>
          <a:cs typeface="+mn-cs"/>
        </a:defRPr>
      </a:lvl1pPr>
      <a:lvl2pPr marL="860425" indent="-342900" algn="l" rtl="0" eaLnBrk="0" fontAlgn="base" hangingPunct="0">
        <a:spcBef>
          <a:spcPct val="20000"/>
        </a:spcBef>
        <a:spcAft>
          <a:spcPct val="30000"/>
        </a:spcAft>
        <a:buClr>
          <a:schemeClr val="bg2"/>
        </a:buClr>
        <a:buFont typeface="Wingdings" pitchFamily="2" charset="2"/>
        <a:buChar char="n"/>
        <a:defRPr sz="2200">
          <a:solidFill>
            <a:schemeClr val="tx1"/>
          </a:solidFill>
          <a:latin typeface="+mn-lt"/>
          <a:ea typeface="ＭＳ Ｐゴシック" pitchFamily="-106" charset="-128"/>
        </a:defRPr>
      </a:lvl2pPr>
      <a:lvl3pPr marL="1203325" indent="-228600" algn="l" rtl="0" eaLnBrk="0" fontAlgn="base" hangingPunct="0">
        <a:spcBef>
          <a:spcPct val="20000"/>
        </a:spcBef>
        <a:spcAft>
          <a:spcPct val="30000"/>
        </a:spcAft>
        <a:buClr>
          <a:schemeClr val="bg2"/>
        </a:buClr>
        <a:buFont typeface="Wingdings" pitchFamily="2" charset="2"/>
        <a:buChar char="§"/>
        <a:defRPr sz="2200">
          <a:solidFill>
            <a:schemeClr val="tx1"/>
          </a:solidFill>
          <a:latin typeface="+mn-lt"/>
          <a:ea typeface="ＭＳ Ｐゴシック" pitchFamily="-106"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lstStyle/>
          <a:p>
            <a:endParaRPr lang="fr-FR"/>
          </a:p>
        </p:txBody>
      </p:sp>
      <p:sp>
        <p:nvSpPr>
          <p:cNvPr id="16388"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lstStyle/>
          <a:p>
            <a:endParaRPr lang="fr-FR"/>
          </a:p>
        </p:txBody>
      </p:sp>
      <p:sp>
        <p:nvSpPr>
          <p:cNvPr id="16389" name="Rectangle 5"/>
          <p:cNvSpPr>
            <a:spLocks noGrp="1" noChangeArrowheads="1"/>
          </p:cNvSpPr>
          <p:nvPr>
            <p:ph type="subTitle" idx="1"/>
          </p:nvPr>
        </p:nvSpPr>
        <p:spPr>
          <a:xfrm>
            <a:off x="609600" y="4114800"/>
            <a:ext cx="5181600" cy="1143000"/>
          </a:xfrm>
        </p:spPr>
        <p:txBody>
          <a:bodyPr/>
          <a:lstStyle/>
          <a:p>
            <a:pPr eaLnBrk="1" hangingPunct="1"/>
            <a:r>
              <a:rPr lang="en-US" sz="2400" smtClean="0"/>
              <a:t/>
            </a:r>
            <a:br>
              <a:rPr lang="en-US" sz="2400" smtClean="0"/>
            </a:br>
            <a:endParaRPr lang="en-US" sz="1400" smtClean="0"/>
          </a:p>
        </p:txBody>
      </p:sp>
      <p:sp>
        <p:nvSpPr>
          <p:cNvPr id="16390" name="Text Box 10"/>
          <p:cNvSpPr txBox="1">
            <a:spLocks noChangeArrowheads="1"/>
          </p:cNvSpPr>
          <p:nvPr/>
        </p:nvSpPr>
        <p:spPr bwMode="auto">
          <a:xfrm>
            <a:off x="5940425" y="6092825"/>
            <a:ext cx="3095625" cy="461665"/>
          </a:xfrm>
          <a:prstGeom prst="rect">
            <a:avLst/>
          </a:prstGeom>
          <a:noFill/>
          <a:ln w="12700">
            <a:noFill/>
            <a:miter lim="800000"/>
            <a:headEnd/>
            <a:tailEnd/>
          </a:ln>
        </p:spPr>
        <p:txBody>
          <a:bodyPr>
            <a:spAutoFit/>
          </a:bodyPr>
          <a:lstStyle/>
          <a:p>
            <a:pPr algn="r">
              <a:spcBef>
                <a:spcPct val="50000"/>
              </a:spcBef>
            </a:pPr>
            <a:r>
              <a:rPr lang="en-US" sz="1200" dirty="0"/>
              <a:t/>
            </a:r>
            <a:br>
              <a:rPr lang="en-US" sz="1200" dirty="0"/>
            </a:br>
            <a:endParaRPr lang="en-US" sz="1200" dirty="0"/>
          </a:p>
        </p:txBody>
      </p:sp>
      <p:pic>
        <p:nvPicPr>
          <p:cNvPr id="16391" name="Picture 16" descr="emblem_class"/>
          <p:cNvPicPr>
            <a:picLocks noChangeAspect="1" noChangeArrowheads="1"/>
          </p:cNvPicPr>
          <p:nvPr/>
        </p:nvPicPr>
        <p:blipFill>
          <a:blip r:embed="rId5" cstate="print"/>
          <a:srcRect/>
          <a:stretch>
            <a:fillRect/>
          </a:stretch>
        </p:blipFill>
        <p:spPr bwMode="auto">
          <a:xfrm>
            <a:off x="685800" y="1676400"/>
            <a:ext cx="1752600" cy="1752600"/>
          </a:xfrm>
          <a:prstGeom prst="rect">
            <a:avLst/>
          </a:prstGeom>
          <a:noFill/>
          <a:ln w="9525">
            <a:noFill/>
            <a:miter lim="800000"/>
            <a:headEnd/>
            <a:tailEnd/>
          </a:ln>
        </p:spPr>
      </p:pic>
      <p:pic>
        <p:nvPicPr>
          <p:cNvPr id="16392" name="Picture 49" descr="DirectionFinanciere"/>
          <p:cNvPicPr preferRelativeResize="0">
            <a:picLocks noChangeArrowheads="1"/>
          </p:cNvPicPr>
          <p:nvPr/>
        </p:nvPicPr>
        <p:blipFill>
          <a:blip r:embed="rId6" cstate="print"/>
          <a:srcRect/>
          <a:stretch>
            <a:fillRect/>
          </a:stretch>
        </p:blipFill>
        <p:spPr bwMode="auto">
          <a:xfrm>
            <a:off x="6156325" y="3068638"/>
            <a:ext cx="2806700" cy="1800225"/>
          </a:xfrm>
          <a:prstGeom prst="rect">
            <a:avLst/>
          </a:prstGeom>
          <a:noFill/>
          <a:ln w="9525">
            <a:noFill/>
            <a:miter lim="800000"/>
            <a:headEnd/>
            <a:tailEnd/>
          </a:ln>
        </p:spPr>
      </p:pic>
      <p:graphicFrame>
        <p:nvGraphicFramePr>
          <p:cNvPr id="16386" name="Object 51"/>
          <p:cNvGraphicFramePr>
            <a:graphicFrameLocks noChangeAspect="1"/>
          </p:cNvGraphicFramePr>
          <p:nvPr/>
        </p:nvGraphicFramePr>
        <p:xfrm>
          <a:off x="2843213" y="1196975"/>
          <a:ext cx="2736850" cy="2549525"/>
        </p:xfrm>
        <a:graphic>
          <a:graphicData uri="http://schemas.openxmlformats.org/presentationml/2006/ole">
            <p:oleObj spid="_x0000_s16386" name="CorelDRAW" r:id="rId7" imgW="1405080" imgH="1308960" progId="">
              <p:embed/>
            </p:oleObj>
          </a:graphicData>
        </a:graphic>
      </p:graphicFrame>
      <p:sp>
        <p:nvSpPr>
          <p:cNvPr id="16393" name="Rectangle 4"/>
          <p:cNvSpPr>
            <a:spLocks noGrp="1" noChangeArrowheads="1"/>
          </p:cNvSpPr>
          <p:nvPr>
            <p:ph type="ctrTitle"/>
          </p:nvPr>
        </p:nvSpPr>
        <p:spPr>
          <a:xfrm>
            <a:off x="2678113" y="990600"/>
            <a:ext cx="5856287" cy="2841625"/>
          </a:xfrm>
          <a:noFill/>
        </p:spPr>
        <p:txBody>
          <a:bodyPr/>
          <a:lstStyle/>
          <a:p>
            <a:pPr eaLnBrk="1" hangingPunct="1"/>
            <a:r>
              <a:rPr lang="en-US" sz="4000" dirty="0" smtClean="0"/>
              <a:t/>
            </a:r>
            <a:br>
              <a:rPr lang="en-US" sz="4000" dirty="0" smtClean="0"/>
            </a:br>
            <a:r>
              <a:rPr lang="en-US" sz="4000" dirty="0" err="1" smtClean="0"/>
              <a:t>Droit</a:t>
            </a:r>
            <a:r>
              <a:rPr lang="en-US" sz="4000" dirty="0" smtClean="0"/>
              <a:t> de </a:t>
            </a:r>
            <a:r>
              <a:rPr lang="en-US" sz="4000" dirty="0" err="1" smtClean="0"/>
              <a:t>l’internet</a:t>
            </a:r>
            <a:r>
              <a:rPr lang="en-US" sz="4000" dirty="0" smtClean="0"/>
              <a:t> et de la </a:t>
            </a:r>
            <a:r>
              <a:rPr lang="en-US" sz="4000" dirty="0" err="1" smtClean="0"/>
              <a:t>propriété</a:t>
            </a:r>
            <a:r>
              <a:rPr lang="en-US" sz="4000" dirty="0" smtClean="0"/>
              <a:t> </a:t>
            </a:r>
            <a:r>
              <a:rPr lang="en-US" sz="4000" dirty="0" err="1" smtClean="0"/>
              <a:t>intellectuelle</a:t>
            </a:r>
            <a:r>
              <a:rPr lang="en-US" sz="4000" dirty="0" smtClean="0"/>
              <a:t/>
            </a:r>
            <a:br>
              <a:rPr lang="en-US" sz="4000" dirty="0" smtClean="0"/>
            </a:br>
            <a:r>
              <a:rPr lang="en-US" sz="4000" dirty="0" smtClean="0"/>
              <a:t>Module 2</a:t>
            </a:r>
          </a:p>
        </p:txBody>
      </p:sp>
    </p:spTree>
    <p:custDataLst>
      <p:tags r:id="rId2"/>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2 L’éditeur</a:t>
            </a:r>
          </a:p>
        </p:txBody>
      </p:sp>
      <p:pic>
        <p:nvPicPr>
          <p:cNvPr id="2703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03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70341" name="Rectangle 5"/>
          <p:cNvSpPr>
            <a:spLocks noChangeArrowheads="1"/>
          </p:cNvSpPr>
          <p:nvPr/>
        </p:nvSpPr>
        <p:spPr bwMode="auto">
          <a:xfrm>
            <a:off x="1295400" y="1447800"/>
            <a:ext cx="7543800" cy="17145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Définition :</a:t>
            </a:r>
            <a:endParaRPr lang="en-US" sz="2800"/>
          </a:p>
          <a:p>
            <a:pPr eaLnBrk="1" hangingPunct="1">
              <a:lnSpc>
                <a:spcPct val="90000"/>
              </a:lnSpc>
              <a:spcBef>
                <a:spcPct val="20000"/>
              </a:spcBef>
              <a:buClr>
                <a:srgbClr val="245F94"/>
              </a:buClr>
              <a:buSzPct val="60000"/>
              <a:buFont typeface="Wingdings 2" pitchFamily="18" charset="2"/>
              <a:buNone/>
            </a:pPr>
            <a:r>
              <a:rPr lang="en-US" sz="2800"/>
              <a:t>- personne dont l'activité est d'éditer un service de communication en ligne autre que de correspondance privée.</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2 La responsabilité de l’éditeur</a:t>
            </a:r>
          </a:p>
        </p:txBody>
      </p:sp>
      <p:pic>
        <p:nvPicPr>
          <p:cNvPr id="1423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423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142341" name="Rectangle 5"/>
          <p:cNvSpPr>
            <a:spLocks noChangeArrowheads="1"/>
          </p:cNvSpPr>
          <p:nvPr/>
        </p:nvSpPr>
        <p:spPr bwMode="auto">
          <a:xfrm>
            <a:off x="1295400" y="1447800"/>
            <a:ext cx="7620000" cy="47466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Tenir à la disposition du public son nom, prénom et domicile pour une personne physique, et sa dénomination ou raison et siège social pour une société (art. 6.III LCEN).</a:t>
            </a:r>
          </a:p>
          <a:p>
            <a:pPr eaLnBrk="1" hangingPunct="1">
              <a:lnSpc>
                <a:spcPct val="90000"/>
              </a:lnSpc>
              <a:spcBef>
                <a:spcPct val="20000"/>
              </a:spcBef>
              <a:buClr>
                <a:srgbClr val="245F94"/>
              </a:buClr>
              <a:buSzPct val="60000"/>
              <a:buFont typeface="Wingdings 2" pitchFamily="18" charset="2"/>
              <a:buChar char="¢"/>
            </a:pPr>
            <a:r>
              <a:rPr lang="en-US" sz="2800"/>
              <a:t> Editeurs professionnels :  </a:t>
            </a:r>
          </a:p>
          <a:p>
            <a:pPr eaLnBrk="1" hangingPunct="1">
              <a:lnSpc>
                <a:spcPct val="90000"/>
              </a:lnSpc>
              <a:spcBef>
                <a:spcPct val="20000"/>
              </a:spcBef>
              <a:buClr>
                <a:srgbClr val="245F94"/>
              </a:buClr>
              <a:buSzPct val="60000"/>
              <a:buFontTx/>
              <a:buChar char="-"/>
            </a:pPr>
            <a:r>
              <a:rPr lang="en-US" sz="2800"/>
              <a:t> nom du directeur de publication et du responsable de rédaction</a:t>
            </a:r>
          </a:p>
          <a:p>
            <a:pPr eaLnBrk="1" hangingPunct="1">
              <a:lnSpc>
                <a:spcPct val="90000"/>
              </a:lnSpc>
              <a:spcBef>
                <a:spcPct val="20000"/>
              </a:spcBef>
              <a:buClr>
                <a:srgbClr val="245F94"/>
              </a:buClr>
              <a:buSzPct val="60000"/>
              <a:buFontTx/>
              <a:buChar char="-"/>
            </a:pPr>
            <a:r>
              <a:rPr lang="en-US" sz="2800"/>
              <a:t> coordonnées de l'hébergeur du site</a:t>
            </a:r>
          </a:p>
          <a:p>
            <a:pPr eaLnBrk="1" hangingPunct="1">
              <a:lnSpc>
                <a:spcPct val="90000"/>
              </a:lnSpc>
              <a:spcBef>
                <a:spcPct val="20000"/>
              </a:spcBef>
              <a:buClr>
                <a:srgbClr val="245F94"/>
              </a:buClr>
              <a:buSzPct val="60000"/>
              <a:buFont typeface="Wingdings 2" pitchFamily="18" charset="2"/>
              <a:buChar char="¢"/>
            </a:pPr>
            <a:r>
              <a:rPr lang="en-US" sz="2800"/>
              <a:t> Editeurs non professionnels : </a:t>
            </a:r>
          </a:p>
          <a:p>
            <a:pPr eaLnBrk="1" hangingPunct="1">
              <a:lnSpc>
                <a:spcPct val="90000"/>
              </a:lnSpc>
              <a:spcBef>
                <a:spcPct val="20000"/>
              </a:spcBef>
              <a:buClr>
                <a:srgbClr val="245F94"/>
              </a:buClr>
              <a:buSzPct val="60000"/>
              <a:buFont typeface="Wingdings 2" pitchFamily="18" charset="2"/>
              <a:buNone/>
            </a:pPr>
            <a:r>
              <a:rPr lang="en-US" sz="2800"/>
              <a:t>- peuvent utiliser un pseudo à condition d’être identifié chez un </a:t>
            </a:r>
            <a:r>
              <a:rPr lang="fr-FR" sz="2800"/>
              <a:t>fournisseur d’hébergement.</a:t>
            </a:r>
          </a:p>
        </p:txBody>
      </p:sp>
    </p:spTree>
    <p:custDataLst>
      <p:tags r:id="rId1"/>
    </p:custData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3 L’hébergeur</a:t>
            </a:r>
          </a:p>
        </p:txBody>
      </p:sp>
      <p:pic>
        <p:nvPicPr>
          <p:cNvPr id="2129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299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12997" name="Rectangle 5"/>
          <p:cNvSpPr>
            <a:spLocks noChangeArrowheads="1"/>
          </p:cNvSpPr>
          <p:nvPr/>
        </p:nvSpPr>
        <p:spPr bwMode="auto">
          <a:xfrm>
            <a:off x="1295400" y="1447800"/>
            <a:ext cx="7620000" cy="42005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Définition (art. 6-I 2° LCEN) :</a:t>
            </a:r>
          </a:p>
          <a:p>
            <a:pPr eaLnBrk="1" hangingPunct="1">
              <a:lnSpc>
                <a:spcPct val="90000"/>
              </a:lnSpc>
              <a:spcBef>
                <a:spcPct val="20000"/>
              </a:spcBef>
              <a:buClr>
                <a:srgbClr val="245F94"/>
              </a:buClr>
              <a:buSzPct val="60000"/>
              <a:buFont typeface="Wingdings 2" pitchFamily="18" charset="2"/>
              <a:buNone/>
            </a:pPr>
            <a:r>
              <a:rPr lang="en-US" sz="2600"/>
              <a:t>- Personnes physiques ou morales,</a:t>
            </a:r>
          </a:p>
          <a:p>
            <a:pPr eaLnBrk="1" hangingPunct="1">
              <a:lnSpc>
                <a:spcPct val="90000"/>
              </a:lnSpc>
              <a:spcBef>
                <a:spcPct val="20000"/>
              </a:spcBef>
              <a:buClr>
                <a:srgbClr val="245F94"/>
              </a:buClr>
              <a:buSzPct val="60000"/>
              <a:buFont typeface="Wingdings 2" pitchFamily="18" charset="2"/>
              <a:buNone/>
            </a:pPr>
            <a:r>
              <a:rPr lang="en-US" sz="2600"/>
              <a:t>- qui assurent, même à titre gratuit, </a:t>
            </a:r>
          </a:p>
          <a:p>
            <a:pPr eaLnBrk="1" hangingPunct="1">
              <a:lnSpc>
                <a:spcPct val="90000"/>
              </a:lnSpc>
              <a:spcBef>
                <a:spcPct val="20000"/>
              </a:spcBef>
              <a:buClr>
                <a:srgbClr val="245F94"/>
              </a:buClr>
              <a:buSzPct val="60000"/>
              <a:buFont typeface="Wingdings 2" pitchFamily="18" charset="2"/>
              <a:buNone/>
            </a:pPr>
            <a:r>
              <a:rPr lang="en-US" sz="2600"/>
              <a:t>- pour mise à disposition du public,</a:t>
            </a:r>
          </a:p>
          <a:p>
            <a:pPr eaLnBrk="1" hangingPunct="1">
              <a:lnSpc>
                <a:spcPct val="90000"/>
              </a:lnSpc>
              <a:spcBef>
                <a:spcPct val="20000"/>
              </a:spcBef>
              <a:buClr>
                <a:srgbClr val="245F94"/>
              </a:buClr>
              <a:buSzPct val="60000"/>
              <a:buFont typeface="Wingdings 2" pitchFamily="18" charset="2"/>
              <a:buNone/>
            </a:pPr>
            <a:r>
              <a:rPr lang="en-US" sz="2600"/>
              <a:t>- par des services de communication au public en ligne, </a:t>
            </a:r>
          </a:p>
          <a:p>
            <a:pPr eaLnBrk="1" hangingPunct="1">
              <a:lnSpc>
                <a:spcPct val="90000"/>
              </a:lnSpc>
              <a:spcBef>
                <a:spcPct val="20000"/>
              </a:spcBef>
              <a:buClr>
                <a:srgbClr val="245F94"/>
              </a:buClr>
              <a:buSzPct val="60000"/>
              <a:buFont typeface="Wingdings 2" pitchFamily="18" charset="2"/>
              <a:buNone/>
            </a:pPr>
            <a:r>
              <a:rPr lang="en-US" sz="2600"/>
              <a:t>- le stockage de signaux, d'écrits, d'images, de sons ou de messages de toute nature fournis par des destinataires de ces services.</a:t>
            </a:r>
          </a:p>
          <a:p>
            <a:pPr eaLnBrk="1" hangingPunct="1">
              <a:lnSpc>
                <a:spcPct val="90000"/>
              </a:lnSpc>
              <a:spcBef>
                <a:spcPct val="20000"/>
              </a:spcBef>
              <a:buClr>
                <a:srgbClr val="245F94"/>
              </a:buClr>
              <a:buSzPct val="60000"/>
              <a:buFont typeface="Wingdings 2" pitchFamily="18" charset="2"/>
              <a:buChar char="¢"/>
            </a:pPr>
            <a:r>
              <a:rPr lang="en-US" sz="2800"/>
              <a:t> </a:t>
            </a:r>
            <a:r>
              <a:rPr lang="fr-FR" sz="2800"/>
              <a:t>L’hébergeur est un prestataire de stockage</a:t>
            </a:r>
          </a:p>
        </p:txBody>
      </p:sp>
    </p:spTree>
    <p:custDataLst>
      <p:tags r:id="rId1"/>
    </p:custData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ChangeArrowheads="1"/>
          </p:cNvSpPr>
          <p:nvPr/>
        </p:nvSpPr>
        <p:spPr bwMode="auto">
          <a:xfrm>
            <a:off x="1447800" y="1447800"/>
            <a:ext cx="6842125" cy="647700"/>
          </a:xfrm>
          <a:prstGeom prst="rect">
            <a:avLst/>
          </a:prstGeom>
          <a:solidFill>
            <a:srgbClr val="CCCCFF"/>
          </a:solidFill>
          <a:ln w="9525">
            <a:noFill/>
            <a:miter lim="800000"/>
            <a:headEnd/>
            <a:tailEnd/>
          </a:ln>
          <a:effectLst/>
        </p:spPr>
        <p:txBody>
          <a:bodyPr wrap="none" anchor="ctr"/>
          <a:lstStyle/>
          <a:p>
            <a:pPr algn="ctr" eaLnBrk="1" hangingPunct="1"/>
            <a:r>
              <a:rPr lang="fr-FR" sz="2800">
                <a:solidFill>
                  <a:srgbClr val="3333CC"/>
                </a:solidFill>
                <a:latin typeface="Tahoma" pitchFamily="34" charset="0"/>
              </a:rPr>
              <a:t>Pas responsable civilement ni pénalement</a:t>
            </a:r>
          </a:p>
        </p:txBody>
      </p:sp>
      <p:sp>
        <p:nvSpPr>
          <p:cNvPr id="267268" name="Oval 4"/>
          <p:cNvSpPr>
            <a:spLocks noChangeArrowheads="1"/>
          </p:cNvSpPr>
          <p:nvPr/>
        </p:nvSpPr>
        <p:spPr bwMode="auto">
          <a:xfrm>
            <a:off x="3429000" y="2286000"/>
            <a:ext cx="2160588" cy="576263"/>
          </a:xfrm>
          <a:prstGeom prst="ellipse">
            <a:avLst/>
          </a:prstGeom>
          <a:solidFill>
            <a:srgbClr val="CCCCFF"/>
          </a:solidFill>
          <a:ln w="9525">
            <a:noFill/>
            <a:miter lim="800000"/>
            <a:headEnd/>
            <a:tailEnd/>
          </a:ln>
          <a:effectLst/>
        </p:spPr>
        <p:txBody>
          <a:bodyPr wrap="none" anchor="ctr"/>
          <a:lstStyle/>
          <a:p>
            <a:pPr algn="ctr" eaLnBrk="1" hangingPunct="1"/>
            <a:r>
              <a:rPr lang="fr-FR" sz="2800">
                <a:solidFill>
                  <a:srgbClr val="CC3399"/>
                </a:solidFill>
                <a:latin typeface="Tahoma" pitchFamily="34" charset="0"/>
              </a:rPr>
              <a:t>SAUF</a:t>
            </a:r>
          </a:p>
        </p:txBody>
      </p:sp>
      <p:sp>
        <p:nvSpPr>
          <p:cNvPr id="267269" name="Rectangle 5"/>
          <p:cNvSpPr>
            <a:spLocks noChangeArrowheads="1"/>
          </p:cNvSpPr>
          <p:nvPr/>
        </p:nvSpPr>
        <p:spPr bwMode="auto">
          <a:xfrm>
            <a:off x="990600" y="3573463"/>
            <a:ext cx="2933700" cy="1727200"/>
          </a:xfrm>
          <a:prstGeom prst="rect">
            <a:avLst/>
          </a:prstGeom>
          <a:solidFill>
            <a:srgbClr val="99CCFF"/>
          </a:solidFill>
          <a:ln w="9525">
            <a:noFill/>
            <a:miter lim="800000"/>
            <a:headEnd/>
            <a:tailEnd/>
          </a:ln>
          <a:effectLst/>
        </p:spPr>
        <p:txBody>
          <a:bodyPr anchor="ctr"/>
          <a:lstStyle/>
          <a:p>
            <a:pPr algn="ctr" eaLnBrk="1" hangingPunct="1"/>
            <a:r>
              <a:rPr lang="fr-FR" sz="2400">
                <a:solidFill>
                  <a:srgbClr val="3333CC"/>
                </a:solidFill>
                <a:latin typeface="Tahoma" pitchFamily="34" charset="0"/>
              </a:rPr>
              <a:t>Connaissance effective du caractère  illicite des contenus stockés</a:t>
            </a:r>
          </a:p>
        </p:txBody>
      </p:sp>
      <p:sp>
        <p:nvSpPr>
          <p:cNvPr id="267270" name="Rectangle 6"/>
          <p:cNvSpPr>
            <a:spLocks noChangeArrowheads="1"/>
          </p:cNvSpPr>
          <p:nvPr/>
        </p:nvSpPr>
        <p:spPr bwMode="auto">
          <a:xfrm>
            <a:off x="5486400" y="3573463"/>
            <a:ext cx="2901950" cy="1727200"/>
          </a:xfrm>
          <a:prstGeom prst="rect">
            <a:avLst/>
          </a:prstGeom>
          <a:solidFill>
            <a:srgbClr val="99CCFF"/>
          </a:solidFill>
          <a:ln w="9525">
            <a:noFill/>
            <a:miter lim="800000"/>
            <a:headEnd/>
            <a:tailEnd/>
          </a:ln>
          <a:effectLst/>
        </p:spPr>
        <p:txBody>
          <a:bodyPr anchor="ctr"/>
          <a:lstStyle/>
          <a:p>
            <a:pPr algn="ctr" eaLnBrk="1" hangingPunct="1"/>
            <a:r>
              <a:rPr lang="fr-FR" sz="2400">
                <a:solidFill>
                  <a:srgbClr val="3333CC"/>
                </a:solidFill>
                <a:latin typeface="Tahoma" pitchFamily="34" charset="0"/>
              </a:rPr>
              <a:t>S’il n’a pas agi promptement dès qu’il en a eu connaissance</a:t>
            </a:r>
          </a:p>
        </p:txBody>
      </p:sp>
      <p:sp>
        <p:nvSpPr>
          <p:cNvPr id="267271" name="Oval 7"/>
          <p:cNvSpPr>
            <a:spLocks noChangeArrowheads="1"/>
          </p:cNvSpPr>
          <p:nvPr/>
        </p:nvSpPr>
        <p:spPr bwMode="auto">
          <a:xfrm>
            <a:off x="914400" y="5410200"/>
            <a:ext cx="3024188" cy="1196975"/>
          </a:xfrm>
          <a:prstGeom prst="ellipse">
            <a:avLst/>
          </a:prstGeom>
          <a:solidFill>
            <a:schemeClr val="tx2"/>
          </a:solidFill>
          <a:ln w="9525">
            <a:noFill/>
            <a:miter lim="800000"/>
            <a:headEnd/>
            <a:tailEnd/>
          </a:ln>
          <a:effectLst/>
        </p:spPr>
        <p:txBody>
          <a:bodyPr wrap="none" anchor="ctr"/>
          <a:lstStyle/>
          <a:p>
            <a:pPr algn="ctr" eaLnBrk="1" hangingPunct="1"/>
            <a:r>
              <a:rPr lang="fr-FR" sz="2000">
                <a:solidFill>
                  <a:schemeClr val="bg1"/>
                </a:solidFill>
                <a:latin typeface="Tahoma" pitchFamily="34" charset="0"/>
              </a:rPr>
              <a:t>Mécanisme</a:t>
            </a:r>
            <a:r>
              <a:rPr lang="fr-FR" sz="2000">
                <a:solidFill>
                  <a:schemeClr val="folHlink"/>
                </a:solidFill>
                <a:latin typeface="Tahoma" pitchFamily="34" charset="0"/>
              </a:rPr>
              <a:t> </a:t>
            </a:r>
            <a:r>
              <a:rPr lang="fr-FR" sz="2000">
                <a:solidFill>
                  <a:schemeClr val="bg1"/>
                </a:solidFill>
                <a:latin typeface="Tahoma" pitchFamily="34" charset="0"/>
              </a:rPr>
              <a:t>légal </a:t>
            </a:r>
          </a:p>
          <a:p>
            <a:pPr algn="ctr" eaLnBrk="1" hangingPunct="1"/>
            <a:r>
              <a:rPr lang="fr-FR" sz="2000">
                <a:solidFill>
                  <a:schemeClr val="bg1"/>
                </a:solidFill>
                <a:latin typeface="Tahoma" pitchFamily="34" charset="0"/>
              </a:rPr>
              <a:t>de notification</a:t>
            </a:r>
            <a:endParaRPr lang="fr-FR" sz="2000">
              <a:solidFill>
                <a:schemeClr val="folHlink"/>
              </a:solidFill>
              <a:latin typeface="Tahoma" pitchFamily="34" charset="0"/>
            </a:endParaRPr>
          </a:p>
        </p:txBody>
      </p:sp>
      <p:sp>
        <p:nvSpPr>
          <p:cNvPr id="267273" name="Rectangle 9"/>
          <p:cNvSpPr>
            <a:spLocks noChangeArrowheads="1"/>
          </p:cNvSpPr>
          <p:nvPr/>
        </p:nvSpPr>
        <p:spPr bwMode="auto">
          <a:xfrm>
            <a:off x="4267200" y="3962400"/>
            <a:ext cx="935038" cy="647700"/>
          </a:xfrm>
          <a:prstGeom prst="rect">
            <a:avLst/>
          </a:prstGeom>
          <a:solidFill>
            <a:srgbClr val="99CCFF"/>
          </a:solidFill>
          <a:ln w="9525">
            <a:noFill/>
            <a:miter lim="800000"/>
            <a:headEnd/>
            <a:tailEnd/>
          </a:ln>
          <a:effectLst/>
        </p:spPr>
        <p:txBody>
          <a:bodyPr anchor="ctr"/>
          <a:lstStyle/>
          <a:p>
            <a:pPr algn="ctr" eaLnBrk="1" hangingPunct="1"/>
            <a:r>
              <a:rPr lang="fr-FR" sz="2400">
                <a:solidFill>
                  <a:srgbClr val="3333CC"/>
                </a:solidFill>
                <a:latin typeface="Tahoma" pitchFamily="34" charset="0"/>
              </a:rPr>
              <a:t>ET</a:t>
            </a:r>
          </a:p>
        </p:txBody>
      </p:sp>
      <p:sp>
        <p:nvSpPr>
          <p:cNvPr id="267274" name="AutoShape 10"/>
          <p:cNvSpPr>
            <a:spLocks noChangeArrowheads="1"/>
          </p:cNvSpPr>
          <p:nvPr/>
        </p:nvSpPr>
        <p:spPr bwMode="auto">
          <a:xfrm rot="8127068">
            <a:off x="2627313" y="3068638"/>
            <a:ext cx="720725" cy="288925"/>
          </a:xfrm>
          <a:prstGeom prst="rightArrow">
            <a:avLst>
              <a:gd name="adj1" fmla="val 50000"/>
              <a:gd name="adj2" fmla="val 62363"/>
            </a:avLst>
          </a:prstGeom>
          <a:solidFill>
            <a:srgbClr val="CCCCFF"/>
          </a:solidFill>
          <a:ln w="9525">
            <a:noFill/>
            <a:miter lim="800000"/>
            <a:headEnd/>
            <a:tailEnd/>
          </a:ln>
          <a:effectLst/>
        </p:spPr>
        <p:txBody>
          <a:bodyPr wrap="none" anchor="ctr"/>
          <a:lstStyle/>
          <a:p>
            <a:endParaRPr lang="fr-FR"/>
          </a:p>
        </p:txBody>
      </p:sp>
      <p:sp>
        <p:nvSpPr>
          <p:cNvPr id="267275" name="AutoShape 11"/>
          <p:cNvSpPr>
            <a:spLocks noChangeArrowheads="1"/>
          </p:cNvSpPr>
          <p:nvPr/>
        </p:nvSpPr>
        <p:spPr bwMode="auto">
          <a:xfrm rot="2403128">
            <a:off x="5651500" y="2997200"/>
            <a:ext cx="720725" cy="288925"/>
          </a:xfrm>
          <a:prstGeom prst="rightArrow">
            <a:avLst>
              <a:gd name="adj1" fmla="val 50000"/>
              <a:gd name="adj2" fmla="val 62363"/>
            </a:avLst>
          </a:prstGeom>
          <a:solidFill>
            <a:srgbClr val="CCCCFF"/>
          </a:solidFill>
          <a:ln w="9525">
            <a:noFill/>
            <a:miter lim="800000"/>
            <a:headEnd/>
            <a:tailEnd/>
          </a:ln>
          <a:effectLst/>
        </p:spPr>
        <p:txBody>
          <a:bodyPr wrap="none" anchor="ctr"/>
          <a:lstStyle/>
          <a:p>
            <a:endParaRPr lang="fr-FR"/>
          </a:p>
        </p:txBody>
      </p:sp>
      <p:sp>
        <p:nvSpPr>
          <p:cNvPr id="267276" name="Oval 12"/>
          <p:cNvSpPr>
            <a:spLocks noChangeArrowheads="1"/>
          </p:cNvSpPr>
          <p:nvPr/>
        </p:nvSpPr>
        <p:spPr bwMode="auto">
          <a:xfrm>
            <a:off x="6248400" y="2362200"/>
            <a:ext cx="2590800" cy="936625"/>
          </a:xfrm>
          <a:prstGeom prst="ellipse">
            <a:avLst/>
          </a:prstGeom>
          <a:solidFill>
            <a:srgbClr val="99CCFF">
              <a:alpha val="50000"/>
            </a:srgbClr>
          </a:solidFill>
          <a:ln w="9525">
            <a:noFill/>
            <a:miter lim="800000"/>
            <a:headEnd/>
            <a:tailEnd/>
          </a:ln>
          <a:effectLst/>
        </p:spPr>
        <p:txBody>
          <a:bodyPr wrap="none" anchor="ctr"/>
          <a:lstStyle/>
          <a:p>
            <a:pPr algn="ctr" eaLnBrk="1" hangingPunct="1"/>
            <a:endParaRPr lang="fr-FR" sz="2000" dirty="0">
              <a:solidFill>
                <a:srgbClr val="3333CC"/>
              </a:solidFill>
              <a:latin typeface="Tahoma" pitchFamily="34" charset="0"/>
            </a:endParaRPr>
          </a:p>
        </p:txBody>
      </p:sp>
      <p:sp>
        <p:nvSpPr>
          <p:cNvPr id="267277" name="Oval 13"/>
          <p:cNvSpPr>
            <a:spLocks noChangeArrowheads="1"/>
          </p:cNvSpPr>
          <p:nvPr/>
        </p:nvSpPr>
        <p:spPr bwMode="auto">
          <a:xfrm>
            <a:off x="762000" y="2362200"/>
            <a:ext cx="2398713" cy="792163"/>
          </a:xfrm>
          <a:prstGeom prst="ellipse">
            <a:avLst/>
          </a:prstGeom>
          <a:solidFill>
            <a:srgbClr val="99CCFF">
              <a:alpha val="50000"/>
            </a:srgbClr>
          </a:solidFill>
          <a:ln w="9525">
            <a:noFill/>
            <a:miter lim="800000"/>
            <a:headEnd/>
            <a:tailEnd/>
          </a:ln>
          <a:effectLst/>
        </p:spPr>
        <p:txBody>
          <a:bodyPr wrap="none" anchor="ctr"/>
          <a:lstStyle/>
          <a:p>
            <a:pPr algn="ctr" eaLnBrk="1" hangingPunct="1"/>
            <a:r>
              <a:rPr lang="fr-FR" sz="2000">
                <a:solidFill>
                  <a:srgbClr val="3333CC"/>
                </a:solidFill>
                <a:latin typeface="Tahoma" pitchFamily="34" charset="0"/>
              </a:rPr>
              <a:t>Régime légal</a:t>
            </a:r>
          </a:p>
        </p:txBody>
      </p:sp>
      <p:sp>
        <p:nvSpPr>
          <p:cNvPr id="267282" name="Oval 18"/>
          <p:cNvSpPr>
            <a:spLocks noChangeArrowheads="1"/>
          </p:cNvSpPr>
          <p:nvPr/>
        </p:nvSpPr>
        <p:spPr bwMode="auto">
          <a:xfrm>
            <a:off x="914400" y="5410200"/>
            <a:ext cx="3024188" cy="1196975"/>
          </a:xfrm>
          <a:prstGeom prst="ellipse">
            <a:avLst/>
          </a:prstGeom>
          <a:solidFill>
            <a:srgbClr val="333399"/>
          </a:solidFill>
          <a:ln w="9525">
            <a:noFill/>
            <a:miter lim="800000"/>
            <a:headEnd/>
            <a:tailEnd/>
          </a:ln>
          <a:effectLst/>
        </p:spPr>
        <p:txBody>
          <a:bodyPr wrap="none" anchor="ctr"/>
          <a:lstStyle/>
          <a:p>
            <a:pPr algn="ctr" eaLnBrk="1" hangingPunct="1"/>
            <a:r>
              <a:rPr lang="fr-FR" sz="2000">
                <a:solidFill>
                  <a:schemeClr val="bg1"/>
                </a:solidFill>
                <a:latin typeface="Tahoma" pitchFamily="34" charset="0"/>
              </a:rPr>
              <a:t>Mécanisme</a:t>
            </a:r>
            <a:r>
              <a:rPr lang="fr-FR" sz="2000">
                <a:solidFill>
                  <a:schemeClr val="folHlink"/>
                </a:solidFill>
                <a:latin typeface="Tahoma" pitchFamily="34" charset="0"/>
              </a:rPr>
              <a:t> </a:t>
            </a:r>
            <a:r>
              <a:rPr lang="fr-FR" sz="2000">
                <a:solidFill>
                  <a:schemeClr val="bg1"/>
                </a:solidFill>
                <a:latin typeface="Tahoma" pitchFamily="34" charset="0"/>
              </a:rPr>
              <a:t>légal </a:t>
            </a:r>
          </a:p>
          <a:p>
            <a:pPr algn="ctr" eaLnBrk="1" hangingPunct="1"/>
            <a:r>
              <a:rPr lang="fr-FR" sz="2000">
                <a:solidFill>
                  <a:schemeClr val="bg1"/>
                </a:solidFill>
                <a:latin typeface="Tahoma" pitchFamily="34" charset="0"/>
              </a:rPr>
              <a:t>de notification</a:t>
            </a:r>
            <a:endParaRPr lang="fr-FR" sz="2000">
              <a:solidFill>
                <a:schemeClr val="folHlink"/>
              </a:solidFill>
              <a:latin typeface="Tahoma" pitchFamily="34" charset="0"/>
            </a:endParaRPr>
          </a:p>
        </p:txBody>
      </p:sp>
      <p:sp>
        <p:nvSpPr>
          <p:cNvPr id="267283" name="Oval 19"/>
          <p:cNvSpPr>
            <a:spLocks noChangeArrowheads="1"/>
          </p:cNvSpPr>
          <p:nvPr/>
        </p:nvSpPr>
        <p:spPr bwMode="auto">
          <a:xfrm>
            <a:off x="5486400" y="5410200"/>
            <a:ext cx="3048000" cy="1152525"/>
          </a:xfrm>
          <a:prstGeom prst="ellipse">
            <a:avLst/>
          </a:prstGeom>
          <a:solidFill>
            <a:srgbClr val="333399"/>
          </a:solidFill>
          <a:ln w="9525">
            <a:noFill/>
            <a:miter lim="800000"/>
            <a:headEnd/>
            <a:tailEnd/>
          </a:ln>
          <a:effectLst/>
        </p:spPr>
        <p:txBody>
          <a:bodyPr anchor="ctr"/>
          <a:lstStyle/>
          <a:p>
            <a:pPr algn="ctr" eaLnBrk="1" hangingPunct="1"/>
            <a:r>
              <a:rPr lang="fr-FR" sz="2000">
                <a:solidFill>
                  <a:schemeClr val="bg1"/>
                </a:solidFill>
                <a:latin typeface="Tahoma" pitchFamily="34" charset="0"/>
              </a:rPr>
              <a:t>Pas d’obligation générale de surveillance</a:t>
            </a:r>
            <a:endParaRPr lang="fr-FR" sz="2000">
              <a:solidFill>
                <a:schemeClr val="folHlink"/>
              </a:solidFill>
              <a:latin typeface="Tahoma" pitchFamily="34" charset="0"/>
            </a:endParaRPr>
          </a:p>
        </p:txBody>
      </p:sp>
      <p:sp>
        <p:nvSpPr>
          <p:cNvPr id="267289" name="Text Box 4"/>
          <p:cNvSpPr txBox="1">
            <a:spLocks noChangeArrowheads="1"/>
          </p:cNvSpPr>
          <p:nvPr/>
        </p:nvSpPr>
        <p:spPr bwMode="auto">
          <a:xfrm>
            <a:off x="971550" y="0"/>
            <a:ext cx="80200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67291" name="Rectangle 2"/>
          <p:cNvSpPr>
            <a:spLocks noGrp="1" noChangeArrowheads="1"/>
          </p:cNvSpPr>
          <p:nvPr>
            <p:ph type="title"/>
          </p:nvPr>
        </p:nvSpPr>
        <p:spPr>
          <a:xfrm>
            <a:off x="1033463" y="304800"/>
            <a:ext cx="8110537" cy="400050"/>
          </a:xfrm>
          <a:ln/>
        </p:spPr>
        <p:txBody>
          <a:bodyPr/>
          <a:lstStyle/>
          <a:p>
            <a:pPr eaLnBrk="1" hangingPunct="1"/>
            <a:r>
              <a:rPr lang="en-US" sz="3200" smtClean="0"/>
              <a:t>Chapitre 3 Responsabilité de l’hébergeur</a:t>
            </a:r>
          </a:p>
        </p:txBody>
      </p:sp>
      <p:pic>
        <p:nvPicPr>
          <p:cNvPr id="26729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3 Risques pour l’hébergeur</a:t>
            </a:r>
          </a:p>
        </p:txBody>
      </p:sp>
      <p:pic>
        <p:nvPicPr>
          <p:cNvPr id="29491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491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94917" name="Rectangle 5"/>
          <p:cNvSpPr>
            <a:spLocks noChangeArrowheads="1"/>
          </p:cNvSpPr>
          <p:nvPr/>
        </p:nvSpPr>
        <p:spPr bwMode="auto">
          <a:xfrm>
            <a:off x="1295400" y="1447800"/>
            <a:ext cx="7391400" cy="23558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 Promptement »</a:t>
            </a:r>
          </a:p>
          <a:p>
            <a:pPr eaLnBrk="1" hangingPunct="1">
              <a:lnSpc>
                <a:spcPct val="90000"/>
              </a:lnSpc>
              <a:spcBef>
                <a:spcPct val="20000"/>
              </a:spcBef>
              <a:buClr>
                <a:srgbClr val="245F94"/>
              </a:buClr>
              <a:buSzPct val="60000"/>
              <a:buFont typeface="Wingdings 2" pitchFamily="18" charset="2"/>
              <a:buChar char="¢"/>
            </a:pPr>
            <a:r>
              <a:rPr lang="en-US" sz="2800"/>
              <a:t> </a:t>
            </a:r>
            <a:r>
              <a:rPr lang="fr-FR" sz="2800"/>
              <a:t>« Manifestement illicite »</a:t>
            </a:r>
          </a:p>
          <a:p>
            <a:pPr eaLnBrk="1" hangingPunct="1">
              <a:lnSpc>
                <a:spcPct val="90000"/>
              </a:lnSpc>
              <a:spcBef>
                <a:spcPct val="20000"/>
              </a:spcBef>
              <a:buClr>
                <a:srgbClr val="245F94"/>
              </a:buClr>
              <a:buSzPct val="60000"/>
              <a:buFont typeface="Wingdings 2" pitchFamily="18" charset="2"/>
              <a:buChar char="¢"/>
            </a:pPr>
            <a:r>
              <a:rPr lang="fr-FR" sz="2800"/>
              <a:t> Suppression de contenus pas illicites</a:t>
            </a:r>
          </a:p>
          <a:p>
            <a:pPr eaLnBrk="1" hangingPunct="1">
              <a:lnSpc>
                <a:spcPct val="90000"/>
              </a:lnSpc>
              <a:spcBef>
                <a:spcPct val="20000"/>
              </a:spcBef>
              <a:buClr>
                <a:srgbClr val="245F94"/>
              </a:buClr>
              <a:buSzPct val="60000"/>
              <a:buFont typeface="Wingdings 2" pitchFamily="18" charset="2"/>
              <a:buChar char="¢"/>
            </a:pPr>
            <a:r>
              <a:rPr lang="fr-FR" sz="2800"/>
              <a:t> Absence de réactions à la notification</a:t>
            </a:r>
          </a:p>
          <a:p>
            <a:pPr eaLnBrk="1" hangingPunct="1">
              <a:lnSpc>
                <a:spcPct val="90000"/>
              </a:lnSpc>
              <a:spcBef>
                <a:spcPct val="20000"/>
              </a:spcBef>
              <a:buClr>
                <a:srgbClr val="245F94"/>
              </a:buClr>
              <a:buSzPct val="60000"/>
              <a:buFont typeface="Wingdings 2" pitchFamily="18" charset="2"/>
              <a:buNone/>
            </a:pPr>
            <a:r>
              <a:rPr lang="fr-FR" sz="2800"/>
              <a:t>- responsabilité civile et pénale </a:t>
            </a:r>
          </a:p>
        </p:txBody>
      </p:sp>
    </p:spTree>
    <p:custDataLst>
      <p:tags r:id="rId1"/>
    </p:custData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4 Le FAI </a:t>
            </a:r>
          </a:p>
        </p:txBody>
      </p:sp>
      <p:pic>
        <p:nvPicPr>
          <p:cNvPr id="2897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979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89797" name="Rectangle 5"/>
          <p:cNvSpPr>
            <a:spLocks noChangeArrowheads="1"/>
          </p:cNvSpPr>
          <p:nvPr/>
        </p:nvSpPr>
        <p:spPr bwMode="auto">
          <a:xfrm>
            <a:off x="1295400" y="1447800"/>
            <a:ext cx="7620000" cy="45751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Définition :</a:t>
            </a:r>
          </a:p>
          <a:p>
            <a:pPr eaLnBrk="1" hangingPunct="1">
              <a:lnSpc>
                <a:spcPct val="90000"/>
              </a:lnSpc>
              <a:spcBef>
                <a:spcPct val="20000"/>
              </a:spcBef>
              <a:buClr>
                <a:srgbClr val="245F94"/>
              </a:buClr>
              <a:buSzPct val="60000"/>
              <a:buFont typeface="Wingdings 2" pitchFamily="18" charset="2"/>
              <a:buNone/>
            </a:pPr>
            <a:r>
              <a:rPr lang="fr-FR" sz="2800"/>
              <a:t>- Personnes dont l’activité est d’offrir un accès à des services de communication au public en ligne (art. 6 I 1° LCEN)</a:t>
            </a:r>
          </a:p>
          <a:p>
            <a:pPr eaLnBrk="1" hangingPunct="1">
              <a:lnSpc>
                <a:spcPct val="90000"/>
              </a:lnSpc>
              <a:spcBef>
                <a:spcPct val="20000"/>
              </a:spcBef>
              <a:buClr>
                <a:srgbClr val="245F94"/>
              </a:buClr>
              <a:buSzPct val="60000"/>
              <a:buFont typeface="Wingdings 2" pitchFamily="18" charset="2"/>
              <a:buChar char="¢"/>
            </a:pPr>
            <a:r>
              <a:rPr lang="fr-FR" sz="2800"/>
              <a:t> Le FAI est aussi un opérateur de communications électroniques :</a:t>
            </a:r>
          </a:p>
          <a:p>
            <a:pPr eaLnBrk="1" hangingPunct="1">
              <a:lnSpc>
                <a:spcPct val="90000"/>
              </a:lnSpc>
              <a:spcBef>
                <a:spcPct val="20000"/>
              </a:spcBef>
              <a:buClr>
                <a:srgbClr val="245F94"/>
              </a:buClr>
              <a:buSzPct val="60000"/>
              <a:buFont typeface="Wingdings 2" pitchFamily="18" charset="2"/>
              <a:buNone/>
            </a:pPr>
            <a:r>
              <a:rPr lang="fr-FR" sz="2800"/>
              <a:t>- Personnes qui, au titre d’une activité professionnelle principale ou accessoire, offrent au public une connexion permettant une communication en ligne par l’intermédiaire d’un accès au réseau (art. L 34-1 I al. 2 CPCE)</a:t>
            </a:r>
          </a:p>
        </p:txBody>
      </p:sp>
    </p:spTree>
    <p:custDataLst>
      <p:tags r:id="rId1"/>
    </p:custData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4 Responsabilité du FAI (1)</a:t>
            </a:r>
          </a:p>
        </p:txBody>
      </p:sp>
      <p:pic>
        <p:nvPicPr>
          <p:cNvPr id="25702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5702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57029" name="Rectangle 5"/>
          <p:cNvSpPr>
            <a:spLocks noChangeArrowheads="1"/>
          </p:cNvSpPr>
          <p:nvPr/>
        </p:nvSpPr>
        <p:spPr bwMode="auto">
          <a:xfrm>
            <a:off x="1295400" y="1447800"/>
            <a:ext cx="7620000" cy="306545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dirty="0"/>
              <a:t> </a:t>
            </a:r>
            <a:r>
              <a:rPr lang="en-US" sz="2800" dirty="0"/>
              <a:t>Information et </a:t>
            </a:r>
            <a:r>
              <a:rPr lang="en-US" sz="2800" dirty="0" err="1"/>
              <a:t>fourniture</a:t>
            </a:r>
            <a:r>
              <a:rPr lang="en-US" sz="2800" dirty="0"/>
              <a:t> </a:t>
            </a:r>
            <a:r>
              <a:rPr lang="en-US" sz="2800" dirty="0" err="1"/>
              <a:t>moyens</a:t>
            </a:r>
            <a:r>
              <a:rPr lang="en-US" sz="2800" dirty="0"/>
              <a:t> de </a:t>
            </a:r>
            <a:r>
              <a:rPr lang="en-US" sz="2800" dirty="0" err="1"/>
              <a:t>filtrage</a:t>
            </a:r>
            <a:endParaRPr lang="en-US" sz="2800" dirty="0"/>
          </a:p>
          <a:p>
            <a:pPr eaLnBrk="1" hangingPunct="1">
              <a:lnSpc>
                <a:spcPct val="90000"/>
              </a:lnSpc>
              <a:spcBef>
                <a:spcPct val="20000"/>
              </a:spcBef>
              <a:buClr>
                <a:srgbClr val="245F94"/>
              </a:buClr>
              <a:buSzPct val="60000"/>
              <a:buFont typeface="Wingdings 2" pitchFamily="18" charset="2"/>
              <a:buChar char="¢"/>
            </a:pPr>
            <a:r>
              <a:rPr lang="en-US" sz="2800" dirty="0"/>
              <a:t> </a:t>
            </a:r>
            <a:r>
              <a:rPr lang="fr-FR" sz="2800" dirty="0"/>
              <a:t>Lutte contre certaines infractions (art. 6 I 7° LCEN)</a:t>
            </a:r>
          </a:p>
          <a:p>
            <a:pPr eaLnBrk="1" hangingPunct="1">
              <a:lnSpc>
                <a:spcPct val="90000"/>
              </a:lnSpc>
              <a:spcBef>
                <a:spcPct val="20000"/>
              </a:spcBef>
              <a:buClr>
                <a:srgbClr val="245F94"/>
              </a:buClr>
              <a:buSzPct val="60000"/>
              <a:buFont typeface="Wingdings 2" pitchFamily="18" charset="2"/>
              <a:buChar char="¢"/>
            </a:pPr>
            <a:r>
              <a:rPr lang="fr-FR" sz="2800" dirty="0"/>
              <a:t> Détention et conservation données identification auteurs de contenus (art. 6 II LCEN)</a:t>
            </a:r>
          </a:p>
          <a:p>
            <a:pPr eaLnBrk="1" hangingPunct="1">
              <a:lnSpc>
                <a:spcPct val="90000"/>
              </a:lnSpc>
              <a:spcBef>
                <a:spcPct val="20000"/>
              </a:spcBef>
              <a:buClr>
                <a:srgbClr val="245F94"/>
              </a:buClr>
              <a:buSzPct val="60000"/>
            </a:pPr>
            <a:endParaRPr lang="fr-FR" sz="2800" dirty="0"/>
          </a:p>
        </p:txBody>
      </p:sp>
    </p:spTree>
    <p:custDataLst>
      <p:tags r:id="rId1"/>
    </p:custData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4 Responsabilité du FAI (2)</a:t>
            </a:r>
          </a:p>
        </p:txBody>
      </p:sp>
      <p:pic>
        <p:nvPicPr>
          <p:cNvPr id="25907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5907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59077" name="Rectangle 5"/>
          <p:cNvSpPr>
            <a:spLocks noChangeArrowheads="1"/>
          </p:cNvSpPr>
          <p:nvPr/>
        </p:nvSpPr>
        <p:spPr bwMode="auto">
          <a:xfrm>
            <a:off x="1295400" y="1447800"/>
            <a:ext cx="7620000" cy="30384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dirty="0"/>
              <a:t> </a:t>
            </a:r>
            <a:r>
              <a:rPr lang="en-US" sz="2800" dirty="0"/>
              <a:t>Communication à </a:t>
            </a:r>
            <a:r>
              <a:rPr lang="en-US" sz="2800" dirty="0" err="1"/>
              <a:t>l’autorité</a:t>
            </a:r>
            <a:r>
              <a:rPr lang="en-US" sz="2800" dirty="0"/>
              <a:t> </a:t>
            </a:r>
            <a:r>
              <a:rPr lang="en-US" sz="2800" dirty="0" err="1"/>
              <a:t>judiciaire</a:t>
            </a:r>
            <a:r>
              <a:rPr lang="en-US" sz="2800" dirty="0"/>
              <a:t> </a:t>
            </a:r>
            <a:r>
              <a:rPr lang="en-US" sz="2800" dirty="0" err="1"/>
              <a:t>voire</a:t>
            </a:r>
            <a:r>
              <a:rPr lang="en-US" sz="2800" dirty="0"/>
              <a:t>, </a:t>
            </a:r>
            <a:r>
              <a:rPr lang="en-US" sz="2800" dirty="0" err="1"/>
              <a:t>s’agissant</a:t>
            </a:r>
            <a:r>
              <a:rPr lang="en-US" sz="2800" dirty="0"/>
              <a:t> </a:t>
            </a:r>
            <a:r>
              <a:rPr lang="en-US" sz="2800" dirty="0" err="1"/>
              <a:t>d’actes</a:t>
            </a:r>
            <a:r>
              <a:rPr lang="en-US" sz="2800" dirty="0"/>
              <a:t> de </a:t>
            </a:r>
            <a:r>
              <a:rPr lang="en-US" sz="2800" dirty="0" err="1"/>
              <a:t>terrorisme</a:t>
            </a:r>
            <a:r>
              <a:rPr lang="en-US" sz="2800" dirty="0"/>
              <a:t>, à la Police et à la Gendarmerie</a:t>
            </a:r>
          </a:p>
          <a:p>
            <a:pPr eaLnBrk="1" hangingPunct="1">
              <a:lnSpc>
                <a:spcPct val="90000"/>
              </a:lnSpc>
              <a:spcBef>
                <a:spcPct val="20000"/>
              </a:spcBef>
              <a:buClr>
                <a:srgbClr val="245F94"/>
              </a:buClr>
              <a:buSzPct val="60000"/>
              <a:buFont typeface="Wingdings 2" pitchFamily="18" charset="2"/>
              <a:buChar char="¢"/>
            </a:pPr>
            <a:r>
              <a:rPr lang="fr-FR" sz="2800" dirty="0"/>
              <a:t> Déclaration préalable </a:t>
            </a:r>
            <a:r>
              <a:rPr lang="fr-FR" sz="2800" dirty="0" err="1"/>
              <a:t>Arcep</a:t>
            </a:r>
            <a:endParaRPr lang="fr-FR" sz="2800" dirty="0"/>
          </a:p>
          <a:p>
            <a:pPr eaLnBrk="1" hangingPunct="1">
              <a:lnSpc>
                <a:spcPct val="90000"/>
              </a:lnSpc>
              <a:spcBef>
                <a:spcPct val="20000"/>
              </a:spcBef>
              <a:buClr>
                <a:srgbClr val="245F94"/>
              </a:buClr>
              <a:buSzPct val="60000"/>
            </a:pPr>
            <a:endParaRPr lang="fr-FR" sz="2800" dirty="0"/>
          </a:p>
          <a:p>
            <a:pPr eaLnBrk="1" hangingPunct="1">
              <a:lnSpc>
                <a:spcPct val="90000"/>
              </a:lnSpc>
              <a:spcBef>
                <a:spcPct val="20000"/>
              </a:spcBef>
              <a:buClr>
                <a:srgbClr val="245F94"/>
              </a:buClr>
              <a:buSzPct val="60000"/>
              <a:buFont typeface="Wingdings 2" pitchFamily="18" charset="2"/>
              <a:buChar char="¢"/>
            </a:pPr>
            <a:r>
              <a:rPr lang="fr-FR" sz="2800" dirty="0"/>
              <a:t> Principe de non responsabilité (art. L. 32-3-3 CPCE)</a:t>
            </a:r>
          </a:p>
        </p:txBody>
      </p:sp>
    </p:spTree>
    <p:custDataLst>
      <p:tags r:id="rId1"/>
    </p:custData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4 </a:t>
            </a:r>
            <a:r>
              <a:rPr lang="en-US" sz="3000" smtClean="0"/>
              <a:t>Autres prestataires techniques</a:t>
            </a:r>
          </a:p>
        </p:txBody>
      </p:sp>
      <p:pic>
        <p:nvPicPr>
          <p:cNvPr id="27238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238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72389" name="Rectangle 5"/>
          <p:cNvSpPr>
            <a:spLocks noChangeArrowheads="1"/>
          </p:cNvSpPr>
          <p:nvPr/>
        </p:nvSpPr>
        <p:spPr bwMode="auto">
          <a:xfrm>
            <a:off x="1295400" y="1447800"/>
            <a:ext cx="7620000" cy="21844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Transporteur d'informations provenant de tiers </a:t>
            </a:r>
          </a:p>
          <a:p>
            <a:pPr eaLnBrk="1" hangingPunct="1">
              <a:lnSpc>
                <a:spcPct val="90000"/>
              </a:lnSpc>
              <a:spcBef>
                <a:spcPct val="20000"/>
              </a:spcBef>
              <a:buClr>
                <a:srgbClr val="245F94"/>
              </a:buClr>
              <a:buSzPct val="60000"/>
              <a:buFont typeface="Wingdings 2" pitchFamily="18" charset="2"/>
              <a:buChar char="¢"/>
            </a:pPr>
            <a:r>
              <a:rPr lang="fr-FR" sz="2800"/>
              <a:t> Prestataire de caching (stockage d'informations)</a:t>
            </a:r>
          </a:p>
          <a:p>
            <a:pPr eaLnBrk="1" hangingPunct="1">
              <a:lnSpc>
                <a:spcPct val="90000"/>
              </a:lnSpc>
              <a:spcBef>
                <a:spcPct val="20000"/>
              </a:spcBef>
              <a:buClr>
                <a:srgbClr val="245F94"/>
              </a:buClr>
              <a:buSzPct val="60000"/>
              <a:buFont typeface="Wingdings 2" pitchFamily="18" charset="2"/>
              <a:buChar char="¢"/>
            </a:pPr>
            <a:r>
              <a:rPr lang="fr-FR" sz="2800"/>
              <a:t> Fournisseur d'infrastructure et d'accès </a:t>
            </a:r>
          </a:p>
        </p:txBody>
      </p:sp>
    </p:spTree>
    <p:custDataLst>
      <p:tags r:id="rId1"/>
    </p:custData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idx="4294967295"/>
          </p:nvPr>
        </p:nvSpPr>
        <p:spPr>
          <a:xfrm>
            <a:off x="990600" y="457200"/>
            <a:ext cx="8153400" cy="400050"/>
          </a:xfrm>
        </p:spPr>
        <p:txBody>
          <a:bodyPr/>
          <a:lstStyle/>
          <a:p>
            <a:pPr eaLnBrk="1" hangingPunct="1"/>
            <a:r>
              <a:rPr lang="en-US" sz="3200" smtClean="0"/>
              <a:t>Chapitre 4 </a:t>
            </a:r>
            <a:r>
              <a:rPr lang="en-US" sz="2600" smtClean="0"/>
              <a:t>Responsabilité des autres</a:t>
            </a:r>
          </a:p>
        </p:txBody>
      </p:sp>
      <p:pic>
        <p:nvPicPr>
          <p:cNvPr id="2744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443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74437" name="Rectangle 5"/>
          <p:cNvSpPr>
            <a:spLocks noChangeArrowheads="1"/>
          </p:cNvSpPr>
          <p:nvPr/>
        </p:nvSpPr>
        <p:spPr bwMode="auto">
          <a:xfrm>
            <a:off x="1295400" y="1447800"/>
            <a:ext cx="7620000" cy="47244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dirty="0"/>
              <a:t> Irresponsabilité des intermédiaires qui jouent un rôle « passif »  </a:t>
            </a:r>
          </a:p>
          <a:p>
            <a:pPr eaLnBrk="1" hangingPunct="1">
              <a:lnSpc>
                <a:spcPct val="90000"/>
              </a:lnSpc>
              <a:spcBef>
                <a:spcPct val="20000"/>
              </a:spcBef>
              <a:buClr>
                <a:srgbClr val="245F94"/>
              </a:buClr>
              <a:buSzPct val="60000"/>
              <a:buFont typeface="Wingdings 2" pitchFamily="18" charset="2"/>
              <a:buChar char="¢"/>
            </a:pPr>
            <a:r>
              <a:rPr lang="fr-FR" sz="2800" dirty="0"/>
              <a:t> Conservation données de trafic (# contenus) durant un an :</a:t>
            </a:r>
          </a:p>
          <a:p>
            <a:pPr eaLnBrk="1" hangingPunct="1">
              <a:lnSpc>
                <a:spcPct val="90000"/>
              </a:lnSpc>
              <a:spcBef>
                <a:spcPct val="20000"/>
              </a:spcBef>
              <a:buClr>
                <a:srgbClr val="245F94"/>
              </a:buClr>
              <a:buSzPct val="60000"/>
              <a:buFont typeface="Wingdings 2" pitchFamily="18" charset="2"/>
              <a:buNone/>
            </a:pPr>
            <a:r>
              <a:rPr lang="fr-FR" sz="2600" dirty="0"/>
              <a:t>- Identification utilisateurs</a:t>
            </a:r>
          </a:p>
          <a:p>
            <a:pPr eaLnBrk="1" hangingPunct="1">
              <a:lnSpc>
                <a:spcPct val="90000"/>
              </a:lnSpc>
              <a:spcBef>
                <a:spcPct val="20000"/>
              </a:spcBef>
              <a:buClr>
                <a:srgbClr val="245F94"/>
              </a:buClr>
              <a:buSzPct val="60000"/>
              <a:buFont typeface="Wingdings 2" pitchFamily="18" charset="2"/>
              <a:buNone/>
            </a:pPr>
            <a:r>
              <a:rPr lang="fr-FR" sz="2600" dirty="0"/>
              <a:t>- Équipements terminaux</a:t>
            </a:r>
          </a:p>
          <a:p>
            <a:pPr eaLnBrk="1" hangingPunct="1">
              <a:lnSpc>
                <a:spcPct val="90000"/>
              </a:lnSpc>
              <a:spcBef>
                <a:spcPct val="20000"/>
              </a:spcBef>
              <a:buClr>
                <a:srgbClr val="245F94"/>
              </a:buClr>
              <a:buSzPct val="60000"/>
              <a:buFont typeface="Wingdings 2" pitchFamily="18" charset="2"/>
              <a:buNone/>
            </a:pPr>
            <a:r>
              <a:rPr lang="fr-FR" sz="2600" dirty="0"/>
              <a:t>- Caractéristiques techniques, date, horaire et durée</a:t>
            </a:r>
          </a:p>
          <a:p>
            <a:pPr eaLnBrk="1" hangingPunct="1">
              <a:lnSpc>
                <a:spcPct val="90000"/>
              </a:lnSpc>
              <a:spcBef>
                <a:spcPct val="20000"/>
              </a:spcBef>
              <a:buClr>
                <a:srgbClr val="245F94"/>
              </a:buClr>
              <a:buSzPct val="60000"/>
              <a:buFont typeface="Wingdings 2" pitchFamily="18" charset="2"/>
              <a:buNone/>
            </a:pPr>
            <a:r>
              <a:rPr lang="fr-FR" sz="2600" dirty="0"/>
              <a:t>- Services complémentaires accédés</a:t>
            </a:r>
          </a:p>
          <a:p>
            <a:pPr eaLnBrk="1" hangingPunct="1">
              <a:lnSpc>
                <a:spcPct val="90000"/>
              </a:lnSpc>
              <a:spcBef>
                <a:spcPct val="20000"/>
              </a:spcBef>
              <a:buClr>
                <a:srgbClr val="245F94"/>
              </a:buClr>
              <a:buSzPct val="60000"/>
              <a:buFont typeface="Wingdings 2" pitchFamily="18" charset="2"/>
              <a:buNone/>
            </a:pPr>
            <a:r>
              <a:rPr lang="fr-FR" sz="2600" dirty="0"/>
              <a:t>- Identification destinataires</a:t>
            </a:r>
          </a:p>
          <a:p>
            <a:pPr eaLnBrk="1" hangingPunct="1">
              <a:lnSpc>
                <a:spcPct val="90000"/>
              </a:lnSpc>
              <a:spcBef>
                <a:spcPct val="20000"/>
              </a:spcBef>
              <a:buClr>
                <a:srgbClr val="245F94"/>
              </a:buClr>
              <a:buSzPct val="60000"/>
              <a:buFont typeface="Wingdings 2" pitchFamily="18" charset="2"/>
              <a:buChar char="¢"/>
            </a:pPr>
            <a:r>
              <a:rPr lang="fr-FR" sz="2800" dirty="0"/>
              <a:t> Sanction pénale 1 an &amp; 75 K€</a:t>
            </a:r>
          </a:p>
        </p:txBody>
      </p:sp>
    </p:spTree>
    <p:custDataLst>
      <p:tags r:id="rId1"/>
    </p:custData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8"/>
          <p:cNvSpPr>
            <a:spLocks noGrp="1" noChangeArrowheads="1"/>
          </p:cNvSpPr>
          <p:nvPr>
            <p:ph type="title" idx="4294967295"/>
          </p:nvPr>
        </p:nvSpPr>
        <p:spPr>
          <a:xfrm>
            <a:off x="1033463" y="404813"/>
            <a:ext cx="7729537" cy="452437"/>
          </a:xfrm>
        </p:spPr>
        <p:txBody>
          <a:bodyPr/>
          <a:lstStyle/>
          <a:p>
            <a:pPr eaLnBrk="1" hangingPunct="1"/>
            <a:r>
              <a:rPr lang="en-US" sz="3200" smtClean="0"/>
              <a:t>Objectifs du cours</a:t>
            </a:r>
          </a:p>
        </p:txBody>
      </p:sp>
      <p:sp>
        <p:nvSpPr>
          <p:cNvPr id="245763" name="Rectangle 10"/>
          <p:cNvSpPr>
            <a:spLocks noGrp="1" noChangeArrowheads="1"/>
          </p:cNvSpPr>
          <p:nvPr>
            <p:ph type="body" sz="half" idx="4294967295"/>
          </p:nvPr>
        </p:nvSpPr>
        <p:spPr>
          <a:xfrm>
            <a:off x="3929063" y="1676400"/>
            <a:ext cx="4833937" cy="4648200"/>
          </a:xfrm>
        </p:spPr>
        <p:txBody>
          <a:bodyPr/>
          <a:lstStyle/>
          <a:p>
            <a:pPr eaLnBrk="1" hangingPunct="1"/>
            <a:r>
              <a:rPr lang="en-US" sz="2000" smtClean="0"/>
              <a:t>Connaître les principes qui régissent la responsabilité sur internet</a:t>
            </a:r>
          </a:p>
          <a:p>
            <a:pPr eaLnBrk="1" hangingPunct="1"/>
            <a:endParaRPr lang="en-US" sz="2000" smtClean="0"/>
          </a:p>
        </p:txBody>
      </p:sp>
      <p:sp>
        <p:nvSpPr>
          <p:cNvPr id="245764"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Au  terme de ce cours, vous serez en mesure de : </a:t>
            </a:r>
          </a:p>
        </p:txBody>
      </p:sp>
      <p:pic>
        <p:nvPicPr>
          <p:cNvPr id="245765"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245766" name="Text Box 4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err="1" smtClean="0">
                <a:solidFill>
                  <a:srgbClr val="000000"/>
                </a:solidFill>
              </a:rPr>
              <a:t>Droit</a:t>
            </a:r>
            <a:r>
              <a:rPr lang="en-US" b="1" dirty="0" smtClean="0">
                <a:solidFill>
                  <a:srgbClr val="000000"/>
                </a:solidFill>
              </a:rPr>
              <a:t> </a:t>
            </a:r>
            <a:r>
              <a:rPr lang="en-US" b="1" dirty="0">
                <a:solidFill>
                  <a:srgbClr val="000000"/>
                </a:solidFill>
              </a:rPr>
              <a:t>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2</a:t>
            </a:r>
          </a:p>
        </p:txBody>
      </p:sp>
      <p:pic>
        <p:nvPicPr>
          <p:cNvPr id="245767" name="Picture 6151"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Oval 2"/>
          <p:cNvSpPr>
            <a:spLocks noChangeArrowheads="1"/>
          </p:cNvSpPr>
          <p:nvPr/>
        </p:nvSpPr>
        <p:spPr bwMode="auto">
          <a:xfrm>
            <a:off x="76200" y="4495800"/>
            <a:ext cx="2895600" cy="1576388"/>
          </a:xfrm>
          <a:prstGeom prst="ellipse">
            <a:avLst/>
          </a:prstGeom>
          <a:solidFill>
            <a:srgbClr val="FFCC00">
              <a:alpha val="50000"/>
            </a:srgbClr>
          </a:solidFill>
          <a:ln w="9525">
            <a:solidFill>
              <a:schemeClr val="tx1"/>
            </a:solidFill>
            <a:miter lim="800000"/>
            <a:headEnd/>
            <a:tailEnd/>
          </a:ln>
          <a:effectLst/>
        </p:spPr>
        <p:txBody>
          <a:bodyPr wrap="none" anchor="ctr"/>
          <a:lstStyle/>
          <a:p>
            <a:pPr algn="ctr" eaLnBrk="1" hangingPunct="1"/>
            <a:r>
              <a:rPr lang="fr-FR" sz="1700">
                <a:solidFill>
                  <a:srgbClr val="3333CC"/>
                </a:solidFill>
                <a:latin typeface="Verdana" pitchFamily="34" charset="0"/>
              </a:rPr>
              <a:t>Données relatives aux </a:t>
            </a:r>
            <a:br>
              <a:rPr lang="fr-FR" sz="1700">
                <a:solidFill>
                  <a:srgbClr val="3333CC"/>
                </a:solidFill>
                <a:latin typeface="Verdana" pitchFamily="34" charset="0"/>
              </a:rPr>
            </a:br>
            <a:r>
              <a:rPr lang="fr-FR" sz="1700">
                <a:solidFill>
                  <a:srgbClr val="3333CC"/>
                </a:solidFill>
                <a:latin typeface="Verdana" pitchFamily="34" charset="0"/>
              </a:rPr>
              <a:t>services complémentaires</a:t>
            </a:r>
            <a:br>
              <a:rPr lang="fr-FR" sz="1700">
                <a:solidFill>
                  <a:srgbClr val="3333CC"/>
                </a:solidFill>
                <a:latin typeface="Verdana" pitchFamily="34" charset="0"/>
              </a:rPr>
            </a:br>
            <a:r>
              <a:rPr lang="fr-FR" sz="1700">
                <a:solidFill>
                  <a:srgbClr val="3333CC"/>
                </a:solidFill>
                <a:latin typeface="Verdana" pitchFamily="34" charset="0"/>
              </a:rPr>
              <a:t> demandés ou utilisés et</a:t>
            </a:r>
            <a:br>
              <a:rPr lang="fr-FR" sz="1700">
                <a:solidFill>
                  <a:srgbClr val="3333CC"/>
                </a:solidFill>
                <a:latin typeface="Verdana" pitchFamily="34" charset="0"/>
              </a:rPr>
            </a:br>
            <a:r>
              <a:rPr lang="fr-FR" sz="1700">
                <a:solidFill>
                  <a:srgbClr val="3333CC"/>
                </a:solidFill>
                <a:latin typeface="Verdana" pitchFamily="34" charset="0"/>
              </a:rPr>
              <a:t> leurs fournisseurs</a:t>
            </a:r>
          </a:p>
        </p:txBody>
      </p:sp>
      <p:sp>
        <p:nvSpPr>
          <p:cNvPr id="285699" name="Oval 3"/>
          <p:cNvSpPr>
            <a:spLocks noChangeArrowheads="1"/>
          </p:cNvSpPr>
          <p:nvPr/>
        </p:nvSpPr>
        <p:spPr bwMode="auto">
          <a:xfrm>
            <a:off x="2819400" y="5029200"/>
            <a:ext cx="3200400" cy="1371600"/>
          </a:xfrm>
          <a:prstGeom prst="ellipse">
            <a:avLst/>
          </a:prstGeom>
          <a:solidFill>
            <a:srgbClr val="FF5050">
              <a:alpha val="50000"/>
            </a:srgbClr>
          </a:solidFill>
          <a:ln w="9525">
            <a:solidFill>
              <a:srgbClr val="FF6600"/>
            </a:solidFill>
            <a:miter lim="800000"/>
            <a:headEnd/>
            <a:tailEnd/>
          </a:ln>
          <a:effectLst/>
        </p:spPr>
        <p:txBody>
          <a:bodyPr wrap="none" anchor="ctr"/>
          <a:lstStyle/>
          <a:p>
            <a:pPr algn="ctr" eaLnBrk="1" hangingPunct="1"/>
            <a:r>
              <a:rPr lang="fr-FR" sz="1700">
                <a:solidFill>
                  <a:srgbClr val="3333CC"/>
                </a:solidFill>
                <a:latin typeface="Verdana" pitchFamily="34" charset="0"/>
              </a:rPr>
              <a:t>Caractéristiques techniques,</a:t>
            </a:r>
            <a:br>
              <a:rPr lang="fr-FR" sz="1700">
                <a:solidFill>
                  <a:srgbClr val="3333CC"/>
                </a:solidFill>
                <a:latin typeface="Verdana" pitchFamily="34" charset="0"/>
              </a:rPr>
            </a:br>
            <a:r>
              <a:rPr lang="fr-FR" sz="1700">
                <a:solidFill>
                  <a:srgbClr val="3333CC"/>
                </a:solidFill>
                <a:latin typeface="Verdana" pitchFamily="34" charset="0"/>
              </a:rPr>
              <a:t>date, heure, </a:t>
            </a:r>
            <a:br>
              <a:rPr lang="fr-FR" sz="1700">
                <a:solidFill>
                  <a:srgbClr val="3333CC"/>
                </a:solidFill>
                <a:latin typeface="Verdana" pitchFamily="34" charset="0"/>
              </a:rPr>
            </a:br>
            <a:r>
              <a:rPr lang="fr-FR" sz="1700">
                <a:solidFill>
                  <a:srgbClr val="3333CC"/>
                </a:solidFill>
                <a:latin typeface="Verdana" pitchFamily="34" charset="0"/>
              </a:rPr>
              <a:t>durée des communications</a:t>
            </a:r>
          </a:p>
        </p:txBody>
      </p:sp>
      <p:sp>
        <p:nvSpPr>
          <p:cNvPr id="285700" name="Oval 4"/>
          <p:cNvSpPr>
            <a:spLocks noChangeArrowheads="1"/>
          </p:cNvSpPr>
          <p:nvPr/>
        </p:nvSpPr>
        <p:spPr bwMode="auto">
          <a:xfrm>
            <a:off x="1524000" y="2514600"/>
            <a:ext cx="6324600" cy="2514600"/>
          </a:xfrm>
          <a:prstGeom prst="ellipse">
            <a:avLst/>
          </a:prstGeom>
          <a:solidFill>
            <a:srgbClr val="D4876C">
              <a:alpha val="50000"/>
            </a:srgbClr>
          </a:solidFill>
          <a:ln w="9525">
            <a:solidFill>
              <a:schemeClr val="tx1"/>
            </a:solidFill>
            <a:miter lim="800000"/>
            <a:headEnd/>
            <a:tailEnd/>
          </a:ln>
          <a:effectLst/>
        </p:spPr>
        <p:txBody>
          <a:bodyPr wrap="none" anchor="ctr"/>
          <a:lstStyle/>
          <a:p>
            <a:pPr algn="ctr" eaLnBrk="1" hangingPunct="1"/>
            <a:r>
              <a:rPr lang="fr-FR" sz="1700">
                <a:solidFill>
                  <a:srgbClr val="3333CC"/>
                </a:solidFill>
                <a:latin typeface="Verdana" pitchFamily="34" charset="0"/>
              </a:rPr>
              <a:t>Informations rendues disponibles </a:t>
            </a:r>
            <a:br>
              <a:rPr lang="fr-FR" sz="1700">
                <a:solidFill>
                  <a:srgbClr val="3333CC"/>
                </a:solidFill>
                <a:latin typeface="Verdana" pitchFamily="34" charset="0"/>
              </a:rPr>
            </a:br>
            <a:r>
              <a:rPr lang="fr-FR" sz="1700">
                <a:solidFill>
                  <a:srgbClr val="3333CC"/>
                </a:solidFill>
                <a:latin typeface="Verdana" pitchFamily="34" charset="0"/>
              </a:rPr>
              <a:t>par les procédés de communication électronique</a:t>
            </a:r>
            <a:br>
              <a:rPr lang="fr-FR" sz="1700">
                <a:solidFill>
                  <a:srgbClr val="3333CC"/>
                </a:solidFill>
                <a:latin typeface="Verdana" pitchFamily="34" charset="0"/>
              </a:rPr>
            </a:br>
            <a:r>
              <a:rPr lang="fr-FR" sz="1700">
                <a:solidFill>
                  <a:srgbClr val="3333CC"/>
                </a:solidFill>
                <a:latin typeface="Verdana" pitchFamily="34" charset="0"/>
              </a:rPr>
              <a:t>susceptibles d’être enregistrées par l’opérateur</a:t>
            </a:r>
            <a:br>
              <a:rPr lang="fr-FR" sz="1700">
                <a:solidFill>
                  <a:srgbClr val="3333CC"/>
                </a:solidFill>
                <a:latin typeface="Verdana" pitchFamily="34" charset="0"/>
              </a:rPr>
            </a:br>
            <a:r>
              <a:rPr lang="fr-FR" sz="1700">
                <a:solidFill>
                  <a:srgbClr val="3333CC"/>
                </a:solidFill>
                <a:latin typeface="Verdana" pitchFamily="34" charset="0"/>
              </a:rPr>
              <a:t>à l’occasion des communications électroniques</a:t>
            </a:r>
            <a:br>
              <a:rPr lang="fr-FR" sz="1700">
                <a:solidFill>
                  <a:srgbClr val="3333CC"/>
                </a:solidFill>
                <a:latin typeface="Verdana" pitchFamily="34" charset="0"/>
              </a:rPr>
            </a:br>
            <a:r>
              <a:rPr lang="fr-FR" sz="1700">
                <a:solidFill>
                  <a:srgbClr val="3333CC"/>
                </a:solidFill>
                <a:latin typeface="Verdana" pitchFamily="34" charset="0"/>
              </a:rPr>
              <a:t>dont il assure la transmission et qui sont pertinentes </a:t>
            </a:r>
            <a:br>
              <a:rPr lang="fr-FR" sz="1700">
                <a:solidFill>
                  <a:srgbClr val="3333CC"/>
                </a:solidFill>
                <a:latin typeface="Verdana" pitchFamily="34" charset="0"/>
              </a:rPr>
            </a:br>
            <a:r>
              <a:rPr lang="fr-FR" sz="1700">
                <a:solidFill>
                  <a:srgbClr val="3333CC"/>
                </a:solidFill>
                <a:latin typeface="Verdana" pitchFamily="34" charset="0"/>
              </a:rPr>
              <a:t>au regard des finalités poursuivies par la loi</a:t>
            </a:r>
          </a:p>
        </p:txBody>
      </p:sp>
      <p:sp>
        <p:nvSpPr>
          <p:cNvPr id="285701" name="Oval 5"/>
          <p:cNvSpPr>
            <a:spLocks noChangeArrowheads="1"/>
          </p:cNvSpPr>
          <p:nvPr/>
        </p:nvSpPr>
        <p:spPr bwMode="auto">
          <a:xfrm>
            <a:off x="6096000" y="4572000"/>
            <a:ext cx="2897188" cy="1728788"/>
          </a:xfrm>
          <a:prstGeom prst="ellipse">
            <a:avLst/>
          </a:prstGeom>
          <a:solidFill>
            <a:srgbClr val="3333CC">
              <a:alpha val="50000"/>
            </a:srgbClr>
          </a:solidFill>
          <a:ln w="9525">
            <a:solidFill>
              <a:schemeClr val="tx1"/>
            </a:solidFill>
            <a:miter lim="800000"/>
            <a:headEnd/>
            <a:tailEnd/>
          </a:ln>
          <a:effectLst/>
        </p:spPr>
        <p:txBody>
          <a:bodyPr wrap="none" anchor="ctr"/>
          <a:lstStyle/>
          <a:p>
            <a:pPr algn="ctr" eaLnBrk="1" hangingPunct="1"/>
            <a:r>
              <a:rPr lang="fr-FR" sz="1700">
                <a:solidFill>
                  <a:srgbClr val="0033CC"/>
                </a:solidFill>
                <a:latin typeface="Verdana" pitchFamily="34" charset="0"/>
              </a:rPr>
              <a:t>Données relatives aux </a:t>
            </a:r>
            <a:br>
              <a:rPr lang="fr-FR" sz="1700">
                <a:solidFill>
                  <a:srgbClr val="0033CC"/>
                </a:solidFill>
                <a:latin typeface="Verdana" pitchFamily="34" charset="0"/>
              </a:rPr>
            </a:br>
            <a:r>
              <a:rPr lang="fr-FR" sz="1700">
                <a:solidFill>
                  <a:srgbClr val="0033CC"/>
                </a:solidFill>
                <a:latin typeface="Verdana" pitchFamily="34" charset="0"/>
              </a:rPr>
              <a:t>équipements terminaux </a:t>
            </a:r>
            <a:br>
              <a:rPr lang="fr-FR" sz="1700">
                <a:solidFill>
                  <a:srgbClr val="0033CC"/>
                </a:solidFill>
                <a:latin typeface="Verdana" pitchFamily="34" charset="0"/>
              </a:rPr>
            </a:br>
            <a:r>
              <a:rPr lang="fr-FR" sz="1700">
                <a:solidFill>
                  <a:srgbClr val="0033CC"/>
                </a:solidFill>
                <a:latin typeface="Verdana" pitchFamily="34" charset="0"/>
              </a:rPr>
              <a:t>de communications utilisés</a:t>
            </a:r>
          </a:p>
          <a:p>
            <a:pPr algn="ctr" eaLnBrk="1" hangingPunct="1"/>
            <a:endParaRPr lang="fr-FR" sz="2000">
              <a:solidFill>
                <a:srgbClr val="3333CC"/>
              </a:solidFill>
              <a:latin typeface="Verdana" pitchFamily="34" charset="0"/>
            </a:endParaRPr>
          </a:p>
        </p:txBody>
      </p:sp>
      <p:sp>
        <p:nvSpPr>
          <p:cNvPr id="285702" name="Oval 6"/>
          <p:cNvSpPr>
            <a:spLocks noChangeArrowheads="1"/>
          </p:cNvSpPr>
          <p:nvPr/>
        </p:nvSpPr>
        <p:spPr bwMode="auto">
          <a:xfrm>
            <a:off x="2895600" y="1143000"/>
            <a:ext cx="3048000" cy="1371600"/>
          </a:xfrm>
          <a:prstGeom prst="ellipse">
            <a:avLst/>
          </a:prstGeom>
          <a:solidFill>
            <a:srgbClr val="99CC00">
              <a:alpha val="50000"/>
            </a:srgbClr>
          </a:solidFill>
          <a:ln w="9525">
            <a:solidFill>
              <a:schemeClr val="tx1"/>
            </a:solidFill>
            <a:miter lim="800000"/>
            <a:headEnd/>
            <a:tailEnd/>
          </a:ln>
          <a:effectLst/>
        </p:spPr>
        <p:txBody>
          <a:bodyPr wrap="none" anchor="ctr"/>
          <a:lstStyle/>
          <a:p>
            <a:pPr algn="ctr" eaLnBrk="1" hangingPunct="1"/>
            <a:r>
              <a:rPr lang="fr-FR" sz="1700">
                <a:solidFill>
                  <a:srgbClr val="3333CC"/>
                </a:solidFill>
                <a:latin typeface="Verdana" pitchFamily="34" charset="0"/>
              </a:rPr>
              <a:t>Informations permettant</a:t>
            </a:r>
            <a:br>
              <a:rPr lang="fr-FR" sz="1700">
                <a:solidFill>
                  <a:srgbClr val="3333CC"/>
                </a:solidFill>
                <a:latin typeface="Verdana" pitchFamily="34" charset="0"/>
              </a:rPr>
            </a:br>
            <a:r>
              <a:rPr lang="fr-FR" sz="1700">
                <a:solidFill>
                  <a:srgbClr val="3333CC"/>
                </a:solidFill>
                <a:latin typeface="Verdana" pitchFamily="34" charset="0"/>
              </a:rPr>
              <a:t>d’identifier l’utilisateur</a:t>
            </a:r>
          </a:p>
        </p:txBody>
      </p:sp>
      <p:sp>
        <p:nvSpPr>
          <p:cNvPr id="285703" name="Oval 7"/>
          <p:cNvSpPr>
            <a:spLocks noChangeArrowheads="1"/>
          </p:cNvSpPr>
          <p:nvPr/>
        </p:nvSpPr>
        <p:spPr bwMode="auto">
          <a:xfrm>
            <a:off x="76200" y="1066800"/>
            <a:ext cx="2973388" cy="1905000"/>
          </a:xfrm>
          <a:prstGeom prst="ellipse">
            <a:avLst/>
          </a:prstGeom>
          <a:solidFill>
            <a:srgbClr val="3333CC">
              <a:alpha val="50000"/>
            </a:srgbClr>
          </a:solidFill>
          <a:ln w="9525">
            <a:solidFill>
              <a:schemeClr val="tx1"/>
            </a:solidFill>
            <a:miter lim="800000"/>
            <a:headEnd/>
            <a:tailEnd/>
          </a:ln>
          <a:effectLst/>
        </p:spPr>
        <p:txBody>
          <a:bodyPr wrap="none" anchor="ctr"/>
          <a:lstStyle/>
          <a:p>
            <a:pPr algn="ctr" eaLnBrk="1" hangingPunct="1"/>
            <a:r>
              <a:rPr lang="fr-FR" sz="1700">
                <a:solidFill>
                  <a:srgbClr val="3333CC"/>
                </a:solidFill>
                <a:latin typeface="Verdana" pitchFamily="34" charset="0"/>
              </a:rPr>
              <a:t>Données permettant</a:t>
            </a:r>
            <a:br>
              <a:rPr lang="fr-FR" sz="1700">
                <a:solidFill>
                  <a:srgbClr val="3333CC"/>
                </a:solidFill>
                <a:latin typeface="Verdana" pitchFamily="34" charset="0"/>
              </a:rPr>
            </a:br>
            <a:r>
              <a:rPr lang="fr-FR" sz="1700">
                <a:solidFill>
                  <a:srgbClr val="3333CC"/>
                </a:solidFill>
                <a:latin typeface="Verdana" pitchFamily="34" charset="0"/>
              </a:rPr>
              <a:t>d’identifier le ou </a:t>
            </a:r>
            <a:br>
              <a:rPr lang="fr-FR" sz="1700">
                <a:solidFill>
                  <a:srgbClr val="3333CC"/>
                </a:solidFill>
                <a:latin typeface="Verdana" pitchFamily="34" charset="0"/>
              </a:rPr>
            </a:br>
            <a:r>
              <a:rPr lang="fr-FR" sz="1700">
                <a:solidFill>
                  <a:srgbClr val="3333CC"/>
                </a:solidFill>
                <a:latin typeface="Verdana" pitchFamily="34" charset="0"/>
              </a:rPr>
              <a:t>les destinataires</a:t>
            </a:r>
            <a:br>
              <a:rPr lang="fr-FR" sz="1700">
                <a:solidFill>
                  <a:srgbClr val="3333CC"/>
                </a:solidFill>
                <a:latin typeface="Verdana" pitchFamily="34" charset="0"/>
              </a:rPr>
            </a:br>
            <a:r>
              <a:rPr lang="fr-FR" sz="1700">
                <a:solidFill>
                  <a:srgbClr val="3333CC"/>
                </a:solidFill>
                <a:latin typeface="Verdana" pitchFamily="34" charset="0"/>
              </a:rPr>
              <a:t> de la communication</a:t>
            </a:r>
          </a:p>
        </p:txBody>
      </p:sp>
      <p:sp>
        <p:nvSpPr>
          <p:cNvPr id="285704" name="Oval 8"/>
          <p:cNvSpPr>
            <a:spLocks noChangeArrowheads="1"/>
          </p:cNvSpPr>
          <p:nvPr/>
        </p:nvSpPr>
        <p:spPr bwMode="auto">
          <a:xfrm>
            <a:off x="6019800" y="1066800"/>
            <a:ext cx="3124200" cy="1808163"/>
          </a:xfrm>
          <a:prstGeom prst="ellipse">
            <a:avLst/>
          </a:prstGeom>
          <a:solidFill>
            <a:srgbClr val="CC0099">
              <a:alpha val="50000"/>
            </a:srgbClr>
          </a:solidFill>
          <a:ln w="9525">
            <a:solidFill>
              <a:schemeClr val="tx1"/>
            </a:solidFill>
            <a:miter lim="800000"/>
            <a:headEnd/>
            <a:tailEnd/>
          </a:ln>
          <a:effectLst/>
        </p:spPr>
        <p:txBody>
          <a:bodyPr wrap="none" anchor="ctr"/>
          <a:lstStyle/>
          <a:p>
            <a:pPr algn="ctr" eaLnBrk="1" hangingPunct="1"/>
            <a:r>
              <a:rPr lang="fr-FR" sz="1700">
                <a:solidFill>
                  <a:srgbClr val="3333CC"/>
                </a:solidFill>
                <a:latin typeface="Verdana" pitchFamily="34" charset="0"/>
              </a:rPr>
              <a:t>Durée de conservation : </a:t>
            </a:r>
            <a:br>
              <a:rPr lang="fr-FR" sz="1700">
                <a:solidFill>
                  <a:srgbClr val="3333CC"/>
                </a:solidFill>
                <a:latin typeface="Verdana" pitchFamily="34" charset="0"/>
              </a:rPr>
            </a:br>
            <a:r>
              <a:rPr lang="fr-FR" sz="1700">
                <a:solidFill>
                  <a:srgbClr val="3333CC"/>
                </a:solidFill>
                <a:latin typeface="Verdana" pitchFamily="34" charset="0"/>
              </a:rPr>
              <a:t>1 an exclusion </a:t>
            </a:r>
            <a:br>
              <a:rPr lang="fr-FR" sz="1700">
                <a:solidFill>
                  <a:srgbClr val="3333CC"/>
                </a:solidFill>
                <a:latin typeface="Verdana" pitchFamily="34" charset="0"/>
              </a:rPr>
            </a:br>
            <a:r>
              <a:rPr lang="fr-FR" sz="1700">
                <a:solidFill>
                  <a:srgbClr val="3333CC"/>
                </a:solidFill>
                <a:latin typeface="Verdana" pitchFamily="34" charset="0"/>
              </a:rPr>
              <a:t>des données </a:t>
            </a:r>
            <a:br>
              <a:rPr lang="fr-FR" sz="1700">
                <a:solidFill>
                  <a:srgbClr val="3333CC"/>
                </a:solidFill>
                <a:latin typeface="Verdana" pitchFamily="34" charset="0"/>
              </a:rPr>
            </a:br>
            <a:r>
              <a:rPr lang="fr-FR" sz="1700">
                <a:solidFill>
                  <a:srgbClr val="3333CC"/>
                </a:solidFill>
                <a:latin typeface="Verdana" pitchFamily="34" charset="0"/>
              </a:rPr>
              <a:t>relatives aux contenus </a:t>
            </a:r>
            <a:br>
              <a:rPr lang="fr-FR" sz="1700">
                <a:solidFill>
                  <a:srgbClr val="3333CC"/>
                </a:solidFill>
                <a:latin typeface="Verdana" pitchFamily="34" charset="0"/>
              </a:rPr>
            </a:br>
            <a:r>
              <a:rPr lang="fr-FR" sz="1700">
                <a:solidFill>
                  <a:srgbClr val="3333CC"/>
                </a:solidFill>
                <a:latin typeface="Verdana" pitchFamily="34" charset="0"/>
              </a:rPr>
              <a:t>échangés</a:t>
            </a:r>
          </a:p>
        </p:txBody>
      </p:sp>
      <p:sp>
        <p:nvSpPr>
          <p:cNvPr id="285705" name="Text Box 9"/>
          <p:cNvSpPr txBox="1">
            <a:spLocks noChangeArrowheads="1"/>
          </p:cNvSpPr>
          <p:nvPr/>
        </p:nvSpPr>
        <p:spPr bwMode="auto">
          <a:xfrm>
            <a:off x="1066800" y="304800"/>
            <a:ext cx="7543800" cy="488950"/>
          </a:xfrm>
          <a:prstGeom prst="rect">
            <a:avLst/>
          </a:prstGeom>
          <a:noFill/>
          <a:ln w="9525">
            <a:noFill/>
            <a:miter lim="800000"/>
            <a:headEnd/>
            <a:tailEnd/>
          </a:ln>
          <a:effectLst/>
        </p:spPr>
        <p:txBody>
          <a:bodyPr>
            <a:spAutoFit/>
          </a:bodyPr>
          <a:lstStyle/>
          <a:p>
            <a:pPr eaLnBrk="1" hangingPunct="1">
              <a:spcBef>
                <a:spcPct val="50000"/>
              </a:spcBef>
            </a:pPr>
            <a:r>
              <a:rPr lang="fr-FR" sz="2600" b="1">
                <a:solidFill>
                  <a:srgbClr val="000000"/>
                </a:solidFill>
              </a:rPr>
              <a:t>Données relatives au trafic</a:t>
            </a:r>
          </a:p>
        </p:txBody>
      </p:sp>
      <p:pic>
        <p:nvPicPr>
          <p:cNvPr id="285706"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85707"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704"/>
                                        </p:tgtEl>
                                        <p:attrNameLst>
                                          <p:attrName>style.visibility</p:attrName>
                                        </p:attrNameLst>
                                      </p:cBhvr>
                                      <p:to>
                                        <p:strVal val="visible"/>
                                      </p:to>
                                    </p:set>
                                    <p:anim calcmode="lin" valueType="num">
                                      <p:cBhvr additive="base">
                                        <p:cTn id="7" dur="500" fill="hold"/>
                                        <p:tgtEl>
                                          <p:spTgt spid="285704"/>
                                        </p:tgtEl>
                                        <p:attrNameLst>
                                          <p:attrName>ppt_x</p:attrName>
                                        </p:attrNameLst>
                                      </p:cBhvr>
                                      <p:tavLst>
                                        <p:tav tm="0">
                                          <p:val>
                                            <p:strVal val="0-#ppt_w/2"/>
                                          </p:val>
                                        </p:tav>
                                        <p:tav tm="100000">
                                          <p:val>
                                            <p:strVal val="#ppt_x"/>
                                          </p:val>
                                        </p:tav>
                                      </p:tavLst>
                                    </p:anim>
                                    <p:anim calcmode="lin" valueType="num">
                                      <p:cBhvr additive="base">
                                        <p:cTn id="8" dur="500" fill="hold"/>
                                        <p:tgtEl>
                                          <p:spTgt spid="2857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5701"/>
                                        </p:tgtEl>
                                        <p:attrNameLst>
                                          <p:attrName>style.visibility</p:attrName>
                                        </p:attrNameLst>
                                      </p:cBhvr>
                                      <p:to>
                                        <p:strVal val="visible"/>
                                      </p:to>
                                    </p:set>
                                    <p:anim calcmode="lin" valueType="num">
                                      <p:cBhvr additive="base">
                                        <p:cTn id="13" dur="500" fill="hold"/>
                                        <p:tgtEl>
                                          <p:spTgt spid="285701"/>
                                        </p:tgtEl>
                                        <p:attrNameLst>
                                          <p:attrName>ppt_x</p:attrName>
                                        </p:attrNameLst>
                                      </p:cBhvr>
                                      <p:tavLst>
                                        <p:tav tm="0">
                                          <p:val>
                                            <p:strVal val="0-#ppt_w/2"/>
                                          </p:val>
                                        </p:tav>
                                        <p:tav tm="100000">
                                          <p:val>
                                            <p:strVal val="#ppt_x"/>
                                          </p:val>
                                        </p:tav>
                                      </p:tavLst>
                                    </p:anim>
                                    <p:anim calcmode="lin" valueType="num">
                                      <p:cBhvr additive="base">
                                        <p:cTn id="14" dur="500" fill="hold"/>
                                        <p:tgtEl>
                                          <p:spTgt spid="2857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5699"/>
                                        </p:tgtEl>
                                        <p:attrNameLst>
                                          <p:attrName>style.visibility</p:attrName>
                                        </p:attrNameLst>
                                      </p:cBhvr>
                                      <p:to>
                                        <p:strVal val="visible"/>
                                      </p:to>
                                    </p:set>
                                    <p:anim calcmode="lin" valueType="num">
                                      <p:cBhvr additive="base">
                                        <p:cTn id="19" dur="500" fill="hold"/>
                                        <p:tgtEl>
                                          <p:spTgt spid="285699"/>
                                        </p:tgtEl>
                                        <p:attrNameLst>
                                          <p:attrName>ppt_x</p:attrName>
                                        </p:attrNameLst>
                                      </p:cBhvr>
                                      <p:tavLst>
                                        <p:tav tm="0">
                                          <p:val>
                                            <p:strVal val="0-#ppt_w/2"/>
                                          </p:val>
                                        </p:tav>
                                        <p:tav tm="100000">
                                          <p:val>
                                            <p:strVal val="#ppt_x"/>
                                          </p:val>
                                        </p:tav>
                                      </p:tavLst>
                                    </p:anim>
                                    <p:anim calcmode="lin" valueType="num">
                                      <p:cBhvr additive="base">
                                        <p:cTn id="20" dur="500" fill="hold"/>
                                        <p:tgtEl>
                                          <p:spTgt spid="2856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5698"/>
                                        </p:tgtEl>
                                        <p:attrNameLst>
                                          <p:attrName>style.visibility</p:attrName>
                                        </p:attrNameLst>
                                      </p:cBhvr>
                                      <p:to>
                                        <p:strVal val="visible"/>
                                      </p:to>
                                    </p:set>
                                    <p:anim calcmode="lin" valueType="num">
                                      <p:cBhvr additive="base">
                                        <p:cTn id="25" dur="500" fill="hold"/>
                                        <p:tgtEl>
                                          <p:spTgt spid="285698"/>
                                        </p:tgtEl>
                                        <p:attrNameLst>
                                          <p:attrName>ppt_x</p:attrName>
                                        </p:attrNameLst>
                                      </p:cBhvr>
                                      <p:tavLst>
                                        <p:tav tm="0">
                                          <p:val>
                                            <p:strVal val="0-#ppt_w/2"/>
                                          </p:val>
                                        </p:tav>
                                        <p:tav tm="100000">
                                          <p:val>
                                            <p:strVal val="#ppt_x"/>
                                          </p:val>
                                        </p:tav>
                                      </p:tavLst>
                                    </p:anim>
                                    <p:anim calcmode="lin" valueType="num">
                                      <p:cBhvr additive="base">
                                        <p:cTn id="26" dur="500" fill="hold"/>
                                        <p:tgtEl>
                                          <p:spTgt spid="28569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5703"/>
                                        </p:tgtEl>
                                        <p:attrNameLst>
                                          <p:attrName>style.visibility</p:attrName>
                                        </p:attrNameLst>
                                      </p:cBhvr>
                                      <p:to>
                                        <p:strVal val="visible"/>
                                      </p:to>
                                    </p:set>
                                    <p:anim calcmode="lin" valueType="num">
                                      <p:cBhvr additive="base">
                                        <p:cTn id="31" dur="500" fill="hold"/>
                                        <p:tgtEl>
                                          <p:spTgt spid="285703"/>
                                        </p:tgtEl>
                                        <p:attrNameLst>
                                          <p:attrName>ppt_x</p:attrName>
                                        </p:attrNameLst>
                                      </p:cBhvr>
                                      <p:tavLst>
                                        <p:tav tm="0">
                                          <p:val>
                                            <p:strVal val="0-#ppt_w/2"/>
                                          </p:val>
                                        </p:tav>
                                        <p:tav tm="100000">
                                          <p:val>
                                            <p:strVal val="#ppt_x"/>
                                          </p:val>
                                        </p:tav>
                                      </p:tavLst>
                                    </p:anim>
                                    <p:anim calcmode="lin" valueType="num">
                                      <p:cBhvr additive="base">
                                        <p:cTn id="32" dur="500" fill="hold"/>
                                        <p:tgtEl>
                                          <p:spTgt spid="28570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85702"/>
                                        </p:tgtEl>
                                        <p:attrNameLst>
                                          <p:attrName>style.visibility</p:attrName>
                                        </p:attrNameLst>
                                      </p:cBhvr>
                                      <p:to>
                                        <p:strVal val="visible"/>
                                      </p:to>
                                    </p:set>
                                    <p:anim calcmode="lin" valueType="num">
                                      <p:cBhvr additive="base">
                                        <p:cTn id="37" dur="500" fill="hold"/>
                                        <p:tgtEl>
                                          <p:spTgt spid="285702"/>
                                        </p:tgtEl>
                                        <p:attrNameLst>
                                          <p:attrName>ppt_x</p:attrName>
                                        </p:attrNameLst>
                                      </p:cBhvr>
                                      <p:tavLst>
                                        <p:tav tm="0">
                                          <p:val>
                                            <p:strVal val="0-#ppt_w/2"/>
                                          </p:val>
                                        </p:tav>
                                        <p:tav tm="100000">
                                          <p:val>
                                            <p:strVal val="#ppt_x"/>
                                          </p:val>
                                        </p:tav>
                                      </p:tavLst>
                                    </p:anim>
                                    <p:anim calcmode="lin" valueType="num">
                                      <p:cBhvr additive="base">
                                        <p:cTn id="38" dur="500" fill="hold"/>
                                        <p:tgtEl>
                                          <p:spTgt spid="2857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nimBg="1" autoUpdateAnimBg="0"/>
      <p:bldP spid="285699" grpId="0" animBg="1" autoUpdateAnimBg="0"/>
      <p:bldP spid="285701" grpId="0" animBg="1" autoUpdateAnimBg="0"/>
      <p:bldP spid="285702" grpId="0" animBg="1" autoUpdateAnimBg="0"/>
      <p:bldP spid="285703" grpId="0" animBg="1" autoUpdateAnimBg="0"/>
      <p:bldP spid="28570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033463" y="304800"/>
            <a:ext cx="7729537" cy="552450"/>
          </a:xfrm>
        </p:spPr>
        <p:txBody>
          <a:bodyPr/>
          <a:lstStyle/>
          <a:p>
            <a:r>
              <a:rPr lang="fr-FR" sz="2600" smtClean="0"/>
              <a:t>Données relatives au trafic</a:t>
            </a:r>
          </a:p>
        </p:txBody>
      </p:sp>
      <p:sp>
        <p:nvSpPr>
          <p:cNvPr id="286723" name="AutoShape 3"/>
          <p:cNvSpPr>
            <a:spLocks noChangeArrowheads="1"/>
          </p:cNvSpPr>
          <p:nvPr/>
        </p:nvSpPr>
        <p:spPr bwMode="auto">
          <a:xfrm>
            <a:off x="1219200" y="2438400"/>
            <a:ext cx="5257800" cy="2819400"/>
          </a:xfrm>
          <a:prstGeom prst="rightArrow">
            <a:avLst>
              <a:gd name="adj1" fmla="val 50000"/>
              <a:gd name="adj2" fmla="val 46622"/>
            </a:avLst>
          </a:prstGeom>
          <a:solidFill>
            <a:schemeClr val="accent1"/>
          </a:solidFill>
          <a:ln w="9525">
            <a:solidFill>
              <a:schemeClr val="tx1"/>
            </a:solidFill>
            <a:miter lim="800000"/>
            <a:headEnd/>
            <a:tailEnd/>
          </a:ln>
          <a:effectLst/>
        </p:spPr>
        <p:txBody>
          <a:bodyPr wrap="none" anchor="ctr"/>
          <a:lstStyle/>
          <a:p>
            <a:endParaRPr lang="fr-FR"/>
          </a:p>
        </p:txBody>
      </p:sp>
      <p:sp>
        <p:nvSpPr>
          <p:cNvPr id="286724" name="Text Box 4"/>
          <p:cNvSpPr txBox="1">
            <a:spLocks noChangeArrowheads="1"/>
          </p:cNvSpPr>
          <p:nvPr/>
        </p:nvSpPr>
        <p:spPr bwMode="auto">
          <a:xfrm>
            <a:off x="1371600" y="3429000"/>
            <a:ext cx="4648200" cy="822325"/>
          </a:xfrm>
          <a:prstGeom prst="rect">
            <a:avLst/>
          </a:prstGeom>
          <a:noFill/>
          <a:ln w="9525">
            <a:noFill/>
            <a:miter lim="800000"/>
            <a:headEnd/>
            <a:tailEnd/>
          </a:ln>
          <a:effectLst/>
        </p:spPr>
        <p:txBody>
          <a:bodyPr>
            <a:spAutoFit/>
          </a:bodyPr>
          <a:lstStyle/>
          <a:p>
            <a:pPr eaLnBrk="1" hangingPunct="1">
              <a:spcBef>
                <a:spcPct val="50000"/>
              </a:spcBef>
            </a:pPr>
            <a:r>
              <a:rPr lang="fr-FR" sz="2400">
                <a:latin typeface="Verdana" pitchFamily="34" charset="0"/>
              </a:rPr>
              <a:t>Durée de conservation par les opérateurs et assimilés  </a:t>
            </a:r>
          </a:p>
        </p:txBody>
      </p:sp>
      <p:sp>
        <p:nvSpPr>
          <p:cNvPr id="286725" name="Text Box 5"/>
          <p:cNvSpPr txBox="1">
            <a:spLocks noChangeArrowheads="1"/>
          </p:cNvSpPr>
          <p:nvPr/>
        </p:nvSpPr>
        <p:spPr bwMode="auto">
          <a:xfrm>
            <a:off x="6553200" y="2362200"/>
            <a:ext cx="1905000" cy="1187450"/>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fr-FR" sz="2400"/>
              <a:t>1 an pour la recherche infractions</a:t>
            </a:r>
            <a:r>
              <a:rPr lang="fr-FR" sz="2400">
                <a:latin typeface="Times New Roman" charset="0"/>
              </a:rPr>
              <a:t> </a:t>
            </a:r>
          </a:p>
        </p:txBody>
      </p:sp>
      <p:sp>
        <p:nvSpPr>
          <p:cNvPr id="286727" name="Text Box 7"/>
          <p:cNvSpPr txBox="1">
            <a:spLocks noChangeArrowheads="1"/>
          </p:cNvSpPr>
          <p:nvPr/>
        </p:nvSpPr>
        <p:spPr bwMode="auto">
          <a:xfrm>
            <a:off x="6553200" y="4114800"/>
            <a:ext cx="1676400" cy="1187450"/>
          </a:xfrm>
          <a:prstGeom prst="rect">
            <a:avLst/>
          </a:prstGeom>
          <a:noFill/>
          <a:ln w="9525">
            <a:noFill/>
            <a:miter lim="800000"/>
            <a:headEnd/>
            <a:tailEnd/>
          </a:ln>
          <a:effectLst/>
        </p:spPr>
        <p:txBody>
          <a:bodyPr>
            <a:spAutoFit/>
          </a:bodyPr>
          <a:lstStyle/>
          <a:p>
            <a:pPr eaLnBrk="1" hangingPunct="1">
              <a:spcBef>
                <a:spcPct val="50000"/>
              </a:spcBef>
            </a:pPr>
            <a:r>
              <a:rPr lang="fr-FR" sz="2400"/>
              <a:t>1 an maxi pour la facturation</a:t>
            </a:r>
          </a:p>
        </p:txBody>
      </p:sp>
      <p:pic>
        <p:nvPicPr>
          <p:cNvPr id="28672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8672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033463" y="304800"/>
            <a:ext cx="7729537" cy="552450"/>
          </a:xfrm>
        </p:spPr>
        <p:txBody>
          <a:bodyPr/>
          <a:lstStyle/>
          <a:p>
            <a:r>
              <a:rPr lang="fr-FR" sz="2600" smtClean="0"/>
              <a:t>Données d’identification</a:t>
            </a:r>
          </a:p>
        </p:txBody>
      </p:sp>
      <p:sp>
        <p:nvSpPr>
          <p:cNvPr id="288771" name="AutoShape 3"/>
          <p:cNvSpPr>
            <a:spLocks noChangeArrowheads="1"/>
          </p:cNvSpPr>
          <p:nvPr/>
        </p:nvSpPr>
        <p:spPr bwMode="auto">
          <a:xfrm>
            <a:off x="1219200" y="2438400"/>
            <a:ext cx="5257800" cy="2819400"/>
          </a:xfrm>
          <a:prstGeom prst="rightArrow">
            <a:avLst>
              <a:gd name="adj1" fmla="val 50000"/>
              <a:gd name="adj2" fmla="val 46622"/>
            </a:avLst>
          </a:prstGeom>
          <a:solidFill>
            <a:schemeClr val="accent1"/>
          </a:solidFill>
          <a:ln w="9525">
            <a:solidFill>
              <a:schemeClr val="tx1"/>
            </a:solidFill>
            <a:miter lim="800000"/>
            <a:headEnd/>
            <a:tailEnd/>
          </a:ln>
          <a:effectLst/>
        </p:spPr>
        <p:txBody>
          <a:bodyPr wrap="none" anchor="ctr"/>
          <a:lstStyle/>
          <a:p>
            <a:endParaRPr lang="fr-FR"/>
          </a:p>
        </p:txBody>
      </p:sp>
      <p:sp>
        <p:nvSpPr>
          <p:cNvPr id="288772" name="Text Box 4"/>
          <p:cNvSpPr txBox="1">
            <a:spLocks noChangeArrowheads="1"/>
          </p:cNvSpPr>
          <p:nvPr/>
        </p:nvSpPr>
        <p:spPr bwMode="auto">
          <a:xfrm>
            <a:off x="1371600" y="3429000"/>
            <a:ext cx="4648200" cy="822325"/>
          </a:xfrm>
          <a:prstGeom prst="rect">
            <a:avLst/>
          </a:prstGeom>
          <a:noFill/>
          <a:ln w="9525">
            <a:noFill/>
            <a:miter lim="800000"/>
            <a:headEnd/>
            <a:tailEnd/>
          </a:ln>
          <a:effectLst/>
        </p:spPr>
        <p:txBody>
          <a:bodyPr>
            <a:spAutoFit/>
          </a:bodyPr>
          <a:lstStyle/>
          <a:p>
            <a:pPr eaLnBrk="1" hangingPunct="1">
              <a:spcBef>
                <a:spcPct val="50000"/>
              </a:spcBef>
            </a:pPr>
            <a:r>
              <a:rPr lang="fr-FR" sz="2400">
                <a:latin typeface="Verdana" pitchFamily="34" charset="0"/>
              </a:rPr>
              <a:t>Durée de conservation par les FAI et Hébergeurs</a:t>
            </a:r>
          </a:p>
        </p:txBody>
      </p:sp>
      <p:sp>
        <p:nvSpPr>
          <p:cNvPr id="288773" name="Text Box 5"/>
          <p:cNvSpPr txBox="1">
            <a:spLocks noChangeArrowheads="1"/>
          </p:cNvSpPr>
          <p:nvPr/>
        </p:nvSpPr>
        <p:spPr bwMode="auto">
          <a:xfrm>
            <a:off x="6477000" y="2743200"/>
            <a:ext cx="1752600" cy="457200"/>
          </a:xfrm>
          <a:prstGeom prst="rect">
            <a:avLst/>
          </a:prstGeom>
          <a:solidFill>
            <a:schemeClr val="bg1"/>
          </a:solidFill>
          <a:ln w="9525">
            <a:noFill/>
            <a:miter lim="800000"/>
            <a:headEnd/>
            <a:tailEnd/>
          </a:ln>
          <a:effectLst/>
        </p:spPr>
        <p:txBody>
          <a:bodyPr>
            <a:spAutoFit/>
          </a:bodyPr>
          <a:lstStyle/>
          <a:p>
            <a:pPr eaLnBrk="1" hangingPunct="1">
              <a:spcBef>
                <a:spcPct val="50000"/>
              </a:spcBef>
            </a:pPr>
            <a:endParaRPr lang="fr-FR" sz="2400">
              <a:latin typeface="Times New Roman" charset="0"/>
            </a:endParaRPr>
          </a:p>
        </p:txBody>
      </p:sp>
      <p:sp>
        <p:nvSpPr>
          <p:cNvPr id="288774" name="Text Box 6"/>
          <p:cNvSpPr txBox="1">
            <a:spLocks noChangeArrowheads="1"/>
          </p:cNvSpPr>
          <p:nvPr/>
        </p:nvSpPr>
        <p:spPr bwMode="auto">
          <a:xfrm>
            <a:off x="6781800" y="3581400"/>
            <a:ext cx="1524000" cy="457200"/>
          </a:xfrm>
          <a:prstGeom prst="rect">
            <a:avLst/>
          </a:prstGeom>
          <a:noFill/>
          <a:ln w="9525">
            <a:noFill/>
            <a:miter lim="800000"/>
            <a:headEnd/>
            <a:tailEnd/>
          </a:ln>
          <a:effectLst/>
        </p:spPr>
        <p:txBody>
          <a:bodyPr>
            <a:spAutoFit/>
          </a:bodyPr>
          <a:lstStyle/>
          <a:p>
            <a:pPr eaLnBrk="1" hangingPunct="1">
              <a:spcBef>
                <a:spcPct val="50000"/>
              </a:spcBef>
            </a:pPr>
            <a:endParaRPr lang="fr-FR" sz="2400">
              <a:latin typeface="Times New Roman" charset="0"/>
            </a:endParaRPr>
          </a:p>
        </p:txBody>
      </p:sp>
      <p:sp>
        <p:nvSpPr>
          <p:cNvPr id="288775" name="Text Box 7"/>
          <p:cNvSpPr txBox="1">
            <a:spLocks noChangeArrowheads="1"/>
          </p:cNvSpPr>
          <p:nvPr/>
        </p:nvSpPr>
        <p:spPr bwMode="auto">
          <a:xfrm>
            <a:off x="7086600" y="3352800"/>
            <a:ext cx="1143000" cy="457200"/>
          </a:xfrm>
          <a:prstGeom prst="rect">
            <a:avLst/>
          </a:prstGeom>
          <a:noFill/>
          <a:ln w="9525">
            <a:noFill/>
            <a:miter lim="800000"/>
            <a:headEnd/>
            <a:tailEnd/>
          </a:ln>
          <a:effectLst/>
        </p:spPr>
        <p:txBody>
          <a:bodyPr>
            <a:spAutoFit/>
          </a:bodyPr>
          <a:lstStyle/>
          <a:p>
            <a:pPr eaLnBrk="1" hangingPunct="1">
              <a:spcBef>
                <a:spcPct val="50000"/>
              </a:spcBef>
            </a:pPr>
            <a:endParaRPr lang="fr-FR" sz="2400">
              <a:latin typeface="Times New Roman" charset="0"/>
            </a:endParaRPr>
          </a:p>
        </p:txBody>
      </p:sp>
      <p:sp>
        <p:nvSpPr>
          <p:cNvPr id="288776" name="Text Box 8"/>
          <p:cNvSpPr txBox="1">
            <a:spLocks noChangeArrowheads="1"/>
          </p:cNvSpPr>
          <p:nvPr/>
        </p:nvSpPr>
        <p:spPr bwMode="auto">
          <a:xfrm>
            <a:off x="6705600" y="3124200"/>
            <a:ext cx="1752600" cy="1552575"/>
          </a:xfrm>
          <a:prstGeom prst="rect">
            <a:avLst/>
          </a:prstGeom>
          <a:noFill/>
          <a:ln w="9525">
            <a:noFill/>
            <a:miter lim="800000"/>
            <a:headEnd/>
            <a:tailEnd/>
          </a:ln>
          <a:effectLst/>
        </p:spPr>
        <p:txBody>
          <a:bodyPr>
            <a:spAutoFit/>
          </a:bodyPr>
          <a:lstStyle/>
          <a:p>
            <a:pPr eaLnBrk="1" hangingPunct="1">
              <a:spcBef>
                <a:spcPct val="50000"/>
              </a:spcBef>
            </a:pPr>
            <a:r>
              <a:rPr lang="fr-FR" sz="2400"/>
              <a:t>1 an ? : Attente du projet de décret</a:t>
            </a:r>
          </a:p>
        </p:txBody>
      </p:sp>
      <p:pic>
        <p:nvPicPr>
          <p:cNvPr id="288777"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8877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5 Commerçant électronique</a:t>
            </a:r>
          </a:p>
        </p:txBody>
      </p:sp>
      <p:pic>
        <p:nvPicPr>
          <p:cNvPr id="21504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504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15045" name="Rectangle 5"/>
          <p:cNvSpPr>
            <a:spLocks noChangeArrowheads="1"/>
          </p:cNvSpPr>
          <p:nvPr/>
        </p:nvSpPr>
        <p:spPr bwMode="auto">
          <a:xfrm>
            <a:off x="1295400" y="1447800"/>
            <a:ext cx="7620000" cy="29527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Définition :</a:t>
            </a:r>
            <a:endParaRPr lang="en-US" sz="2800"/>
          </a:p>
          <a:p>
            <a:pPr eaLnBrk="1" hangingPunct="1">
              <a:lnSpc>
                <a:spcPct val="90000"/>
              </a:lnSpc>
              <a:spcBef>
                <a:spcPct val="20000"/>
              </a:spcBef>
              <a:buClr>
                <a:srgbClr val="245F94"/>
              </a:buClr>
              <a:buSzPct val="60000"/>
              <a:buFont typeface="Wingdings 2" pitchFamily="18" charset="2"/>
              <a:buNone/>
            </a:pPr>
            <a:r>
              <a:rPr lang="en-US" sz="2800"/>
              <a:t>- activité économique par laquelle une personne propose ou assure à distance et par voie électronique la fourniture de biens ou de services</a:t>
            </a:r>
          </a:p>
          <a:p>
            <a:pPr eaLnBrk="1" hangingPunct="1">
              <a:lnSpc>
                <a:spcPct val="90000"/>
              </a:lnSpc>
              <a:spcBef>
                <a:spcPct val="20000"/>
              </a:spcBef>
              <a:buClr>
                <a:srgbClr val="245F94"/>
              </a:buClr>
              <a:buSzPct val="60000"/>
              <a:buFont typeface="Wingdings 2" pitchFamily="18" charset="2"/>
              <a:buNone/>
            </a:pPr>
            <a:r>
              <a:rPr lang="en-US" sz="2800"/>
              <a:t>- </a:t>
            </a:r>
            <a:r>
              <a:rPr lang="fr-FR" sz="2800"/>
              <a:t>désigne toute la chaîne logistique depuis la réception de la commande jusqu'à la livraison</a:t>
            </a:r>
          </a:p>
        </p:txBody>
      </p:sp>
    </p:spTree>
    <p:custDataLst>
      <p:tags r:id="rId1"/>
    </p:custData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5 </a:t>
            </a:r>
            <a:r>
              <a:rPr lang="en-US" sz="2800" smtClean="0"/>
              <a:t>Responsabilité du commerçant</a:t>
            </a:r>
            <a:r>
              <a:rPr lang="en-US" sz="3200" smtClean="0"/>
              <a:t> </a:t>
            </a:r>
          </a:p>
        </p:txBody>
      </p:sp>
      <p:pic>
        <p:nvPicPr>
          <p:cNvPr id="2682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6829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68293" name="Rectangle 5"/>
          <p:cNvSpPr>
            <a:spLocks noChangeArrowheads="1"/>
          </p:cNvSpPr>
          <p:nvPr/>
        </p:nvSpPr>
        <p:spPr bwMode="auto">
          <a:xfrm>
            <a:off x="1295400" y="1447800"/>
            <a:ext cx="7620000" cy="46609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Responsable de plein droit à l’égard de l’acheteur de la bonne exécution des obligations résultant du contrat, que ces obligations soient à exécuter par lui-même ou par d’autres prestataires de services (art. 15 LCEN).</a:t>
            </a:r>
          </a:p>
          <a:p>
            <a:pPr eaLnBrk="1" hangingPunct="1">
              <a:lnSpc>
                <a:spcPct val="90000"/>
              </a:lnSpc>
              <a:spcBef>
                <a:spcPct val="20000"/>
              </a:spcBef>
              <a:buClr>
                <a:srgbClr val="245F94"/>
              </a:buClr>
              <a:buSzPct val="60000"/>
              <a:buFont typeface="Wingdings 2" pitchFamily="18" charset="2"/>
              <a:buChar char="¢"/>
            </a:pPr>
            <a:r>
              <a:rPr lang="en-US" sz="2800"/>
              <a:t> Causes d’exonération de responsabilité : </a:t>
            </a:r>
          </a:p>
          <a:p>
            <a:pPr eaLnBrk="1" hangingPunct="1">
              <a:lnSpc>
                <a:spcPct val="90000"/>
              </a:lnSpc>
              <a:spcBef>
                <a:spcPct val="20000"/>
              </a:spcBef>
              <a:buClr>
                <a:srgbClr val="245F94"/>
              </a:buClr>
              <a:buSzPct val="60000"/>
              <a:buFont typeface="Wingdings 2" pitchFamily="18" charset="2"/>
              <a:buNone/>
            </a:pPr>
            <a:r>
              <a:rPr lang="en-US" sz="2800"/>
              <a:t>- faute de l’acheteur, </a:t>
            </a:r>
          </a:p>
          <a:p>
            <a:pPr eaLnBrk="1" hangingPunct="1">
              <a:lnSpc>
                <a:spcPct val="90000"/>
              </a:lnSpc>
              <a:spcBef>
                <a:spcPct val="20000"/>
              </a:spcBef>
              <a:buClr>
                <a:srgbClr val="245F94"/>
              </a:buClr>
              <a:buSzPct val="60000"/>
              <a:buFontTx/>
              <a:buChar char="-"/>
            </a:pPr>
            <a:r>
              <a:rPr lang="en-US" sz="2800"/>
              <a:t> fait imprévisible et insurmontable d’un tiers étranger à la fourniture de la prestation, </a:t>
            </a:r>
          </a:p>
          <a:p>
            <a:pPr eaLnBrk="1" hangingPunct="1">
              <a:lnSpc>
                <a:spcPct val="90000"/>
              </a:lnSpc>
              <a:spcBef>
                <a:spcPct val="20000"/>
              </a:spcBef>
              <a:buClr>
                <a:srgbClr val="245F94"/>
              </a:buClr>
              <a:buSzPct val="60000"/>
              <a:buFontTx/>
              <a:buChar char="-"/>
            </a:pPr>
            <a:r>
              <a:rPr lang="en-US" sz="2800"/>
              <a:t> cas de force majeure.</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6 Procédures spéciales</a:t>
            </a:r>
          </a:p>
        </p:txBody>
      </p:sp>
      <p:pic>
        <p:nvPicPr>
          <p:cNvPr id="2170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709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17093" name="Rectangle 5"/>
          <p:cNvSpPr>
            <a:spLocks noChangeArrowheads="1"/>
          </p:cNvSpPr>
          <p:nvPr/>
        </p:nvSpPr>
        <p:spPr bwMode="auto">
          <a:xfrm>
            <a:off x="1295400" y="1447800"/>
            <a:ext cx="7620000" cy="31242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Procédure spécifique droit d’auteur (art. L. 332-1-4° CPI)</a:t>
            </a:r>
          </a:p>
          <a:p>
            <a:pPr eaLnBrk="1" hangingPunct="1">
              <a:lnSpc>
                <a:spcPct val="90000"/>
              </a:lnSpc>
              <a:spcBef>
                <a:spcPct val="20000"/>
              </a:spcBef>
              <a:buClr>
                <a:srgbClr val="245F94"/>
              </a:buClr>
              <a:buSzPct val="60000"/>
              <a:buFont typeface="Wingdings 2" pitchFamily="18" charset="2"/>
              <a:buChar char="¢"/>
            </a:pPr>
            <a:r>
              <a:rPr lang="fr-FR" sz="2800"/>
              <a:t> </a:t>
            </a:r>
            <a:r>
              <a:rPr lang="en-US" sz="2800"/>
              <a:t>Procédure sur requête (TGI) :</a:t>
            </a:r>
          </a:p>
          <a:p>
            <a:pPr eaLnBrk="1" hangingPunct="1">
              <a:lnSpc>
                <a:spcPct val="90000"/>
              </a:lnSpc>
              <a:spcBef>
                <a:spcPct val="20000"/>
              </a:spcBef>
              <a:buClr>
                <a:srgbClr val="245F94"/>
              </a:buClr>
              <a:buSzPct val="60000"/>
              <a:buFont typeface="Wingdings 2" pitchFamily="18" charset="2"/>
              <a:buNone/>
            </a:pPr>
            <a:r>
              <a:rPr lang="en-US" sz="2800"/>
              <a:t>- en cas d’atteinte au droit d’auteur</a:t>
            </a:r>
          </a:p>
          <a:p>
            <a:pPr eaLnBrk="1" hangingPunct="1">
              <a:lnSpc>
                <a:spcPct val="90000"/>
              </a:lnSpc>
              <a:spcBef>
                <a:spcPct val="20000"/>
              </a:spcBef>
              <a:buClr>
                <a:srgbClr val="245F94"/>
              </a:buClr>
              <a:buSzPct val="60000"/>
              <a:buFont typeface="Wingdings 2" pitchFamily="18" charset="2"/>
              <a:buNone/>
            </a:pPr>
            <a:r>
              <a:rPr lang="en-US" sz="2800"/>
              <a:t>- suspension du contenu d’un service de communication au public en ligne</a:t>
            </a:r>
          </a:p>
          <a:p>
            <a:pPr eaLnBrk="1" hangingPunct="1">
              <a:lnSpc>
                <a:spcPct val="90000"/>
              </a:lnSpc>
              <a:spcBef>
                <a:spcPct val="20000"/>
              </a:spcBef>
              <a:buClr>
                <a:srgbClr val="245F94"/>
              </a:buClr>
              <a:buSzPct val="60000"/>
              <a:buFont typeface="Wingdings 2" pitchFamily="18" charset="2"/>
              <a:buChar char="¢"/>
            </a:pPr>
            <a:r>
              <a:rPr lang="en-US" sz="2800"/>
              <a:t> Délai restant à fixer par décret</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914400" y="1447800"/>
            <a:ext cx="4227513" cy="457200"/>
          </a:xfrm>
          <a:prstGeom prst="rect">
            <a:avLst/>
          </a:prstGeom>
          <a:solidFill>
            <a:srgbClr val="99CCFF"/>
          </a:solidFill>
          <a:ln w="9525">
            <a:noFill/>
            <a:miter lim="800000"/>
            <a:headEnd/>
            <a:tailEnd/>
          </a:ln>
          <a:effectLst/>
        </p:spPr>
        <p:txBody>
          <a:bodyPr wrap="none" anchor="ctr"/>
          <a:lstStyle/>
          <a:p>
            <a:pPr algn="ctr" eaLnBrk="1" hangingPunct="1"/>
            <a:r>
              <a:rPr lang="fr-FR">
                <a:solidFill>
                  <a:srgbClr val="CC3399"/>
                </a:solidFill>
              </a:rPr>
              <a:t>Identité du notifiant</a:t>
            </a:r>
          </a:p>
        </p:txBody>
      </p:sp>
      <p:sp>
        <p:nvSpPr>
          <p:cNvPr id="280579" name="Rectangle 3"/>
          <p:cNvSpPr>
            <a:spLocks noChangeArrowheads="1"/>
          </p:cNvSpPr>
          <p:nvPr/>
        </p:nvSpPr>
        <p:spPr bwMode="auto">
          <a:xfrm>
            <a:off x="914400" y="1981200"/>
            <a:ext cx="4227513" cy="304800"/>
          </a:xfrm>
          <a:prstGeom prst="rect">
            <a:avLst/>
          </a:prstGeom>
          <a:solidFill>
            <a:srgbClr val="99CCFF"/>
          </a:solidFill>
          <a:ln w="9525">
            <a:noFill/>
            <a:miter lim="800000"/>
            <a:headEnd/>
            <a:tailEnd/>
          </a:ln>
          <a:effectLst/>
        </p:spPr>
        <p:txBody>
          <a:bodyPr wrap="none" anchor="ctr"/>
          <a:lstStyle/>
          <a:p>
            <a:pPr algn="ctr" eaLnBrk="1" hangingPunct="1"/>
            <a:r>
              <a:rPr lang="fr-FR">
                <a:solidFill>
                  <a:srgbClr val="CC3399"/>
                </a:solidFill>
              </a:rPr>
              <a:t>Date de la notification</a:t>
            </a:r>
          </a:p>
        </p:txBody>
      </p:sp>
      <p:sp>
        <p:nvSpPr>
          <p:cNvPr id="280580" name="Rectangle 4"/>
          <p:cNvSpPr>
            <a:spLocks noChangeArrowheads="1"/>
          </p:cNvSpPr>
          <p:nvPr/>
        </p:nvSpPr>
        <p:spPr bwMode="auto">
          <a:xfrm>
            <a:off x="914400" y="2362200"/>
            <a:ext cx="4227513" cy="792163"/>
          </a:xfrm>
          <a:prstGeom prst="rect">
            <a:avLst/>
          </a:prstGeom>
          <a:solidFill>
            <a:srgbClr val="99CCFF"/>
          </a:solidFill>
          <a:ln w="9525">
            <a:noFill/>
            <a:miter lim="800000"/>
            <a:headEnd/>
            <a:tailEnd/>
          </a:ln>
          <a:effectLst/>
        </p:spPr>
        <p:txBody>
          <a:bodyPr anchor="ctr"/>
          <a:lstStyle/>
          <a:p>
            <a:pPr algn="ctr" eaLnBrk="1" hangingPunct="1"/>
            <a:r>
              <a:rPr lang="fr-FR">
                <a:solidFill>
                  <a:srgbClr val="CC3399"/>
                </a:solidFill>
              </a:rPr>
              <a:t>Description des faits litigieux</a:t>
            </a:r>
          </a:p>
          <a:p>
            <a:pPr algn="ctr" eaLnBrk="1" hangingPunct="1"/>
            <a:r>
              <a:rPr lang="fr-FR">
                <a:solidFill>
                  <a:srgbClr val="CC3399"/>
                </a:solidFill>
              </a:rPr>
              <a:t> (localisation précise)</a:t>
            </a:r>
          </a:p>
        </p:txBody>
      </p:sp>
      <p:sp>
        <p:nvSpPr>
          <p:cNvPr id="280581" name="Rectangle 5"/>
          <p:cNvSpPr>
            <a:spLocks noChangeArrowheads="1"/>
          </p:cNvSpPr>
          <p:nvPr/>
        </p:nvSpPr>
        <p:spPr bwMode="auto">
          <a:xfrm>
            <a:off x="914400" y="3276600"/>
            <a:ext cx="4227513" cy="1008063"/>
          </a:xfrm>
          <a:prstGeom prst="rect">
            <a:avLst/>
          </a:prstGeom>
          <a:solidFill>
            <a:srgbClr val="99CCFF"/>
          </a:solidFill>
          <a:ln w="9525">
            <a:noFill/>
            <a:miter lim="800000"/>
            <a:headEnd/>
            <a:tailEnd/>
          </a:ln>
          <a:effectLst/>
        </p:spPr>
        <p:txBody>
          <a:bodyPr anchor="ctr"/>
          <a:lstStyle/>
          <a:p>
            <a:pPr algn="ctr" eaLnBrk="1" hangingPunct="1"/>
            <a:r>
              <a:rPr lang="fr-FR">
                <a:solidFill>
                  <a:srgbClr val="CC3399"/>
                </a:solidFill>
              </a:rPr>
              <a:t>Motifs de retrait</a:t>
            </a:r>
          </a:p>
          <a:p>
            <a:pPr algn="ctr" eaLnBrk="1" hangingPunct="1"/>
            <a:r>
              <a:rPr lang="fr-FR">
                <a:solidFill>
                  <a:srgbClr val="CC3399"/>
                </a:solidFill>
              </a:rPr>
              <a:t>(mention des dispositions légales + justification des faits)</a:t>
            </a:r>
          </a:p>
        </p:txBody>
      </p:sp>
      <p:sp>
        <p:nvSpPr>
          <p:cNvPr id="280582" name="Rectangle 6"/>
          <p:cNvSpPr>
            <a:spLocks noChangeArrowheads="1"/>
          </p:cNvSpPr>
          <p:nvPr/>
        </p:nvSpPr>
        <p:spPr bwMode="auto">
          <a:xfrm>
            <a:off x="914400" y="4419600"/>
            <a:ext cx="4227513" cy="1008063"/>
          </a:xfrm>
          <a:prstGeom prst="rect">
            <a:avLst/>
          </a:prstGeom>
          <a:solidFill>
            <a:srgbClr val="99CCFF"/>
          </a:solidFill>
          <a:ln w="9525">
            <a:noFill/>
            <a:miter lim="800000"/>
            <a:headEnd/>
            <a:tailEnd/>
          </a:ln>
          <a:effectLst/>
        </p:spPr>
        <p:txBody>
          <a:bodyPr anchor="ctr"/>
          <a:lstStyle/>
          <a:p>
            <a:pPr algn="ctr" eaLnBrk="1" hangingPunct="1"/>
            <a:r>
              <a:rPr lang="fr-FR">
                <a:solidFill>
                  <a:srgbClr val="CC3399"/>
                </a:solidFill>
              </a:rPr>
              <a:t>Copie de la lettre à l’auteur</a:t>
            </a:r>
          </a:p>
          <a:p>
            <a:pPr algn="ctr" eaLnBrk="1" hangingPunct="1"/>
            <a:r>
              <a:rPr lang="fr-FR">
                <a:solidFill>
                  <a:srgbClr val="CC3399"/>
                </a:solidFill>
              </a:rPr>
              <a:t>(ou justification du fait qu’il n’a pu être contacté)</a:t>
            </a:r>
          </a:p>
        </p:txBody>
      </p:sp>
      <p:sp>
        <p:nvSpPr>
          <p:cNvPr id="280583" name="AutoShape 7"/>
          <p:cNvSpPr>
            <a:spLocks/>
          </p:cNvSpPr>
          <p:nvPr/>
        </p:nvSpPr>
        <p:spPr bwMode="auto">
          <a:xfrm>
            <a:off x="5105400" y="1295400"/>
            <a:ext cx="792163" cy="4392613"/>
          </a:xfrm>
          <a:prstGeom prst="rightBrace">
            <a:avLst>
              <a:gd name="adj1" fmla="val 46209"/>
              <a:gd name="adj2" fmla="val 50000"/>
            </a:avLst>
          </a:prstGeom>
          <a:noFill/>
          <a:ln w="31750">
            <a:solidFill>
              <a:srgbClr val="CCCCFF"/>
            </a:solidFill>
            <a:miter lim="800000"/>
            <a:headEnd/>
            <a:tailEnd/>
          </a:ln>
          <a:effectLst/>
        </p:spPr>
        <p:txBody>
          <a:bodyPr wrap="none" anchor="ctr"/>
          <a:lstStyle/>
          <a:p>
            <a:endParaRPr lang="fr-FR"/>
          </a:p>
        </p:txBody>
      </p:sp>
      <p:sp>
        <p:nvSpPr>
          <p:cNvPr id="280584" name="Oval 8"/>
          <p:cNvSpPr>
            <a:spLocks noChangeArrowheads="1"/>
          </p:cNvSpPr>
          <p:nvPr/>
        </p:nvSpPr>
        <p:spPr bwMode="auto">
          <a:xfrm>
            <a:off x="5867400" y="1447800"/>
            <a:ext cx="2987675" cy="1676400"/>
          </a:xfrm>
          <a:prstGeom prst="ellipse">
            <a:avLst/>
          </a:prstGeom>
          <a:gradFill rotWithShape="1">
            <a:gsLst>
              <a:gs pos="0">
                <a:srgbClr val="00FFCC"/>
              </a:gs>
              <a:gs pos="100000">
                <a:srgbClr val="00FFCC">
                  <a:gamma/>
                  <a:shade val="82353"/>
                  <a:invGamma/>
                </a:srgbClr>
              </a:gs>
            </a:gsLst>
            <a:lin ang="2700000" scaled="1"/>
          </a:gradFill>
          <a:ln w="9525">
            <a:noFill/>
            <a:miter lim="800000"/>
            <a:headEnd/>
            <a:tailEnd/>
          </a:ln>
          <a:effectLst/>
        </p:spPr>
        <p:txBody>
          <a:bodyPr anchor="ctr"/>
          <a:lstStyle/>
          <a:p>
            <a:pPr algn="ctr" eaLnBrk="1" hangingPunct="1"/>
            <a:r>
              <a:rPr lang="fr-FR" sz="2000"/>
              <a:t>Présomption de connaissance des faits litigieux</a:t>
            </a:r>
          </a:p>
        </p:txBody>
      </p:sp>
      <p:sp>
        <p:nvSpPr>
          <p:cNvPr id="280585" name="Oval 9"/>
          <p:cNvSpPr>
            <a:spLocks noChangeArrowheads="1"/>
          </p:cNvSpPr>
          <p:nvPr/>
        </p:nvSpPr>
        <p:spPr bwMode="auto">
          <a:xfrm>
            <a:off x="6019800" y="3581400"/>
            <a:ext cx="2759075" cy="1066800"/>
          </a:xfrm>
          <a:prstGeom prst="ellipse">
            <a:avLst/>
          </a:prstGeom>
          <a:gradFill rotWithShape="1">
            <a:gsLst>
              <a:gs pos="0">
                <a:srgbClr val="00FFCC"/>
              </a:gs>
              <a:gs pos="100000">
                <a:srgbClr val="00FFCC">
                  <a:gamma/>
                  <a:shade val="82353"/>
                  <a:invGamma/>
                </a:srgbClr>
              </a:gs>
            </a:gsLst>
            <a:lin ang="2700000" scaled="1"/>
          </a:gradFill>
          <a:ln w="9525">
            <a:noFill/>
            <a:miter lim="800000"/>
            <a:headEnd/>
            <a:tailEnd/>
          </a:ln>
          <a:effectLst/>
        </p:spPr>
        <p:txBody>
          <a:bodyPr anchor="ctr"/>
          <a:lstStyle/>
          <a:p>
            <a:pPr algn="ctr" eaLnBrk="1" hangingPunct="1"/>
            <a:r>
              <a:rPr lang="fr-FR" sz="2000"/>
              <a:t>Retrait prompt par l’hébergeur</a:t>
            </a:r>
          </a:p>
        </p:txBody>
      </p:sp>
      <p:sp>
        <p:nvSpPr>
          <p:cNvPr id="280586" name="AutoShape 10"/>
          <p:cNvSpPr>
            <a:spLocks noChangeArrowheads="1"/>
          </p:cNvSpPr>
          <p:nvPr/>
        </p:nvSpPr>
        <p:spPr bwMode="auto">
          <a:xfrm>
            <a:off x="7239000" y="3124200"/>
            <a:ext cx="431800" cy="431800"/>
          </a:xfrm>
          <a:prstGeom prst="downArrow">
            <a:avLst>
              <a:gd name="adj1" fmla="val 50000"/>
              <a:gd name="adj2" fmla="val 25000"/>
            </a:avLst>
          </a:prstGeom>
          <a:gradFill rotWithShape="1">
            <a:gsLst>
              <a:gs pos="0">
                <a:srgbClr val="00FFCC"/>
              </a:gs>
              <a:gs pos="100000">
                <a:srgbClr val="00FFCC">
                  <a:gamma/>
                  <a:shade val="76078"/>
                  <a:invGamma/>
                </a:srgbClr>
              </a:gs>
            </a:gsLst>
            <a:lin ang="2700000" scaled="1"/>
          </a:gradFill>
          <a:ln w="9525">
            <a:noFill/>
            <a:miter lim="800000"/>
            <a:headEnd/>
            <a:tailEnd/>
          </a:ln>
          <a:effectLst/>
        </p:spPr>
        <p:txBody>
          <a:bodyPr wrap="none" anchor="ctr"/>
          <a:lstStyle/>
          <a:p>
            <a:endParaRPr lang="fr-FR"/>
          </a:p>
        </p:txBody>
      </p:sp>
      <p:sp>
        <p:nvSpPr>
          <p:cNvPr id="280587" name="Rectangle 11"/>
          <p:cNvSpPr>
            <a:spLocks noGrp="1" noChangeArrowheads="1"/>
          </p:cNvSpPr>
          <p:nvPr>
            <p:ph type="title"/>
          </p:nvPr>
        </p:nvSpPr>
        <p:spPr>
          <a:xfrm>
            <a:off x="1066800" y="381000"/>
            <a:ext cx="8077200" cy="533400"/>
          </a:xfrm>
        </p:spPr>
        <p:txBody>
          <a:bodyPr/>
          <a:lstStyle/>
          <a:p>
            <a:r>
              <a:rPr lang="fr-FR" sz="2400" smtClean="0"/>
              <a:t>Mécanisme légal de notification des contenus illicites</a:t>
            </a:r>
          </a:p>
        </p:txBody>
      </p:sp>
      <p:pic>
        <p:nvPicPr>
          <p:cNvPr id="28058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8058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80590" name="AutoShape 14"/>
          <p:cNvSpPr>
            <a:spLocks noChangeArrowheads="1"/>
          </p:cNvSpPr>
          <p:nvPr/>
        </p:nvSpPr>
        <p:spPr bwMode="auto">
          <a:xfrm>
            <a:off x="5943600" y="4724400"/>
            <a:ext cx="2813050" cy="958850"/>
          </a:xfrm>
          <a:prstGeom prst="triangle">
            <a:avLst>
              <a:gd name="adj" fmla="val 51120"/>
            </a:avLst>
          </a:prstGeom>
          <a:solidFill>
            <a:srgbClr val="CB0D0D"/>
          </a:solidFill>
          <a:ln w="9525">
            <a:solidFill>
              <a:srgbClr val="CB0D0D"/>
            </a:solidFill>
            <a:miter lim="800000"/>
            <a:headEnd/>
            <a:tailEnd/>
          </a:ln>
          <a:effectLst>
            <a:outerShdw dist="107763" dir="2700000" algn="ctr" rotWithShape="0">
              <a:srgbClr val="808080"/>
            </a:outerShdw>
          </a:effectLst>
        </p:spPr>
        <p:txBody>
          <a:bodyPr wrap="none" lIns="18000" rIns="18000" bIns="10800" anchor="ctr"/>
          <a:lstStyle/>
          <a:p>
            <a:pPr algn="ctr" eaLnBrk="1" hangingPunct="1"/>
            <a:r>
              <a:rPr lang="fr-FR">
                <a:cs typeface="Arial" charset="0"/>
              </a:rPr>
              <a:t>Notification</a:t>
            </a:r>
          </a:p>
          <a:p>
            <a:pPr algn="ctr" eaLnBrk="1" hangingPunct="1"/>
            <a:r>
              <a:rPr lang="fr-FR">
                <a:cs typeface="Arial" charset="0"/>
              </a:rPr>
              <a:t>Abusive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033463" y="381000"/>
            <a:ext cx="8110537" cy="476250"/>
          </a:xfrm>
        </p:spPr>
        <p:txBody>
          <a:bodyPr/>
          <a:lstStyle/>
          <a:p>
            <a:r>
              <a:rPr lang="fr-FR" sz="2400" smtClean="0"/>
              <a:t>Mécanisme strict de notification des contenus illicites</a:t>
            </a:r>
          </a:p>
        </p:txBody>
      </p:sp>
      <p:pic>
        <p:nvPicPr>
          <p:cNvPr id="29389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93893"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93895" name="Rectangle 5"/>
          <p:cNvSpPr>
            <a:spLocks noGrp="1" noChangeArrowheads="1"/>
          </p:cNvSpPr>
          <p:nvPr>
            <p:ph type="body" idx="1"/>
          </p:nvPr>
        </p:nvSpPr>
        <p:spPr>
          <a:xfrm>
            <a:off x="1066800" y="1524000"/>
            <a:ext cx="7718425" cy="4648200"/>
          </a:xfrm>
          <a:noFill/>
          <a:ln/>
        </p:spPr>
        <p:txBody>
          <a:bodyPr/>
          <a:lstStyle/>
          <a:p>
            <a:pPr eaLnBrk="1" hangingPunct="1">
              <a:lnSpc>
                <a:spcPct val="90000"/>
              </a:lnSpc>
              <a:spcAft>
                <a:spcPct val="0"/>
              </a:spcAft>
              <a:buClr>
                <a:srgbClr val="245F94"/>
              </a:buClr>
              <a:buSzPct val="60000"/>
              <a:buFont typeface="Wingdings 2" pitchFamily="18" charset="2"/>
              <a:buChar char="¢"/>
            </a:pPr>
            <a:r>
              <a:rPr lang="fr-FR" sz="2800" dirty="0" smtClean="0"/>
              <a:t> Application stricte de la LCEN par le juge qui n’a pas hésité à rejeter une notification pour défaut de formalisme (T. </a:t>
            </a:r>
            <a:r>
              <a:rPr lang="fr-FR" sz="2800" dirty="0" err="1" smtClean="0"/>
              <a:t>Corr</a:t>
            </a:r>
            <a:r>
              <a:rPr lang="fr-FR" sz="2800" dirty="0" smtClean="0"/>
              <a:t> Paris 22/10/2008): </a:t>
            </a:r>
            <a:r>
              <a:rPr lang="fr-FR" sz="2800" smtClean="0"/>
              <a:t>Mais assouplissement  JP récente </a:t>
            </a:r>
          </a:p>
          <a:p>
            <a:pPr eaLnBrk="1" hangingPunct="1">
              <a:lnSpc>
                <a:spcPct val="90000"/>
              </a:lnSpc>
              <a:spcAft>
                <a:spcPct val="0"/>
              </a:spcAft>
              <a:buClr>
                <a:srgbClr val="245F94"/>
              </a:buClr>
              <a:buSzPct val="60000"/>
              <a:buFont typeface="Wingdings 2" pitchFamily="18" charset="2"/>
              <a:buChar char="¢"/>
            </a:pPr>
            <a:r>
              <a:rPr lang="fr-FR" sz="2800" dirty="0" smtClean="0"/>
              <a:t> </a:t>
            </a:r>
            <a:r>
              <a:rPr lang="en-US" sz="2800" dirty="0" err="1" smtClean="0"/>
              <a:t>Responsabilité</a:t>
            </a:r>
            <a:r>
              <a:rPr lang="en-US" sz="2800" dirty="0" smtClean="0"/>
              <a:t> pour notification abusive :</a:t>
            </a:r>
          </a:p>
          <a:p>
            <a:pPr eaLnBrk="1" hangingPunct="1">
              <a:lnSpc>
                <a:spcPct val="90000"/>
              </a:lnSpc>
              <a:spcAft>
                <a:spcPct val="0"/>
              </a:spcAft>
              <a:buClr>
                <a:srgbClr val="245F94"/>
              </a:buClr>
              <a:buSzPct val="60000"/>
              <a:buFont typeface="Wingdings 2" pitchFamily="18" charset="2"/>
              <a:buNone/>
            </a:pPr>
            <a:r>
              <a:rPr lang="en-US" sz="2800" dirty="0" smtClean="0"/>
              <a:t>- Un an </a:t>
            </a:r>
            <a:r>
              <a:rPr lang="en-US" sz="2800" dirty="0" err="1" smtClean="0"/>
              <a:t>d’emprisonnement</a:t>
            </a:r>
            <a:endParaRPr lang="en-US" sz="2800" dirty="0" smtClean="0"/>
          </a:p>
          <a:p>
            <a:pPr eaLnBrk="1" hangingPunct="1">
              <a:lnSpc>
                <a:spcPct val="90000"/>
              </a:lnSpc>
              <a:spcAft>
                <a:spcPct val="0"/>
              </a:spcAft>
              <a:buClr>
                <a:srgbClr val="245F94"/>
              </a:buClr>
              <a:buSzPct val="60000"/>
              <a:buFont typeface="Wingdings 2" pitchFamily="18" charset="2"/>
              <a:buNone/>
            </a:pPr>
            <a:r>
              <a:rPr lang="en-US" sz="2800" dirty="0" smtClean="0"/>
              <a:t>- </a:t>
            </a:r>
            <a:r>
              <a:rPr lang="fr-FR" sz="2800" dirty="0" smtClean="0"/>
              <a:t>15 000 € d’amende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1033463" y="304800"/>
            <a:ext cx="7729537" cy="552450"/>
          </a:xfrm>
        </p:spPr>
        <p:txBody>
          <a:bodyPr/>
          <a:lstStyle/>
          <a:p>
            <a:r>
              <a:rPr lang="fr-FR" sz="3200" smtClean="0"/>
              <a:t>Procédure de l’art. 6-I-7 LCEN</a:t>
            </a:r>
          </a:p>
        </p:txBody>
      </p:sp>
      <p:sp>
        <p:nvSpPr>
          <p:cNvPr id="291843" name="Rectangle 3"/>
          <p:cNvSpPr>
            <a:spLocks noGrp="1" noChangeArrowheads="1"/>
          </p:cNvSpPr>
          <p:nvPr>
            <p:ph type="body" idx="1"/>
          </p:nvPr>
        </p:nvSpPr>
        <p:spPr>
          <a:xfrm>
            <a:off x="1066800" y="1524000"/>
            <a:ext cx="7772400" cy="4572000"/>
          </a:xfrm>
        </p:spPr>
        <p:txBody>
          <a:bodyPr/>
          <a:lstStyle/>
          <a:p>
            <a:pPr eaLnBrk="1" hangingPunct="1">
              <a:lnSpc>
                <a:spcPct val="90000"/>
              </a:lnSpc>
              <a:spcAft>
                <a:spcPct val="0"/>
              </a:spcAft>
              <a:buClr>
                <a:srgbClr val="245F94"/>
              </a:buClr>
              <a:buSzPct val="60000"/>
              <a:buFont typeface="Wingdings 2" pitchFamily="18" charset="2"/>
              <a:buChar char="¢"/>
            </a:pPr>
            <a:r>
              <a:rPr lang="fr-FR" sz="2800" smtClean="0"/>
              <a:t>Surveillance ciblée et temporaire ordonnée par l’autorité judiciaire</a:t>
            </a:r>
          </a:p>
          <a:p>
            <a:pPr lvl="1">
              <a:lnSpc>
                <a:spcPct val="80000"/>
              </a:lnSpc>
            </a:pPr>
            <a:r>
              <a:rPr lang="fr-FR" sz="1600" smtClean="0"/>
              <a:t>Aff. Vivastreet (TC Paris, réf. 31 octobre 2007)</a:t>
            </a:r>
          </a:p>
          <a:p>
            <a:pPr lvl="2">
              <a:lnSpc>
                <a:spcPct val="80000"/>
              </a:lnSpc>
            </a:pPr>
            <a:r>
              <a:rPr lang="fr-FR" sz="1600" smtClean="0"/>
              <a:t>Injonction de prévenir ou retirer toute annonce proposant à la vente hors réseau des parfums et cosmétiques (utilisant la dénomination des demanderesses), ou de parfums de concordance</a:t>
            </a:r>
          </a:p>
          <a:p>
            <a:pPr lvl="2">
              <a:lnSpc>
                <a:spcPct val="80000"/>
              </a:lnSpc>
            </a:pPr>
            <a:r>
              <a:rPr lang="fr-FR" sz="1600" smtClean="0"/>
              <a:t>Sous astreinte de 500€ / jour et par infraction</a:t>
            </a:r>
          </a:p>
          <a:p>
            <a:pPr lvl="2">
              <a:lnSpc>
                <a:spcPct val="80000"/>
              </a:lnSpc>
            </a:pPr>
            <a:r>
              <a:rPr lang="fr-FR" sz="1600" smtClean="0"/>
              <a:t>Pendant 60 jours</a:t>
            </a:r>
          </a:p>
          <a:p>
            <a:pPr>
              <a:lnSpc>
                <a:spcPct val="80000"/>
              </a:lnSpc>
            </a:pPr>
            <a:r>
              <a:rPr lang="fr-FR" sz="2800" smtClean="0"/>
              <a:t>Surveillance des contenus préalablement retirés</a:t>
            </a:r>
          </a:p>
          <a:p>
            <a:pPr lvl="1">
              <a:lnSpc>
                <a:spcPct val="80000"/>
              </a:lnSpc>
            </a:pPr>
            <a:r>
              <a:rPr lang="fr-FR" sz="1600" smtClean="0"/>
              <a:t>Aff. Dailymotion (TC Paris, 13 juillet 2007)</a:t>
            </a:r>
          </a:p>
          <a:p>
            <a:pPr lvl="2">
              <a:lnSpc>
                <a:spcPct val="80000"/>
              </a:lnSpc>
            </a:pPr>
            <a:r>
              <a:rPr lang="fr-FR" sz="1600" smtClean="0"/>
              <a:t>Film « Joyeux Noël » à nouveau diffusé en streaming malgré une mise en demeure </a:t>
            </a:r>
          </a:p>
        </p:txBody>
      </p:sp>
      <p:pic>
        <p:nvPicPr>
          <p:cNvPr id="291844"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91845"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033463" y="304800"/>
            <a:ext cx="7729537" cy="552450"/>
          </a:xfrm>
        </p:spPr>
        <p:txBody>
          <a:bodyPr/>
          <a:lstStyle/>
          <a:p>
            <a:r>
              <a:rPr lang="fr-FR" sz="3200" smtClean="0"/>
              <a:t>Procédure de l’art. 6-I-8 LCEN</a:t>
            </a:r>
          </a:p>
        </p:txBody>
      </p:sp>
      <p:sp>
        <p:nvSpPr>
          <p:cNvPr id="292867" name="Rectangle 3"/>
          <p:cNvSpPr>
            <a:spLocks noGrp="1" noChangeArrowheads="1"/>
          </p:cNvSpPr>
          <p:nvPr>
            <p:ph type="body" idx="1"/>
          </p:nvPr>
        </p:nvSpPr>
        <p:spPr>
          <a:xfrm>
            <a:off x="990600" y="1524000"/>
            <a:ext cx="7848600" cy="4648200"/>
          </a:xfrm>
        </p:spPr>
        <p:txBody>
          <a:bodyPr/>
          <a:lstStyle/>
          <a:p>
            <a:pPr>
              <a:lnSpc>
                <a:spcPct val="80000"/>
              </a:lnSpc>
            </a:pPr>
            <a:r>
              <a:rPr lang="fr-FR" sz="2800" dirty="0" smtClean="0"/>
              <a:t>Possibilité pour le juge de prescrire «toutes mesures propres à prévenir un dommage ou à faire cesser un dommage occasionné par le contenu d’un service de communication au public en ligne »</a:t>
            </a:r>
          </a:p>
          <a:p>
            <a:pPr marL="742950" lvl="1" indent="-285750">
              <a:lnSpc>
                <a:spcPct val="80000"/>
              </a:lnSpc>
            </a:pPr>
            <a:r>
              <a:rPr lang="fr-FR" sz="1800" dirty="0" smtClean="0"/>
              <a:t>À l’hébergeur</a:t>
            </a:r>
          </a:p>
          <a:p>
            <a:pPr marL="742950" lvl="1" indent="-285750">
              <a:lnSpc>
                <a:spcPct val="80000"/>
              </a:lnSpc>
            </a:pPr>
            <a:r>
              <a:rPr lang="fr-FR" sz="1800" dirty="0" smtClean="0"/>
              <a:t>À défaut, au FAI</a:t>
            </a:r>
          </a:p>
          <a:p>
            <a:pPr>
              <a:lnSpc>
                <a:spcPct val="80000"/>
              </a:lnSpc>
            </a:pPr>
            <a:r>
              <a:rPr lang="fr-FR" sz="2800" dirty="0" smtClean="0"/>
              <a:t>Aff. AAARGH</a:t>
            </a:r>
          </a:p>
          <a:p>
            <a:pPr marL="742950" lvl="1" indent="-285750">
              <a:lnSpc>
                <a:spcPct val="80000"/>
              </a:lnSpc>
            </a:pPr>
            <a:r>
              <a:rPr lang="fr-FR" sz="1800" dirty="0" smtClean="0"/>
              <a:t>Le juge laisse le soin au FAI de choisir « toutes les mesures propres à interrompre l’accès au site » (TGI, réf., 13 juin 2005)</a:t>
            </a:r>
          </a:p>
          <a:p>
            <a:pPr marL="742950" lvl="1" indent="-285750">
              <a:lnSpc>
                <a:spcPct val="80000"/>
              </a:lnSpc>
            </a:pPr>
            <a:r>
              <a:rPr lang="fr-FR" sz="1800" dirty="0" smtClean="0"/>
              <a:t>Pas nécessaire de mettre en cause préalablement l’hébergeur (</a:t>
            </a:r>
            <a:r>
              <a:rPr lang="fr-FR" sz="1800" dirty="0" err="1" smtClean="0"/>
              <a:t>Cass</a:t>
            </a:r>
            <a:r>
              <a:rPr lang="fr-FR" sz="1800" dirty="0" smtClean="0"/>
              <a:t>. 1ère </a:t>
            </a:r>
            <a:r>
              <a:rPr lang="fr-FR" sz="1800" dirty="0" err="1" smtClean="0"/>
              <a:t>civ</a:t>
            </a:r>
            <a:r>
              <a:rPr lang="fr-FR" sz="1800" dirty="0" smtClean="0"/>
              <a:t>. 19 juin 2008)</a:t>
            </a:r>
          </a:p>
        </p:txBody>
      </p:sp>
      <p:pic>
        <p:nvPicPr>
          <p:cNvPr id="29286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9286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1033463" y="404813"/>
            <a:ext cx="7729537" cy="452437"/>
          </a:xfrm>
        </p:spPr>
        <p:txBody>
          <a:bodyPr/>
          <a:lstStyle/>
          <a:p>
            <a:pPr eaLnBrk="1" hangingPunct="1"/>
            <a:r>
              <a:rPr lang="en-US" sz="3200" smtClean="0"/>
              <a:t>Sujets du cours </a:t>
            </a:r>
          </a:p>
        </p:txBody>
      </p:sp>
      <p:sp>
        <p:nvSpPr>
          <p:cNvPr id="22531" name="Rectangle 1027"/>
          <p:cNvSpPr>
            <a:spLocks noGrp="1" noChangeArrowheads="1"/>
          </p:cNvSpPr>
          <p:nvPr>
            <p:ph type="body" sz="half" idx="2"/>
          </p:nvPr>
        </p:nvSpPr>
        <p:spPr>
          <a:xfrm>
            <a:off x="3714750" y="2020888"/>
            <a:ext cx="5048250" cy="3352800"/>
          </a:xfrm>
        </p:spPr>
        <p:txBody>
          <a:bodyPr/>
          <a:lstStyle/>
          <a:p>
            <a:pPr eaLnBrk="1" hangingPunct="1"/>
            <a:r>
              <a:rPr lang="en-US" sz="2000" b="1" smtClean="0"/>
              <a:t>Module 2</a:t>
            </a:r>
            <a:r>
              <a:rPr lang="en-US" sz="1800" b="1" smtClean="0">
                <a:solidFill>
                  <a:srgbClr val="000000"/>
                </a:solidFill>
                <a:cs typeface="Times New Roman" charset="0"/>
              </a:rPr>
              <a:t>	La responsabilité sur internet</a:t>
            </a:r>
          </a:p>
        </p:txBody>
      </p:sp>
      <p:sp>
        <p:nvSpPr>
          <p:cNvPr id="22532" name="Text Box 1028"/>
          <p:cNvSpPr txBox="1">
            <a:spLocks noChangeArrowheads="1"/>
          </p:cNvSpPr>
          <p:nvPr/>
        </p:nvSpPr>
        <p:spPr bwMode="auto">
          <a:xfrm>
            <a:off x="1042988" y="1066800"/>
            <a:ext cx="8101012" cy="427038"/>
          </a:xfrm>
          <a:prstGeom prst="rect">
            <a:avLst/>
          </a:prstGeom>
          <a:noFill/>
          <a:ln w="9525">
            <a:noFill/>
            <a:miter lim="800000"/>
            <a:headEnd/>
            <a:tailEnd/>
          </a:ln>
        </p:spPr>
        <p:txBody>
          <a:bodyPr>
            <a:spAutoFit/>
          </a:bodyPr>
          <a:lstStyle/>
          <a:p>
            <a:pPr eaLnBrk="1" hangingPunct="1">
              <a:spcBef>
                <a:spcPct val="50000"/>
              </a:spcBef>
            </a:pPr>
            <a:r>
              <a:rPr lang="en-US" sz="2200"/>
              <a:t>Ce module est consacré à…</a:t>
            </a:r>
          </a:p>
        </p:txBody>
      </p:sp>
      <p:pic>
        <p:nvPicPr>
          <p:cNvPr id="22533" name="Picture 1030"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22534" name="Text Box 1031"/>
          <p:cNvSpPr txBox="1">
            <a:spLocks noChangeArrowheads="1"/>
          </p:cNvSpPr>
          <p:nvPr/>
        </p:nvSpPr>
        <p:spPr bwMode="auto">
          <a:xfrm>
            <a:off x="971550" y="0"/>
            <a:ext cx="8172450" cy="396875"/>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a:t>
            </a:r>
            <a:r>
              <a:rPr lang="en-US" sz="2000" b="1" dirty="0"/>
              <a:t>Module 2</a:t>
            </a:r>
          </a:p>
        </p:txBody>
      </p:sp>
      <p:pic>
        <p:nvPicPr>
          <p:cNvPr id="22543" name="Picture 2063"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33463" y="404813"/>
            <a:ext cx="7729537" cy="452437"/>
          </a:xfrm>
        </p:spPr>
        <p:txBody>
          <a:bodyPr/>
          <a:lstStyle/>
          <a:p>
            <a:pPr eaLnBrk="1" hangingPunct="1"/>
            <a:r>
              <a:rPr lang="en-US" sz="3200" smtClean="0"/>
              <a:t>Part 1 Stop-and-think</a:t>
            </a:r>
          </a:p>
        </p:txBody>
      </p:sp>
      <p:pic>
        <p:nvPicPr>
          <p:cNvPr id="69635"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69636"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pic>
        <p:nvPicPr>
          <p:cNvPr id="729094" name="Picture 6"/>
          <p:cNvPicPr>
            <a:picLocks noChangeAspect="1" noChangeArrowheads="1"/>
          </p:cNvPicPr>
          <p:nvPr/>
        </p:nvPicPr>
        <p:blipFill>
          <a:blip r:embed="rId5" cstate="print"/>
          <a:srcRect/>
          <a:stretch>
            <a:fillRect/>
          </a:stretch>
        </p:blipFill>
        <p:spPr bwMode="auto">
          <a:xfrm>
            <a:off x="2913063" y="2365375"/>
            <a:ext cx="3603625" cy="3255963"/>
          </a:xfrm>
          <a:prstGeom prst="rect">
            <a:avLst/>
          </a:prstGeom>
          <a:noFill/>
          <a:ln w="12700">
            <a:noFill/>
            <a:miter lim="800000"/>
            <a:headEnd type="none" w="sm" len="sm"/>
            <a:tailEnd type="none" w="sm" len="sm"/>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29094"/>
                                        </p:tgtEl>
                                        <p:attrNameLst>
                                          <p:attrName>style.visibility</p:attrName>
                                        </p:attrNameLst>
                                      </p:cBhvr>
                                      <p:to>
                                        <p:strVal val="visible"/>
                                      </p:to>
                                    </p:set>
                                    <p:animEffect transition="in" filter="fade">
                                      <p:cBhvr>
                                        <p:cTn id="7" dur="1000"/>
                                        <p:tgtEl>
                                          <p:spTgt spid="729094"/>
                                        </p:tgtEl>
                                      </p:cBhvr>
                                    </p:animEffect>
                                    <p:anim calcmode="lin" valueType="num">
                                      <p:cBhvr>
                                        <p:cTn id="8" dur="1000" fill="hold"/>
                                        <p:tgtEl>
                                          <p:spTgt spid="729094"/>
                                        </p:tgtEl>
                                        <p:attrNameLst>
                                          <p:attrName>style.rotation</p:attrName>
                                        </p:attrNameLst>
                                      </p:cBhvr>
                                      <p:tavLst>
                                        <p:tav tm="0">
                                          <p:val>
                                            <p:fltVal val="720"/>
                                          </p:val>
                                        </p:tav>
                                        <p:tav tm="100000">
                                          <p:val>
                                            <p:fltVal val="0"/>
                                          </p:val>
                                        </p:tav>
                                      </p:tavLst>
                                    </p:anim>
                                    <p:anim calcmode="lin" valueType="num">
                                      <p:cBhvr>
                                        <p:cTn id="9" dur="1000" fill="hold"/>
                                        <p:tgtEl>
                                          <p:spTgt spid="729094"/>
                                        </p:tgtEl>
                                        <p:attrNameLst>
                                          <p:attrName>ppt_h</p:attrName>
                                        </p:attrNameLst>
                                      </p:cBhvr>
                                      <p:tavLst>
                                        <p:tav tm="0">
                                          <p:val>
                                            <p:fltVal val="0"/>
                                          </p:val>
                                        </p:tav>
                                        <p:tav tm="100000">
                                          <p:val>
                                            <p:strVal val="#ppt_h"/>
                                          </p:val>
                                        </p:tav>
                                      </p:tavLst>
                                    </p:anim>
                                    <p:anim calcmode="lin" valueType="num">
                                      <p:cBhvr>
                                        <p:cTn id="10" dur="1000" fill="hold"/>
                                        <p:tgtEl>
                                          <p:spTgt spid="72909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0"/>
          <p:cNvSpPr>
            <a:spLocks noGrp="1" noChangeArrowheads="1"/>
          </p:cNvSpPr>
          <p:nvPr>
            <p:ph type="ctrTitle"/>
          </p:nvPr>
        </p:nvSpPr>
        <p:spPr/>
        <p:txBody>
          <a:bodyPr/>
          <a:lstStyle/>
          <a:p>
            <a:pPr eaLnBrk="1" hangingPunct="1"/>
            <a:r>
              <a:rPr lang="en-US" smtClean="0"/>
              <a:t>Module 2</a:t>
            </a:r>
            <a:br>
              <a:rPr lang="en-US" smtClean="0"/>
            </a:br>
            <a:r>
              <a:rPr lang="en-US" smtClean="0">
                <a:cs typeface="Times New Roman" charset="0"/>
              </a:rPr>
              <a:t>La responsabilité sur internet</a:t>
            </a:r>
            <a:br>
              <a:rPr lang="en-US" smtClean="0">
                <a:cs typeface="Times New Roman" charset="0"/>
              </a:rPr>
            </a:br>
            <a:endParaRPr lang="en-US" smtClean="0">
              <a:cs typeface="Times New Roman" charset="0"/>
            </a:endParaRPr>
          </a:p>
        </p:txBody>
      </p:sp>
      <p:pic>
        <p:nvPicPr>
          <p:cNvPr id="24579"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24580" name="Text Box 64"/>
          <p:cNvSpPr txBox="1">
            <a:spLocks noChangeArrowheads="1"/>
          </p:cNvSpPr>
          <p:nvPr/>
        </p:nvSpPr>
        <p:spPr bwMode="auto">
          <a:xfrm>
            <a:off x="179388" y="188913"/>
            <a:ext cx="8172450" cy="396875"/>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a:t>
            </a:r>
            <a:r>
              <a:rPr lang="en-US" sz="2000" b="1" dirty="0"/>
              <a:t>Module 2</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13"/>
          <p:cNvSpPr>
            <a:spLocks noGrp="1" noChangeArrowheads="1"/>
          </p:cNvSpPr>
          <p:nvPr>
            <p:ph type="title"/>
          </p:nvPr>
        </p:nvSpPr>
        <p:spPr>
          <a:xfrm>
            <a:off x="1033463" y="404813"/>
            <a:ext cx="7729537" cy="452437"/>
          </a:xfrm>
        </p:spPr>
        <p:txBody>
          <a:bodyPr/>
          <a:lstStyle/>
          <a:p>
            <a:pPr eaLnBrk="1" hangingPunct="1"/>
            <a:r>
              <a:rPr lang="en-US" sz="3200" smtClean="0"/>
              <a:t>Plan</a:t>
            </a:r>
          </a:p>
        </p:txBody>
      </p:sp>
      <p:sp>
        <p:nvSpPr>
          <p:cNvPr id="26628"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C</a:t>
            </a:r>
            <a:r>
              <a:rPr lang="fr-FR" sz="2200"/>
              <a:t>hapitres</a:t>
            </a:r>
            <a:r>
              <a:rPr lang="en-US" sz="2200"/>
              <a:t> qui seront abordés : </a:t>
            </a:r>
          </a:p>
        </p:txBody>
      </p:sp>
      <p:pic>
        <p:nvPicPr>
          <p:cNvPr id="26629"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6630"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6631" name="AutoShape 3"/>
          <p:cNvSpPr>
            <a:spLocks noChangeArrowheads="1"/>
          </p:cNvSpPr>
          <p:nvPr/>
        </p:nvSpPr>
        <p:spPr bwMode="auto">
          <a:xfrm>
            <a:off x="2362200" y="3581400"/>
            <a:ext cx="2895600" cy="1447800"/>
          </a:xfrm>
          <a:prstGeom prst="flowChartMultidocument">
            <a:avLst/>
          </a:prstGeom>
          <a:solidFill>
            <a:srgbClr val="3333CC"/>
          </a:solidFill>
          <a:ln w="9525">
            <a:solidFill>
              <a:schemeClr val="tx1"/>
            </a:solidFill>
            <a:miter lim="800000"/>
            <a:headEnd/>
            <a:tailEnd/>
          </a:ln>
        </p:spPr>
        <p:txBody>
          <a:bodyPr wrap="none" anchor="ctr"/>
          <a:lstStyle/>
          <a:p>
            <a:pPr algn="ctr"/>
            <a:r>
              <a:rPr lang="fr-FR" sz="2200">
                <a:solidFill>
                  <a:schemeClr val="bg1"/>
                </a:solidFill>
                <a:latin typeface="Verdana" pitchFamily="34" charset="0"/>
              </a:rPr>
              <a:t>Responsabilité de </a:t>
            </a:r>
          </a:p>
          <a:p>
            <a:pPr algn="ctr"/>
            <a:r>
              <a:rPr lang="fr-FR" sz="2200">
                <a:solidFill>
                  <a:schemeClr val="bg1"/>
                </a:solidFill>
                <a:latin typeface="Verdana" pitchFamily="34" charset="0"/>
              </a:rPr>
              <a:t>l’éditeur du site</a:t>
            </a:r>
          </a:p>
        </p:txBody>
      </p:sp>
      <p:pic>
        <p:nvPicPr>
          <p:cNvPr id="26640" name="Picture 16"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
        <p:nvSpPr>
          <p:cNvPr id="26641" name="AutoShape 6"/>
          <p:cNvSpPr>
            <a:spLocks noChangeArrowheads="1"/>
          </p:cNvSpPr>
          <p:nvPr/>
        </p:nvSpPr>
        <p:spPr bwMode="auto">
          <a:xfrm>
            <a:off x="1600200" y="190500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200">
                <a:solidFill>
                  <a:schemeClr val="bg1"/>
                </a:solidFill>
                <a:latin typeface="Verdana" pitchFamily="34" charset="0"/>
              </a:rPr>
              <a:t>Principes et </a:t>
            </a:r>
          </a:p>
          <a:p>
            <a:pPr algn="ctr"/>
            <a:r>
              <a:rPr lang="fr-FR" sz="2200">
                <a:solidFill>
                  <a:schemeClr val="bg1"/>
                </a:solidFill>
                <a:latin typeface="Verdana" pitchFamily="34" charset="0"/>
              </a:rPr>
              <a:t>généralités</a:t>
            </a:r>
            <a:endParaRPr lang="en-US" sz="2200">
              <a:solidFill>
                <a:schemeClr val="bg1"/>
              </a:solidFill>
              <a:latin typeface="Verdana" pitchFamily="34" charset="0"/>
            </a:endParaRPr>
          </a:p>
          <a:p>
            <a:pPr algn="ctr"/>
            <a:endParaRPr lang="fr-FR" sz="2600">
              <a:solidFill>
                <a:schemeClr val="bg1"/>
              </a:solidFill>
              <a:latin typeface="Verdana" pitchFamily="34" charset="0"/>
            </a:endParaRPr>
          </a:p>
        </p:txBody>
      </p:sp>
      <p:sp>
        <p:nvSpPr>
          <p:cNvPr id="26642" name="AutoShape 3"/>
          <p:cNvSpPr>
            <a:spLocks noChangeArrowheads="1"/>
          </p:cNvSpPr>
          <p:nvPr/>
        </p:nvSpPr>
        <p:spPr bwMode="auto">
          <a:xfrm>
            <a:off x="5029200" y="1828800"/>
            <a:ext cx="2895600" cy="1447800"/>
          </a:xfrm>
          <a:prstGeom prst="flowChartMultidocument">
            <a:avLst/>
          </a:prstGeom>
          <a:solidFill>
            <a:srgbClr val="3333CC"/>
          </a:solidFill>
          <a:ln w="9525">
            <a:solidFill>
              <a:schemeClr val="tx1"/>
            </a:solidFill>
            <a:miter lim="800000"/>
            <a:headEnd/>
            <a:tailEnd/>
          </a:ln>
        </p:spPr>
        <p:txBody>
          <a:bodyPr wrap="none" anchor="ctr"/>
          <a:lstStyle/>
          <a:p>
            <a:pPr algn="ctr"/>
            <a:r>
              <a:rPr lang="fr-FR" sz="2200">
                <a:solidFill>
                  <a:schemeClr val="bg1"/>
                </a:solidFill>
                <a:latin typeface="Verdana" pitchFamily="34" charset="0"/>
              </a:rPr>
              <a:t>Responsabilité </a:t>
            </a:r>
          </a:p>
          <a:p>
            <a:pPr algn="ctr"/>
            <a:r>
              <a:rPr lang="fr-FR" sz="2200">
                <a:solidFill>
                  <a:schemeClr val="bg1"/>
                </a:solidFill>
                <a:latin typeface="Verdana" pitchFamily="34" charset="0"/>
              </a:rPr>
              <a:t>des prestataires </a:t>
            </a:r>
          </a:p>
          <a:p>
            <a:pPr algn="ctr"/>
            <a:r>
              <a:rPr lang="fr-FR" sz="2200">
                <a:solidFill>
                  <a:schemeClr val="bg1"/>
                </a:solidFill>
                <a:latin typeface="Verdana" pitchFamily="34" charset="0"/>
              </a:rPr>
              <a:t>techniques</a:t>
            </a:r>
          </a:p>
        </p:txBody>
      </p:sp>
      <p:sp>
        <p:nvSpPr>
          <p:cNvPr id="26643" name="AutoShape 3"/>
          <p:cNvSpPr>
            <a:spLocks noChangeArrowheads="1"/>
          </p:cNvSpPr>
          <p:nvPr/>
        </p:nvSpPr>
        <p:spPr bwMode="auto">
          <a:xfrm>
            <a:off x="5791200" y="3429000"/>
            <a:ext cx="2895600" cy="1447800"/>
          </a:xfrm>
          <a:prstGeom prst="flowChartMultidocument">
            <a:avLst/>
          </a:prstGeom>
          <a:solidFill>
            <a:srgbClr val="3333CC"/>
          </a:solidFill>
          <a:ln w="9525">
            <a:solidFill>
              <a:schemeClr val="tx1"/>
            </a:solidFill>
            <a:miter lim="800000"/>
            <a:headEnd/>
            <a:tailEnd/>
          </a:ln>
        </p:spPr>
        <p:txBody>
          <a:bodyPr wrap="none" anchor="ctr"/>
          <a:lstStyle/>
          <a:p>
            <a:pPr algn="ctr"/>
            <a:r>
              <a:rPr lang="fr-FR" sz="2200">
                <a:solidFill>
                  <a:schemeClr val="bg1"/>
                </a:solidFill>
                <a:latin typeface="Verdana" pitchFamily="34" charset="0"/>
              </a:rPr>
              <a:t>Responsabilité du</a:t>
            </a:r>
          </a:p>
          <a:p>
            <a:pPr algn="ctr"/>
            <a:r>
              <a:rPr lang="fr-FR" sz="2200">
                <a:solidFill>
                  <a:schemeClr val="bg1"/>
                </a:solidFill>
                <a:latin typeface="Verdana" pitchFamily="34" charset="0"/>
              </a:rPr>
              <a:t>commerçant </a:t>
            </a:r>
          </a:p>
          <a:p>
            <a:pPr algn="ctr"/>
            <a:r>
              <a:rPr lang="fr-FR" sz="2200">
                <a:solidFill>
                  <a:schemeClr val="bg1"/>
                </a:solidFill>
                <a:latin typeface="Verdana" pitchFamily="34" charset="0"/>
              </a:rPr>
              <a:t>en ligne</a:t>
            </a: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Rectangle 2"/>
          <p:cNvSpPr>
            <a:spLocks noGrp="1" noChangeArrowheads="1"/>
          </p:cNvSpPr>
          <p:nvPr>
            <p:ph type="title" idx="4294967295"/>
          </p:nvPr>
        </p:nvSpPr>
        <p:spPr>
          <a:xfrm>
            <a:off x="1033463" y="333375"/>
            <a:ext cx="7729537" cy="523875"/>
          </a:xfrm>
        </p:spPr>
        <p:txBody>
          <a:bodyPr/>
          <a:lstStyle/>
          <a:p>
            <a:pPr eaLnBrk="1" hangingPunct="1"/>
            <a:r>
              <a:rPr lang="en-GB" sz="3200" smtClean="0">
                <a:solidFill>
                  <a:srgbClr val="000066"/>
                </a:solidFill>
              </a:rPr>
              <a:t> </a:t>
            </a:r>
          </a:p>
        </p:txBody>
      </p:sp>
      <p:pic>
        <p:nvPicPr>
          <p:cNvPr id="249859"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49860" name="Text Box 3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49861" name="Rectangle 42"/>
          <p:cNvSpPr>
            <a:spLocks noChangeArrowheads="1"/>
          </p:cNvSpPr>
          <p:nvPr/>
        </p:nvSpPr>
        <p:spPr bwMode="auto">
          <a:xfrm>
            <a:off x="1143000" y="1571625"/>
            <a:ext cx="7543800" cy="22701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d'identification des auteurs de contenus</a:t>
            </a:r>
          </a:p>
          <a:p>
            <a:pPr eaLnBrk="1" hangingPunct="1">
              <a:lnSpc>
                <a:spcPct val="90000"/>
              </a:lnSpc>
              <a:spcBef>
                <a:spcPct val="20000"/>
              </a:spcBef>
              <a:buClr>
                <a:srgbClr val="245F94"/>
              </a:buClr>
              <a:buSzPct val="60000"/>
              <a:buFont typeface="Wingdings 2" pitchFamily="18" charset="2"/>
              <a:buNone/>
            </a:pPr>
            <a:endParaRPr lang="fr-FR" sz="2800"/>
          </a:p>
          <a:p>
            <a:pPr eaLnBrk="1" hangingPunct="1">
              <a:lnSpc>
                <a:spcPct val="90000"/>
              </a:lnSpc>
              <a:spcBef>
                <a:spcPct val="20000"/>
              </a:spcBef>
              <a:buClr>
                <a:srgbClr val="245F94"/>
              </a:buClr>
              <a:buSzPct val="60000"/>
              <a:buFont typeface="Wingdings 2" pitchFamily="18" charset="2"/>
              <a:buChar char="¢"/>
            </a:pPr>
            <a:r>
              <a:rPr lang="fr-FR" sz="2800"/>
              <a:t> d’étendue de la responsabilité (professionnels / non professionnels)</a:t>
            </a:r>
          </a:p>
          <a:p>
            <a:pPr eaLnBrk="1" hangingPunct="1">
              <a:lnSpc>
                <a:spcPct val="90000"/>
              </a:lnSpc>
              <a:spcBef>
                <a:spcPct val="20000"/>
              </a:spcBef>
              <a:buClr>
                <a:srgbClr val="245F94"/>
              </a:buClr>
              <a:buSzPct val="60000"/>
              <a:buFont typeface="Wingdings 2" pitchFamily="18" charset="2"/>
              <a:buNone/>
            </a:pPr>
            <a:r>
              <a:rPr lang="fr-FR" sz="2800"/>
              <a:t> </a:t>
            </a:r>
            <a:endParaRPr lang="fr-FR" sz="2800">
              <a:solidFill>
                <a:srgbClr val="245F94"/>
              </a:solidFill>
              <a:latin typeface="Verdana" pitchFamily="34" charset="0"/>
            </a:endParaRPr>
          </a:p>
        </p:txBody>
      </p:sp>
      <p:pic>
        <p:nvPicPr>
          <p:cNvPr id="249862" name="Picture 6" descr="\\a-bensoussan\dfs\Dossiers\ALAIN BENSOUSSAN SELAS\COMITE DES SAVOIRS\12 LEXING WEB\IMAGE\Terre2.JPG"/>
          <p:cNvPicPr>
            <a:picLocks noChangeAspect="1" noChangeArrowheads="1"/>
          </p:cNvPicPr>
          <p:nvPr/>
        </p:nvPicPr>
        <p:blipFill>
          <a:blip r:embed="rId5" cstate="print"/>
          <a:srcRect/>
          <a:stretch>
            <a:fillRect/>
          </a:stretch>
        </p:blipFill>
        <p:spPr bwMode="auto">
          <a:xfrm>
            <a:off x="7086600" y="228600"/>
            <a:ext cx="1811338" cy="1358900"/>
          </a:xfrm>
          <a:prstGeom prst="rect">
            <a:avLst/>
          </a:prstGeom>
          <a:noFill/>
        </p:spPr>
      </p:pic>
      <p:sp>
        <p:nvSpPr>
          <p:cNvPr id="249863" name="Rectangle 2"/>
          <p:cNvSpPr>
            <a:spLocks noChangeArrowheads="1"/>
          </p:cNvSpPr>
          <p:nvPr/>
        </p:nvSpPr>
        <p:spPr bwMode="auto">
          <a:xfrm>
            <a:off x="990600" y="381000"/>
            <a:ext cx="5943600" cy="447675"/>
          </a:xfrm>
          <a:prstGeom prst="rect">
            <a:avLst/>
          </a:prstGeom>
          <a:noFill/>
          <a:ln w="9525">
            <a:noFill/>
            <a:miter lim="800000"/>
            <a:headEnd/>
            <a:tailEnd/>
          </a:ln>
        </p:spPr>
        <p:txBody>
          <a:bodyPr anchor="ctr"/>
          <a:lstStyle/>
          <a:p>
            <a:pPr eaLnBrk="1" hangingPunct="1"/>
            <a:r>
              <a:rPr lang="en-US" sz="3200" b="1">
                <a:solidFill>
                  <a:srgbClr val="000000"/>
                </a:solidFill>
              </a:rPr>
              <a:t>Problématiques </a:t>
            </a:r>
          </a:p>
        </p:txBody>
      </p:sp>
    </p:spTree>
    <p:custDataLst>
      <p:tags r:id="rId1"/>
    </p:custData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Acteurs de l’’internet</a:t>
            </a:r>
          </a:p>
        </p:txBody>
      </p:sp>
      <p:pic>
        <p:nvPicPr>
          <p:cNvPr id="25497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5498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54982" name="Oval 6"/>
          <p:cNvSpPr>
            <a:spLocks noChangeArrowheads="1"/>
          </p:cNvSpPr>
          <p:nvPr/>
        </p:nvSpPr>
        <p:spPr bwMode="auto">
          <a:xfrm>
            <a:off x="990600" y="1752600"/>
            <a:ext cx="7827963" cy="4270375"/>
          </a:xfrm>
          <a:prstGeom prst="ellipse">
            <a:avLst/>
          </a:prstGeom>
          <a:solidFill>
            <a:srgbClr val="CCCCFF">
              <a:alpha val="47000"/>
            </a:srgbClr>
          </a:solidFill>
          <a:ln w="9525">
            <a:noFill/>
            <a:miter lim="800000"/>
            <a:headEnd/>
            <a:tailEnd/>
          </a:ln>
          <a:effectLst/>
        </p:spPr>
        <p:txBody>
          <a:bodyPr wrap="none" anchorCtr="1"/>
          <a:lstStyle/>
          <a:p>
            <a:pPr algn="ctr" eaLnBrk="1" hangingPunct="1"/>
            <a:r>
              <a:rPr lang="fr-FR" sz="2800">
                <a:latin typeface="Tahoma" pitchFamily="34" charset="0"/>
              </a:rPr>
              <a:t>Prestataires de stockage</a:t>
            </a:r>
          </a:p>
          <a:p>
            <a:pPr algn="ctr" eaLnBrk="1" hangingPunct="1"/>
            <a:r>
              <a:rPr lang="fr-FR" sz="2800">
                <a:latin typeface="Tahoma" pitchFamily="34" charset="0"/>
              </a:rPr>
              <a:t>(hébergeurs)</a:t>
            </a:r>
          </a:p>
        </p:txBody>
      </p:sp>
      <p:sp>
        <p:nvSpPr>
          <p:cNvPr id="254983" name="Oval 7"/>
          <p:cNvSpPr>
            <a:spLocks noChangeArrowheads="1"/>
          </p:cNvSpPr>
          <p:nvPr/>
        </p:nvSpPr>
        <p:spPr bwMode="auto">
          <a:xfrm>
            <a:off x="5181600" y="3429000"/>
            <a:ext cx="2665413" cy="1439863"/>
          </a:xfrm>
          <a:prstGeom prst="ellipse">
            <a:avLst/>
          </a:prstGeom>
          <a:solidFill>
            <a:srgbClr val="6699FF"/>
          </a:solidFill>
          <a:ln w="9525">
            <a:noFill/>
            <a:miter lim="800000"/>
            <a:headEnd/>
            <a:tailEnd/>
          </a:ln>
          <a:effectLst/>
        </p:spPr>
        <p:txBody>
          <a:bodyPr anchor="ctr"/>
          <a:lstStyle/>
          <a:p>
            <a:pPr algn="ctr" eaLnBrk="1" hangingPunct="1"/>
            <a:r>
              <a:rPr lang="fr-FR" sz="2800">
                <a:solidFill>
                  <a:schemeClr val="bg1"/>
                </a:solidFill>
                <a:latin typeface="Tahoma" pitchFamily="34" charset="0"/>
              </a:rPr>
              <a:t>Editeur de contenu</a:t>
            </a:r>
          </a:p>
        </p:txBody>
      </p:sp>
      <p:sp>
        <p:nvSpPr>
          <p:cNvPr id="254985" name="Oval 9"/>
          <p:cNvSpPr>
            <a:spLocks noChangeArrowheads="1"/>
          </p:cNvSpPr>
          <p:nvPr/>
        </p:nvSpPr>
        <p:spPr bwMode="auto">
          <a:xfrm>
            <a:off x="1447800" y="3429000"/>
            <a:ext cx="2665413" cy="1516063"/>
          </a:xfrm>
          <a:prstGeom prst="ellipse">
            <a:avLst/>
          </a:prstGeom>
          <a:solidFill>
            <a:srgbClr val="6699FF"/>
          </a:solidFill>
          <a:ln w="9525">
            <a:noFill/>
            <a:miter lim="800000"/>
            <a:headEnd/>
            <a:tailEnd/>
          </a:ln>
          <a:effectLst/>
        </p:spPr>
        <p:txBody>
          <a:bodyPr anchor="ctr"/>
          <a:lstStyle/>
          <a:p>
            <a:pPr algn="ctr" eaLnBrk="1" hangingPunct="1"/>
            <a:r>
              <a:rPr lang="fr-FR" sz="2800">
                <a:solidFill>
                  <a:schemeClr val="bg1"/>
                </a:solidFill>
                <a:latin typeface="Tahoma" pitchFamily="34" charset="0"/>
              </a:rPr>
              <a:t>Editeur de contenu</a:t>
            </a:r>
          </a:p>
        </p:txBody>
      </p:sp>
      <p:sp>
        <p:nvSpPr>
          <p:cNvPr id="254986" name="AutoShape 10"/>
          <p:cNvSpPr>
            <a:spLocks noChangeArrowheads="1"/>
          </p:cNvSpPr>
          <p:nvPr/>
        </p:nvSpPr>
        <p:spPr bwMode="auto">
          <a:xfrm>
            <a:off x="1295400" y="5105400"/>
            <a:ext cx="7459663" cy="1152525"/>
          </a:xfrm>
          <a:prstGeom prst="rightArrow">
            <a:avLst>
              <a:gd name="adj1" fmla="val 50000"/>
              <a:gd name="adj2" fmla="val 161811"/>
            </a:avLst>
          </a:prstGeom>
          <a:solidFill>
            <a:srgbClr val="CC99FF"/>
          </a:solidFill>
          <a:ln w="9525">
            <a:noFill/>
            <a:miter lim="800000"/>
            <a:headEnd/>
            <a:tailEnd/>
          </a:ln>
          <a:effectLst/>
        </p:spPr>
        <p:txBody>
          <a:bodyPr wrap="none" anchor="ctr"/>
          <a:lstStyle/>
          <a:p>
            <a:pPr algn="ctr" eaLnBrk="1" hangingPunct="1"/>
            <a:r>
              <a:rPr lang="fr-FR" sz="2800">
                <a:solidFill>
                  <a:srgbClr val="CC3399"/>
                </a:solidFill>
                <a:latin typeface="Tahoma" pitchFamily="34" charset="0"/>
              </a:rPr>
              <a:t>FAI</a:t>
            </a:r>
          </a:p>
        </p:txBody>
      </p:sp>
    </p:spTree>
    <p:custDataLst>
      <p:tags r:id="rId1"/>
    </p:custData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idx="4294967295"/>
          </p:nvPr>
        </p:nvSpPr>
        <p:spPr>
          <a:xfrm>
            <a:off x="990600" y="304800"/>
            <a:ext cx="7729538" cy="523875"/>
          </a:xfrm>
        </p:spPr>
        <p:txBody>
          <a:bodyPr/>
          <a:lstStyle/>
          <a:p>
            <a:pPr eaLnBrk="1" hangingPunct="1"/>
            <a:r>
              <a:rPr lang="en-US" sz="3200" smtClean="0"/>
              <a:t>Dispositions communes </a:t>
            </a:r>
          </a:p>
        </p:txBody>
      </p:sp>
      <p:pic>
        <p:nvPicPr>
          <p:cNvPr id="27853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853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78533" name="Rectangle 5"/>
          <p:cNvSpPr>
            <a:spLocks noChangeArrowheads="1"/>
          </p:cNvSpPr>
          <p:nvPr/>
        </p:nvSpPr>
        <p:spPr bwMode="auto">
          <a:xfrm>
            <a:off x="1295400" y="1524000"/>
            <a:ext cx="7467600" cy="20986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Absence d’obligation générale de surveillance</a:t>
            </a:r>
          </a:p>
          <a:p>
            <a:pPr eaLnBrk="1" hangingPunct="1">
              <a:lnSpc>
                <a:spcPct val="90000"/>
              </a:lnSpc>
              <a:spcBef>
                <a:spcPct val="20000"/>
              </a:spcBef>
              <a:buClr>
                <a:srgbClr val="245F94"/>
              </a:buClr>
              <a:buSzPct val="60000"/>
              <a:buFont typeface="Wingdings 2" pitchFamily="18" charset="2"/>
              <a:buChar char="¢"/>
            </a:pPr>
            <a:r>
              <a:rPr lang="fr-FR" sz="2800"/>
              <a:t> Absence d’obligation générale de rechercher les contenus illicites, même pour les infractions très sensibles</a:t>
            </a:r>
          </a:p>
        </p:txBody>
      </p:sp>
    </p:spTree>
    <p:custDataLst>
      <p:tags r:id="rId1"/>
    </p:custData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idx="4294967295"/>
          </p:nvPr>
        </p:nvSpPr>
        <p:spPr>
          <a:xfrm>
            <a:off x="990600" y="304800"/>
            <a:ext cx="7729538" cy="523875"/>
          </a:xfrm>
        </p:spPr>
        <p:txBody>
          <a:bodyPr/>
          <a:lstStyle/>
          <a:p>
            <a:pPr eaLnBrk="1" hangingPunct="1"/>
            <a:r>
              <a:rPr lang="en-US" sz="3200" smtClean="0"/>
              <a:t>Chapitre 1 Principes et généralités</a:t>
            </a:r>
          </a:p>
        </p:txBody>
      </p:sp>
      <p:pic>
        <p:nvPicPr>
          <p:cNvPr id="25190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5190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La responsabilité sur internet</a:t>
            </a:r>
          </a:p>
        </p:txBody>
      </p:sp>
      <p:sp>
        <p:nvSpPr>
          <p:cNvPr id="251909" name="Rectangle 5"/>
          <p:cNvSpPr>
            <a:spLocks noChangeArrowheads="1"/>
          </p:cNvSpPr>
          <p:nvPr/>
        </p:nvSpPr>
        <p:spPr bwMode="auto">
          <a:xfrm>
            <a:off x="1295400" y="1524000"/>
            <a:ext cx="7467600" cy="38925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L’obligation d’identification imposée aux professionnels :</a:t>
            </a:r>
          </a:p>
          <a:p>
            <a:pPr eaLnBrk="1" hangingPunct="1">
              <a:lnSpc>
                <a:spcPct val="90000"/>
              </a:lnSpc>
              <a:spcBef>
                <a:spcPct val="20000"/>
              </a:spcBef>
              <a:buClr>
                <a:srgbClr val="245F94"/>
              </a:buClr>
              <a:buSzPct val="60000"/>
              <a:buFont typeface="Wingdings 2" pitchFamily="18" charset="2"/>
              <a:buNone/>
            </a:pPr>
            <a:r>
              <a:rPr lang="fr-FR" sz="2800"/>
              <a:t>- la notice légale</a:t>
            </a:r>
          </a:p>
          <a:p>
            <a:pPr eaLnBrk="1" hangingPunct="1">
              <a:lnSpc>
                <a:spcPct val="90000"/>
              </a:lnSpc>
              <a:spcBef>
                <a:spcPct val="20000"/>
              </a:spcBef>
              <a:buClr>
                <a:srgbClr val="245F94"/>
              </a:buClr>
              <a:buSzPct val="60000"/>
              <a:buFont typeface="Wingdings 2" pitchFamily="18" charset="2"/>
              <a:buChar char="¢"/>
            </a:pPr>
            <a:r>
              <a:rPr lang="fr-FR" sz="2800"/>
              <a:t> Non professionnels : droit à l’anonymat sous réserve :</a:t>
            </a:r>
          </a:p>
          <a:p>
            <a:pPr eaLnBrk="1" hangingPunct="1">
              <a:lnSpc>
                <a:spcPct val="90000"/>
              </a:lnSpc>
              <a:spcBef>
                <a:spcPct val="20000"/>
              </a:spcBef>
              <a:buClr>
                <a:srgbClr val="245F94"/>
              </a:buClr>
              <a:buSzPct val="60000"/>
              <a:buFont typeface="Wingdings 2" pitchFamily="18" charset="2"/>
              <a:buNone/>
            </a:pPr>
            <a:r>
              <a:rPr lang="fr-FR" sz="2800"/>
              <a:t>- de mentionner les coordonnées de l’hébergeur</a:t>
            </a:r>
          </a:p>
          <a:p>
            <a:pPr eaLnBrk="1" hangingPunct="1">
              <a:lnSpc>
                <a:spcPct val="90000"/>
              </a:lnSpc>
              <a:spcBef>
                <a:spcPct val="20000"/>
              </a:spcBef>
              <a:buClr>
                <a:srgbClr val="245F94"/>
              </a:buClr>
              <a:buSzPct val="60000"/>
              <a:buFont typeface="Wingdings 2" pitchFamily="18" charset="2"/>
              <a:buNone/>
            </a:pPr>
            <a:r>
              <a:rPr lang="fr-FR" sz="2800"/>
              <a:t>- d’avoir communiqué leurs éléments d’identification personnelle à l’hébergeur</a:t>
            </a: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4320</Words>
  <Application>Microsoft Office PowerPoint</Application>
  <PresentationFormat>Affichage à l'écran (4:3)</PresentationFormat>
  <Paragraphs>406</Paragraphs>
  <Slides>30</Slides>
  <Notes>22</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30</vt:i4>
      </vt:variant>
    </vt:vector>
  </HeadingPairs>
  <TitlesOfParts>
    <vt:vector size="32" baseType="lpstr">
      <vt:lpstr>Rapid E-Learning Course Template</vt:lpstr>
      <vt:lpstr>CorelDRAW</vt:lpstr>
      <vt:lpstr> Droit de l’internet et de la propriété intellectuelle Module 2</vt:lpstr>
      <vt:lpstr>Objectifs du cours</vt:lpstr>
      <vt:lpstr>Sujets du cours </vt:lpstr>
      <vt:lpstr>Module 2 La responsabilité sur internet </vt:lpstr>
      <vt:lpstr>Plan</vt:lpstr>
      <vt:lpstr> </vt:lpstr>
      <vt:lpstr>Acteurs de l’’internet</vt:lpstr>
      <vt:lpstr>Dispositions communes </vt:lpstr>
      <vt:lpstr>Chapitre 1 Principes et généralités</vt:lpstr>
      <vt:lpstr>Chapitre 2 L’éditeur</vt:lpstr>
      <vt:lpstr>Chapitre 2 La responsabilité de l’éditeur</vt:lpstr>
      <vt:lpstr>Chapitre 3 L’hébergeur</vt:lpstr>
      <vt:lpstr>Chapitre 3 Responsabilité de l’hébergeur</vt:lpstr>
      <vt:lpstr>Chapitre 3 Risques pour l’hébergeur</vt:lpstr>
      <vt:lpstr>Chapitre 4 Le FAI </vt:lpstr>
      <vt:lpstr>Chapitre 4 Responsabilité du FAI (1)</vt:lpstr>
      <vt:lpstr>Chapitre 4 Responsabilité du FAI (2)</vt:lpstr>
      <vt:lpstr>Chapitre 4 Autres prestataires techniques</vt:lpstr>
      <vt:lpstr>Chapitre 4 Responsabilité des autres</vt:lpstr>
      <vt:lpstr>Diapositive 20</vt:lpstr>
      <vt:lpstr>Données relatives au trafic</vt:lpstr>
      <vt:lpstr>Données d’identification</vt:lpstr>
      <vt:lpstr>Chapitre 5 Commerçant électronique</vt:lpstr>
      <vt:lpstr>Chapitre 5 Responsabilité du commerçant </vt:lpstr>
      <vt:lpstr>Chapitre 6 Procédures spéciales</vt:lpstr>
      <vt:lpstr>Mécanisme légal de notification des contenus illicites</vt:lpstr>
      <vt:lpstr>Mécanisme strict de notification des contenus illicites</vt:lpstr>
      <vt:lpstr>Procédure de l’art. 6-I-7 LCEN</vt:lpstr>
      <vt:lpstr>Procédure de l’art. 6-I-8 LCEN</vt:lpstr>
      <vt:lpstr>Part 1 Stop-and-think</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dc:description/>
  <cp:lastModifiedBy/>
  <cp:revision>139</cp:revision>
  <dcterms:created xsi:type="dcterms:W3CDTF">2008-10-30T09:57:56Z</dcterms:created>
  <dcterms:modified xsi:type="dcterms:W3CDTF">2010-12-26T15:23:02Z</dcterms:modified>
  <cp:category>SUPINFO PowerPoint Templates</cp:category>
</cp:coreProperties>
</file>