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5"/>
  </p:notesMasterIdLst>
  <p:sldIdLst>
    <p:sldId id="256" r:id="rId2"/>
    <p:sldId id="257" r:id="rId3"/>
    <p:sldId id="261" r:id="rId4"/>
    <p:sldId id="263" r:id="rId5"/>
    <p:sldId id="273" r:id="rId6"/>
    <p:sldId id="266" r:id="rId7"/>
    <p:sldId id="291" r:id="rId8"/>
    <p:sldId id="269" r:id="rId9"/>
    <p:sldId id="265" r:id="rId10"/>
    <p:sldId id="264" r:id="rId11"/>
    <p:sldId id="284" r:id="rId12"/>
    <p:sldId id="318" r:id="rId13"/>
    <p:sldId id="280" r:id="rId14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6"/>
      <p:bold r:id="rId17"/>
      <p:italic r:id="rId18"/>
      <p:boldItalic r:id="rId19"/>
    </p:embeddedFont>
    <p:embeddedFont>
      <p:font typeface="IBM Plex Sans Medium" panose="020B0603050203000203" pitchFamily="34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AF023-A3AF-477B-9F19-4D72B0D38246}">
  <a:tblStyle styleId="{437AF023-A3AF-477B-9F19-4D72B0D382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37fc7cce3d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37fc7cce3d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1710476bc4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11710476bc4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0" name="Google Shape;4230;g1173cd25692_0_1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1" name="Google Shape;4231;g1173cd25692_0_1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1710476bc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1710476bc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37fc7cce3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37fc7cce3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8a009883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8a009883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1710476bc4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1710476bc4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3808d40dd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3808d40dd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138212783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138212783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1710476bc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1710476bc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f38a612b63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f38a612b63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54800" y="1094250"/>
            <a:ext cx="3090300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54800" y="3372150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10800000" flipH="1">
            <a:off x="-812075" y="-728325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2281800" y="1417225"/>
            <a:ext cx="45804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1"/>
          </p:nvPr>
        </p:nvSpPr>
        <p:spPr>
          <a:xfrm>
            <a:off x="2281800" y="2174075"/>
            <a:ext cx="4580400" cy="16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/>
          <p:nvPr/>
        </p:nvSpPr>
        <p:spPr>
          <a:xfrm rot="10800000" flipH="1">
            <a:off x="6938500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1372200" y="2465025"/>
            <a:ext cx="63996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1372200" y="3221875"/>
            <a:ext cx="63996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/>
          <p:nvPr/>
        </p:nvSpPr>
        <p:spPr>
          <a:xfrm rot="10800000" flipH="1">
            <a:off x="-1273325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4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4972850" y="799825"/>
            <a:ext cx="3266400" cy="225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4972850" y="3098996"/>
            <a:ext cx="3266400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/>
          <p:nvPr/>
        </p:nvSpPr>
        <p:spPr>
          <a:xfrm rot="10800000" flipH="1">
            <a:off x="-1273325" y="-8782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5"/>
          <p:cNvSpPr>
            <a:spLocks noGrp="1"/>
          </p:cNvSpPr>
          <p:nvPr>
            <p:ph type="pic" idx="2"/>
          </p:nvPr>
        </p:nvSpPr>
        <p:spPr>
          <a:xfrm>
            <a:off x="0" y="175"/>
            <a:ext cx="38130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6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/>
          <p:nvPr/>
        </p:nvSpPr>
        <p:spPr>
          <a:xfrm>
            <a:off x="-650500" y="-832950"/>
            <a:ext cx="4289400" cy="4289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1" name="Google Shape;351;p38"/>
          <p:cNvPicPr preferRelativeResize="0"/>
          <p:nvPr/>
        </p:nvPicPr>
        <p:blipFill rotWithShape="1">
          <a:blip r:embed="rId3">
            <a:alphaModFix/>
          </a:blip>
          <a:srcRect r="28886" b="34314"/>
          <a:stretch/>
        </p:blipFill>
        <p:spPr>
          <a:xfrm>
            <a:off x="6685800" y="3758425"/>
            <a:ext cx="2380825" cy="13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8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8"/>
          <p:cNvSpPr txBox="1">
            <a:spLocks noGrp="1"/>
          </p:cNvSpPr>
          <p:nvPr>
            <p:ph type="title" idx="2"/>
          </p:nvPr>
        </p:nvSpPr>
        <p:spPr>
          <a:xfrm>
            <a:off x="5198756" y="1168750"/>
            <a:ext cx="2079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4" name="Google Shape;354;p38"/>
          <p:cNvSpPr txBox="1">
            <a:spLocks noGrp="1"/>
          </p:cNvSpPr>
          <p:nvPr>
            <p:ph type="subTitle" idx="1"/>
          </p:nvPr>
        </p:nvSpPr>
        <p:spPr>
          <a:xfrm>
            <a:off x="5196925" y="1696447"/>
            <a:ext cx="3130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8"/>
          <p:cNvSpPr txBox="1">
            <a:spLocks noGrp="1"/>
          </p:cNvSpPr>
          <p:nvPr>
            <p:ph type="title" idx="3"/>
          </p:nvPr>
        </p:nvSpPr>
        <p:spPr>
          <a:xfrm>
            <a:off x="5196925" y="2299857"/>
            <a:ext cx="20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6" name="Google Shape;356;p38"/>
          <p:cNvSpPr txBox="1">
            <a:spLocks noGrp="1"/>
          </p:cNvSpPr>
          <p:nvPr>
            <p:ph type="subTitle" idx="4"/>
          </p:nvPr>
        </p:nvSpPr>
        <p:spPr>
          <a:xfrm>
            <a:off x="5197703" y="2829849"/>
            <a:ext cx="31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38"/>
          <p:cNvSpPr txBox="1">
            <a:spLocks noGrp="1"/>
          </p:cNvSpPr>
          <p:nvPr>
            <p:ph type="title" idx="5"/>
          </p:nvPr>
        </p:nvSpPr>
        <p:spPr>
          <a:xfrm>
            <a:off x="5196926" y="3430965"/>
            <a:ext cx="20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8" name="Google Shape;358;p38"/>
          <p:cNvSpPr txBox="1">
            <a:spLocks noGrp="1"/>
          </p:cNvSpPr>
          <p:nvPr>
            <p:ph type="subTitle" idx="6"/>
          </p:nvPr>
        </p:nvSpPr>
        <p:spPr>
          <a:xfrm>
            <a:off x="5197703" y="3960250"/>
            <a:ext cx="31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38"/>
          <p:cNvSpPr txBox="1">
            <a:spLocks noGrp="1"/>
          </p:cNvSpPr>
          <p:nvPr>
            <p:ph type="title" idx="7" hasCustomPrompt="1"/>
          </p:nvPr>
        </p:nvSpPr>
        <p:spPr>
          <a:xfrm>
            <a:off x="4010579" y="1500185"/>
            <a:ext cx="10854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0" name="Google Shape;360;p38"/>
          <p:cNvSpPr txBox="1">
            <a:spLocks noGrp="1"/>
          </p:cNvSpPr>
          <p:nvPr>
            <p:ph type="title" idx="8" hasCustomPrompt="1"/>
          </p:nvPr>
        </p:nvSpPr>
        <p:spPr>
          <a:xfrm>
            <a:off x="4029300" y="2633994"/>
            <a:ext cx="10854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1" name="Google Shape;361;p38"/>
          <p:cNvSpPr txBox="1">
            <a:spLocks noGrp="1"/>
          </p:cNvSpPr>
          <p:nvPr>
            <p:ph type="title" idx="9" hasCustomPrompt="1"/>
          </p:nvPr>
        </p:nvSpPr>
        <p:spPr>
          <a:xfrm>
            <a:off x="4029300" y="3767720"/>
            <a:ext cx="10854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2" name="Google Shape;362;p38"/>
          <p:cNvSpPr>
            <a:spLocks noGrp="1"/>
          </p:cNvSpPr>
          <p:nvPr>
            <p:ph type="pic" idx="13"/>
          </p:nvPr>
        </p:nvSpPr>
        <p:spPr>
          <a:xfrm>
            <a:off x="720000" y="1571500"/>
            <a:ext cx="3085800" cy="27960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/>
          <p:nvPr/>
        </p:nvSpPr>
        <p:spPr>
          <a:xfrm>
            <a:off x="5271600" y="12169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6"/>
          <p:cNvSpPr/>
          <p:nvPr/>
        </p:nvSpPr>
        <p:spPr>
          <a:xfrm>
            <a:off x="-717550" y="-358650"/>
            <a:ext cx="3158700" cy="31587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4" name="Google Shape;4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8" y="3028425"/>
            <a:ext cx="3268650" cy="19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6"/>
          <p:cNvSpPr/>
          <p:nvPr/>
        </p:nvSpPr>
        <p:spPr>
          <a:xfrm>
            <a:off x="713050" y="790575"/>
            <a:ext cx="7717800" cy="35625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6"/>
          <p:cNvSpPr txBox="1">
            <a:spLocks noGrp="1"/>
          </p:cNvSpPr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0" name="Google Shape;5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2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552" name="Google Shape;552;p52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52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3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3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3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3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3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"/>
          <p:cNvSpPr/>
          <p:nvPr/>
        </p:nvSpPr>
        <p:spPr>
          <a:xfrm rot="10800000" flipH="1">
            <a:off x="5304450" y="-10454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4"/>
          <p:cNvSpPr/>
          <p:nvPr/>
        </p:nvSpPr>
        <p:spPr>
          <a:xfrm rot="10800000" flipH="1">
            <a:off x="-542925" y="3931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54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565" name="Google Shape;565;p5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54"/>
          <p:cNvGrpSpPr/>
          <p:nvPr/>
        </p:nvGrpSpPr>
        <p:grpSpPr>
          <a:xfrm rot="10800000" flipH="1">
            <a:off x="-12" y="4570483"/>
            <a:ext cx="2780508" cy="357877"/>
            <a:chOff x="198225" y="4390550"/>
            <a:chExt cx="3765075" cy="484600"/>
          </a:xfrm>
        </p:grpSpPr>
        <p:sp>
          <p:nvSpPr>
            <p:cNvPr id="568" name="Google Shape;568;p5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54"/>
          <p:cNvGrpSpPr/>
          <p:nvPr/>
        </p:nvGrpSpPr>
        <p:grpSpPr>
          <a:xfrm>
            <a:off x="7083488" y="215150"/>
            <a:ext cx="2060513" cy="357885"/>
            <a:chOff x="6363488" y="215150"/>
            <a:chExt cx="2060513" cy="357885"/>
          </a:xfrm>
        </p:grpSpPr>
        <p:sp>
          <p:nvSpPr>
            <p:cNvPr id="571" name="Google Shape;571;p54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4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5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91500" y="313650"/>
            <a:ext cx="8361000" cy="4516200"/>
          </a:xfrm>
          <a:prstGeom prst="rect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3" y="101070"/>
            <a:ext cx="2610703" cy="336022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6533303" y="4719270"/>
            <a:ext cx="2610703" cy="336022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250792" y="240925"/>
            <a:ext cx="1160092" cy="63948"/>
            <a:chOff x="3779200" y="1371600"/>
            <a:chExt cx="1992600" cy="109500"/>
          </a:xfrm>
        </p:grpSpPr>
        <p:sp>
          <p:nvSpPr>
            <p:cNvPr id="64" name="Google Shape;64;p6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6"/>
          <p:cNvGrpSpPr/>
          <p:nvPr/>
        </p:nvGrpSpPr>
        <p:grpSpPr>
          <a:xfrm>
            <a:off x="6715155" y="4604094"/>
            <a:ext cx="2428951" cy="434862"/>
            <a:chOff x="1358103" y="3291921"/>
            <a:chExt cx="3368397" cy="603054"/>
          </a:xfrm>
        </p:grpSpPr>
        <p:sp>
          <p:nvSpPr>
            <p:cNvPr id="71" name="Google Shape;71;p6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4360800" y="1227300"/>
            <a:ext cx="407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"/>
          </p:nvPr>
        </p:nvSpPr>
        <p:spPr>
          <a:xfrm>
            <a:off x="4360800" y="2069100"/>
            <a:ext cx="40701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713100" y="1211300"/>
            <a:ext cx="36615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1"/>
          </p:nvPr>
        </p:nvSpPr>
        <p:spPr>
          <a:xfrm>
            <a:off x="713100" y="3772800"/>
            <a:ext cx="36615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52" y="0"/>
            <a:ext cx="3130200" cy="18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/>
          <p:nvPr/>
        </p:nvSpPr>
        <p:spPr>
          <a:xfrm>
            <a:off x="6314175" y="122925"/>
            <a:ext cx="3130200" cy="3130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 rot="10800000" flipH="1">
            <a:off x="6579400" y="-1048150"/>
            <a:ext cx="3308400" cy="3308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1597000" y="1616600"/>
            <a:ext cx="4982400" cy="4982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842475" y="968900"/>
            <a:ext cx="35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842475" y="1659400"/>
            <a:ext cx="3506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7670175" y="374000"/>
            <a:ext cx="513300" cy="4641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8345300" y="374000"/>
            <a:ext cx="513300" cy="4641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0"/>
          <p:cNvGrpSpPr/>
          <p:nvPr/>
        </p:nvGrpSpPr>
        <p:grpSpPr>
          <a:xfrm>
            <a:off x="5593730" y="574087"/>
            <a:ext cx="1160092" cy="63948"/>
            <a:chOff x="3779200" y="1371600"/>
            <a:chExt cx="1992600" cy="109500"/>
          </a:xfrm>
        </p:grpSpPr>
        <p:sp>
          <p:nvSpPr>
            <p:cNvPr id="189" name="Google Shape;189;p20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5" name="Google Shape;195;p20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108675" y="3803150"/>
            <a:ext cx="3347900" cy="134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1039188" y="2248863"/>
            <a:ext cx="293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1"/>
          </p:nvPr>
        </p:nvSpPr>
        <p:spPr>
          <a:xfrm>
            <a:off x="1039188" y="2902163"/>
            <a:ext cx="29394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/>
          <p:nvPr/>
        </p:nvSpPr>
        <p:spPr>
          <a:xfrm rot="10800000" flipH="1">
            <a:off x="6430825" y="2057400"/>
            <a:ext cx="3450900" cy="34509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5497088" y="1502988"/>
            <a:ext cx="256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subTitle" idx="1"/>
          </p:nvPr>
        </p:nvSpPr>
        <p:spPr>
          <a:xfrm>
            <a:off x="5497088" y="2214663"/>
            <a:ext cx="25680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1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84" r:id="rId13"/>
    <p:sldLayoutId id="2147483692" r:id="rId14"/>
    <p:sldLayoutId id="2147483698" r:id="rId15"/>
    <p:sldLayoutId id="2147483699" r:id="rId16"/>
    <p:sldLayoutId id="2147483700" r:id="rId17"/>
    <p:sldLayoutId id="2147483701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1"/>
          <p:cNvSpPr/>
          <p:nvPr/>
        </p:nvSpPr>
        <p:spPr>
          <a:xfrm rot="10800000" flipH="1">
            <a:off x="4185591" y="22917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1"/>
          <p:cNvSpPr/>
          <p:nvPr/>
        </p:nvSpPr>
        <p:spPr>
          <a:xfrm>
            <a:off x="30155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ctrTitle"/>
          </p:nvPr>
        </p:nvSpPr>
        <p:spPr>
          <a:xfrm>
            <a:off x="5247567" y="551862"/>
            <a:ext cx="3362206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Aplicação de </a:t>
            </a:r>
            <a:r>
              <a:rPr lang="pt-BR" sz="2800" dirty="0" err="1"/>
              <a:t>BCI’s</a:t>
            </a:r>
            <a:r>
              <a:rPr lang="pt-BR" sz="2800" dirty="0"/>
              <a:t> e IA no</a:t>
            </a:r>
            <a:r>
              <a:rPr lang="pt-BR" sz="2400" dirty="0"/>
              <a:t> </a:t>
            </a:r>
            <a:r>
              <a:rPr lang="pt-BR" sz="2800" dirty="0"/>
              <a:t>Trânsito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dirty="0"/>
              <a:t>Um Futuro mais seguro e Eficiente</a:t>
            </a:r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1"/>
          </p:nvPr>
        </p:nvSpPr>
        <p:spPr>
          <a:xfrm>
            <a:off x="5045133" y="3660350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Jefferson Campista Bitar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Igor Miranda da Silva Tavares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Dayan </a:t>
            </a:r>
            <a:r>
              <a:rPr lang="pt-BR" sz="1200" dirty="0" err="1"/>
              <a:t>Hendricksson</a:t>
            </a:r>
            <a:r>
              <a:rPr lang="pt-BR" sz="1200" dirty="0"/>
              <a:t> Romão Sanchez</a:t>
            </a:r>
            <a:endParaRPr sz="1200" dirty="0"/>
          </a:p>
        </p:txBody>
      </p:sp>
      <p:pic>
        <p:nvPicPr>
          <p:cNvPr id="594" name="Google Shape;59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75" y="425075"/>
            <a:ext cx="4255050" cy="42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117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67" y="3469125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61"/>
          <p:cNvGrpSpPr/>
          <p:nvPr/>
        </p:nvGrpSpPr>
        <p:grpSpPr>
          <a:xfrm>
            <a:off x="3663700" y="4429725"/>
            <a:ext cx="3765075" cy="484600"/>
            <a:chOff x="198225" y="4390550"/>
            <a:chExt cx="3765075" cy="484600"/>
          </a:xfrm>
        </p:grpSpPr>
        <p:sp>
          <p:nvSpPr>
            <p:cNvPr id="598" name="Google Shape;598;p61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1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61"/>
          <p:cNvGrpSpPr/>
          <p:nvPr/>
        </p:nvGrpSpPr>
        <p:grpSpPr>
          <a:xfrm>
            <a:off x="5716150" y="279150"/>
            <a:ext cx="3427850" cy="639375"/>
            <a:chOff x="1298650" y="3255600"/>
            <a:chExt cx="3427850" cy="639375"/>
          </a:xfrm>
        </p:grpSpPr>
        <p:sp>
          <p:nvSpPr>
            <p:cNvPr id="601" name="Google Shape;601;p6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61"/>
          <p:cNvGrpSpPr/>
          <p:nvPr/>
        </p:nvGrpSpPr>
        <p:grpSpPr>
          <a:xfrm rot="5400000">
            <a:off x="314598" y="741345"/>
            <a:ext cx="871512" cy="467554"/>
            <a:chOff x="773350" y="518000"/>
            <a:chExt cx="2757950" cy="1479600"/>
          </a:xfrm>
        </p:grpSpPr>
        <p:sp>
          <p:nvSpPr>
            <p:cNvPr id="604" name="Google Shape;604;p61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1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1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9"/>
          <p:cNvSpPr txBox="1">
            <a:spLocks noGrp="1"/>
          </p:cNvSpPr>
          <p:nvPr>
            <p:ph type="title"/>
          </p:nvPr>
        </p:nvSpPr>
        <p:spPr>
          <a:xfrm>
            <a:off x="1282823" y="2332814"/>
            <a:ext cx="6399600" cy="7972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Processamento </a:t>
            </a:r>
            <a:r>
              <a:rPr lang="en" sz="3200" dirty="0"/>
              <a:t>de Sinais</a:t>
            </a:r>
            <a:endParaRPr sz="3200" dirty="0"/>
          </a:p>
        </p:txBody>
      </p:sp>
      <p:sp>
        <p:nvSpPr>
          <p:cNvPr id="746" name="Google Shape;746;p69"/>
          <p:cNvSpPr txBox="1">
            <a:spLocks noGrp="1"/>
          </p:cNvSpPr>
          <p:nvPr>
            <p:ph type="subTitle" idx="1"/>
          </p:nvPr>
        </p:nvSpPr>
        <p:spPr>
          <a:xfrm>
            <a:off x="1372200" y="3221875"/>
            <a:ext cx="675065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“Os sinais cerebrais são capturados, amplificados e convertidos de analógicos para digitais, permitindo que a IA interprete intenções e execute comandos com eficácia.”</a:t>
            </a:r>
            <a:endParaRPr dirty="0"/>
          </a:p>
        </p:txBody>
      </p:sp>
      <p:grpSp>
        <p:nvGrpSpPr>
          <p:cNvPr id="747" name="Google Shape;747;p69"/>
          <p:cNvGrpSpPr/>
          <p:nvPr/>
        </p:nvGrpSpPr>
        <p:grpSpPr>
          <a:xfrm>
            <a:off x="6968225" y="1501913"/>
            <a:ext cx="1154625" cy="1014150"/>
            <a:chOff x="6968225" y="1501913"/>
            <a:chExt cx="1154625" cy="1014150"/>
          </a:xfrm>
        </p:grpSpPr>
        <p:grpSp>
          <p:nvGrpSpPr>
            <p:cNvPr id="748" name="Google Shape;748;p69"/>
            <p:cNvGrpSpPr/>
            <p:nvPr/>
          </p:nvGrpSpPr>
          <p:grpSpPr>
            <a:xfrm flipH="1">
              <a:off x="6968225" y="2085563"/>
              <a:ext cx="1154625" cy="430500"/>
              <a:chOff x="4042650" y="642025"/>
              <a:chExt cx="1154625" cy="430500"/>
            </a:xfrm>
          </p:grpSpPr>
          <p:sp>
            <p:nvSpPr>
              <p:cNvPr id="749" name="Google Shape;749;p69"/>
              <p:cNvSpPr/>
              <p:nvPr/>
            </p:nvSpPr>
            <p:spPr>
              <a:xfrm>
                <a:off x="4042650" y="642025"/>
                <a:ext cx="498000" cy="430500"/>
              </a:xfrm>
              <a:prstGeom prst="snip2DiagRect">
                <a:avLst>
                  <a:gd name="adj1" fmla="val 0"/>
                  <a:gd name="adj2" fmla="val 32236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chemeClr val="l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69"/>
              <p:cNvSpPr/>
              <p:nvPr/>
            </p:nvSpPr>
            <p:spPr>
              <a:xfrm>
                <a:off x="4699275" y="642025"/>
                <a:ext cx="498000" cy="430500"/>
              </a:xfrm>
              <a:prstGeom prst="snip2DiagRect">
                <a:avLst>
                  <a:gd name="adj1" fmla="val 0"/>
                  <a:gd name="adj2" fmla="val 32236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00013" algn="bl" rotWithShape="0">
                  <a:schemeClr val="lt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1" name="Google Shape;751;p69"/>
            <p:cNvSpPr/>
            <p:nvPr/>
          </p:nvSpPr>
          <p:spPr>
            <a:xfrm flipH="1">
              <a:off x="7624850" y="1501913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69"/>
          <p:cNvGrpSpPr/>
          <p:nvPr/>
        </p:nvGrpSpPr>
        <p:grpSpPr>
          <a:xfrm rot="5400000">
            <a:off x="359852" y="1089229"/>
            <a:ext cx="1163678" cy="63948"/>
            <a:chOff x="3779200" y="1371600"/>
            <a:chExt cx="1992600" cy="109500"/>
          </a:xfrm>
        </p:grpSpPr>
        <p:sp>
          <p:nvSpPr>
            <p:cNvPr id="753" name="Google Shape;753;p69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9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9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9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9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9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69"/>
          <p:cNvGrpSpPr/>
          <p:nvPr/>
        </p:nvGrpSpPr>
        <p:grpSpPr>
          <a:xfrm rot="5400000">
            <a:off x="606877" y="1089229"/>
            <a:ext cx="1163678" cy="63948"/>
            <a:chOff x="3779200" y="1371600"/>
            <a:chExt cx="1992600" cy="109500"/>
          </a:xfrm>
        </p:grpSpPr>
        <p:sp>
          <p:nvSpPr>
            <p:cNvPr id="760" name="Google Shape;760;p69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9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9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9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9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9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66" name="Google Shape;766;p69"/>
          <p:cNvPicPr preferRelativeResize="0"/>
          <p:nvPr/>
        </p:nvPicPr>
        <p:blipFill rotWithShape="1">
          <a:blip r:embed="rId3">
            <a:alphaModFix/>
          </a:blip>
          <a:srcRect t="6539" b="4602"/>
          <a:stretch/>
        </p:blipFill>
        <p:spPr>
          <a:xfrm>
            <a:off x="2865675" y="446900"/>
            <a:ext cx="3412649" cy="21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7" name="Google Shape;121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100" y="1328650"/>
            <a:ext cx="4587800" cy="2899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8" name="Google Shape;1218;p89"/>
          <p:cNvGrpSpPr/>
          <p:nvPr/>
        </p:nvGrpSpPr>
        <p:grpSpPr>
          <a:xfrm>
            <a:off x="3733346" y="1225178"/>
            <a:ext cx="4896644" cy="3711298"/>
            <a:chOff x="713409" y="1097136"/>
            <a:chExt cx="3891167" cy="2949220"/>
          </a:xfrm>
        </p:grpSpPr>
        <p:sp>
          <p:nvSpPr>
            <p:cNvPr id="1219" name="Google Shape;1219;p89"/>
            <p:cNvSpPr/>
            <p:nvPr/>
          </p:nvSpPr>
          <p:spPr>
            <a:xfrm>
              <a:off x="2243875" y="3527623"/>
              <a:ext cx="830099" cy="518714"/>
            </a:xfrm>
            <a:custGeom>
              <a:avLst/>
              <a:gdLst/>
              <a:ahLst/>
              <a:cxnLst/>
              <a:rect l="l" t="t" r="r" b="b"/>
              <a:pathLst>
                <a:path w="7199" h="4194" extrusionOk="0">
                  <a:moveTo>
                    <a:pt x="1" y="1"/>
                  </a:moveTo>
                  <a:lnTo>
                    <a:pt x="1" y="4194"/>
                  </a:lnTo>
                  <a:lnTo>
                    <a:pt x="7198" y="4194"/>
                  </a:lnTo>
                  <a:lnTo>
                    <a:pt x="7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9"/>
            <p:cNvSpPr/>
            <p:nvPr/>
          </p:nvSpPr>
          <p:spPr>
            <a:xfrm>
              <a:off x="2006583" y="4003807"/>
              <a:ext cx="1305742" cy="42548"/>
            </a:xfrm>
            <a:custGeom>
              <a:avLst/>
              <a:gdLst/>
              <a:ahLst/>
              <a:cxnLst/>
              <a:rect l="l" t="t" r="r" b="b"/>
              <a:pathLst>
                <a:path w="11324" h="369" extrusionOk="0">
                  <a:moveTo>
                    <a:pt x="67" y="0"/>
                  </a:moveTo>
                  <a:cubicBezTo>
                    <a:pt x="25" y="0"/>
                    <a:pt x="0" y="34"/>
                    <a:pt x="0" y="67"/>
                  </a:cubicBezTo>
                  <a:lnTo>
                    <a:pt x="0" y="293"/>
                  </a:lnTo>
                  <a:cubicBezTo>
                    <a:pt x="0" y="335"/>
                    <a:pt x="25" y="369"/>
                    <a:pt x="67" y="369"/>
                  </a:cubicBezTo>
                  <a:lnTo>
                    <a:pt x="11248" y="369"/>
                  </a:lnTo>
                  <a:cubicBezTo>
                    <a:pt x="11290" y="369"/>
                    <a:pt x="11324" y="335"/>
                    <a:pt x="11324" y="293"/>
                  </a:cubicBezTo>
                  <a:lnTo>
                    <a:pt x="11324" y="67"/>
                  </a:lnTo>
                  <a:cubicBezTo>
                    <a:pt x="11324" y="34"/>
                    <a:pt x="11290" y="0"/>
                    <a:pt x="11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9"/>
            <p:cNvSpPr/>
            <p:nvPr/>
          </p:nvSpPr>
          <p:spPr>
            <a:xfrm>
              <a:off x="713409" y="1097136"/>
              <a:ext cx="3891167" cy="2465736"/>
            </a:xfrm>
            <a:custGeom>
              <a:avLst/>
              <a:gdLst/>
              <a:ahLst/>
              <a:cxnLst/>
              <a:rect l="l" t="t" r="r" b="b"/>
              <a:pathLst>
                <a:path w="33746" h="21384" extrusionOk="0">
                  <a:moveTo>
                    <a:pt x="32548" y="1021"/>
                  </a:moveTo>
                  <a:lnTo>
                    <a:pt x="32548" y="20362"/>
                  </a:lnTo>
                  <a:lnTo>
                    <a:pt x="1197" y="20362"/>
                  </a:lnTo>
                  <a:lnTo>
                    <a:pt x="1197" y="1021"/>
                  </a:lnTo>
                  <a:close/>
                  <a:moveTo>
                    <a:pt x="477" y="0"/>
                  </a:moveTo>
                  <a:cubicBezTo>
                    <a:pt x="210" y="0"/>
                    <a:pt x="0" y="209"/>
                    <a:pt x="0" y="477"/>
                  </a:cubicBezTo>
                  <a:lnTo>
                    <a:pt x="0" y="20906"/>
                  </a:lnTo>
                  <a:cubicBezTo>
                    <a:pt x="0" y="21174"/>
                    <a:pt x="218" y="21384"/>
                    <a:pt x="477" y="21384"/>
                  </a:cubicBezTo>
                  <a:lnTo>
                    <a:pt x="33268" y="21384"/>
                  </a:lnTo>
                  <a:cubicBezTo>
                    <a:pt x="33536" y="21384"/>
                    <a:pt x="33745" y="21166"/>
                    <a:pt x="33745" y="20906"/>
                  </a:cubicBezTo>
                  <a:lnTo>
                    <a:pt x="33745" y="477"/>
                  </a:lnTo>
                  <a:cubicBezTo>
                    <a:pt x="33745" y="209"/>
                    <a:pt x="33536" y="0"/>
                    <a:pt x="33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89"/>
          <p:cNvGrpSpPr/>
          <p:nvPr/>
        </p:nvGrpSpPr>
        <p:grpSpPr>
          <a:xfrm>
            <a:off x="514008" y="566396"/>
            <a:ext cx="4163361" cy="2376767"/>
            <a:chOff x="713100" y="1597775"/>
            <a:chExt cx="5712625" cy="3217500"/>
          </a:xfrm>
        </p:grpSpPr>
        <p:sp>
          <p:nvSpPr>
            <p:cNvPr id="1223" name="Google Shape;1223;p89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9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89"/>
          <p:cNvSpPr txBox="1">
            <a:spLocks noGrp="1"/>
          </p:cNvSpPr>
          <p:nvPr>
            <p:ph type="title"/>
          </p:nvPr>
        </p:nvSpPr>
        <p:spPr>
          <a:xfrm>
            <a:off x="842475" y="968900"/>
            <a:ext cx="35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1226" name="Google Shape;1226;p89"/>
          <p:cNvSpPr txBox="1">
            <a:spLocks noGrp="1"/>
          </p:cNvSpPr>
          <p:nvPr>
            <p:ph type="subTitle" idx="1"/>
          </p:nvPr>
        </p:nvSpPr>
        <p:spPr>
          <a:xfrm>
            <a:off x="842474" y="1659400"/>
            <a:ext cx="3729526" cy="1164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“As BCIs e IA estão pavimentando o caminho para um trânsito revolucionário. A pesquisa contínua e o desenvolvimento dessas tecnologias são essenciais para alcançarmos esse futuro.”</a:t>
            </a:r>
            <a:endParaRPr sz="1200" dirty="0"/>
          </a:p>
        </p:txBody>
      </p:sp>
      <p:sp>
        <p:nvSpPr>
          <p:cNvPr id="1227" name="Google Shape;1227;p89"/>
          <p:cNvSpPr/>
          <p:nvPr/>
        </p:nvSpPr>
        <p:spPr>
          <a:xfrm>
            <a:off x="2755275" y="3764050"/>
            <a:ext cx="513300" cy="4641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8" name="Google Shape;1228;p89"/>
          <p:cNvGrpSpPr/>
          <p:nvPr/>
        </p:nvGrpSpPr>
        <p:grpSpPr>
          <a:xfrm flipH="1">
            <a:off x="-5" y="3262424"/>
            <a:ext cx="2947684" cy="527672"/>
            <a:chOff x="1358103" y="3291921"/>
            <a:chExt cx="3368397" cy="603054"/>
          </a:xfrm>
        </p:grpSpPr>
        <p:sp>
          <p:nvSpPr>
            <p:cNvPr id="1229" name="Google Shape;1229;p89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9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3" name="Google Shape;4233;p123"/>
          <p:cNvSpPr txBox="1">
            <a:spLocks noGrp="1"/>
          </p:cNvSpPr>
          <p:nvPr>
            <p:ph type="title"/>
          </p:nvPr>
        </p:nvSpPr>
        <p:spPr>
          <a:xfrm>
            <a:off x="2441585" y="193518"/>
            <a:ext cx="5214233" cy="1617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Trabalho de apresentação Ciência da Computação</a:t>
            </a:r>
          </a:p>
        </p:txBody>
      </p:sp>
      <p:pic>
        <p:nvPicPr>
          <p:cNvPr id="4234" name="Google Shape;4234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238" y="1811400"/>
            <a:ext cx="3025182" cy="283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5" name="Google Shape;4235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490" y="1811400"/>
            <a:ext cx="2993273" cy="28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36" name="Google Shape;4236;p123"/>
          <p:cNvSpPr txBox="1"/>
          <p:nvPr/>
        </p:nvSpPr>
        <p:spPr>
          <a:xfrm>
            <a:off x="720000" y="1111100"/>
            <a:ext cx="337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4237" name="Google Shape;4237;p123"/>
          <p:cNvSpPr txBox="1"/>
          <p:nvPr/>
        </p:nvSpPr>
        <p:spPr>
          <a:xfrm>
            <a:off x="4489450" y="1111100"/>
            <a:ext cx="3934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</a:pPr>
            <a:endParaRPr sz="1200" dirty="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85"/>
          <p:cNvSpPr txBox="1">
            <a:spLocks noGrp="1"/>
          </p:cNvSpPr>
          <p:nvPr>
            <p:ph type="title"/>
          </p:nvPr>
        </p:nvSpPr>
        <p:spPr>
          <a:xfrm>
            <a:off x="1267050" y="1494300"/>
            <a:ext cx="6609900" cy="21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Futuro da Tecnologia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Resumo</a:t>
            </a:r>
            <a:endParaRPr dirty="0"/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“Explorando a fronteira entre a mente humana e a máquina, as </a:t>
            </a:r>
            <a:r>
              <a:rPr lang="pt-BR" sz="2400" dirty="0" err="1"/>
              <a:t>BCI’s</a:t>
            </a:r>
            <a:r>
              <a:rPr lang="pt-BR" sz="2400" dirty="0"/>
              <a:t> e IA estão revolucionando a maneira como interagimos com o trânsito, prometendo um futuro onde segurança e eficiência são primordiais.”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6"/>
          <p:cNvSpPr/>
          <p:nvPr/>
        </p:nvSpPr>
        <p:spPr>
          <a:xfrm>
            <a:off x="1426038" y="784050"/>
            <a:ext cx="6291900" cy="3575400"/>
          </a:xfrm>
          <a:prstGeom prst="snip2DiagRect">
            <a:avLst>
              <a:gd name="adj1" fmla="val 0"/>
              <a:gd name="adj2" fmla="val 2224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66"/>
          <p:cNvGrpSpPr/>
          <p:nvPr/>
        </p:nvGrpSpPr>
        <p:grpSpPr>
          <a:xfrm>
            <a:off x="7086635" y="919407"/>
            <a:ext cx="943732" cy="306757"/>
            <a:chOff x="7827710" y="4530982"/>
            <a:chExt cx="943732" cy="306757"/>
          </a:xfrm>
        </p:grpSpPr>
        <p:grpSp>
          <p:nvGrpSpPr>
            <p:cNvPr id="702" name="Google Shape;702;p66"/>
            <p:cNvGrpSpPr/>
            <p:nvPr/>
          </p:nvGrpSpPr>
          <p:grpSpPr>
            <a:xfrm>
              <a:off x="7827710" y="4530982"/>
              <a:ext cx="943732" cy="63948"/>
              <a:chOff x="3779200" y="1371600"/>
              <a:chExt cx="1615980" cy="109500"/>
            </a:xfrm>
          </p:grpSpPr>
          <p:sp>
            <p:nvSpPr>
              <p:cNvPr id="703" name="Google Shape;703;p66"/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66"/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66"/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66"/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66"/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66"/>
            <p:cNvGrpSpPr/>
            <p:nvPr/>
          </p:nvGrpSpPr>
          <p:grpSpPr>
            <a:xfrm>
              <a:off x="7827710" y="4773790"/>
              <a:ext cx="943732" cy="63948"/>
              <a:chOff x="3779200" y="1371600"/>
              <a:chExt cx="1615980" cy="109500"/>
            </a:xfrm>
          </p:grpSpPr>
          <p:sp>
            <p:nvSpPr>
              <p:cNvPr id="709" name="Google Shape;709;p66"/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66"/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66"/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66"/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66"/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4" name="Google Shape;714;p66"/>
          <p:cNvGrpSpPr/>
          <p:nvPr/>
        </p:nvGrpSpPr>
        <p:grpSpPr>
          <a:xfrm rot="10800000" flipH="1">
            <a:off x="1426041" y="994595"/>
            <a:ext cx="2125761" cy="273605"/>
            <a:chOff x="198225" y="4390550"/>
            <a:chExt cx="3765075" cy="484600"/>
          </a:xfrm>
        </p:grpSpPr>
        <p:sp>
          <p:nvSpPr>
            <p:cNvPr id="715" name="Google Shape;715;p66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6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7" name="Google Shape;717;p66"/>
          <p:cNvSpPr txBox="1">
            <a:spLocks noGrp="1"/>
          </p:cNvSpPr>
          <p:nvPr>
            <p:ph type="title"/>
          </p:nvPr>
        </p:nvSpPr>
        <p:spPr>
          <a:xfrm>
            <a:off x="2281800" y="1417225"/>
            <a:ext cx="45804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Introdução</a:t>
            </a:r>
            <a:endParaRPr dirty="0"/>
          </a:p>
        </p:txBody>
      </p:sp>
      <p:sp>
        <p:nvSpPr>
          <p:cNvPr id="718" name="Google Shape;718;p66"/>
          <p:cNvSpPr txBox="1">
            <a:spLocks noGrp="1"/>
          </p:cNvSpPr>
          <p:nvPr>
            <p:ph type="subTitle" idx="1"/>
          </p:nvPr>
        </p:nvSpPr>
        <p:spPr>
          <a:xfrm>
            <a:off x="2281800" y="2174075"/>
            <a:ext cx="4580400" cy="16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dirty="0"/>
              <a:t>“Enfrentamos congestionamentos, acidentes e poluição diariamente. As BCIs e IA surgem como soluções inovadoras, transformando desafios em oportunidades para um trânsito mais inteligente.”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/>
          <p:cNvSpPr/>
          <p:nvPr/>
        </p:nvSpPr>
        <p:spPr>
          <a:xfrm>
            <a:off x="-809975" y="-503500"/>
            <a:ext cx="4596300" cy="45963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8"/>
          <p:cNvSpPr txBox="1">
            <a:spLocks noGrp="1"/>
          </p:cNvSpPr>
          <p:nvPr>
            <p:ph type="title"/>
          </p:nvPr>
        </p:nvSpPr>
        <p:spPr>
          <a:xfrm>
            <a:off x="4360799" y="1227300"/>
            <a:ext cx="42800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Prevenção de Acidentes</a:t>
            </a:r>
            <a:endParaRPr sz="2800" dirty="0"/>
          </a:p>
        </p:txBody>
      </p:sp>
      <p:sp>
        <p:nvSpPr>
          <p:cNvPr id="733" name="Google Shape;733;p68"/>
          <p:cNvSpPr txBox="1">
            <a:spLocks noGrp="1"/>
          </p:cNvSpPr>
          <p:nvPr>
            <p:ph type="subTitle" idx="1"/>
          </p:nvPr>
        </p:nvSpPr>
        <p:spPr>
          <a:xfrm>
            <a:off x="4360800" y="2069100"/>
            <a:ext cx="40701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“Monitorando sinais cerebrais, as BCIs podem detectar fadiga e distração, permitindo intervenções imediatas para manter nossas estradas mais seguras.”</a:t>
            </a:r>
            <a:endParaRPr dirty="0"/>
          </a:p>
        </p:txBody>
      </p:sp>
      <p:pic>
        <p:nvPicPr>
          <p:cNvPr id="734" name="Google Shape;73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50" y="750263"/>
            <a:ext cx="3635700" cy="36429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p68"/>
          <p:cNvGrpSpPr/>
          <p:nvPr/>
        </p:nvGrpSpPr>
        <p:grpSpPr>
          <a:xfrm>
            <a:off x="4042650" y="590713"/>
            <a:ext cx="1154625" cy="430500"/>
            <a:chOff x="4042650" y="642025"/>
            <a:chExt cx="1154625" cy="430500"/>
          </a:xfrm>
        </p:grpSpPr>
        <p:sp>
          <p:nvSpPr>
            <p:cNvPr id="736" name="Google Shape;736;p6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68"/>
          <p:cNvGrpSpPr/>
          <p:nvPr/>
        </p:nvGrpSpPr>
        <p:grpSpPr>
          <a:xfrm>
            <a:off x="7486250" y="4122288"/>
            <a:ext cx="1154625" cy="430500"/>
            <a:chOff x="4042650" y="642025"/>
            <a:chExt cx="1154625" cy="430500"/>
          </a:xfrm>
        </p:grpSpPr>
        <p:sp>
          <p:nvSpPr>
            <p:cNvPr id="739" name="Google Shape;739;p6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78"/>
          <p:cNvGrpSpPr/>
          <p:nvPr/>
        </p:nvGrpSpPr>
        <p:grpSpPr>
          <a:xfrm>
            <a:off x="4875931" y="1006858"/>
            <a:ext cx="3810321" cy="2750641"/>
            <a:chOff x="713100" y="1597775"/>
            <a:chExt cx="5712625" cy="3217500"/>
          </a:xfrm>
        </p:grpSpPr>
        <p:sp>
          <p:nvSpPr>
            <p:cNvPr id="947" name="Google Shape;947;p78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8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49" name="Google Shape;94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8" y="240250"/>
            <a:ext cx="6123215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0" name="Google Shape;950;p78"/>
          <p:cNvGrpSpPr/>
          <p:nvPr/>
        </p:nvGrpSpPr>
        <p:grpSpPr>
          <a:xfrm flipH="1">
            <a:off x="4619025" y="962813"/>
            <a:ext cx="1154625" cy="430500"/>
            <a:chOff x="4042650" y="642025"/>
            <a:chExt cx="1154625" cy="430500"/>
          </a:xfrm>
        </p:grpSpPr>
        <p:sp>
          <p:nvSpPr>
            <p:cNvPr id="951" name="Google Shape;951;p7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78"/>
          <p:cNvSpPr/>
          <p:nvPr/>
        </p:nvSpPr>
        <p:spPr>
          <a:xfrm flipH="1">
            <a:off x="5275650" y="379163"/>
            <a:ext cx="498000" cy="4305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78"/>
          <p:cNvSpPr txBox="1">
            <a:spLocks noGrp="1"/>
          </p:cNvSpPr>
          <p:nvPr>
            <p:ph type="title"/>
          </p:nvPr>
        </p:nvSpPr>
        <p:spPr>
          <a:xfrm>
            <a:off x="5497087" y="1393313"/>
            <a:ext cx="2965796" cy="682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Controle de Veículos para pessoas com Deficiência</a:t>
            </a:r>
            <a:endParaRPr sz="1800" dirty="0"/>
          </a:p>
        </p:txBody>
      </p:sp>
      <p:sp>
        <p:nvSpPr>
          <p:cNvPr id="955" name="Google Shape;955;p78"/>
          <p:cNvSpPr txBox="1">
            <a:spLocks noGrp="1"/>
          </p:cNvSpPr>
          <p:nvPr>
            <p:ph type="subTitle" idx="1"/>
          </p:nvPr>
        </p:nvSpPr>
        <p:spPr>
          <a:xfrm>
            <a:off x="5497088" y="2214663"/>
            <a:ext cx="3189164" cy="1542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“As BCIs abrem novos horizontes para a mobilidade, oferecendo a pessoas com deficiências a liberdade de controlar veículos de maneira intuitiva e independente.”</a:t>
            </a:r>
            <a:endParaRPr dirty="0"/>
          </a:p>
        </p:txBody>
      </p:sp>
      <p:grpSp>
        <p:nvGrpSpPr>
          <p:cNvPr id="956" name="Google Shape;956;p78"/>
          <p:cNvGrpSpPr/>
          <p:nvPr/>
        </p:nvGrpSpPr>
        <p:grpSpPr>
          <a:xfrm rot="5400000">
            <a:off x="131252" y="1089229"/>
            <a:ext cx="1163678" cy="63948"/>
            <a:chOff x="3779200" y="1371600"/>
            <a:chExt cx="1992600" cy="109500"/>
          </a:xfrm>
        </p:grpSpPr>
        <p:sp>
          <p:nvSpPr>
            <p:cNvPr id="957" name="Google Shape;957;p78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8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8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8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8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8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" name="Google Shape;793;p7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456" b="1456"/>
          <a:stretch/>
        </p:blipFill>
        <p:spPr>
          <a:xfrm>
            <a:off x="0" y="175"/>
            <a:ext cx="3813000" cy="5143500"/>
          </a:xfrm>
          <a:prstGeom prst="snip2DiagRect">
            <a:avLst>
              <a:gd name="adj1" fmla="val 0"/>
              <a:gd name="adj2" fmla="val 16667"/>
            </a:avLst>
          </a:prstGeom>
        </p:spPr>
      </p:pic>
      <p:sp>
        <p:nvSpPr>
          <p:cNvPr id="794" name="Google Shape;794;p71"/>
          <p:cNvSpPr/>
          <p:nvPr/>
        </p:nvSpPr>
        <p:spPr>
          <a:xfrm>
            <a:off x="206375" y="152250"/>
            <a:ext cx="3768600" cy="48390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 txBox="1">
            <a:spLocks noGrp="1"/>
          </p:cNvSpPr>
          <p:nvPr>
            <p:ph type="title"/>
          </p:nvPr>
        </p:nvSpPr>
        <p:spPr>
          <a:xfrm>
            <a:off x="4911816" y="1058050"/>
            <a:ext cx="3266400" cy="22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Otimização de Fluxo de Tráfico</a:t>
            </a:r>
            <a:endParaRPr sz="3600" dirty="0"/>
          </a:p>
        </p:txBody>
      </p:sp>
      <p:sp>
        <p:nvSpPr>
          <p:cNvPr id="796" name="Google Shape;796;p71"/>
          <p:cNvSpPr txBox="1">
            <a:spLocks noGrp="1"/>
          </p:cNvSpPr>
          <p:nvPr>
            <p:ph type="subTitle" idx="1"/>
          </p:nvPr>
        </p:nvSpPr>
        <p:spPr>
          <a:xfrm>
            <a:off x="4972850" y="3098995"/>
            <a:ext cx="3371050" cy="144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“Integrando BCIs ao sistema de tráfego, podemos ajustar automaticamente a velocidade e a distância entre veículos, aliviando congestionamentos e melhorando a experiência de dirigir.”</a:t>
            </a:r>
            <a:endParaRPr dirty="0"/>
          </a:p>
        </p:txBody>
      </p:sp>
      <p:grpSp>
        <p:nvGrpSpPr>
          <p:cNvPr id="797" name="Google Shape;797;p71"/>
          <p:cNvGrpSpPr/>
          <p:nvPr/>
        </p:nvGrpSpPr>
        <p:grpSpPr>
          <a:xfrm flipH="1">
            <a:off x="7455750" y="1175513"/>
            <a:ext cx="1154625" cy="430500"/>
            <a:chOff x="4042650" y="642025"/>
            <a:chExt cx="1154625" cy="430500"/>
          </a:xfrm>
        </p:grpSpPr>
        <p:sp>
          <p:nvSpPr>
            <p:cNvPr id="798" name="Google Shape;798;p71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1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71"/>
          <p:cNvGrpSpPr/>
          <p:nvPr/>
        </p:nvGrpSpPr>
        <p:grpSpPr>
          <a:xfrm>
            <a:off x="6545016" y="4405718"/>
            <a:ext cx="2598996" cy="484774"/>
            <a:chOff x="1298650" y="3255600"/>
            <a:chExt cx="3427850" cy="639375"/>
          </a:xfrm>
        </p:grpSpPr>
        <p:sp>
          <p:nvSpPr>
            <p:cNvPr id="801" name="Google Shape;801;p7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96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Emissões Reduzidas</a:t>
            </a:r>
            <a:endParaRPr dirty="0"/>
          </a:p>
        </p:txBody>
      </p:sp>
      <p:sp>
        <p:nvSpPr>
          <p:cNvPr id="1399" name="Google Shape;1399;p96"/>
          <p:cNvSpPr txBox="1">
            <a:spLocks noGrp="1"/>
          </p:cNvSpPr>
          <p:nvPr>
            <p:ph type="subTitle" idx="1"/>
          </p:nvPr>
        </p:nvSpPr>
        <p:spPr>
          <a:xfrm>
            <a:off x="3987804" y="1893686"/>
            <a:ext cx="4645208" cy="1985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800" dirty="0"/>
              <a:t>“Com decisões mais rápidas e eficientes, as BCIs contribuem para uma condução mais econômica e sustentável, reduzindo significativamente as emissões de gases poluentes.”</a:t>
            </a:r>
            <a:endParaRPr sz="1800" dirty="0"/>
          </a:p>
        </p:txBody>
      </p:sp>
      <p:grpSp>
        <p:nvGrpSpPr>
          <p:cNvPr id="1407" name="Google Shape;1407;p96"/>
          <p:cNvGrpSpPr/>
          <p:nvPr/>
        </p:nvGrpSpPr>
        <p:grpSpPr>
          <a:xfrm flipH="1">
            <a:off x="-5" y="234586"/>
            <a:ext cx="2947684" cy="527672"/>
            <a:chOff x="1358103" y="3291921"/>
            <a:chExt cx="3368397" cy="603054"/>
          </a:xfrm>
        </p:grpSpPr>
        <p:sp>
          <p:nvSpPr>
            <p:cNvPr id="1408" name="Google Shape;1408;p96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96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10" name="Google Shape;1410;p96"/>
          <p:cNvPicPr preferRelativeResize="0">
            <a:picLocks noGrp="1"/>
          </p:cNvPicPr>
          <p:nvPr>
            <p:ph type="pic" idx="13"/>
          </p:nvPr>
        </p:nvPicPr>
        <p:blipFill rotWithShape="1">
          <a:blip r:embed="rId3">
            <a:alphaModFix/>
          </a:blip>
          <a:srcRect l="13279" r="13272"/>
          <a:stretch/>
        </p:blipFill>
        <p:spPr>
          <a:xfrm>
            <a:off x="720000" y="1571500"/>
            <a:ext cx="3085800" cy="2796000"/>
          </a:xfrm>
          <a:prstGeom prst="snip2DiagRect">
            <a:avLst>
              <a:gd name="adj1" fmla="val 0"/>
              <a:gd name="adj2" fmla="val 16667"/>
            </a:avLst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4"/>
          <p:cNvSpPr/>
          <p:nvPr/>
        </p:nvSpPr>
        <p:spPr>
          <a:xfrm>
            <a:off x="-727100" y="-456925"/>
            <a:ext cx="3636300" cy="36363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0" name="Google Shape;870;p74"/>
          <p:cNvGrpSpPr/>
          <p:nvPr/>
        </p:nvGrpSpPr>
        <p:grpSpPr>
          <a:xfrm>
            <a:off x="603881" y="1831258"/>
            <a:ext cx="3810321" cy="2750641"/>
            <a:chOff x="713100" y="1597775"/>
            <a:chExt cx="5712625" cy="3217500"/>
          </a:xfrm>
        </p:grpSpPr>
        <p:sp>
          <p:nvSpPr>
            <p:cNvPr id="871" name="Google Shape;871;p74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4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74"/>
          <p:cNvSpPr txBox="1">
            <a:spLocks noGrp="1"/>
          </p:cNvSpPr>
          <p:nvPr>
            <p:ph type="title"/>
          </p:nvPr>
        </p:nvSpPr>
        <p:spPr>
          <a:xfrm>
            <a:off x="855962" y="2139605"/>
            <a:ext cx="38570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 Interface Cérebro-Computador</a:t>
            </a:r>
            <a:endParaRPr sz="1600" dirty="0"/>
          </a:p>
        </p:txBody>
      </p:sp>
      <p:sp>
        <p:nvSpPr>
          <p:cNvPr id="874" name="Google Shape;874;p74"/>
          <p:cNvSpPr txBox="1">
            <a:spLocks noGrp="1"/>
          </p:cNvSpPr>
          <p:nvPr>
            <p:ph type="subTitle" idx="1"/>
          </p:nvPr>
        </p:nvSpPr>
        <p:spPr>
          <a:xfrm>
            <a:off x="1039187" y="2902163"/>
            <a:ext cx="3282551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“As BCIs são a ponte entre nossos pensamentos e a ação, capturando sinais elétricos cerebrais para controlar dispositivos externos com precisão surpreendente.”</a:t>
            </a:r>
          </a:p>
        </p:txBody>
      </p:sp>
      <p:pic>
        <p:nvPicPr>
          <p:cNvPr id="875" name="Google Shape;87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713050" y="-190825"/>
            <a:ext cx="4327995" cy="4838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6" name="Google Shape;876;p74"/>
          <p:cNvGrpSpPr/>
          <p:nvPr/>
        </p:nvGrpSpPr>
        <p:grpSpPr>
          <a:xfrm>
            <a:off x="3327675" y="831488"/>
            <a:ext cx="1154625" cy="430500"/>
            <a:chOff x="4042650" y="642025"/>
            <a:chExt cx="1154625" cy="430500"/>
          </a:xfrm>
        </p:grpSpPr>
        <p:sp>
          <p:nvSpPr>
            <p:cNvPr id="877" name="Google Shape;877;p74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4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74"/>
          <p:cNvGrpSpPr/>
          <p:nvPr/>
        </p:nvGrpSpPr>
        <p:grpSpPr>
          <a:xfrm>
            <a:off x="4896275" y="4041613"/>
            <a:ext cx="1154625" cy="430500"/>
            <a:chOff x="4042650" y="642025"/>
            <a:chExt cx="1154625" cy="430500"/>
          </a:xfrm>
        </p:grpSpPr>
        <p:sp>
          <p:nvSpPr>
            <p:cNvPr id="880" name="Google Shape;880;p74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4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74"/>
          <p:cNvSpPr/>
          <p:nvPr/>
        </p:nvSpPr>
        <p:spPr>
          <a:xfrm>
            <a:off x="4896275" y="3457963"/>
            <a:ext cx="498000" cy="4305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3" name="Google Shape;88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17" y="0"/>
            <a:ext cx="2441750" cy="147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70"/>
          <p:cNvSpPr txBox="1">
            <a:spLocks noGrp="1"/>
          </p:cNvSpPr>
          <p:nvPr>
            <p:ph type="title"/>
          </p:nvPr>
        </p:nvSpPr>
        <p:spPr>
          <a:xfrm>
            <a:off x="620088" y="1687694"/>
            <a:ext cx="3580525" cy="2257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Importância da Precisão</a:t>
            </a:r>
            <a:endParaRPr dirty="0"/>
          </a:p>
        </p:txBody>
      </p:sp>
      <p:sp>
        <p:nvSpPr>
          <p:cNvPr id="772" name="Google Shape;772;p70"/>
          <p:cNvSpPr txBox="1">
            <a:spLocks noGrp="1"/>
          </p:cNvSpPr>
          <p:nvPr>
            <p:ph type="subTitle" idx="1"/>
          </p:nvPr>
        </p:nvSpPr>
        <p:spPr>
          <a:xfrm>
            <a:off x="658638" y="3711138"/>
            <a:ext cx="36615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“No trânsito, cada segundo conta. Os implantes invasivos de BCIs oferecem a precisão necessária para reações rápidas e decisões críticas na estrada.”</a:t>
            </a:r>
            <a:endParaRPr dirty="0"/>
          </a:p>
        </p:txBody>
      </p:sp>
      <p:grpSp>
        <p:nvGrpSpPr>
          <p:cNvPr id="773" name="Google Shape;773;p70"/>
          <p:cNvGrpSpPr/>
          <p:nvPr/>
        </p:nvGrpSpPr>
        <p:grpSpPr>
          <a:xfrm>
            <a:off x="0" y="3189450"/>
            <a:ext cx="3765075" cy="484600"/>
            <a:chOff x="198225" y="4390550"/>
            <a:chExt cx="3765075" cy="484600"/>
          </a:xfrm>
        </p:grpSpPr>
        <p:sp>
          <p:nvSpPr>
            <p:cNvPr id="774" name="Google Shape;774;p70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0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70"/>
          <p:cNvGrpSpPr/>
          <p:nvPr/>
        </p:nvGrpSpPr>
        <p:grpSpPr>
          <a:xfrm>
            <a:off x="3575862" y="649031"/>
            <a:ext cx="685039" cy="255416"/>
            <a:chOff x="4042650" y="642025"/>
            <a:chExt cx="1154625" cy="430500"/>
          </a:xfrm>
        </p:grpSpPr>
        <p:sp>
          <p:nvSpPr>
            <p:cNvPr id="777" name="Google Shape;777;p70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0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70"/>
          <p:cNvGrpSpPr/>
          <p:nvPr/>
        </p:nvGrpSpPr>
        <p:grpSpPr>
          <a:xfrm>
            <a:off x="816502" y="3538579"/>
            <a:ext cx="1163678" cy="63948"/>
            <a:chOff x="3779200" y="1371600"/>
            <a:chExt cx="1992600" cy="109500"/>
          </a:xfrm>
        </p:grpSpPr>
        <p:sp>
          <p:nvSpPr>
            <p:cNvPr id="780" name="Google Shape;780;p70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0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0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0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0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0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6" name="Google Shape;786;p70"/>
          <p:cNvPicPr preferRelativeResize="0"/>
          <p:nvPr/>
        </p:nvPicPr>
        <p:blipFill rotWithShape="1">
          <a:blip r:embed="rId3">
            <a:alphaModFix/>
          </a:blip>
          <a:srcRect l="33717"/>
          <a:stretch/>
        </p:blipFill>
        <p:spPr>
          <a:xfrm>
            <a:off x="5125875" y="783900"/>
            <a:ext cx="3173700" cy="35757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787" name="Google Shape;787;p70"/>
          <p:cNvSpPr/>
          <p:nvPr/>
        </p:nvSpPr>
        <p:spPr>
          <a:xfrm>
            <a:off x="5350812" y="1028706"/>
            <a:ext cx="3173100" cy="3575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70"/>
          <p:cNvSpPr/>
          <p:nvPr/>
        </p:nvSpPr>
        <p:spPr>
          <a:xfrm>
            <a:off x="4439662" y="2247393"/>
            <a:ext cx="295463" cy="255416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rean AI Agency Pitch Deck XL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340</Words>
  <Application>Microsoft Office PowerPoint</Application>
  <PresentationFormat>Apresentação na tela (16:9)</PresentationFormat>
  <Paragraphs>27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IBM Plex Sans</vt:lpstr>
      <vt:lpstr>Roboto Condensed Light</vt:lpstr>
      <vt:lpstr>IBM Plex Sans Medium</vt:lpstr>
      <vt:lpstr>Korean AI Agency Pitch Deck XL by Slidesgo</vt:lpstr>
      <vt:lpstr>Aplicação de BCI’s e IA no Trânsito Um Futuro mais seguro e Eficiente</vt:lpstr>
      <vt:lpstr>Resumo</vt:lpstr>
      <vt:lpstr>Introdução</vt:lpstr>
      <vt:lpstr>Prevenção de Acidentes</vt:lpstr>
      <vt:lpstr>Controle de Veículos para pessoas com Deficiência</vt:lpstr>
      <vt:lpstr>Otimização de Fluxo de Tráfico</vt:lpstr>
      <vt:lpstr>Emissões Reduzidas</vt:lpstr>
      <vt:lpstr>A Interface Cérebro-Computador</vt:lpstr>
      <vt:lpstr>A Importância da Precisão</vt:lpstr>
      <vt:lpstr>Processamento de Sinais</vt:lpstr>
      <vt:lpstr>Conclusão</vt:lpstr>
      <vt:lpstr>Trabalho de apresentação Ciência da Computação</vt:lpstr>
      <vt:lpstr>O Futuro da Tecnologia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Jefferson Bittar</cp:lastModifiedBy>
  <cp:revision>5</cp:revision>
  <dcterms:modified xsi:type="dcterms:W3CDTF">2024-06-04T00:02:14Z</dcterms:modified>
</cp:coreProperties>
</file>