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73" r:id="rId6"/>
    <p:sldId id="266" r:id="rId7"/>
    <p:sldId id="291" r:id="rId8"/>
    <p:sldId id="269" r:id="rId9"/>
    <p:sldId id="265" r:id="rId10"/>
    <p:sldId id="264" r:id="rId11"/>
    <p:sldId id="284" r:id="rId12"/>
    <p:sldId id="318" r:id="rId13"/>
    <p:sldId id="280" r:id="rId1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6"/>
      <p:bold r:id="rId17"/>
      <p:italic r:id="rId18"/>
      <p:boldItalic r:id="rId19"/>
    </p:embeddedFont>
    <p:embeddedFont>
      <p:font typeface="IBM Plex Sans Medium" panose="020B0603050203000203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AF023-A3AF-477B-9F19-4D72B0D38246}">
  <a:tblStyle styleId="{437AF023-A3AF-477B-9F19-4D72B0D38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2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fc7cce3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fc7cce3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710476bc4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710476bc4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73cd25692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73cd25692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10476b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10476b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7fc7cce3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7fc7cce3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3821278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38212783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710476bc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710476bc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38a612b6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f38a612b6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 flipH="1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6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5198756" y="1168750"/>
            <a:ext cx="207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1"/>
          </p:nvPr>
        </p:nvSpPr>
        <p:spPr>
          <a:xfrm>
            <a:off x="5196925" y="1696447"/>
            <a:ext cx="313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title" idx="3"/>
          </p:nvPr>
        </p:nvSpPr>
        <p:spPr>
          <a:xfrm>
            <a:off x="5196925" y="2299857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subTitle" idx="4"/>
          </p:nvPr>
        </p:nvSpPr>
        <p:spPr>
          <a:xfrm>
            <a:off x="5197703" y="2829849"/>
            <a:ext cx="31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 idx="5"/>
          </p:nvPr>
        </p:nvSpPr>
        <p:spPr>
          <a:xfrm>
            <a:off x="5196926" y="3430965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subTitle" idx="6"/>
          </p:nvPr>
        </p:nvSpPr>
        <p:spPr>
          <a:xfrm>
            <a:off x="5197703" y="3960250"/>
            <a:ext cx="31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 idx="7" hasCustomPrompt="1"/>
          </p:nvPr>
        </p:nvSpPr>
        <p:spPr>
          <a:xfrm>
            <a:off x="4010579" y="1500185"/>
            <a:ext cx="1085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8" hasCustomPrompt="1"/>
          </p:nvPr>
        </p:nvSpPr>
        <p:spPr>
          <a:xfrm>
            <a:off x="4029300" y="2633994"/>
            <a:ext cx="1085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 idx="9" hasCustomPrompt="1"/>
          </p:nvPr>
        </p:nvSpPr>
        <p:spPr>
          <a:xfrm>
            <a:off x="4029300" y="3767720"/>
            <a:ext cx="1085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2" name="Google Shape;362;p38"/>
          <p:cNvSpPr>
            <a:spLocks noGrp="1"/>
          </p:cNvSpPr>
          <p:nvPr>
            <p:ph type="pic" idx="13"/>
          </p:nvPr>
        </p:nvSpPr>
        <p:spPr>
          <a:xfrm>
            <a:off x="720000" y="1571500"/>
            <a:ext cx="3085800" cy="2796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10800000" flipH="1">
            <a:off x="6579400" y="-1048150"/>
            <a:ext cx="3308400" cy="330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597000" y="1616600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2475" y="1659400"/>
            <a:ext cx="350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670175" y="374000"/>
            <a:ext cx="513300" cy="464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8345300" y="374000"/>
            <a:ext cx="513300" cy="464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5593730" y="574087"/>
            <a:ext cx="1160092" cy="63948"/>
            <a:chOff x="3779200" y="1371600"/>
            <a:chExt cx="1992600" cy="109500"/>
          </a:xfrm>
        </p:grpSpPr>
        <p:sp>
          <p:nvSpPr>
            <p:cNvPr id="189" name="Google Shape;18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 rot="10800000" flipH="1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92" r:id="rId14"/>
    <p:sldLayoutId id="2147483698" r:id="rId15"/>
    <p:sldLayoutId id="2147483699" r:id="rId16"/>
    <p:sldLayoutId id="2147483700" r:id="rId17"/>
    <p:sldLayoutId id="214748370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85591" y="2291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5247567" y="551862"/>
            <a:ext cx="3362206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Aplicação de </a:t>
            </a:r>
            <a:r>
              <a:rPr lang="pt-BR" sz="2800" dirty="0" err="1"/>
              <a:t>BCI’s</a:t>
            </a:r>
            <a:r>
              <a:rPr lang="pt-BR" sz="2800" dirty="0"/>
              <a:t> e IA no</a:t>
            </a:r>
            <a:r>
              <a:rPr lang="pt-BR" sz="2400" dirty="0"/>
              <a:t> </a:t>
            </a:r>
            <a:r>
              <a:rPr lang="pt-BR" sz="2800" dirty="0"/>
              <a:t>Trânsito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dirty="0"/>
              <a:t>Um Futuro mais seguro e Eficiente</a:t>
            </a:r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5045133" y="36603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Jefferson Campista Bitar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Igor Miranda da Silva Tavares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Dayan </a:t>
            </a:r>
            <a:r>
              <a:rPr lang="pt-BR" sz="1200" dirty="0" err="1"/>
              <a:t>Hendricksson</a:t>
            </a:r>
            <a:r>
              <a:rPr lang="pt-BR" sz="1200" dirty="0"/>
              <a:t> Romão Sanchez</a:t>
            </a:r>
            <a:endParaRPr sz="120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9"/>
          <p:cNvSpPr txBox="1">
            <a:spLocks noGrp="1"/>
          </p:cNvSpPr>
          <p:nvPr>
            <p:ph type="title"/>
          </p:nvPr>
        </p:nvSpPr>
        <p:spPr>
          <a:xfrm>
            <a:off x="1282823" y="2332814"/>
            <a:ext cx="6399600" cy="797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Processamento </a:t>
            </a:r>
            <a:r>
              <a:rPr lang="en" sz="3200" dirty="0"/>
              <a:t>de Sinais</a:t>
            </a:r>
            <a:endParaRPr sz="3200" dirty="0"/>
          </a:p>
        </p:txBody>
      </p:sp>
      <p:sp>
        <p:nvSpPr>
          <p:cNvPr id="746" name="Google Shape;746;p69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75065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“Os sinais cerebrais são capturados, amplificados e convertidos de analógicos para digitais, permitindo que a IA interprete intenções e execute comandos com eficácia.”</a:t>
            </a:r>
            <a:endParaRPr dirty="0"/>
          </a:p>
        </p:txBody>
      </p:sp>
      <p:grpSp>
        <p:nvGrpSpPr>
          <p:cNvPr id="747" name="Google Shape;747;p69"/>
          <p:cNvGrpSpPr/>
          <p:nvPr/>
        </p:nvGrpSpPr>
        <p:grpSpPr>
          <a:xfrm>
            <a:off x="6968225" y="1501913"/>
            <a:ext cx="1154625" cy="1014150"/>
            <a:chOff x="6968225" y="1501913"/>
            <a:chExt cx="1154625" cy="1014150"/>
          </a:xfrm>
        </p:grpSpPr>
        <p:grpSp>
          <p:nvGrpSpPr>
            <p:cNvPr id="748" name="Google Shape;748;p69"/>
            <p:cNvGrpSpPr/>
            <p:nvPr/>
          </p:nvGrpSpPr>
          <p:grpSpPr>
            <a:xfrm flipH="1">
              <a:off x="6968225" y="2085563"/>
              <a:ext cx="1154625" cy="430500"/>
              <a:chOff x="4042650" y="642025"/>
              <a:chExt cx="1154625" cy="430500"/>
            </a:xfrm>
          </p:grpSpPr>
          <p:sp>
            <p:nvSpPr>
              <p:cNvPr id="749" name="Google Shape;749;p69"/>
              <p:cNvSpPr/>
              <p:nvPr/>
            </p:nvSpPr>
            <p:spPr>
              <a:xfrm>
                <a:off x="4042650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69"/>
              <p:cNvSpPr/>
              <p:nvPr/>
            </p:nvSpPr>
            <p:spPr>
              <a:xfrm>
                <a:off x="4699275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69"/>
            <p:cNvSpPr/>
            <p:nvPr/>
          </p:nvSpPr>
          <p:spPr>
            <a:xfrm flipH="1">
              <a:off x="7624850" y="1501913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69"/>
          <p:cNvGrpSpPr/>
          <p:nvPr/>
        </p:nvGrpSpPr>
        <p:grpSpPr>
          <a:xfrm rot="5400000">
            <a:off x="359852" y="1089229"/>
            <a:ext cx="1163678" cy="63948"/>
            <a:chOff x="3779200" y="1371600"/>
            <a:chExt cx="1992600" cy="109500"/>
          </a:xfrm>
        </p:grpSpPr>
        <p:sp>
          <p:nvSpPr>
            <p:cNvPr id="753" name="Google Shape;753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69"/>
          <p:cNvGrpSpPr/>
          <p:nvPr/>
        </p:nvGrpSpPr>
        <p:grpSpPr>
          <a:xfrm rot="5400000">
            <a:off x="606877" y="1089229"/>
            <a:ext cx="1163678" cy="63948"/>
            <a:chOff x="3779200" y="1371600"/>
            <a:chExt cx="1992600" cy="109500"/>
          </a:xfrm>
        </p:grpSpPr>
        <p:sp>
          <p:nvSpPr>
            <p:cNvPr id="760" name="Google Shape;760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69"/>
          <p:cNvPicPr preferRelativeResize="0"/>
          <p:nvPr/>
        </p:nvPicPr>
        <p:blipFill rotWithShape="1">
          <a:blip r:embed="rId3">
            <a:alphaModFix/>
          </a:blip>
          <a:srcRect t="6539" b="4602"/>
          <a:stretch/>
        </p:blipFill>
        <p:spPr>
          <a:xfrm>
            <a:off x="2865675" y="446900"/>
            <a:ext cx="3412649" cy="2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00" y="1328650"/>
            <a:ext cx="4587800" cy="289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8" name="Google Shape;1218;p89"/>
          <p:cNvGrpSpPr/>
          <p:nvPr/>
        </p:nvGrpSpPr>
        <p:grpSpPr>
          <a:xfrm>
            <a:off x="3733346" y="1225178"/>
            <a:ext cx="4896644" cy="3711298"/>
            <a:chOff x="713409" y="1097136"/>
            <a:chExt cx="3891167" cy="2949220"/>
          </a:xfrm>
        </p:grpSpPr>
        <p:sp>
          <p:nvSpPr>
            <p:cNvPr id="1219" name="Google Shape;1219;p89"/>
            <p:cNvSpPr/>
            <p:nvPr/>
          </p:nvSpPr>
          <p:spPr>
            <a:xfrm>
              <a:off x="2243875" y="3527623"/>
              <a:ext cx="830099" cy="518714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9"/>
            <p:cNvSpPr/>
            <p:nvPr/>
          </p:nvSpPr>
          <p:spPr>
            <a:xfrm>
              <a:off x="2006583" y="4003807"/>
              <a:ext cx="1305742" cy="42548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9"/>
            <p:cNvSpPr/>
            <p:nvPr/>
          </p:nvSpPr>
          <p:spPr>
            <a:xfrm>
              <a:off x="713409" y="1097136"/>
              <a:ext cx="3891167" cy="24657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89"/>
          <p:cNvGrpSpPr/>
          <p:nvPr/>
        </p:nvGrpSpPr>
        <p:grpSpPr>
          <a:xfrm>
            <a:off x="514008" y="566396"/>
            <a:ext cx="4163361" cy="2376767"/>
            <a:chOff x="713100" y="1597775"/>
            <a:chExt cx="5712625" cy="3217500"/>
          </a:xfrm>
        </p:grpSpPr>
        <p:sp>
          <p:nvSpPr>
            <p:cNvPr id="1223" name="Google Shape;1223;p89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9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89"/>
          <p:cNvSpPr txBox="1">
            <a:spLocks noGrp="1"/>
          </p:cNvSpPr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226" name="Google Shape;1226;p89"/>
          <p:cNvSpPr txBox="1">
            <a:spLocks noGrp="1"/>
          </p:cNvSpPr>
          <p:nvPr>
            <p:ph type="subTitle" idx="1"/>
          </p:nvPr>
        </p:nvSpPr>
        <p:spPr>
          <a:xfrm>
            <a:off x="842474" y="1659400"/>
            <a:ext cx="3729526" cy="116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“As BCIs e IA estão pavimentando o caminho para um trânsito revolucionário. A pesquisa contínua e o desenvolvimento dessas tecnologias são essenciais para alcançarmos esse futuro.”</a:t>
            </a:r>
            <a:endParaRPr sz="1200" dirty="0"/>
          </a:p>
        </p:txBody>
      </p:sp>
      <p:sp>
        <p:nvSpPr>
          <p:cNvPr id="1227" name="Google Shape;1227;p89"/>
          <p:cNvSpPr/>
          <p:nvPr/>
        </p:nvSpPr>
        <p:spPr>
          <a:xfrm>
            <a:off x="2755275" y="3764050"/>
            <a:ext cx="513300" cy="464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89"/>
          <p:cNvGrpSpPr/>
          <p:nvPr/>
        </p:nvGrpSpPr>
        <p:grpSpPr>
          <a:xfrm flipH="1">
            <a:off x="-5" y="3262424"/>
            <a:ext cx="2947684" cy="527672"/>
            <a:chOff x="1358103" y="3291921"/>
            <a:chExt cx="3368397" cy="603054"/>
          </a:xfrm>
        </p:grpSpPr>
        <p:sp>
          <p:nvSpPr>
            <p:cNvPr id="1229" name="Google Shape;1229;p89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9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p123"/>
          <p:cNvSpPr txBox="1">
            <a:spLocks noGrp="1"/>
          </p:cNvSpPr>
          <p:nvPr>
            <p:ph type="title"/>
          </p:nvPr>
        </p:nvSpPr>
        <p:spPr>
          <a:xfrm>
            <a:off x="2441585" y="193518"/>
            <a:ext cx="5214233" cy="161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Trabalho de apresentação Ciência da Computação</a:t>
            </a:r>
          </a:p>
        </p:txBody>
      </p:sp>
      <p:pic>
        <p:nvPicPr>
          <p:cNvPr id="4234" name="Google Shape;4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238" y="1811400"/>
            <a:ext cx="3025182" cy="283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5" name="Google Shape;423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90" y="1811400"/>
            <a:ext cx="2993273" cy="28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6" name="Google Shape;4236;p123"/>
          <p:cNvSpPr txBox="1"/>
          <p:nvPr/>
        </p:nvSpPr>
        <p:spPr>
          <a:xfrm>
            <a:off x="720000" y="1111100"/>
            <a:ext cx="337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237" name="Google Shape;4237;p123"/>
          <p:cNvSpPr txBox="1"/>
          <p:nvPr/>
        </p:nvSpPr>
        <p:spPr>
          <a:xfrm>
            <a:off x="4489450" y="1111100"/>
            <a:ext cx="39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sz="12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5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Futuro da Tecnologia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Resumo</a:t>
            </a:r>
            <a:endParaRPr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“Explorando a fronteira entre a mente humana e a máquina, as </a:t>
            </a:r>
            <a:r>
              <a:rPr lang="pt-BR" sz="2400" dirty="0" err="1"/>
              <a:t>BCI’s</a:t>
            </a:r>
            <a:r>
              <a:rPr lang="pt-BR" sz="2400" dirty="0"/>
              <a:t> e IA estão revolucionando a maneira como interagimos com o trânsito, prometendo um futuro onde segurança e eficiência são primordiais.”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/>
          <p:nvPr/>
        </p:nvSpPr>
        <p:spPr>
          <a:xfrm>
            <a:off x="1426038" y="784050"/>
            <a:ext cx="6291900" cy="3575400"/>
          </a:xfrm>
          <a:prstGeom prst="snip2DiagRect">
            <a:avLst>
              <a:gd name="adj1" fmla="val 0"/>
              <a:gd name="adj2" fmla="val 22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66"/>
          <p:cNvGrpSpPr/>
          <p:nvPr/>
        </p:nvGrpSpPr>
        <p:grpSpPr>
          <a:xfrm>
            <a:off x="7086635" y="919407"/>
            <a:ext cx="943732" cy="306757"/>
            <a:chOff x="7827710" y="4530982"/>
            <a:chExt cx="943732" cy="306757"/>
          </a:xfrm>
        </p:grpSpPr>
        <p:grpSp>
          <p:nvGrpSpPr>
            <p:cNvPr id="702" name="Google Shape;702;p66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703" name="Google Shape;703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66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709" name="Google Shape;709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" name="Google Shape;714;p66"/>
          <p:cNvGrpSpPr/>
          <p:nvPr/>
        </p:nvGrpSpPr>
        <p:grpSpPr>
          <a:xfrm rot="10800000" flipH="1">
            <a:off x="1426041" y="994595"/>
            <a:ext cx="2125761" cy="273605"/>
            <a:chOff x="198225" y="4390550"/>
            <a:chExt cx="3765075" cy="484600"/>
          </a:xfrm>
        </p:grpSpPr>
        <p:sp>
          <p:nvSpPr>
            <p:cNvPr id="715" name="Google Shape;715;p66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66"/>
          <p:cNvSpPr txBox="1">
            <a:spLocks noGrp="1"/>
          </p:cNvSpPr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Introdução</a:t>
            </a:r>
            <a:endParaRPr dirty="0"/>
          </a:p>
        </p:txBody>
      </p:sp>
      <p:sp>
        <p:nvSpPr>
          <p:cNvPr id="718" name="Google Shape;718;p66"/>
          <p:cNvSpPr txBox="1">
            <a:spLocks noGrp="1"/>
          </p:cNvSpPr>
          <p:nvPr>
            <p:ph type="subTitle" idx="1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dirty="0"/>
              <a:t>“Enfrentamos congestionamentos, acidentes e poluição diariamente. As BCIs e IA surgem como soluções inovadoras, transformando desafios em oportunidades para um trânsito mais inteligente.”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4360799" y="1227300"/>
            <a:ext cx="42800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Prevenção de Acidentes</a:t>
            </a:r>
            <a:endParaRPr sz="2800" dirty="0"/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“Monitorando sinais cerebrais, as BCIs podem detectar fadiga e distração, permitindo intervenções imediatas para manter nossas estradas mais seguras.”</a:t>
            </a:r>
            <a:endParaRPr dirty="0"/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750263"/>
            <a:ext cx="3635700" cy="3642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/>
          <p:cNvGrpSpPr/>
          <p:nvPr/>
        </p:nvGrpSpPr>
        <p:grpSpPr>
          <a:xfrm>
            <a:off x="4042650" y="590713"/>
            <a:ext cx="1154625" cy="430500"/>
            <a:chOff x="4042650" y="642025"/>
            <a:chExt cx="1154625" cy="430500"/>
          </a:xfrm>
        </p:grpSpPr>
        <p:sp>
          <p:nvSpPr>
            <p:cNvPr id="736" name="Google Shape;736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/>
          <p:cNvGrpSpPr/>
          <p:nvPr/>
        </p:nvGrpSpPr>
        <p:grpSpPr>
          <a:xfrm>
            <a:off x="7486250" y="4122288"/>
            <a:ext cx="1154625" cy="430500"/>
            <a:chOff x="4042650" y="642025"/>
            <a:chExt cx="1154625" cy="430500"/>
          </a:xfrm>
        </p:grpSpPr>
        <p:sp>
          <p:nvSpPr>
            <p:cNvPr id="739" name="Google Shape;739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8"/>
          <p:cNvGrpSpPr/>
          <p:nvPr/>
        </p:nvGrpSpPr>
        <p:grpSpPr>
          <a:xfrm>
            <a:off x="4875931" y="1006858"/>
            <a:ext cx="3810321" cy="2750641"/>
            <a:chOff x="713100" y="1597775"/>
            <a:chExt cx="5712625" cy="3217500"/>
          </a:xfrm>
        </p:grpSpPr>
        <p:sp>
          <p:nvSpPr>
            <p:cNvPr id="947" name="Google Shape;947;p78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9" name="Google Shape;94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8" y="240250"/>
            <a:ext cx="612321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78"/>
          <p:cNvGrpSpPr/>
          <p:nvPr/>
        </p:nvGrpSpPr>
        <p:grpSpPr>
          <a:xfrm flipH="1">
            <a:off x="4619025" y="962813"/>
            <a:ext cx="1154625" cy="430500"/>
            <a:chOff x="4042650" y="642025"/>
            <a:chExt cx="1154625" cy="430500"/>
          </a:xfrm>
        </p:grpSpPr>
        <p:sp>
          <p:nvSpPr>
            <p:cNvPr id="951" name="Google Shape;951;p7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78"/>
          <p:cNvSpPr/>
          <p:nvPr/>
        </p:nvSpPr>
        <p:spPr>
          <a:xfrm flipH="1">
            <a:off x="5275650" y="37916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78"/>
          <p:cNvSpPr txBox="1">
            <a:spLocks noGrp="1"/>
          </p:cNvSpPr>
          <p:nvPr>
            <p:ph type="title"/>
          </p:nvPr>
        </p:nvSpPr>
        <p:spPr>
          <a:xfrm>
            <a:off x="5497087" y="1393313"/>
            <a:ext cx="2965796" cy="68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Controle de Veículos para pessoas com Deficiência</a:t>
            </a:r>
            <a:endParaRPr sz="1800" dirty="0"/>
          </a:p>
        </p:txBody>
      </p:sp>
      <p:sp>
        <p:nvSpPr>
          <p:cNvPr id="955" name="Google Shape;955;p78"/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3189164" cy="1542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“As BCIs abrem novos horizontes para a mobilidade, oferecendo a pessoas com deficiências a liberdade de controlar veículos de maneira intuitiva e independente.”</a:t>
            </a:r>
            <a:endParaRPr dirty="0"/>
          </a:p>
        </p:txBody>
      </p:sp>
      <p:grpSp>
        <p:nvGrpSpPr>
          <p:cNvPr id="956" name="Google Shape;956;p78"/>
          <p:cNvGrpSpPr/>
          <p:nvPr/>
        </p:nvGrpSpPr>
        <p:grpSpPr>
          <a:xfrm rot="5400000">
            <a:off x="131252" y="1089229"/>
            <a:ext cx="1163678" cy="63948"/>
            <a:chOff x="3779200" y="1371600"/>
            <a:chExt cx="1992600" cy="109500"/>
          </a:xfrm>
        </p:grpSpPr>
        <p:sp>
          <p:nvSpPr>
            <p:cNvPr id="957" name="Google Shape;957;p7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56" b="1456"/>
          <a:stretch/>
        </p:blipFill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794" name="Google Shape;794;p71"/>
          <p:cNvSpPr/>
          <p:nvPr/>
        </p:nvSpPr>
        <p:spPr>
          <a:xfrm>
            <a:off x="206375" y="152250"/>
            <a:ext cx="3768600" cy="4839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4963138" y="1246308"/>
            <a:ext cx="3647237" cy="2040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Otimização de Fluxo de Tráfego</a:t>
            </a:r>
            <a:endParaRPr sz="3600" dirty="0"/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4963138" y="3236211"/>
            <a:ext cx="3589191" cy="144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“Integrando BCIs ao sistema de tráfego, podemos ajustar automaticamente a velocidade e a distância entre veículos, aliviando congestionamentos e melhorando a experiência de dirigir.”</a:t>
            </a:r>
            <a:endParaRPr dirty="0"/>
          </a:p>
        </p:txBody>
      </p:sp>
      <p:grpSp>
        <p:nvGrpSpPr>
          <p:cNvPr id="797" name="Google Shape;797;p71"/>
          <p:cNvGrpSpPr/>
          <p:nvPr/>
        </p:nvGrpSpPr>
        <p:grpSpPr>
          <a:xfrm flipH="1">
            <a:off x="7455750" y="1175513"/>
            <a:ext cx="1154625" cy="430500"/>
            <a:chOff x="4042650" y="642025"/>
            <a:chExt cx="1154625" cy="430500"/>
          </a:xfrm>
        </p:grpSpPr>
        <p:sp>
          <p:nvSpPr>
            <p:cNvPr id="798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1"/>
          <p:cNvGrpSpPr/>
          <p:nvPr/>
        </p:nvGrpSpPr>
        <p:grpSpPr>
          <a:xfrm>
            <a:off x="6545016" y="4405718"/>
            <a:ext cx="2598996" cy="484774"/>
            <a:chOff x="1298650" y="3255600"/>
            <a:chExt cx="3427850" cy="639375"/>
          </a:xfrm>
        </p:grpSpPr>
        <p:sp>
          <p:nvSpPr>
            <p:cNvPr id="801" name="Google Shape;801;p7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9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Emissões Reduzidas</a:t>
            </a:r>
            <a:endParaRPr dirty="0"/>
          </a:p>
        </p:txBody>
      </p:sp>
      <p:sp>
        <p:nvSpPr>
          <p:cNvPr id="1399" name="Google Shape;1399;p96"/>
          <p:cNvSpPr txBox="1">
            <a:spLocks noGrp="1"/>
          </p:cNvSpPr>
          <p:nvPr>
            <p:ph type="subTitle" idx="1"/>
          </p:nvPr>
        </p:nvSpPr>
        <p:spPr>
          <a:xfrm>
            <a:off x="3987804" y="1893686"/>
            <a:ext cx="4645208" cy="1985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800" dirty="0"/>
              <a:t>“Com decisões mais rápidas e eficientes, as BCIs contribuem para uma condução mais econômica e sustentável, reduzindo significativamente as emissões de gases poluentes.”</a:t>
            </a:r>
            <a:endParaRPr sz="1800" dirty="0"/>
          </a:p>
        </p:txBody>
      </p:sp>
      <p:grpSp>
        <p:nvGrpSpPr>
          <p:cNvPr id="1407" name="Google Shape;1407;p96"/>
          <p:cNvGrpSpPr/>
          <p:nvPr/>
        </p:nvGrpSpPr>
        <p:grpSpPr>
          <a:xfrm flipH="1">
            <a:off x="-5" y="234586"/>
            <a:ext cx="2947684" cy="527672"/>
            <a:chOff x="1358103" y="3291921"/>
            <a:chExt cx="3368397" cy="603054"/>
          </a:xfrm>
        </p:grpSpPr>
        <p:sp>
          <p:nvSpPr>
            <p:cNvPr id="1408" name="Google Shape;1408;p9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10" name="Google Shape;1410;p96"/>
          <p:cNvPicPr preferRelativeResize="0">
            <a:picLocks noGrp="1"/>
          </p:cNvPicPr>
          <p:nvPr>
            <p:ph type="pic" idx="13"/>
          </p:nvPr>
        </p:nvPicPr>
        <p:blipFill rotWithShape="1">
          <a:blip r:embed="rId3">
            <a:alphaModFix/>
          </a:blip>
          <a:srcRect l="13279" r="13272"/>
          <a:stretch/>
        </p:blipFill>
        <p:spPr>
          <a:xfrm>
            <a:off x="720000" y="1571500"/>
            <a:ext cx="3085800" cy="27960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4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74"/>
          <p:cNvGrpSpPr/>
          <p:nvPr/>
        </p:nvGrpSpPr>
        <p:grpSpPr>
          <a:xfrm>
            <a:off x="603881" y="1831258"/>
            <a:ext cx="3810321" cy="2750641"/>
            <a:chOff x="713100" y="1597775"/>
            <a:chExt cx="5712625" cy="3217500"/>
          </a:xfrm>
        </p:grpSpPr>
        <p:sp>
          <p:nvSpPr>
            <p:cNvPr id="871" name="Google Shape;871;p74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4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4"/>
          <p:cNvSpPr txBox="1">
            <a:spLocks noGrp="1"/>
          </p:cNvSpPr>
          <p:nvPr>
            <p:ph type="title"/>
          </p:nvPr>
        </p:nvSpPr>
        <p:spPr>
          <a:xfrm>
            <a:off x="855962" y="2139605"/>
            <a:ext cx="3857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Interface Cérebro-Computador</a:t>
            </a:r>
            <a:endParaRPr sz="1600" dirty="0"/>
          </a:p>
        </p:txBody>
      </p:sp>
      <p:sp>
        <p:nvSpPr>
          <p:cNvPr id="874" name="Google Shape;874;p74"/>
          <p:cNvSpPr txBox="1">
            <a:spLocks noGrp="1"/>
          </p:cNvSpPr>
          <p:nvPr>
            <p:ph type="subTitle" idx="1"/>
          </p:nvPr>
        </p:nvSpPr>
        <p:spPr>
          <a:xfrm>
            <a:off x="1039187" y="2902163"/>
            <a:ext cx="3282551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“As BCIs são a ponte entre nossos pensamentos e a ação, capturando sinais elétricos cerebrais para controlar dispositivos externos com precisão surpreendente.”</a:t>
            </a:r>
          </a:p>
        </p:txBody>
      </p:sp>
      <p:pic>
        <p:nvPicPr>
          <p:cNvPr id="875" name="Google Shape;8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13050" y="-190825"/>
            <a:ext cx="4327995" cy="4838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6" name="Google Shape;876;p74"/>
          <p:cNvGrpSpPr/>
          <p:nvPr/>
        </p:nvGrpSpPr>
        <p:grpSpPr>
          <a:xfrm>
            <a:off x="3327675" y="831488"/>
            <a:ext cx="1154625" cy="430500"/>
            <a:chOff x="4042650" y="642025"/>
            <a:chExt cx="1154625" cy="430500"/>
          </a:xfrm>
        </p:grpSpPr>
        <p:sp>
          <p:nvSpPr>
            <p:cNvPr id="877" name="Google Shape;877;p7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4"/>
          <p:cNvGrpSpPr/>
          <p:nvPr/>
        </p:nvGrpSpPr>
        <p:grpSpPr>
          <a:xfrm>
            <a:off x="4896275" y="4041613"/>
            <a:ext cx="1154625" cy="430500"/>
            <a:chOff x="4042650" y="642025"/>
            <a:chExt cx="1154625" cy="430500"/>
          </a:xfrm>
        </p:grpSpPr>
        <p:sp>
          <p:nvSpPr>
            <p:cNvPr id="880" name="Google Shape;880;p7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74"/>
          <p:cNvSpPr/>
          <p:nvPr/>
        </p:nvSpPr>
        <p:spPr>
          <a:xfrm>
            <a:off x="4896275" y="345796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0"/>
          <p:cNvSpPr txBox="1">
            <a:spLocks noGrp="1"/>
          </p:cNvSpPr>
          <p:nvPr>
            <p:ph type="title"/>
          </p:nvPr>
        </p:nvSpPr>
        <p:spPr>
          <a:xfrm>
            <a:off x="620088" y="1687694"/>
            <a:ext cx="3580525" cy="2257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Importância da Precisão</a:t>
            </a:r>
            <a:endParaRPr dirty="0"/>
          </a:p>
        </p:txBody>
      </p:sp>
      <p:sp>
        <p:nvSpPr>
          <p:cNvPr id="772" name="Google Shape;772;p70"/>
          <p:cNvSpPr txBox="1">
            <a:spLocks noGrp="1"/>
          </p:cNvSpPr>
          <p:nvPr>
            <p:ph type="subTitle" idx="1"/>
          </p:nvPr>
        </p:nvSpPr>
        <p:spPr>
          <a:xfrm>
            <a:off x="658638" y="3711138"/>
            <a:ext cx="36615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“No trânsito, cada segundo conta. Os implantes invasivos de BCIs oferecem a precisão necessária para reações rápidas e decisões críticas na estrada.”</a:t>
            </a:r>
            <a:endParaRPr dirty="0"/>
          </a:p>
        </p:txBody>
      </p:sp>
      <p:grpSp>
        <p:nvGrpSpPr>
          <p:cNvPr id="773" name="Google Shape;773;p70"/>
          <p:cNvGrpSpPr/>
          <p:nvPr/>
        </p:nvGrpSpPr>
        <p:grpSpPr>
          <a:xfrm>
            <a:off x="0" y="3189450"/>
            <a:ext cx="3765075" cy="484600"/>
            <a:chOff x="198225" y="4390550"/>
            <a:chExt cx="3765075" cy="484600"/>
          </a:xfrm>
        </p:grpSpPr>
        <p:sp>
          <p:nvSpPr>
            <p:cNvPr id="774" name="Google Shape;774;p70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0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0"/>
          <p:cNvGrpSpPr/>
          <p:nvPr/>
        </p:nvGrpSpPr>
        <p:grpSpPr>
          <a:xfrm>
            <a:off x="3575862" y="649031"/>
            <a:ext cx="685039" cy="255416"/>
            <a:chOff x="4042650" y="642025"/>
            <a:chExt cx="1154625" cy="430500"/>
          </a:xfrm>
        </p:grpSpPr>
        <p:sp>
          <p:nvSpPr>
            <p:cNvPr id="777" name="Google Shape;777;p7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0"/>
          <p:cNvGrpSpPr/>
          <p:nvPr/>
        </p:nvGrpSpPr>
        <p:grpSpPr>
          <a:xfrm>
            <a:off x="816502" y="3538579"/>
            <a:ext cx="1163678" cy="63948"/>
            <a:chOff x="3779200" y="1371600"/>
            <a:chExt cx="1992600" cy="109500"/>
          </a:xfrm>
        </p:grpSpPr>
        <p:sp>
          <p:nvSpPr>
            <p:cNvPr id="780" name="Google Shape;780;p7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6" name="Google Shape;786;p70"/>
          <p:cNvPicPr preferRelativeResize="0"/>
          <p:nvPr/>
        </p:nvPicPr>
        <p:blipFill rotWithShape="1">
          <a:blip r:embed="rId3">
            <a:alphaModFix/>
          </a:blip>
          <a:srcRect l="33717"/>
          <a:stretch/>
        </p:blipFill>
        <p:spPr>
          <a:xfrm>
            <a:off x="5125875" y="783900"/>
            <a:ext cx="3173700" cy="3575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787" name="Google Shape;787;p70"/>
          <p:cNvSpPr/>
          <p:nvPr/>
        </p:nvSpPr>
        <p:spPr>
          <a:xfrm>
            <a:off x="5350812" y="1028706"/>
            <a:ext cx="3173100" cy="3575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4439662" y="2247393"/>
            <a:ext cx="295463" cy="255416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340</Words>
  <Application>Microsoft Office PowerPoint</Application>
  <PresentationFormat>Apresentação na tela (16:9)</PresentationFormat>
  <Paragraphs>27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IBM Plex Sans</vt:lpstr>
      <vt:lpstr>Roboto Condensed Light</vt:lpstr>
      <vt:lpstr>IBM Plex Sans Medium</vt:lpstr>
      <vt:lpstr>Korean AI Agency Pitch Deck XL by Slidesgo</vt:lpstr>
      <vt:lpstr>Aplicação de BCI’s e IA no Trânsito Um Futuro mais seguro e Eficiente</vt:lpstr>
      <vt:lpstr>Resumo</vt:lpstr>
      <vt:lpstr>Introdução</vt:lpstr>
      <vt:lpstr>Prevenção de Acidentes</vt:lpstr>
      <vt:lpstr>Controle de Veículos para pessoas com Deficiência</vt:lpstr>
      <vt:lpstr>Otimização de Fluxo de Tráfego</vt:lpstr>
      <vt:lpstr>Emissões Reduzidas</vt:lpstr>
      <vt:lpstr>A Interface Cérebro-Computador</vt:lpstr>
      <vt:lpstr>A Importância da Precisão</vt:lpstr>
      <vt:lpstr>Processamento de Sinais</vt:lpstr>
      <vt:lpstr>Conclusão</vt:lpstr>
      <vt:lpstr>Trabalho de apresentação Ciência da Computação</vt:lpstr>
      <vt:lpstr>O Futuro da Tecnologia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Jefferson Bittar</cp:lastModifiedBy>
  <cp:revision>7</cp:revision>
  <dcterms:modified xsi:type="dcterms:W3CDTF">2024-06-04T01:58:00Z</dcterms:modified>
</cp:coreProperties>
</file>