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8" r:id="rId4"/>
    <p:sldId id="263" r:id="rId5"/>
    <p:sldId id="265" r:id="rId6"/>
    <p:sldId id="269" r:id="rId7"/>
    <p:sldId id="264" r:id="rId8"/>
    <p:sldId id="266" r:id="rId9"/>
  </p:sldIdLst>
  <p:sldSz cx="14630400" cy="8229600"/>
  <p:notesSz cx="8229600" cy="146304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PT Serif" panose="020A0603040505020204" pitchFamily="18" charset="0"/>
      <p:regular r:id="rId15"/>
      <p:bold r:id="rId16"/>
      <p:italic r:id="rId17"/>
      <p:boldItalic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A26"/>
    <a:srgbClr val="E04F00"/>
    <a:srgbClr val="A4227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9E72-8EDA-2DE7-EFC1-768DD545D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929A20-354C-0243-151F-3B0112D68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211E1-092A-521A-B2F3-043549D05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756EE-2C80-0BD2-1339-1E6DBB10E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3C4B9-7401-DC5B-E2C4-C74E782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B8126-49CB-EA0F-0C86-746D150D4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700F3-2D66-DF1E-C2D5-82B7626C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99F4-01D1-2D40-ED82-ADC9B3AFA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eyS08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JeffersonEvangelis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0rga" TargetMode="External"/><Relationship Id="rId5" Type="http://schemas.openxmlformats.org/officeDocument/2006/relationships/hyperlink" Target="https://github.com/EricW900" TargetMode="External"/><Relationship Id="rId4" Type="http://schemas.openxmlformats.org/officeDocument/2006/relationships/hyperlink" Target="https://github.com/DaveBrito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2843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12879" y="878998"/>
            <a:ext cx="8989381" cy="228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FACULDADE DE TECNOLOGIA ZONA SUL – DOM PAULO EVARISTO ARNS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7185810" y="2153135"/>
            <a:ext cx="45719" cy="5152133"/>
          </a:xfrm>
          <a:prstGeom prst="roundRect">
            <a:avLst>
              <a:gd name="adj" fmla="val 103807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6658689" y="2808346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7051061" y="2672734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4277320" y="2689998"/>
            <a:ext cx="20763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 de Brito Junior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1043998" y="3026807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Líder, Desenvolvedor Full-Stack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7339310" y="3753287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8"/>
          <p:cNvSpPr/>
          <p:nvPr/>
        </p:nvSpPr>
        <p:spPr>
          <a:xfrm>
            <a:off x="7085350" y="3626366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8093869" y="3606602"/>
            <a:ext cx="214110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 Peneres Carneiro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8016505" y="3886727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6554569" y="4706342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2"/>
          <p:cNvSpPr/>
          <p:nvPr/>
        </p:nvSpPr>
        <p:spPr>
          <a:xfrm>
            <a:off x="7085350" y="4579422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3"/>
          <p:cNvSpPr/>
          <p:nvPr/>
        </p:nvSpPr>
        <p:spPr>
          <a:xfrm>
            <a:off x="4201120" y="4559657"/>
            <a:ext cx="21525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 Borges de Jesus</a:t>
            </a:r>
            <a:endParaRPr lang="en-US" sz="2000" dirty="0"/>
          </a:p>
        </p:txBody>
      </p:sp>
      <p:sp>
        <p:nvSpPr>
          <p:cNvPr id="18" name="Text 14"/>
          <p:cNvSpPr/>
          <p:nvPr/>
        </p:nvSpPr>
        <p:spPr>
          <a:xfrm>
            <a:off x="276381" y="4905009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19" name="Shape 15"/>
          <p:cNvSpPr/>
          <p:nvPr/>
        </p:nvSpPr>
        <p:spPr>
          <a:xfrm>
            <a:off x="7339310" y="5754767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6"/>
          <p:cNvSpPr/>
          <p:nvPr/>
        </p:nvSpPr>
        <p:spPr>
          <a:xfrm>
            <a:off x="7085350" y="5627846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7"/>
          <p:cNvSpPr/>
          <p:nvPr/>
        </p:nvSpPr>
        <p:spPr>
          <a:xfrm>
            <a:off x="8093869" y="5608082"/>
            <a:ext cx="2938224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Jefferson Moreira Evangelista</a:t>
            </a:r>
            <a:endParaRPr lang="en-US" sz="2000" dirty="0"/>
          </a:p>
        </p:txBody>
      </p:sp>
      <p:sp>
        <p:nvSpPr>
          <p:cNvPr id="22" name="Text 18"/>
          <p:cNvSpPr/>
          <p:nvPr/>
        </p:nvSpPr>
        <p:spPr>
          <a:xfrm>
            <a:off x="8093869" y="5935306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23" name="Shape 19"/>
          <p:cNvSpPr/>
          <p:nvPr/>
        </p:nvSpPr>
        <p:spPr>
          <a:xfrm>
            <a:off x="6554569" y="6834942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Shape 20"/>
          <p:cNvSpPr/>
          <p:nvPr/>
        </p:nvSpPr>
        <p:spPr>
          <a:xfrm>
            <a:off x="7085350" y="6708021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1"/>
          <p:cNvSpPr/>
          <p:nvPr/>
        </p:nvSpPr>
        <p:spPr>
          <a:xfrm>
            <a:off x="4008120" y="6688257"/>
            <a:ext cx="23455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Wesley Silva dos Santos</a:t>
            </a:r>
            <a:endParaRPr lang="en-US" sz="2000" dirty="0"/>
          </a:p>
        </p:txBody>
      </p:sp>
      <p:sp>
        <p:nvSpPr>
          <p:cNvPr id="26" name="Text 22"/>
          <p:cNvSpPr/>
          <p:nvPr/>
        </p:nvSpPr>
        <p:spPr>
          <a:xfrm>
            <a:off x="572095" y="7070368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Líder, Desenvolvedor Full-Stack</a:t>
            </a:r>
            <a:endParaRPr lang="en-US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E1B7913-94C9-45E7-B25F-47BE7DD38FAD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00BE1C-D9D8-3DC7-5EBB-0BCB0C212E65}"/>
              </a:ext>
            </a:extLst>
          </p:cNvPr>
          <p:cNvSpPr txBox="1"/>
          <p:nvPr/>
        </p:nvSpPr>
        <p:spPr>
          <a:xfrm>
            <a:off x="3352770" y="316952"/>
            <a:ext cx="794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CENTRO ESTADUAL DE EDUCAÇÃO TECNOLÓGICA PAULA SOUZA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BCD1AB-0606-F61A-985B-108111F7390E}"/>
              </a:ext>
            </a:extLst>
          </p:cNvPr>
          <p:cNvSpPr txBox="1"/>
          <p:nvPr/>
        </p:nvSpPr>
        <p:spPr>
          <a:xfrm>
            <a:off x="9672420" y="1567561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DM Sans" pitchFamily="2" charset="0"/>
              </a:rPr>
              <a:t>Prof. Orientador: Gilberto de Oliveira </a:t>
            </a:r>
            <a:r>
              <a:rPr lang="pt-BR" dirty="0" err="1">
                <a:latin typeface="DM Sans" pitchFamily="2" charset="0"/>
              </a:rPr>
              <a:t>Antonio</a:t>
            </a:r>
            <a:endParaRPr lang="pt-BR" dirty="0">
              <a:latin typeface="DM Sans" pitchFamily="2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E831ABC-3178-0052-68D4-87441DF8DC50}"/>
              </a:ext>
            </a:extLst>
          </p:cNvPr>
          <p:cNvSpPr txBox="1"/>
          <p:nvPr/>
        </p:nvSpPr>
        <p:spPr>
          <a:xfrm>
            <a:off x="11505911" y="2226483"/>
            <a:ext cx="301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DM Sans" pitchFamily="2" charset="0"/>
              </a:rPr>
              <a:t>Empresa</a:t>
            </a:r>
            <a:r>
              <a:rPr lang="pt-BR" sz="2000" dirty="0"/>
              <a:t>: 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7AAC949-B47A-8C3E-88E7-1A14F012BA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754" y="1859176"/>
            <a:ext cx="1880678" cy="940339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6F70BCC-3D86-DEA1-CD4D-AABAA3686DC1}"/>
              </a:ext>
            </a:extLst>
          </p:cNvPr>
          <p:cNvSpPr txBox="1"/>
          <p:nvPr/>
        </p:nvSpPr>
        <p:spPr>
          <a:xfrm>
            <a:off x="12363864" y="774998"/>
            <a:ext cx="305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DM Sans" pitchFamily="2" charset="0"/>
              </a:rPr>
              <a:t>5° Semestre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4790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17992" y="1332776"/>
            <a:ext cx="7415927" cy="2235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dirty="0" err="1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Apresentação</a:t>
            </a:r>
            <a:r>
              <a:rPr lang="en-US" sz="70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do </a:t>
            </a:r>
            <a:r>
              <a:rPr lang="en-US" sz="7000" dirty="0" err="1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produto</a:t>
            </a:r>
            <a:endParaRPr lang="en-US" sz="7000" dirty="0"/>
          </a:p>
        </p:txBody>
      </p:sp>
      <p:sp>
        <p:nvSpPr>
          <p:cNvPr id="5" name="Text 1"/>
          <p:cNvSpPr/>
          <p:nvPr/>
        </p:nvSpPr>
        <p:spPr>
          <a:xfrm>
            <a:off x="6617992" y="4530162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Apresentação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do </a:t>
            </a: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nosso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produto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um 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Sistema de Inovação e </a:t>
            </a:r>
            <a:r>
              <a:rPr lang="en-US" sz="1900" b="1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Avanço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00" b="1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Socioeconômico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(SIAS).</a:t>
            </a:r>
            <a:endParaRPr lang="en-US" sz="19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DAF5E0-DD98-4E59-8A4D-56D8C96FF4A9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BB1E6F-0F71-41DB-BD31-65C6067D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15CBD83-A782-4C71-BF00-8A09D442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536" y="-417692"/>
            <a:ext cx="6617993" cy="91933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6C7B7-85E2-C4A0-02A4-0C4F268E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863" y="365762"/>
            <a:ext cx="13316819" cy="188777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40" y="917308"/>
            <a:ext cx="153620" cy="78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04381" y="1286203"/>
            <a:ext cx="1225750" cy="1097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55BFCF-E63D-D4AC-DF0F-838EE8961467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814A56-01EE-26B5-1255-FB9A38F3BA78}"/>
              </a:ext>
            </a:extLst>
          </p:cNvPr>
          <p:cNvSpPr/>
          <p:nvPr/>
        </p:nvSpPr>
        <p:spPr>
          <a:xfrm>
            <a:off x="618321" y="3008814"/>
            <a:ext cx="13316819" cy="1887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B40790-0634-0DD8-0B65-4A1C5C2B8947}"/>
              </a:ext>
            </a:extLst>
          </p:cNvPr>
          <p:cNvSpPr/>
          <p:nvPr/>
        </p:nvSpPr>
        <p:spPr>
          <a:xfrm>
            <a:off x="526384" y="3443154"/>
            <a:ext cx="234934" cy="1059180"/>
          </a:xfrm>
          <a:prstGeom prst="rect">
            <a:avLst/>
          </a:prstGeom>
          <a:solidFill>
            <a:srgbClr val="F17A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BC3A61-F26D-0357-7BF2-E7E2FFB03A26}"/>
              </a:ext>
            </a:extLst>
          </p:cNvPr>
          <p:cNvCxnSpPr>
            <a:cxnSpLocks/>
          </p:cNvCxnSpPr>
          <p:nvPr/>
        </p:nvCxnSpPr>
        <p:spPr>
          <a:xfrm>
            <a:off x="7268227" y="3209474"/>
            <a:ext cx="0" cy="1447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0">
            <a:extLst>
              <a:ext uri="{FF2B5EF4-FFF2-40B4-BE49-F238E27FC236}">
                <a16:creationId xmlns:a16="http://schemas.microsoft.com/office/drawing/2014/main" id="{5B9792E4-1088-8BAA-DAAD-36545F39D11E}"/>
              </a:ext>
            </a:extLst>
          </p:cNvPr>
          <p:cNvSpPr/>
          <p:nvPr/>
        </p:nvSpPr>
        <p:spPr>
          <a:xfrm>
            <a:off x="1366301" y="3110414"/>
            <a:ext cx="600212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atin typeface="DM Sans" pitchFamily="2" charset="0"/>
                <a:ea typeface="+mj-ea"/>
                <a:cs typeface="+mj-cs"/>
              </a:rPr>
              <a:t>Especificos</a:t>
            </a:r>
            <a:r>
              <a:rPr lang="en-US" sz="3600" dirty="0">
                <a:latin typeface="DM Sans" pitchFamily="2" charset="0"/>
                <a:ea typeface="+mj-ea"/>
                <a:cs typeface="+mj-cs"/>
              </a:rPr>
              <a:t> 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21FC121B-A3F5-2AA6-3889-D8FC047CCA76}"/>
              </a:ext>
            </a:extLst>
          </p:cNvPr>
          <p:cNvSpPr/>
          <p:nvPr/>
        </p:nvSpPr>
        <p:spPr>
          <a:xfrm>
            <a:off x="7610581" y="3174986"/>
            <a:ext cx="5928970" cy="1422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solidFill>
                  <a:srgbClr val="F17A26"/>
                </a:solidFill>
              </a:rPr>
              <a:t>Garantir</a:t>
            </a:r>
            <a:r>
              <a:rPr lang="pt-BR" sz="2000" dirty="0"/>
              <a:t> um processo de entrevista de emprego para empresas e candidatos, oferecendo um sistema de </a:t>
            </a:r>
            <a:r>
              <a:rPr lang="pt-BR" sz="2000" b="1" dirty="0"/>
              <a:t>agendamento</a:t>
            </a:r>
            <a:r>
              <a:rPr lang="pt-BR" sz="2000" dirty="0"/>
              <a:t> e </a:t>
            </a:r>
            <a:r>
              <a:rPr lang="pt-BR" sz="2000" b="1" dirty="0"/>
              <a:t>chat</a:t>
            </a:r>
            <a:r>
              <a:rPr lang="pt-BR" sz="2000" dirty="0"/>
              <a:t>. Buscamos reduzir a burocracia e agilizar a comunicação, tornando o processo mais eficiente para todos.</a:t>
            </a:r>
            <a:endParaRPr lang="en-US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1C70DD-5D5F-4E89-97D9-1C6CCC3828C6}"/>
              </a:ext>
            </a:extLst>
          </p:cNvPr>
          <p:cNvSpPr/>
          <p:nvPr/>
        </p:nvSpPr>
        <p:spPr>
          <a:xfrm>
            <a:off x="624331" y="5463832"/>
            <a:ext cx="13316819" cy="20831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ABD262-9954-604A-3FA3-49FCBCF74BD6}"/>
              </a:ext>
            </a:extLst>
          </p:cNvPr>
          <p:cNvSpPr/>
          <p:nvPr/>
        </p:nvSpPr>
        <p:spPr>
          <a:xfrm>
            <a:off x="532394" y="6093532"/>
            <a:ext cx="234934" cy="1059180"/>
          </a:xfrm>
          <a:prstGeom prst="rect">
            <a:avLst/>
          </a:prstGeom>
          <a:solidFill>
            <a:srgbClr val="F17A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6D344FF-BF07-A042-6DD2-25AA1CE59216}"/>
              </a:ext>
            </a:extLst>
          </p:cNvPr>
          <p:cNvCxnSpPr>
            <a:cxnSpLocks/>
          </p:cNvCxnSpPr>
          <p:nvPr/>
        </p:nvCxnSpPr>
        <p:spPr>
          <a:xfrm>
            <a:off x="7274237" y="5760792"/>
            <a:ext cx="0" cy="15468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0">
            <a:extLst>
              <a:ext uri="{FF2B5EF4-FFF2-40B4-BE49-F238E27FC236}">
                <a16:creationId xmlns:a16="http://schemas.microsoft.com/office/drawing/2014/main" id="{7DE8FC69-F66E-693B-87AE-A93A280A6BB7}"/>
              </a:ext>
            </a:extLst>
          </p:cNvPr>
          <p:cNvSpPr/>
          <p:nvPr/>
        </p:nvSpPr>
        <p:spPr>
          <a:xfrm>
            <a:off x="1372311" y="5760792"/>
            <a:ext cx="600212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atin typeface="DM Sans" pitchFamily="2" charset="0"/>
                <a:ea typeface="+mj-ea"/>
                <a:cs typeface="+mj-cs"/>
              </a:rPr>
              <a:t>Justificativa</a:t>
            </a:r>
            <a:r>
              <a:rPr lang="en-US" sz="3200" dirty="0">
                <a:latin typeface="DM Sans" pitchFamily="2" charset="0"/>
                <a:ea typeface="+mj-ea"/>
                <a:cs typeface="+mj-cs"/>
              </a:rPr>
              <a:t> </a:t>
            </a:r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B183CFE4-1719-DCA5-D4D0-C520824E52D7}"/>
              </a:ext>
            </a:extLst>
          </p:cNvPr>
          <p:cNvSpPr/>
          <p:nvPr/>
        </p:nvSpPr>
        <p:spPr>
          <a:xfrm>
            <a:off x="7453150" y="5640974"/>
            <a:ext cx="6409282" cy="1728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/>
              <a:t>A </a:t>
            </a:r>
            <a:r>
              <a:rPr lang="pt-BR" sz="2000" dirty="0">
                <a:solidFill>
                  <a:srgbClr val="F17A26"/>
                </a:solidFill>
              </a:rPr>
              <a:t>solução</a:t>
            </a:r>
            <a:r>
              <a:rPr lang="pt-BR" sz="2000" dirty="0"/>
              <a:t> proposta visa </a:t>
            </a:r>
            <a:r>
              <a:rPr lang="pt-BR" sz="2000" b="1" dirty="0"/>
              <a:t>simplificar</a:t>
            </a:r>
            <a:r>
              <a:rPr lang="pt-BR" sz="2000" dirty="0"/>
              <a:t> e </a:t>
            </a:r>
            <a:r>
              <a:rPr lang="pt-BR" sz="2000" b="1" dirty="0"/>
              <a:t>agilizar</a:t>
            </a:r>
            <a:r>
              <a:rPr lang="pt-BR" sz="2000" dirty="0"/>
              <a:t> a busca e a candidatura a vagas de emprego, respondendo à necessidade identificada pela equipe, que vivenciou a </a:t>
            </a:r>
            <a:r>
              <a:rPr lang="pt-BR" sz="2000" b="1" dirty="0"/>
              <a:t>burocracia</a:t>
            </a:r>
            <a:r>
              <a:rPr lang="pt-BR" sz="2000" dirty="0"/>
              <a:t> e a </a:t>
            </a:r>
            <a:r>
              <a:rPr lang="pt-BR" sz="2000" b="1" dirty="0"/>
              <a:t>lentidão</a:t>
            </a:r>
            <a:r>
              <a:rPr lang="pt-BR" sz="2000" dirty="0"/>
              <a:t> comuns em sites de empregos. Com isso, buscamos proporcionar uma experiência mais satisfatória para os usuários.</a:t>
            </a:r>
            <a:endParaRPr lang="en-US" sz="20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B4C23A8-3632-7873-D950-80014D7BA82E}"/>
              </a:ext>
            </a:extLst>
          </p:cNvPr>
          <p:cNvSpPr/>
          <p:nvPr/>
        </p:nvSpPr>
        <p:spPr>
          <a:xfrm>
            <a:off x="629399" y="373745"/>
            <a:ext cx="13316819" cy="1887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D98CFBA-A9C6-2E5C-79CE-862A2BF5E6B5}"/>
              </a:ext>
            </a:extLst>
          </p:cNvPr>
          <p:cNvSpPr/>
          <p:nvPr/>
        </p:nvSpPr>
        <p:spPr>
          <a:xfrm>
            <a:off x="482904" y="835553"/>
            <a:ext cx="234934" cy="1059180"/>
          </a:xfrm>
          <a:prstGeom prst="rect">
            <a:avLst/>
          </a:prstGeom>
          <a:solidFill>
            <a:srgbClr val="F17A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3F2CAA0-B84D-A580-F165-91D574D62CEE}"/>
              </a:ext>
            </a:extLst>
          </p:cNvPr>
          <p:cNvCxnSpPr>
            <a:cxnSpLocks/>
          </p:cNvCxnSpPr>
          <p:nvPr/>
        </p:nvCxnSpPr>
        <p:spPr>
          <a:xfrm>
            <a:off x="7253448" y="567789"/>
            <a:ext cx="0" cy="1447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0">
            <a:extLst>
              <a:ext uri="{FF2B5EF4-FFF2-40B4-BE49-F238E27FC236}">
                <a16:creationId xmlns:a16="http://schemas.microsoft.com/office/drawing/2014/main" id="{B3E78DFA-EB27-8F67-C519-001E2FD2006F}"/>
              </a:ext>
            </a:extLst>
          </p:cNvPr>
          <p:cNvSpPr/>
          <p:nvPr/>
        </p:nvSpPr>
        <p:spPr>
          <a:xfrm>
            <a:off x="1047307" y="795655"/>
            <a:ext cx="600212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atin typeface="DM Sans" pitchFamily="2" charset="0"/>
                <a:ea typeface="+mj-ea"/>
                <a:cs typeface="+mj-cs"/>
              </a:rPr>
              <a:t>Objetivos</a:t>
            </a:r>
            <a:r>
              <a:rPr lang="en-US" sz="3200" dirty="0">
                <a:latin typeface="DM Sans" pitchFamily="2" charset="0"/>
                <a:ea typeface="+mj-ea"/>
                <a:cs typeface="+mj-cs"/>
              </a:rPr>
              <a:t> Gerais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DM Sans" pitchFamily="2" charset="0"/>
                <a:ea typeface="+mj-ea"/>
                <a:cs typeface="+mj-cs"/>
              </a:rPr>
              <a:t> </a:t>
            </a: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546BCBE3-8CB0-10FD-088E-58ED278FCDB0}"/>
              </a:ext>
            </a:extLst>
          </p:cNvPr>
          <p:cNvSpPr/>
          <p:nvPr/>
        </p:nvSpPr>
        <p:spPr>
          <a:xfrm>
            <a:off x="7399944" y="540400"/>
            <a:ext cx="6282310" cy="1604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solidFill>
                  <a:srgbClr val="F17A26"/>
                </a:solidFill>
              </a:rPr>
              <a:t>Facilitar</a:t>
            </a:r>
            <a:r>
              <a:rPr lang="pt-BR" sz="2000" dirty="0"/>
              <a:t> o </a:t>
            </a:r>
            <a:r>
              <a:rPr lang="pt-BR" sz="2000" b="1" dirty="0"/>
              <a:t>gerenciamento</a:t>
            </a:r>
            <a:r>
              <a:rPr lang="pt-BR" sz="2000" dirty="0"/>
              <a:t> do processo de recrutamento, proporcionando </a:t>
            </a:r>
            <a:r>
              <a:rPr lang="pt-BR" sz="2000" b="1" dirty="0"/>
              <a:t>flexibilidade</a:t>
            </a:r>
            <a:r>
              <a:rPr lang="pt-BR" sz="2000" dirty="0"/>
              <a:t> para candidatos e Recursos Humanos. Isso será feito por meio da confirmação de entrevistas e um chat para comunicação, garantindo que empresas e candidatos possam alinhar interesses de forma eficiente.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sp>
        <p:nvSpPr>
          <p:cNvPr id="4" name="Text 0"/>
          <p:cNvSpPr/>
          <p:nvPr/>
        </p:nvSpPr>
        <p:spPr>
          <a:xfrm>
            <a:off x="1197114" y="772477"/>
            <a:ext cx="6019800" cy="752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20202"/>
                </a:solidFill>
                <a:latin typeface="DM Sans" pitchFamily="2" charset="0"/>
                <a:ea typeface="PT Serif" pitchFamily="34" charset="-122"/>
                <a:cs typeface="PT Serif" pitchFamily="34" charset="-120"/>
              </a:rPr>
              <a:t>Benefícios do SIAS</a:t>
            </a:r>
            <a:endParaRPr lang="en-US" sz="4700" dirty="0">
              <a:latin typeface="DM Sans" pitchFamily="2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02600" y="1769566"/>
            <a:ext cx="75387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SIAS oferece diversos benefícios para empresas e candidatos.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1150382" y="2399134"/>
            <a:ext cx="30480" cy="4923901"/>
          </a:xfrm>
          <a:prstGeom prst="roundRect">
            <a:avLst>
              <a:gd name="adj" fmla="val 112857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1393091" y="3121962"/>
            <a:ext cx="802600" cy="33528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907673" y="2855041"/>
            <a:ext cx="515898" cy="56748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1069360" y="2940046"/>
            <a:ext cx="192524" cy="397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2426851" y="2833449"/>
            <a:ext cx="3009900" cy="413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Facilidade e Agilidade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2426851" y="3347675"/>
            <a:ext cx="5933599" cy="403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 o processo de agendamento de entrevistas.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1393091" y="4690491"/>
            <a:ext cx="802600" cy="33528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907673" y="4423571"/>
            <a:ext cx="515898" cy="56748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1069360" y="4508575"/>
            <a:ext cx="192524" cy="397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2426851" y="4401979"/>
            <a:ext cx="3009900" cy="413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Comunicação Eficaz</a:t>
            </a:r>
            <a:endParaRPr lang="en-US" sz="2350" dirty="0"/>
          </a:p>
        </p:txBody>
      </p:sp>
      <p:sp>
        <p:nvSpPr>
          <p:cNvPr id="16" name="Text 12"/>
          <p:cNvSpPr/>
          <p:nvPr/>
        </p:nvSpPr>
        <p:spPr>
          <a:xfrm>
            <a:off x="2426851" y="4916204"/>
            <a:ext cx="5933599" cy="403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Comunicação clara e eficiente entre RH e candidatos.</a:t>
            </a:r>
            <a:endParaRPr lang="en-US" sz="1800" dirty="0"/>
          </a:p>
        </p:txBody>
      </p:sp>
      <p:sp>
        <p:nvSpPr>
          <p:cNvPr id="17" name="Shape 13"/>
          <p:cNvSpPr/>
          <p:nvPr/>
        </p:nvSpPr>
        <p:spPr>
          <a:xfrm>
            <a:off x="1393091" y="6259020"/>
            <a:ext cx="802600" cy="33528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907673" y="5992100"/>
            <a:ext cx="515898" cy="56748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1069360" y="6077105"/>
            <a:ext cx="192524" cy="397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20" name="Text 16"/>
          <p:cNvSpPr/>
          <p:nvPr/>
        </p:nvSpPr>
        <p:spPr>
          <a:xfrm>
            <a:off x="2426851" y="5970508"/>
            <a:ext cx="3286006" cy="413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Organização e Eficiência</a:t>
            </a:r>
            <a:endParaRPr lang="en-US" sz="2350" dirty="0"/>
          </a:p>
        </p:txBody>
      </p:sp>
      <p:sp>
        <p:nvSpPr>
          <p:cNvPr id="21" name="Text 17"/>
          <p:cNvSpPr/>
          <p:nvPr/>
        </p:nvSpPr>
        <p:spPr>
          <a:xfrm>
            <a:off x="2426851" y="6484734"/>
            <a:ext cx="5933599" cy="403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Organização e otimização do processo de entrevistas.</a:t>
            </a:r>
            <a:endParaRPr lang="en-US" sz="18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54416D5-CF57-4EFE-E68C-2D5F98074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586" y="0"/>
            <a:ext cx="6045675" cy="839835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05494" y="333316"/>
            <a:ext cx="4363998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020202"/>
                </a:solidFill>
                <a:latin typeface="DM Sans" pitchFamily="2" charset="0"/>
                <a:ea typeface="PT Serif" pitchFamily="34" charset="-122"/>
                <a:cs typeface="PT Serif" pitchFamily="34" charset="-120"/>
              </a:rPr>
              <a:t>Ferramentas Utilizadas</a:t>
            </a:r>
            <a:endParaRPr lang="en-US" sz="3300" dirty="0">
              <a:latin typeface="DM Sans" pitchFamily="2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303770" y="1302425"/>
            <a:ext cx="22860" cy="6480215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588859" y="1655326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7132975" y="1484590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7247156" y="1539240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297680" y="14643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 Firebase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66976" y="1827252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Plataforma de desenvolvimento para aplicações mobile e web.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474565" y="246530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7132975" y="2294573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247156" y="234922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8206264" y="227433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 err="1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Supabase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8206264" y="263723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para APIs e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bancos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 dados.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588859" y="319432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7132975" y="302359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7247156" y="307824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4297680" y="300335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Expo Go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566976" y="336625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desenvolvimento para aplicações mobile.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474565" y="392334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8"/>
          <p:cNvSpPr/>
          <p:nvPr/>
        </p:nvSpPr>
        <p:spPr>
          <a:xfrm>
            <a:off x="7132975" y="375261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9"/>
          <p:cNvSpPr/>
          <p:nvPr/>
        </p:nvSpPr>
        <p:spPr>
          <a:xfrm>
            <a:off x="7247156" y="380726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8206264" y="373237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Postman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8206264" y="409527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para testar APIs.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588859" y="465236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Shape 23"/>
          <p:cNvSpPr/>
          <p:nvPr/>
        </p:nvSpPr>
        <p:spPr>
          <a:xfrm>
            <a:off x="7132975" y="448163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Text 24"/>
          <p:cNvSpPr/>
          <p:nvPr/>
        </p:nvSpPr>
        <p:spPr>
          <a:xfrm>
            <a:off x="7247156" y="453628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5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4297680" y="446139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Visual Studio Code</a:t>
            </a:r>
            <a:endParaRPr lang="en-US" sz="3800" dirty="0"/>
          </a:p>
        </p:txBody>
      </p:sp>
      <p:sp>
        <p:nvSpPr>
          <p:cNvPr id="28" name="Text 26"/>
          <p:cNvSpPr/>
          <p:nvPr/>
        </p:nvSpPr>
        <p:spPr>
          <a:xfrm>
            <a:off x="566976" y="482429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Editor de código de código aberto.</a:t>
            </a: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>
            <a:off x="7474565" y="538138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Shape 28"/>
          <p:cNvSpPr/>
          <p:nvPr/>
        </p:nvSpPr>
        <p:spPr>
          <a:xfrm>
            <a:off x="7132975" y="521065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9"/>
          <p:cNvSpPr/>
          <p:nvPr/>
        </p:nvSpPr>
        <p:spPr>
          <a:xfrm>
            <a:off x="7247156" y="526530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</a:t>
            </a:r>
            <a:endParaRPr lang="en-US" sz="2000" dirty="0"/>
          </a:p>
        </p:txBody>
      </p:sp>
      <p:sp>
        <p:nvSpPr>
          <p:cNvPr id="32" name="Text 30"/>
          <p:cNvSpPr/>
          <p:nvPr/>
        </p:nvSpPr>
        <p:spPr>
          <a:xfrm>
            <a:off x="8206264" y="519041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Figma</a:t>
            </a:r>
            <a:endParaRPr lang="en-US" sz="2800" dirty="0"/>
          </a:p>
        </p:txBody>
      </p:sp>
      <p:sp>
        <p:nvSpPr>
          <p:cNvPr id="33" name="Text 31"/>
          <p:cNvSpPr/>
          <p:nvPr/>
        </p:nvSpPr>
        <p:spPr>
          <a:xfrm>
            <a:off x="8206264" y="555331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prototipagem e design.</a:t>
            </a: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>
            <a:off x="6588859" y="611040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Shape 33"/>
          <p:cNvSpPr/>
          <p:nvPr/>
        </p:nvSpPr>
        <p:spPr>
          <a:xfrm>
            <a:off x="7132975" y="593967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34"/>
          <p:cNvSpPr/>
          <p:nvPr/>
        </p:nvSpPr>
        <p:spPr>
          <a:xfrm>
            <a:off x="7247156" y="599432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7</a:t>
            </a:r>
            <a:endParaRPr lang="en-US" sz="2000" dirty="0"/>
          </a:p>
        </p:txBody>
      </p:sp>
      <p:sp>
        <p:nvSpPr>
          <p:cNvPr id="37" name="Text 35"/>
          <p:cNvSpPr/>
          <p:nvPr/>
        </p:nvSpPr>
        <p:spPr>
          <a:xfrm>
            <a:off x="4297680" y="591943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Android Studio</a:t>
            </a:r>
            <a:endParaRPr lang="en-US" sz="2800" dirty="0"/>
          </a:p>
        </p:txBody>
      </p:sp>
      <p:sp>
        <p:nvSpPr>
          <p:cNvPr id="38" name="Text 36"/>
          <p:cNvSpPr/>
          <p:nvPr/>
        </p:nvSpPr>
        <p:spPr>
          <a:xfrm>
            <a:off x="566976" y="628233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Ambiente de desenvolvimento integrado para Android.</a:t>
            </a:r>
            <a:endParaRPr lang="en-US" sz="1600" dirty="0"/>
          </a:p>
        </p:txBody>
      </p:sp>
      <p:sp>
        <p:nvSpPr>
          <p:cNvPr id="39" name="Shape 37"/>
          <p:cNvSpPr/>
          <p:nvPr/>
        </p:nvSpPr>
        <p:spPr>
          <a:xfrm>
            <a:off x="7474565" y="6839426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0" name="Shape 38"/>
          <p:cNvSpPr/>
          <p:nvPr/>
        </p:nvSpPr>
        <p:spPr>
          <a:xfrm>
            <a:off x="7132975" y="666869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9"/>
          <p:cNvSpPr/>
          <p:nvPr/>
        </p:nvSpPr>
        <p:spPr>
          <a:xfrm>
            <a:off x="7247156" y="6723340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8</a:t>
            </a:r>
            <a:endParaRPr lang="en-US" sz="2000" dirty="0"/>
          </a:p>
        </p:txBody>
      </p:sp>
      <p:sp>
        <p:nvSpPr>
          <p:cNvPr id="42" name="Text 40"/>
          <p:cNvSpPr/>
          <p:nvPr/>
        </p:nvSpPr>
        <p:spPr>
          <a:xfrm>
            <a:off x="8206264" y="66484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Trello </a:t>
            </a:r>
            <a:endParaRPr lang="en-US" sz="2800" dirty="0"/>
          </a:p>
        </p:txBody>
      </p:sp>
      <p:sp>
        <p:nvSpPr>
          <p:cNvPr id="43" name="Text 41"/>
          <p:cNvSpPr/>
          <p:nvPr/>
        </p:nvSpPr>
        <p:spPr>
          <a:xfrm>
            <a:off x="8206264" y="7011352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organização e gestão de projetos.</a:t>
            </a:r>
            <a:endParaRPr lang="en-US" sz="16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FE50036-9A4B-432E-86F2-64FCE79A2788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75A91A6E-D4F6-4F72-8162-7FF0D05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111776"/>
            <a:ext cx="708680" cy="70868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A67B031D-35B2-434E-BEFD-1AA1EDDF0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9"/>
          <a:stretch/>
        </p:blipFill>
        <p:spPr>
          <a:xfrm>
            <a:off x="9833388" y="1919732"/>
            <a:ext cx="664055" cy="7092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38E3A5A6-8DF6-44AB-A442-28B862E69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41"/>
          <a:stretch/>
        </p:blipFill>
        <p:spPr>
          <a:xfrm>
            <a:off x="4414061" y="2663728"/>
            <a:ext cx="592299" cy="702526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249AF64-8433-4B78-A633-A21B4E645B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26" t="2649" r="226" b="4727"/>
          <a:stretch/>
        </p:blipFill>
        <p:spPr>
          <a:xfrm>
            <a:off x="9833388" y="3445051"/>
            <a:ext cx="666900" cy="650222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3AF7A326-732F-4588-A17F-64B94D7C9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514" y="4208895"/>
            <a:ext cx="746609" cy="7020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CFF6AF84-9185-4E57-8205-6A4EF358E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9847" y="5615600"/>
            <a:ext cx="693413" cy="7020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D0B60A2-90C8-437A-B5A1-456C195ED9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70"/>
          <a:stretch/>
        </p:blipFill>
        <p:spPr>
          <a:xfrm>
            <a:off x="9319962" y="6340885"/>
            <a:ext cx="698285" cy="7020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D18522A-8135-4548-B0B0-1628E663F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406" y="4929374"/>
            <a:ext cx="712701" cy="702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4630396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D138E8-57CE-CE6E-27F1-307A40E6E6F5}"/>
              </a:ext>
            </a:extLst>
          </p:cNvPr>
          <p:cNvSpPr/>
          <p:nvPr/>
        </p:nvSpPr>
        <p:spPr>
          <a:xfrm>
            <a:off x="9505950" y="0"/>
            <a:ext cx="5133845" cy="8229601"/>
          </a:xfrm>
          <a:prstGeom prst="rect">
            <a:avLst/>
          </a:prstGeom>
          <a:solidFill>
            <a:srgbClr val="F17A26"/>
          </a:solidFill>
          <a:ln>
            <a:solidFill>
              <a:srgbClr val="F17A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27506" cy="82296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B46DEE-C475-D377-6EDA-ABAB9F18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1" y="2871056"/>
            <a:ext cx="8457508" cy="2963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2673" y="1290225"/>
            <a:ext cx="1874720" cy="1407568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1B7391DD-9AF3-37E4-98E5-6FC0CCC28114}"/>
              </a:ext>
            </a:extLst>
          </p:cNvPr>
          <p:cNvSpPr/>
          <p:nvPr/>
        </p:nvSpPr>
        <p:spPr>
          <a:xfrm>
            <a:off x="1401057" y="1068475"/>
            <a:ext cx="5430621" cy="128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DM Sans" pitchFamily="2" charset="0"/>
                <a:ea typeface="+mj-ea"/>
                <a:cs typeface="+mj-cs"/>
              </a:rPr>
              <a:t>Planilha de Custos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DM Sans" pitchFamily="2" charset="0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07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861261">
            <a:off x="-35931" y="1806648"/>
            <a:ext cx="5303569" cy="530356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533736" y="149751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100" dirty="0" err="1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Apresentação</a:t>
            </a: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do Sistema Mobile</a:t>
            </a:r>
            <a:endParaRPr lang="en-US" sz="5100" dirty="0"/>
          </a:p>
        </p:txBody>
      </p:sp>
      <p:sp>
        <p:nvSpPr>
          <p:cNvPr id="5" name="Text 1"/>
          <p:cNvSpPr/>
          <p:nvPr/>
        </p:nvSpPr>
        <p:spPr>
          <a:xfrm>
            <a:off x="5856260" y="292384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Aproveitem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</a:t>
            </a: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nossa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apresentação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!!</a:t>
            </a:r>
            <a:endParaRPr lang="en-US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C68011-C43E-439C-8643-178D4DE79189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1CC34D-80D2-A332-D623-0D2055FCC1FA}"/>
              </a:ext>
            </a:extLst>
          </p:cNvPr>
          <p:cNvSpPr txBox="1"/>
          <p:nvPr/>
        </p:nvSpPr>
        <p:spPr>
          <a:xfrm>
            <a:off x="6975039" y="3486272"/>
            <a:ext cx="55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Espero que gostem.</a:t>
            </a:r>
          </a:p>
        </p:txBody>
      </p:sp>
      <p:pic>
        <p:nvPicPr>
          <p:cNvPr id="10" name="Imagem 9" descr="Imagem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4B972BAB-9755-9A59-3F66-F70615CF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33140">
            <a:off x="12072204" y="5863009"/>
            <a:ext cx="1738158" cy="17381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7AE6-A3CF-417C-2A97-4E8565E8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D964573-9F4C-51CE-D45D-CBE94BF7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53BF7B98-71A2-41EB-3C2F-58A0D2A7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2308860"/>
            <a:ext cx="3611880" cy="361188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CB895626-67BE-9271-2E22-8B869441C919}"/>
              </a:ext>
            </a:extLst>
          </p:cNvPr>
          <p:cNvSpPr/>
          <p:nvPr/>
        </p:nvSpPr>
        <p:spPr>
          <a:xfrm>
            <a:off x="5119859" y="301688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Dúvidas</a:t>
            </a:r>
            <a:endParaRPr lang="en-US" sz="51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8B7AF95C-E87A-5158-5182-7344A0CE8642}"/>
              </a:ext>
            </a:extLst>
          </p:cNvPr>
          <p:cNvSpPr/>
          <p:nvPr/>
        </p:nvSpPr>
        <p:spPr>
          <a:xfrm>
            <a:off x="5069350" y="420521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Obrigado pela sua atenção!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A798C22-93D1-D6BF-8BD3-6237ECBDC371}"/>
              </a:ext>
            </a:extLst>
          </p:cNvPr>
          <p:cNvSpPr/>
          <p:nvPr/>
        </p:nvSpPr>
        <p:spPr>
          <a:xfrm>
            <a:off x="4652300" y="486985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Tem alguma dúvida?</a:t>
            </a:r>
            <a:endParaRPr lang="en-US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2FE985-A86D-986C-320B-38FC2CBEF17A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2842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380</Words>
  <Application>Microsoft Office PowerPoint</Application>
  <PresentationFormat>Personalizar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Arial</vt:lpstr>
      <vt:lpstr>DM Sans</vt:lpstr>
      <vt:lpstr>PT Serif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 DE BRITO JUNIOR</cp:lastModifiedBy>
  <cp:revision>12</cp:revision>
  <dcterms:created xsi:type="dcterms:W3CDTF">2024-09-25T15:25:27Z</dcterms:created>
  <dcterms:modified xsi:type="dcterms:W3CDTF">2024-11-15T19:35:41Z</dcterms:modified>
</cp:coreProperties>
</file>