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2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6889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58"/>
          <p:cNvSpPr/>
          <p:nvPr/>
        </p:nvSpPr>
        <p:spPr>
          <a:xfrm>
            <a:off x="3286828" y="71202"/>
            <a:ext cx="2258291" cy="112651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Rounded Rectangle 41"/>
          <p:cNvSpPr/>
          <p:nvPr/>
        </p:nvSpPr>
        <p:spPr>
          <a:xfrm>
            <a:off x="7024605" y="3404105"/>
            <a:ext cx="1938864" cy="88690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Rounded Rectangle 34"/>
          <p:cNvSpPr/>
          <p:nvPr/>
        </p:nvSpPr>
        <p:spPr>
          <a:xfrm>
            <a:off x="6795282" y="1517110"/>
            <a:ext cx="1863465" cy="1507477"/>
          </a:xfrm>
          <a:prstGeom prst="roundRect">
            <a:avLst>
              <a:gd name="adj" fmla="val 16667"/>
            </a:avLst>
          </a:prstGeom>
          <a:solidFill>
            <a:srgbClr val="D99694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Rounded Rectangle 27"/>
          <p:cNvSpPr/>
          <p:nvPr/>
        </p:nvSpPr>
        <p:spPr>
          <a:xfrm>
            <a:off x="337540" y="6011176"/>
            <a:ext cx="3818665" cy="45206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" name="Rounded Rectangle 26"/>
          <p:cNvSpPr/>
          <p:nvPr/>
        </p:nvSpPr>
        <p:spPr>
          <a:xfrm>
            <a:off x="323107" y="5180241"/>
            <a:ext cx="3833099" cy="45206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Rounded Rectangle 24"/>
          <p:cNvSpPr/>
          <p:nvPr/>
        </p:nvSpPr>
        <p:spPr>
          <a:xfrm>
            <a:off x="2514233" y="3760978"/>
            <a:ext cx="1760617" cy="94112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ounded Rectangle 22"/>
          <p:cNvSpPr/>
          <p:nvPr/>
        </p:nvSpPr>
        <p:spPr>
          <a:xfrm>
            <a:off x="-972" y="3870306"/>
            <a:ext cx="1760616" cy="77923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Rounded Rectangle 14"/>
          <p:cNvSpPr/>
          <p:nvPr/>
        </p:nvSpPr>
        <p:spPr>
          <a:xfrm>
            <a:off x="1930873" y="1802746"/>
            <a:ext cx="1598193" cy="1311556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Rounded Rectangle 13"/>
          <p:cNvSpPr/>
          <p:nvPr/>
        </p:nvSpPr>
        <p:spPr>
          <a:xfrm>
            <a:off x="107330" y="1742332"/>
            <a:ext cx="1626784" cy="877178"/>
          </a:xfrm>
          <a:prstGeom prst="roundRect">
            <a:avLst>
              <a:gd name="adj" fmla="val 16667"/>
            </a:avLst>
          </a:prstGeom>
          <a:solidFill>
            <a:srgbClr val="D99694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TextBox 3"/>
          <p:cNvSpPr/>
          <p:nvPr/>
        </p:nvSpPr>
        <p:spPr>
          <a:xfrm>
            <a:off x="3832116" y="37332"/>
            <a:ext cx="1199864" cy="298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Choose P</a:t>
            </a:r>
            <a:r>
              <a:rPr baseline="-25000"/>
              <a:t>g</a:t>
            </a:r>
            <a:r>
              <a:t> or P</a:t>
            </a:r>
            <a:r>
              <a:rPr baseline="-25000"/>
              <a:t>pp</a:t>
            </a:r>
          </a:p>
        </p:txBody>
      </p:sp>
      <p:sp>
        <p:nvSpPr>
          <p:cNvPr id="122" name="TextBox 4"/>
          <p:cNvSpPr/>
          <p:nvPr/>
        </p:nvSpPr>
        <p:spPr>
          <a:xfrm>
            <a:off x="134057" y="2280954"/>
            <a:ext cx="131217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Pg/psint.m</a:t>
            </a:r>
          </a:p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Called by Pg/real.m</a:t>
            </a:r>
          </a:p>
        </p:txBody>
      </p:sp>
      <p:sp>
        <p:nvSpPr>
          <p:cNvPr id="123" name="TextBox 5"/>
          <p:cNvSpPr/>
          <p:nvPr/>
        </p:nvSpPr>
        <p:spPr>
          <a:xfrm>
            <a:off x="3155291" y="353550"/>
            <a:ext cx="255020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qgraf &amp; FORM</a:t>
            </a:r>
            <a:br/>
            <a:r>
              <a:t>Produce all amplitudes in terms of 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Mandelstam variables </a:t>
            </a:r>
          </a:p>
        </p:txBody>
      </p:sp>
      <p:sp>
        <p:nvSpPr>
          <p:cNvPr id="124" name="TextBox 6"/>
          <p:cNvSpPr/>
          <p:nvPr/>
        </p:nvSpPr>
        <p:spPr>
          <a:xfrm>
            <a:off x="2198591" y="1811274"/>
            <a:ext cx="106563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Partial </a:t>
            </a:r>
            <a:br/>
            <a:r>
              <a:t>Fractioning Code</a:t>
            </a:r>
          </a:p>
        </p:txBody>
      </p:sp>
      <p:sp>
        <p:nvSpPr>
          <p:cNvPr id="125" name="TextBox 7"/>
          <p:cNvSpPr/>
          <p:nvPr/>
        </p:nvSpPr>
        <p:spPr>
          <a:xfrm>
            <a:off x="103341" y="1742332"/>
            <a:ext cx="155199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Reduce Eqs.(46,69) in </a:t>
            </a:r>
            <a:br/>
            <a:r>
              <a:t>Mathematica to Appendix</a:t>
            </a:r>
            <a:br/>
            <a:r>
              <a:t>Results</a:t>
            </a:r>
          </a:p>
        </p:txBody>
      </p:sp>
      <p:sp>
        <p:nvSpPr>
          <p:cNvPr id="126" name="TextBox 8"/>
          <p:cNvSpPr/>
          <p:nvPr/>
        </p:nvSpPr>
        <p:spPr>
          <a:xfrm>
            <a:off x="6979337" y="1578679"/>
            <a:ext cx="139392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Mathematica code to 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Implement PV results 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like Eq.(96-97) </a:t>
            </a:r>
          </a:p>
        </p:txBody>
      </p:sp>
      <p:sp>
        <p:nvSpPr>
          <p:cNvPr id="127" name="TextBox 9"/>
          <p:cNvSpPr/>
          <p:nvPr/>
        </p:nvSpPr>
        <p:spPr>
          <a:xfrm>
            <a:off x="402075" y="3821017"/>
            <a:ext cx="10372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Write with </a:t>
            </a:r>
            <a:br/>
            <a:r>
              <a:t>IR poles isolated</a:t>
            </a:r>
          </a:p>
        </p:txBody>
      </p:sp>
      <p:sp>
        <p:nvSpPr>
          <p:cNvPr id="128" name="TextBox 10"/>
          <p:cNvSpPr/>
          <p:nvPr/>
        </p:nvSpPr>
        <p:spPr>
          <a:xfrm>
            <a:off x="2628435" y="3732117"/>
            <a:ext cx="1264467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Write counter</a:t>
            </a:r>
            <a:br/>
            <a:r>
              <a:t>cross-sections from </a:t>
            </a:r>
            <a:br/>
            <a:r>
              <a:t>Eq.(106) or Eq.(120</a:t>
            </a:r>
            <a:r>
              <a:rPr sz="1200"/>
              <a:t>)</a:t>
            </a:r>
          </a:p>
        </p:txBody>
      </p:sp>
      <p:sp>
        <p:nvSpPr>
          <p:cNvPr id="129" name="TextBox 11"/>
          <p:cNvSpPr/>
          <p:nvPr/>
        </p:nvSpPr>
        <p:spPr>
          <a:xfrm>
            <a:off x="334365" y="5160048"/>
            <a:ext cx="230979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Transform from </a:t>
            </a:r>
            <a:br/>
            <a:r>
              <a:t>Mandelstam to Cross Section Variables</a:t>
            </a:r>
          </a:p>
        </p:txBody>
      </p:sp>
      <p:sp>
        <p:nvSpPr>
          <p:cNvPr id="130" name="TextBox 12"/>
          <p:cNvSpPr/>
          <p:nvPr/>
        </p:nvSpPr>
        <p:spPr>
          <a:xfrm>
            <a:off x="412994" y="6019844"/>
            <a:ext cx="134214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Write with remaining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IR poles isolated</a:t>
            </a:r>
          </a:p>
        </p:txBody>
      </p:sp>
      <p:sp>
        <p:nvSpPr>
          <p:cNvPr id="131" name="TextBox 15"/>
          <p:cNvSpPr/>
          <p:nvPr/>
        </p:nvSpPr>
        <p:spPr>
          <a:xfrm>
            <a:off x="1922353" y="2202189"/>
            <a:ext cx="131217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Pg/parfrac.m</a:t>
            </a:r>
          </a:p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Called by Pg/real.m</a:t>
            </a:r>
          </a:p>
        </p:txBody>
      </p:sp>
      <p:sp>
        <p:nvSpPr>
          <p:cNvPr id="132" name="Left Brace 16"/>
          <p:cNvSpPr/>
          <p:nvPr/>
        </p:nvSpPr>
        <p:spPr>
          <a:xfrm rot="5400000">
            <a:off x="1765769" y="169406"/>
            <a:ext cx="345169" cy="2617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910"/>
                  <a:pt x="10800" y="20058"/>
                </a:cubicBezTo>
                <a:lnTo>
                  <a:pt x="10800" y="12342"/>
                </a:lnTo>
                <a:cubicBezTo>
                  <a:pt x="10800" y="11490"/>
                  <a:pt x="5965" y="10800"/>
                  <a:pt x="0" y="10800"/>
                </a:cubicBezTo>
                <a:cubicBezTo>
                  <a:pt x="5965" y="10800"/>
                  <a:pt x="10800" y="10110"/>
                  <a:pt x="10800" y="9258"/>
                </a:cubicBezTo>
                <a:lnTo>
                  <a:pt x="10800" y="1542"/>
                </a:lnTo>
                <a:cubicBezTo>
                  <a:pt x="10800" y="690"/>
                  <a:pt x="15635" y="0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3" name="TextBox 17"/>
          <p:cNvSpPr/>
          <p:nvPr/>
        </p:nvSpPr>
        <p:spPr>
          <a:xfrm rot="19669316">
            <a:off x="2041131" y="664031"/>
            <a:ext cx="89260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r>
              <a:t>Real Parts</a:t>
            </a:r>
          </a:p>
        </p:txBody>
      </p:sp>
      <p:sp>
        <p:nvSpPr>
          <p:cNvPr id="134" name="Down Arrow 18"/>
          <p:cNvSpPr/>
          <p:nvPr/>
        </p:nvSpPr>
        <p:spPr>
          <a:xfrm rot="3493811">
            <a:off x="2450348" y="615198"/>
            <a:ext cx="230134" cy="793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469"/>
                </a:moveTo>
                <a:lnTo>
                  <a:pt x="5400" y="18469"/>
                </a:lnTo>
                <a:lnTo>
                  <a:pt x="5400" y="0"/>
                </a:lnTo>
                <a:lnTo>
                  <a:pt x="16200" y="0"/>
                </a:lnTo>
                <a:lnTo>
                  <a:pt x="16200" y="18469"/>
                </a:lnTo>
                <a:lnTo>
                  <a:pt x="21600" y="18469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Down Arrow 20"/>
          <p:cNvSpPr/>
          <p:nvPr/>
        </p:nvSpPr>
        <p:spPr>
          <a:xfrm>
            <a:off x="1729950" y="3494485"/>
            <a:ext cx="315421" cy="280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21"/>
          <p:cNvSpPr/>
          <p:nvPr/>
        </p:nvSpPr>
        <p:spPr>
          <a:xfrm>
            <a:off x="2033531" y="2473723"/>
            <a:ext cx="14406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Replace A, B, C,</a:t>
            </a:r>
            <a:br/>
            <a:r>
              <a:t>a,b, c with Mandelstam</a:t>
            </a:r>
            <a:br/>
            <a:r>
              <a:t>Variables</a:t>
            </a:r>
          </a:p>
        </p:txBody>
      </p:sp>
      <p:sp>
        <p:nvSpPr>
          <p:cNvPr id="137" name="TextBox 23"/>
          <p:cNvSpPr/>
          <p:nvPr/>
        </p:nvSpPr>
        <p:spPr>
          <a:xfrm>
            <a:off x="-5735" y="4231538"/>
            <a:ext cx="177014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Pg/real.m</a:t>
            </a:r>
          </a:p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Called by Pg/Cancelpoles*.nb</a:t>
            </a:r>
          </a:p>
        </p:txBody>
      </p:sp>
      <p:sp>
        <p:nvSpPr>
          <p:cNvPr id="138" name="TextBox 25"/>
          <p:cNvSpPr/>
          <p:nvPr/>
        </p:nvSpPr>
        <p:spPr>
          <a:xfrm>
            <a:off x="2543991" y="4363544"/>
            <a:ext cx="134278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Pg/cntxsc.m</a:t>
            </a:r>
          </a:p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Called by  Pg/real.m</a:t>
            </a:r>
          </a:p>
        </p:txBody>
      </p:sp>
      <p:sp>
        <p:nvSpPr>
          <p:cNvPr id="139" name="Down Arrow 29"/>
          <p:cNvSpPr/>
          <p:nvPr/>
        </p:nvSpPr>
        <p:spPr>
          <a:xfrm>
            <a:off x="2071072" y="5743266"/>
            <a:ext cx="229666" cy="218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TextBox 30"/>
          <p:cNvSpPr/>
          <p:nvPr/>
        </p:nvSpPr>
        <p:spPr>
          <a:xfrm>
            <a:off x="2704147" y="5221604"/>
            <a:ext cx="1507293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No need to transform</a:t>
            </a:r>
          </a:p>
          <a:p>
            <a:pPr>
              <a:defRPr sz="800" i="1">
                <a:solidFill>
                  <a:srgbClr val="FFFFFF"/>
                </a:solidFill>
              </a:defRPr>
            </a:pPr>
            <a:r>
              <a:t>until Point B. Integration can </a:t>
            </a:r>
          </a:p>
          <a:p>
            <a:pPr>
              <a:defRPr sz="800" i="1">
                <a:solidFill>
                  <a:srgbClr val="FFFFFF"/>
                </a:solidFill>
              </a:defRPr>
            </a:pPr>
            <a:r>
              <a:t>be done with Mandelstams,</a:t>
            </a:r>
          </a:p>
        </p:txBody>
      </p:sp>
      <p:sp>
        <p:nvSpPr>
          <p:cNvPr id="141" name="TextBox 31"/>
          <p:cNvSpPr/>
          <p:nvPr/>
        </p:nvSpPr>
        <p:spPr>
          <a:xfrm>
            <a:off x="2696391" y="6063134"/>
            <a:ext cx="130959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Pg/Cancelpoles*.nb</a:t>
            </a:r>
          </a:p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Evaluate notebook</a:t>
            </a:r>
          </a:p>
        </p:txBody>
      </p:sp>
      <p:sp>
        <p:nvSpPr>
          <p:cNvPr id="142" name="TextBox 32"/>
          <p:cNvSpPr/>
          <p:nvPr/>
        </p:nvSpPr>
        <p:spPr>
          <a:xfrm>
            <a:off x="1277627" y="4733488"/>
            <a:ext cx="77740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r>
              <a:t>Subtract</a:t>
            </a:r>
          </a:p>
        </p:txBody>
      </p:sp>
      <p:sp>
        <p:nvSpPr>
          <p:cNvPr id="143" name="Left-Right-Up Arrow 33"/>
          <p:cNvSpPr/>
          <p:nvPr/>
        </p:nvSpPr>
        <p:spPr>
          <a:xfrm rot="10800000">
            <a:off x="1751494" y="4435695"/>
            <a:ext cx="678271" cy="592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587"/>
                </a:moveTo>
                <a:lnTo>
                  <a:pt x="4719" y="15573"/>
                </a:lnTo>
                <a:lnTo>
                  <a:pt x="4719" y="16483"/>
                </a:lnTo>
                <a:lnTo>
                  <a:pt x="8962" y="16483"/>
                </a:lnTo>
                <a:lnTo>
                  <a:pt x="8962" y="5400"/>
                </a:lnTo>
                <a:lnTo>
                  <a:pt x="8166" y="5400"/>
                </a:lnTo>
                <a:lnTo>
                  <a:pt x="10800" y="0"/>
                </a:lnTo>
                <a:lnTo>
                  <a:pt x="13434" y="5400"/>
                </a:lnTo>
                <a:lnTo>
                  <a:pt x="12638" y="5400"/>
                </a:lnTo>
                <a:lnTo>
                  <a:pt x="12638" y="16483"/>
                </a:lnTo>
                <a:lnTo>
                  <a:pt x="16881" y="16483"/>
                </a:lnTo>
                <a:lnTo>
                  <a:pt x="16881" y="15573"/>
                </a:lnTo>
                <a:lnTo>
                  <a:pt x="21600" y="18587"/>
                </a:lnTo>
                <a:lnTo>
                  <a:pt x="16881" y="21600"/>
                </a:lnTo>
                <a:lnTo>
                  <a:pt x="16881" y="20690"/>
                </a:lnTo>
                <a:lnTo>
                  <a:pt x="4719" y="20690"/>
                </a:lnTo>
                <a:lnTo>
                  <a:pt x="4719" y="2160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35"/>
          <p:cNvSpPr/>
          <p:nvPr/>
        </p:nvSpPr>
        <p:spPr>
          <a:xfrm>
            <a:off x="7024605" y="2132676"/>
            <a:ext cx="124193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virtual_*.nb</a:t>
            </a:r>
          </a:p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Evaluate notebook</a:t>
            </a:r>
          </a:p>
        </p:txBody>
      </p:sp>
      <p:sp>
        <p:nvSpPr>
          <p:cNvPr id="145" name="TextBox 36"/>
          <p:cNvSpPr/>
          <p:nvPr/>
        </p:nvSpPr>
        <p:spPr>
          <a:xfrm>
            <a:off x="6961263" y="2470588"/>
            <a:ext cx="143007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 b="1">
                <a:solidFill>
                  <a:srgbClr val="000090"/>
                </a:solidFill>
              </a:defRPr>
            </a:pPr>
            <a:r>
              <a:t>Expand this </a:t>
            </a:r>
          </a:p>
          <a:p>
            <a:pPr algn="ctr">
              <a:defRPr sz="1000" b="1">
                <a:solidFill>
                  <a:srgbClr val="000090"/>
                </a:solidFill>
              </a:defRPr>
            </a:pPr>
            <a:r>
              <a:t>Into its own workflow </a:t>
            </a:r>
            <a:br/>
            <a:r>
              <a:t>Diagram!</a:t>
            </a:r>
          </a:p>
        </p:txBody>
      </p:sp>
      <p:sp>
        <p:nvSpPr>
          <p:cNvPr id="146" name="Down Arrow 37"/>
          <p:cNvSpPr/>
          <p:nvPr/>
        </p:nvSpPr>
        <p:spPr>
          <a:xfrm rot="18127656">
            <a:off x="6066456" y="539068"/>
            <a:ext cx="334117" cy="1279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780"/>
                </a:moveTo>
                <a:lnTo>
                  <a:pt x="5400" y="18780"/>
                </a:lnTo>
                <a:lnTo>
                  <a:pt x="5400" y="0"/>
                </a:lnTo>
                <a:lnTo>
                  <a:pt x="16200" y="0"/>
                </a:lnTo>
                <a:lnTo>
                  <a:pt x="16200" y="18780"/>
                </a:lnTo>
                <a:lnTo>
                  <a:pt x="21600" y="1878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TextBox 38"/>
          <p:cNvSpPr/>
          <p:nvPr/>
        </p:nvSpPr>
        <p:spPr>
          <a:xfrm rot="1939576">
            <a:off x="5892637" y="827011"/>
            <a:ext cx="108803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r>
              <a:t>Virtual Parts</a:t>
            </a:r>
          </a:p>
        </p:txBody>
      </p:sp>
      <p:sp>
        <p:nvSpPr>
          <p:cNvPr id="148" name="Down Arrow 39"/>
          <p:cNvSpPr/>
          <p:nvPr/>
        </p:nvSpPr>
        <p:spPr>
          <a:xfrm>
            <a:off x="7640918" y="3095546"/>
            <a:ext cx="315421" cy="234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TextBox 42"/>
          <p:cNvSpPr/>
          <p:nvPr/>
        </p:nvSpPr>
        <p:spPr>
          <a:xfrm>
            <a:off x="7180073" y="3404104"/>
            <a:ext cx="178339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Transform from </a:t>
            </a:r>
            <a:br/>
            <a:r>
              <a:t>Mandelstam to Cross Section</a:t>
            </a:r>
          </a:p>
          <a:p>
            <a:pPr>
              <a:defRPr sz="1000">
                <a:solidFill>
                  <a:srgbClr val="FFFFFF"/>
                </a:solidFill>
              </a:defRPr>
            </a:pPr>
            <a:r>
              <a:t> Variables</a:t>
            </a:r>
          </a:p>
        </p:txBody>
      </p:sp>
      <p:sp>
        <p:nvSpPr>
          <p:cNvPr id="150" name="TextBox 43"/>
          <p:cNvSpPr/>
          <p:nvPr/>
        </p:nvSpPr>
        <p:spPr>
          <a:xfrm>
            <a:off x="7274100" y="3880308"/>
            <a:ext cx="1507292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No need to transform</a:t>
            </a:r>
          </a:p>
          <a:p>
            <a:pPr>
              <a:defRPr sz="800" i="1">
                <a:solidFill>
                  <a:srgbClr val="FFFFFF"/>
                </a:solidFill>
              </a:defRPr>
            </a:pPr>
            <a:r>
              <a:t>until Point B. Integration can </a:t>
            </a:r>
          </a:p>
          <a:p>
            <a:pPr>
              <a:defRPr sz="800" i="1">
                <a:solidFill>
                  <a:srgbClr val="FFFFFF"/>
                </a:solidFill>
              </a:defRPr>
            </a:pPr>
            <a:r>
              <a:t>be done with Mandelstams,</a:t>
            </a:r>
          </a:p>
        </p:txBody>
      </p:sp>
      <p:sp>
        <p:nvSpPr>
          <p:cNvPr id="151" name="Rounded Rectangle 44"/>
          <p:cNvSpPr/>
          <p:nvPr/>
        </p:nvSpPr>
        <p:spPr>
          <a:xfrm>
            <a:off x="7066971" y="4599254"/>
            <a:ext cx="1879658" cy="74655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Down Arrow 45"/>
          <p:cNvSpPr/>
          <p:nvPr/>
        </p:nvSpPr>
        <p:spPr>
          <a:xfrm>
            <a:off x="7640918" y="4344103"/>
            <a:ext cx="315421" cy="234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TextBox 47"/>
          <p:cNvSpPr/>
          <p:nvPr/>
        </p:nvSpPr>
        <p:spPr>
          <a:xfrm>
            <a:off x="7102256" y="4615776"/>
            <a:ext cx="134214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Write with remaining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IR poles isolated</a:t>
            </a:r>
          </a:p>
        </p:txBody>
      </p:sp>
      <p:sp>
        <p:nvSpPr>
          <p:cNvPr id="154" name="TextBox 48"/>
          <p:cNvSpPr/>
          <p:nvPr/>
        </p:nvSpPr>
        <p:spPr>
          <a:xfrm>
            <a:off x="7485891" y="4982676"/>
            <a:ext cx="130959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Pg/Cancelpoles*.nb</a:t>
            </a:r>
          </a:p>
          <a:p>
            <a:pPr marL="285750" indent="-285750">
              <a:buSzPct val="100000"/>
              <a:buFont typeface="Arial"/>
              <a:buChar char="•"/>
              <a:defRPr sz="800" i="1">
                <a:solidFill>
                  <a:srgbClr val="FFFFFF"/>
                </a:solidFill>
              </a:defRPr>
            </a:pPr>
            <a:r>
              <a:t>Evaluate notebook</a:t>
            </a:r>
          </a:p>
        </p:txBody>
      </p:sp>
      <p:sp>
        <p:nvSpPr>
          <p:cNvPr id="155" name="Rounded Rectangle 50"/>
          <p:cNvSpPr/>
          <p:nvPr/>
        </p:nvSpPr>
        <p:spPr>
          <a:xfrm>
            <a:off x="5066900" y="5683703"/>
            <a:ext cx="1478494" cy="60774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TextBox 51"/>
          <p:cNvSpPr/>
          <p:nvPr/>
        </p:nvSpPr>
        <p:spPr>
          <a:xfrm>
            <a:off x="5073471" y="5691283"/>
            <a:ext cx="128230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Add everything and 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Verify canceling of </a:t>
            </a:r>
            <a:br/>
            <a:r>
              <a:t>IR poles</a:t>
            </a:r>
          </a:p>
        </p:txBody>
      </p:sp>
      <p:sp>
        <p:nvSpPr>
          <p:cNvPr id="157" name="Left Brace 52"/>
          <p:cNvSpPr/>
          <p:nvPr/>
        </p:nvSpPr>
        <p:spPr>
          <a:xfrm rot="16200000">
            <a:off x="1677988" y="2032257"/>
            <a:ext cx="414841" cy="2405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697"/>
                  <a:pt x="10800" y="19584"/>
                </a:cubicBezTo>
                <a:lnTo>
                  <a:pt x="10800" y="12816"/>
                </a:lnTo>
                <a:cubicBezTo>
                  <a:pt x="10800" y="11703"/>
                  <a:pt x="5965" y="10800"/>
                  <a:pt x="0" y="10800"/>
                </a:cubicBezTo>
                <a:cubicBezTo>
                  <a:pt x="5965" y="10800"/>
                  <a:pt x="10800" y="9897"/>
                  <a:pt x="10800" y="8784"/>
                </a:cubicBezTo>
                <a:lnTo>
                  <a:pt x="10800" y="2016"/>
                </a:lnTo>
                <a:cubicBezTo>
                  <a:pt x="10800" y="903"/>
                  <a:pt x="15635" y="0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8" name="Rounded Rectangle 53"/>
          <p:cNvSpPr/>
          <p:nvPr/>
        </p:nvSpPr>
        <p:spPr>
          <a:xfrm>
            <a:off x="7102289" y="5990983"/>
            <a:ext cx="2041711" cy="72715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TextBox 54"/>
          <p:cNvSpPr/>
          <p:nvPr/>
        </p:nvSpPr>
        <p:spPr>
          <a:xfrm>
            <a:off x="7397915" y="5990983"/>
            <a:ext cx="14880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Numerical factors to 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Transform Pg and Ppp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Into structure functions </a:t>
            </a:r>
            <a:br/>
            <a:r>
              <a:t>and cross sections</a:t>
            </a:r>
          </a:p>
        </p:txBody>
      </p:sp>
      <p:sp>
        <p:nvSpPr>
          <p:cNvPr id="160" name="Down Arrow 55"/>
          <p:cNvSpPr/>
          <p:nvPr/>
        </p:nvSpPr>
        <p:spPr>
          <a:xfrm rot="17977061">
            <a:off x="6642752" y="6087002"/>
            <a:ext cx="327418" cy="262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Down Arrow 56"/>
          <p:cNvSpPr/>
          <p:nvPr/>
        </p:nvSpPr>
        <p:spPr>
          <a:xfrm rot="15717339">
            <a:off x="4524804" y="5947259"/>
            <a:ext cx="318229" cy="434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681"/>
                </a:moveTo>
                <a:lnTo>
                  <a:pt x="5400" y="13681"/>
                </a:lnTo>
                <a:lnTo>
                  <a:pt x="5400" y="0"/>
                </a:lnTo>
                <a:lnTo>
                  <a:pt x="16200" y="0"/>
                </a:lnTo>
                <a:lnTo>
                  <a:pt x="16200" y="13681"/>
                </a:lnTo>
                <a:lnTo>
                  <a:pt x="21600" y="13681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Down Arrow 57"/>
          <p:cNvSpPr/>
          <p:nvPr/>
        </p:nvSpPr>
        <p:spPr>
          <a:xfrm rot="3216206">
            <a:off x="6529331" y="5288556"/>
            <a:ext cx="423453" cy="497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410"/>
                </a:moveTo>
                <a:lnTo>
                  <a:pt x="5400" y="1241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410"/>
                </a:lnTo>
                <a:lnTo>
                  <a:pt x="21600" y="1241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TextBox 59"/>
          <p:cNvSpPr/>
          <p:nvPr/>
        </p:nvSpPr>
        <p:spPr>
          <a:xfrm>
            <a:off x="2392026" y="93309"/>
            <a:ext cx="105354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Point A</a:t>
            </a:r>
          </a:p>
        </p:txBody>
      </p:sp>
      <p:sp>
        <p:nvSpPr>
          <p:cNvPr id="164" name="TextBox 60"/>
          <p:cNvSpPr/>
          <p:nvPr/>
        </p:nvSpPr>
        <p:spPr>
          <a:xfrm>
            <a:off x="7496226" y="5668572"/>
            <a:ext cx="105354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Point B</a:t>
            </a:r>
          </a:p>
        </p:txBody>
      </p:sp>
      <p:sp>
        <p:nvSpPr>
          <p:cNvPr id="165" name="TextBox 61"/>
          <p:cNvSpPr/>
          <p:nvPr/>
        </p:nvSpPr>
        <p:spPr>
          <a:xfrm>
            <a:off x="4446778" y="2296330"/>
            <a:ext cx="2069454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Pink: Mathematica</a:t>
            </a:r>
          </a:p>
          <a:p>
            <a:r>
              <a:t>Green: Python</a:t>
            </a:r>
            <a:br/>
            <a:r>
              <a:t>Blue: Unknown </a:t>
            </a:r>
          </a:p>
        </p:txBody>
      </p:sp>
      <p:sp>
        <p:nvSpPr>
          <p:cNvPr id="166" name="Pg: QCD-THEORY/sidis-nlo/sidis/more/allchannelsPg"/>
          <p:cNvSpPr/>
          <p:nvPr/>
        </p:nvSpPr>
        <p:spPr>
          <a:xfrm>
            <a:off x="4415973" y="3427317"/>
            <a:ext cx="194838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Pg: QCD-THEORY/sidis-nlo/sidis/more/allchannelsPg</a:t>
            </a:r>
          </a:p>
        </p:txBody>
      </p:sp>
      <p:sp>
        <p:nvSpPr>
          <p:cNvPr id="167" name="in file name denotes…"/>
          <p:cNvSpPr/>
          <p:nvPr/>
        </p:nvSpPr>
        <p:spPr>
          <a:xfrm>
            <a:off x="4476869" y="4701738"/>
            <a:ext cx="245888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*"/>
            </a:pPr>
            <a:r>
              <a:t>in file name denotes</a:t>
            </a:r>
          </a:p>
          <a:p>
            <a:r>
              <a:t>name of a channel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203</Words>
  <Application>Microsoft Macintosh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Ted Rogers</cp:lastModifiedBy>
  <cp:revision>1</cp:revision>
  <cp:lastPrinted>2018-01-12T17:03:16Z</cp:lastPrinted>
  <dcterms:modified xsi:type="dcterms:W3CDTF">2018-11-02T19:10:55Z</dcterms:modified>
</cp:coreProperties>
</file>