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65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ED6"/>
    <a:srgbClr val="BBE0E3"/>
    <a:srgbClr val="632523"/>
    <a:srgbClr val="002060"/>
    <a:srgbClr val="17BBBF"/>
    <a:srgbClr val="ADC70F"/>
    <a:srgbClr val="49AC6B"/>
    <a:srgbClr val="FE5143"/>
    <a:srgbClr val="748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43" autoAdjust="0"/>
  </p:normalViewPr>
  <p:slideViewPr>
    <p:cSldViewPr>
      <p:cViewPr varScale="1">
        <p:scale>
          <a:sx n="181" d="100"/>
          <a:sy n="181" d="100"/>
        </p:scale>
        <p:origin x="-38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1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5014A-BD58-48D3-815C-86705C0DC059}" type="datetimeFigureOut">
              <a:rPr lang="fr-FR" smtClean="0"/>
              <a:t>6/16/14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06B63-2A43-4F07-8E0A-1C095E6637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638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6C2E5-6849-4FE4-8478-3916BA564073}" type="datetimeFigureOut">
              <a:rPr lang="fr-FR" smtClean="0"/>
              <a:t>6/16/14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06B0A-FAA5-4F17-A456-4187090C72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692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Questions and Answers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06B0A-FAA5-4F17-A456-4187090C721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643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Questions and Answers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06B0A-FAA5-4F17-A456-4187090C721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643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lang="fr-FR" dirty="0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fr-FR" dirty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7544" y="3717032"/>
            <a:ext cx="820891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235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en-US" dirty="0" smtClean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SCINTILLA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3366-486B-433D-91BF-D068DFF15F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23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 lang="en-US" dirty="0" smtClean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SCINTILLA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3366-486B-433D-91BF-D068DFF15FE5}" type="slidenum">
              <a:rPr lang="fr-FR" smtClean="0"/>
              <a:t>‹#›</a:t>
            </a:fld>
            <a:endParaRPr lang="fr-FR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588224" y="332656"/>
            <a:ext cx="0" cy="576064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21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>
            <a:lvl1pPr>
              <a:defRPr sz="2800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baseline="0">
                <a:solidFill>
                  <a:srgbClr val="632523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SCINTILLA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3366-486B-433D-91BF-D068DFF15FE5}" type="slidenum">
              <a:rPr lang="fr-FR" smtClean="0"/>
              <a:t>‹#›</a:t>
            </a:fld>
            <a:endParaRPr lang="fr-FR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1124744"/>
            <a:ext cx="820891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061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lang="en-US" dirty="0" smtClean="0"/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SCINTILLA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3366-486B-433D-91BF-D068DFF15FE5}" type="slidenum">
              <a:rPr lang="fr-FR" smtClean="0"/>
              <a:t>‹#›</a:t>
            </a:fld>
            <a:endParaRPr lang="fr-FR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5933" y="4407646"/>
            <a:ext cx="820891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01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fr-FR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fr-FR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SCINTILLA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3366-486B-433D-91BF-D068DFF15FE5}" type="slidenum">
              <a:rPr lang="fr-FR" smtClean="0"/>
              <a:t>‹#›</a:t>
            </a:fld>
            <a:endParaRPr lang="fr-FR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1412776"/>
            <a:ext cx="820891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59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2000" b="1" dirty="0" smtClean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fr-FR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b="1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fr-FR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SCINTILLA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3366-486B-433D-91BF-D068DFF15FE5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67544" y="1412776"/>
            <a:ext cx="820891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25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SCINTILLA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3366-486B-433D-91BF-D068DFF15F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26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SCINTILLA</a:t>
            </a:r>
            <a:endParaRPr lang="fr-FR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5FE3366-486B-433D-91BF-D068DFF15F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38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lang="fr-FR" dirty="0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fr-FR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lang="en-US" dirty="0" smtClean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SCINTILLA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3366-486B-433D-91BF-D068DFF15FE5}" type="slidenum">
              <a:rPr lang="fr-FR" smtClean="0"/>
              <a:t>‹#›</a:t>
            </a:fld>
            <a:endParaRPr lang="fr-FR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63888" y="188640"/>
            <a:ext cx="0" cy="60486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54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lang="en-US" dirty="0" smtClean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SCINTILLA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3366-486B-433D-91BF-D068DFF15F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99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5485" y="296652"/>
            <a:ext cx="6925871" cy="79694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bg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SCINTILLA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D5FE3366-486B-433D-91BF-D068DFF15FE5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342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rgbClr val="002060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Courier New" pitchFamily="49" charset="0"/>
        <a:buNone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382588" indent="-382588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720725" indent="-344488" algn="l" defTabSz="914400" rtl="0" eaLnBrk="1" latinLnBrk="0" hangingPunct="1">
        <a:spcBef>
          <a:spcPct val="20000"/>
        </a:spcBef>
        <a:buSzPct val="75000"/>
        <a:buFont typeface="Wingdings" pitchFamily="2" charset="2"/>
        <a:buChar char="q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89535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073150" indent="-268288" algn="l" defTabSz="914400" rtl="0" eaLnBrk="1" latinLnBrk="0" hangingPunct="1">
        <a:spcBef>
          <a:spcPct val="20000"/>
        </a:spcBef>
        <a:buSzPct val="75000"/>
        <a:buFont typeface="Courier New" pitchFamily="49" charset="0"/>
        <a:buChar char="o"/>
        <a:tabLst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656" y="116632"/>
            <a:ext cx="5684168" cy="883399"/>
          </a:xfrm>
        </p:spPr>
        <p:txBody>
          <a:bodyPr>
            <a:normAutofit/>
          </a:bodyPr>
          <a:lstStyle/>
          <a:p>
            <a:r>
              <a:rPr lang="en-US" sz="3600" i="1" dirty="0" smtClean="0">
                <a:solidFill>
                  <a:srgbClr val="800000"/>
                </a:solidFill>
              </a:rPr>
              <a:t>LTCC</a:t>
            </a:r>
            <a:r>
              <a:rPr lang="en-US" sz="3600" b="0" i="1" dirty="0">
                <a:solidFill>
                  <a:srgbClr val="800000"/>
                </a:solidFill>
              </a:rPr>
              <a:t> </a:t>
            </a:r>
            <a:r>
              <a:rPr lang="en-US" sz="3600" b="0" i="1" dirty="0" err="1" smtClean="0">
                <a:solidFill>
                  <a:srgbClr val="800000"/>
                </a:solidFill>
              </a:rPr>
              <a:t>Calcom</a:t>
            </a:r>
            <a:endParaRPr lang="en-US" sz="3600" dirty="0">
              <a:solidFill>
                <a:srgbClr val="8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5896" y="836712"/>
            <a:ext cx="1130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008000"/>
                </a:solidFill>
                <a:cs typeface="Arial" charset="0"/>
              </a:rPr>
              <a:t>M. </a:t>
            </a:r>
            <a:r>
              <a:rPr lang="en-US" sz="1600" i="1" dirty="0" smtClean="0">
                <a:solidFill>
                  <a:srgbClr val="008000"/>
                </a:solidFill>
                <a:cs typeface="Arial" charset="0"/>
              </a:rPr>
              <a:t>Ungaro</a:t>
            </a:r>
            <a:endParaRPr lang="en-US" sz="1600" i="1" dirty="0">
              <a:solidFill>
                <a:srgbClr val="008000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844824"/>
            <a:ext cx="2287806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 Status: </a:t>
            </a:r>
          </a:p>
          <a:p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Mirrors Re-coating Started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PMTs testing/refurbishing Started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Box Back-wall production Started</a:t>
            </a:r>
            <a:endParaRPr lang="en-US" sz="11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1916832"/>
            <a:ext cx="3600400" cy="3433549"/>
            <a:chOff x="5796136" y="2132856"/>
            <a:chExt cx="2323728" cy="3073509"/>
          </a:xfrm>
        </p:grpSpPr>
        <p:pic>
          <p:nvPicPr>
            <p:cNvPr id="9" name="Picture 8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6136" y="2132856"/>
              <a:ext cx="2323728" cy="1512168"/>
            </a:xfrm>
            <a:prstGeom prst="rect">
              <a:avLst/>
            </a:prstGeom>
          </p:spPr>
        </p:pic>
        <p:pic>
          <p:nvPicPr>
            <p:cNvPr id="10" name="Picture 9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6136" y="3789040"/>
              <a:ext cx="2323728" cy="1417325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5292080" y="5445224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Top: holding fixtures for mirror, </a:t>
            </a:r>
            <a:r>
              <a:rPr lang="en-US" sz="1000" i="1" dirty="0" err="1" smtClean="0"/>
              <a:t>lexan</a:t>
            </a:r>
            <a:r>
              <a:rPr lang="en-US" sz="1000" i="1" dirty="0" smtClean="0"/>
              <a:t> strips glue application.</a:t>
            </a:r>
          </a:p>
          <a:p>
            <a:r>
              <a:rPr lang="en-US" sz="1000" i="1" dirty="0" smtClean="0"/>
              <a:t>Bottom:  mirror support for applying </a:t>
            </a:r>
            <a:r>
              <a:rPr lang="en-US" sz="1000" i="1" dirty="0" err="1" smtClean="0"/>
              <a:t>lexan</a:t>
            </a:r>
            <a:r>
              <a:rPr lang="en-US" sz="1000" i="1" dirty="0" smtClean="0"/>
              <a:t> strip</a:t>
            </a:r>
            <a:endParaRPr lang="en-US" sz="10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5576" y="3284984"/>
            <a:ext cx="1864613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Checkout</a:t>
            </a:r>
          </a:p>
          <a:p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Mirrors </a:t>
            </a:r>
            <a:r>
              <a:rPr lang="en-US" sz="1100" dirty="0" err="1" smtClean="0"/>
              <a:t>Saggin</a:t>
            </a:r>
            <a:r>
              <a:rPr lang="en-US" sz="1100" dirty="0" smtClean="0"/>
              <a:t> Test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Gas System refurbishment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Mirrors alignment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Window Installation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HV matching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7584" y="5013176"/>
            <a:ext cx="237757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Commissioning:</a:t>
            </a:r>
          </a:p>
          <a:p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SPE calibration, with and w/o beam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Effect of torus field on SPE</a:t>
            </a:r>
          </a:p>
        </p:txBody>
      </p:sp>
    </p:spTree>
    <p:extLst>
      <p:ext uri="{BB962C8B-B14F-4D97-AF65-F5344CB8AC3E}">
        <p14:creationId xmlns:p14="http://schemas.microsoft.com/office/powerpoint/2010/main" val="2613752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656" y="116632"/>
            <a:ext cx="5684168" cy="883399"/>
          </a:xfrm>
        </p:spPr>
        <p:txBody>
          <a:bodyPr>
            <a:normAutofit/>
          </a:bodyPr>
          <a:lstStyle/>
          <a:p>
            <a:r>
              <a:rPr lang="en-US" sz="3600" i="1" dirty="0" smtClean="0">
                <a:solidFill>
                  <a:srgbClr val="800000"/>
                </a:solidFill>
              </a:rPr>
              <a:t>LTCC</a:t>
            </a:r>
            <a:r>
              <a:rPr lang="en-US" sz="3600" b="0" i="1" dirty="0">
                <a:solidFill>
                  <a:srgbClr val="800000"/>
                </a:solidFill>
              </a:rPr>
              <a:t> </a:t>
            </a:r>
            <a:r>
              <a:rPr lang="en-US" sz="3600" b="0" i="1" dirty="0" err="1" smtClean="0">
                <a:solidFill>
                  <a:srgbClr val="800000"/>
                </a:solidFill>
              </a:rPr>
              <a:t>Calcom</a:t>
            </a:r>
            <a:endParaRPr lang="en-US" sz="3600" dirty="0">
              <a:solidFill>
                <a:srgbClr val="8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5896" y="836712"/>
            <a:ext cx="1130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008000"/>
                </a:solidFill>
                <a:cs typeface="Arial" charset="0"/>
              </a:rPr>
              <a:t>M. </a:t>
            </a:r>
            <a:r>
              <a:rPr lang="en-US" sz="1600" i="1" dirty="0" smtClean="0">
                <a:solidFill>
                  <a:srgbClr val="008000"/>
                </a:solidFill>
                <a:cs typeface="Arial" charset="0"/>
              </a:rPr>
              <a:t>Ungaro</a:t>
            </a:r>
            <a:endParaRPr lang="en-US" sz="1600" i="1" dirty="0">
              <a:solidFill>
                <a:srgbClr val="008000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484784"/>
            <a:ext cx="1782685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Calibration Team</a:t>
            </a:r>
          </a:p>
          <a:p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M. Ungaro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A. Puckett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N. Markov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755576" y="2924944"/>
            <a:ext cx="2390398" cy="18312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Plans:</a:t>
            </a:r>
          </a:p>
          <a:p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HV i/o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Database (CCDB) i/o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Graphical Interface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SPE identification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CC timing</a:t>
            </a:r>
            <a:endParaRPr lang="en-US" sz="1100" dirty="0"/>
          </a:p>
          <a:p>
            <a:endParaRPr lang="en-US" sz="1100" dirty="0" smtClean="0"/>
          </a:p>
          <a:p>
            <a:r>
              <a:rPr lang="en-US" sz="1100" dirty="0" smtClean="0"/>
              <a:t>Most software common to LTCC/HTCC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5576" y="5229200"/>
            <a:ext cx="236475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Status</a:t>
            </a:r>
          </a:p>
          <a:p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Work just started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Clas6 software can be used as basis</a:t>
            </a:r>
            <a:endParaRPr lang="en-US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1268760"/>
            <a:ext cx="2470526" cy="16775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2996952"/>
            <a:ext cx="2736304" cy="290142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156176" y="5949280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Top: clas6 GUI to be used as basis for clas12 software for LTCC/HTCC</a:t>
            </a:r>
          </a:p>
          <a:p>
            <a:r>
              <a:rPr lang="en-US" sz="1000" i="1" dirty="0" smtClean="0"/>
              <a:t>Bottom:  an example of SPE fit with general </a:t>
            </a:r>
            <a:r>
              <a:rPr lang="en-US" sz="1000" i="1" dirty="0" err="1" smtClean="0"/>
              <a:t>poissonian</a:t>
            </a:r>
            <a:r>
              <a:rPr lang="en-US" sz="1000" i="1" dirty="0" smtClean="0"/>
              <a:t> + exponential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51405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012-05-23 - SCINTILLA - ARTTIC - Presentation Template 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</TotalTime>
  <Words>164</Words>
  <Application>Microsoft Macintosh PowerPoint</Application>
  <PresentationFormat>On-screen Show (4:3)</PresentationFormat>
  <Paragraphs>46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2012-05-23 - SCINTILLA - ARTTIC - Presentation Template V2</vt:lpstr>
      <vt:lpstr>LTCC Calcom</vt:lpstr>
      <vt:lpstr>LTCC Calcom</vt:lpstr>
    </vt:vector>
  </TitlesOfParts>
  <Company>ARTTIC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of WPx</dc:title>
  <dc:creator>Elizabeth Haddad</dc:creator>
  <cp:lastModifiedBy>Maurizio Ungaro</cp:lastModifiedBy>
  <cp:revision>47</cp:revision>
  <dcterms:created xsi:type="dcterms:W3CDTF">2013-07-17T14:03:49Z</dcterms:created>
  <dcterms:modified xsi:type="dcterms:W3CDTF">2014-06-16T12:29:00Z</dcterms:modified>
</cp:coreProperties>
</file>