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8" r:id="rId1"/>
  </p:sldMasterIdLst>
  <p:notesMasterIdLst>
    <p:notesMasterId r:id="rId3"/>
  </p:notesMasterIdLst>
  <p:sldIdLst>
    <p:sldId id="256" r:id="rId2"/>
  </p:sldIdLst>
  <p:sldSz cx="43434000" cy="32183388"/>
  <p:notesSz cx="9144000" cy="6858000"/>
  <p:defaultTextStyle>
    <a:defPPr>
      <a:defRPr lang="en-US"/>
    </a:defPPr>
    <a:lvl1pPr marL="0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108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216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324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0427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0535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0643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0751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0859" algn="l" defTabSz="216010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3600" y="11432"/>
      </p:cViewPr>
      <p:guideLst>
        <p:guide orient="horz" pos="10136"/>
        <p:guide pos="13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2161-5B33-5741-9413-1B9475CFBCA2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6863" y="514350"/>
            <a:ext cx="3470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1BAE-C02E-F541-BF37-8E18934E9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0453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0906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1359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1812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2264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2717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3170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3623" algn="l" defTabSz="216045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6863" y="514350"/>
            <a:ext cx="3470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81BAE-C02E-F541-BF37-8E18934E95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253" y="2860746"/>
            <a:ext cx="25669494" cy="15405115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432091" tIns="864181" rIns="432091" bIns="864181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1620340" indent="-1620340" algn="ctr" defTabSz="4320906" rtl="0" eaLnBrk="1" latinLnBrk="0" hangingPunct="1">
              <a:lnSpc>
                <a:spcPts val="24572"/>
              </a:lnSpc>
              <a:spcBef>
                <a:spcPts val="9451"/>
              </a:spcBef>
              <a:buSzPct val="80000"/>
              <a:buFont typeface="Wingdings" pitchFamily="2" charset="2"/>
              <a:buNone/>
              <a:defRPr sz="255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2650" y="19667626"/>
            <a:ext cx="23888700" cy="6794271"/>
          </a:xfrm>
          <a:effectLst/>
        </p:spPr>
        <p:txBody>
          <a:bodyPr vert="horz" lIns="432091" tIns="216045" rIns="432091" bIns="216045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4320906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95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16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1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3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3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10435" y="3723176"/>
            <a:ext cx="18084642" cy="4543541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432091" tIns="216045" rIns="432091" bIns="216045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4320906" rtl="0" eaLnBrk="1" latinLnBrk="0" hangingPunct="1">
              <a:lnSpc>
                <a:spcPts val="18902"/>
              </a:lnSpc>
              <a:spcBef>
                <a:spcPct val="0"/>
              </a:spcBef>
              <a:buNone/>
              <a:defRPr sz="170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0435" y="8203610"/>
            <a:ext cx="18084642" cy="16827914"/>
          </a:xfrm>
          <a:effectLst/>
        </p:spPr>
        <p:txBody>
          <a:bodyPr vert="horz" lIns="432091" tIns="216045" rIns="432091" bIns="216045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95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160453" indent="0">
              <a:buNone/>
              <a:defRPr sz="5700"/>
            </a:lvl2pPr>
            <a:lvl3pPr marL="4320906" indent="0">
              <a:buNone/>
              <a:defRPr sz="4700"/>
            </a:lvl3pPr>
            <a:lvl4pPr marL="6481359" indent="0">
              <a:buNone/>
              <a:defRPr sz="4300"/>
            </a:lvl4pPr>
            <a:lvl5pPr marL="8641812" indent="0">
              <a:buNone/>
              <a:defRPr sz="4300"/>
            </a:lvl5pPr>
            <a:lvl6pPr marL="10802264" indent="0">
              <a:buNone/>
              <a:defRPr sz="4300"/>
            </a:lvl6pPr>
            <a:lvl7pPr marL="12962717" indent="0">
              <a:buNone/>
              <a:defRPr sz="4300"/>
            </a:lvl7pPr>
            <a:lvl8pPr marL="15123170" indent="0">
              <a:buNone/>
              <a:defRPr sz="4300"/>
            </a:lvl8pPr>
            <a:lvl9pPr marL="17283623" indent="0">
              <a:buNone/>
              <a:defRPr sz="4300"/>
            </a:lvl9pPr>
          </a:lstStyle>
          <a:p>
            <a:pPr marL="0" lvl="0" indent="0" algn="l" defTabSz="4320906" rtl="0" eaLnBrk="1" latinLnBrk="0" hangingPunct="1">
              <a:lnSpc>
                <a:spcPct val="110000"/>
              </a:lnSpc>
              <a:spcBef>
                <a:spcPts val="9451"/>
              </a:spcBef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802850" y="3151297"/>
            <a:ext cx="18097500" cy="21585743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432091" tIns="216045" rIns="432091" bIns="216045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1620340" indent="-1620340" algn="l" defTabSz="4320906" rtl="0" eaLnBrk="1" latinLnBrk="0" hangingPunct="1">
              <a:spcBef>
                <a:spcPts val="9451"/>
              </a:spcBef>
              <a:buSzPct val="80000"/>
              <a:buFont typeface="Wingdings" pitchFamily="2" charset="2"/>
              <a:buNone/>
              <a:defRPr sz="113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2" y="2019350"/>
            <a:ext cx="26052862" cy="5363898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7225" y="8202303"/>
            <a:ext cx="37160200" cy="2025615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92390" y="1830042"/>
            <a:ext cx="7239000" cy="2691896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398" y="3024643"/>
            <a:ext cx="30396262" cy="2543382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35641" y="2965041"/>
            <a:ext cx="25683369" cy="15398860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248" y="21097999"/>
            <a:ext cx="37179504" cy="5721491"/>
          </a:xfrm>
        </p:spPr>
        <p:txBody>
          <a:bodyPr anchor="b" anchorCtr="0">
            <a:noAutofit/>
          </a:bodyPr>
          <a:lstStyle>
            <a:lvl1pPr>
              <a:lnSpc>
                <a:spcPts val="24572"/>
              </a:lnSpc>
              <a:defRPr sz="227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7248" y="26819490"/>
            <a:ext cx="37179504" cy="23511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95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216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1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3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3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71700" y="29194678"/>
            <a:ext cx="10134600" cy="1409340"/>
          </a:xfrm>
        </p:spPr>
        <p:txBody>
          <a:bodyPr/>
          <a:lstStyle>
            <a:lvl1pPr>
              <a:defRPr sz="5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39950" y="29154362"/>
            <a:ext cx="13754100" cy="1409340"/>
          </a:xfrm>
        </p:spPr>
        <p:txBody>
          <a:bodyPr/>
          <a:lstStyle>
            <a:lvl1pPr>
              <a:defRPr sz="5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127700" y="29154362"/>
            <a:ext cx="10134600" cy="1409340"/>
          </a:xfrm>
        </p:spPr>
        <p:txBody>
          <a:bodyPr/>
          <a:lstStyle>
            <a:lvl1pPr>
              <a:defRPr sz="6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225" y="11379878"/>
            <a:ext cx="37160200" cy="6920921"/>
          </a:xfrm>
        </p:spPr>
        <p:txBody>
          <a:bodyPr anchor="b" anchorCtr="0"/>
          <a:lstStyle>
            <a:lvl1pPr algn="ctr">
              <a:defRPr sz="22700" b="1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7225" y="18363903"/>
            <a:ext cx="37160200" cy="2603081"/>
          </a:xfrm>
        </p:spPr>
        <p:txBody>
          <a:bodyPr vert="horz" lIns="432091" tIns="216045" rIns="432091" bIns="216045" rtlCol="0">
            <a:normAutofit/>
          </a:bodyPr>
          <a:lstStyle>
            <a:lvl1pPr marL="0" indent="0" algn="ctr" defTabSz="4320906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95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16045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90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135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8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226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271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317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36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0" y="8202296"/>
            <a:ext cx="16926483" cy="20257918"/>
          </a:xfrm>
        </p:spPr>
        <p:txBody>
          <a:bodyPr>
            <a:normAutofit/>
          </a:bodyPr>
          <a:lstStyle>
            <a:lvl1pPr>
              <a:spcBef>
                <a:spcPts val="7561"/>
              </a:spcBef>
              <a:defRPr sz="10400"/>
            </a:lvl1pPr>
            <a:lvl2pPr>
              <a:defRPr sz="9500"/>
            </a:lvl2pPr>
            <a:lvl3pPr>
              <a:defRPr sz="8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78945" y="8202296"/>
            <a:ext cx="16936249" cy="20257918"/>
          </a:xfrm>
        </p:spPr>
        <p:txBody>
          <a:bodyPr>
            <a:normAutofit/>
          </a:bodyPr>
          <a:lstStyle>
            <a:lvl1pPr>
              <a:spcBef>
                <a:spcPts val="7561"/>
              </a:spcBef>
              <a:defRPr sz="10400"/>
            </a:lvl1pPr>
            <a:lvl2pPr>
              <a:defRPr sz="9500"/>
            </a:lvl2pPr>
            <a:lvl3pPr>
              <a:defRPr sz="8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391" y="7109793"/>
            <a:ext cx="16939260" cy="3002291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1300" b="1"/>
            </a:lvl1pPr>
            <a:lvl2pPr marL="2160453" indent="0">
              <a:buNone/>
              <a:defRPr sz="9500" b="1"/>
            </a:lvl2pPr>
            <a:lvl3pPr marL="4320906" indent="0">
              <a:buNone/>
              <a:defRPr sz="8500" b="1"/>
            </a:lvl3pPr>
            <a:lvl4pPr marL="6481359" indent="0">
              <a:buNone/>
              <a:defRPr sz="7600" b="1"/>
            </a:lvl4pPr>
            <a:lvl5pPr marL="8641812" indent="0">
              <a:buNone/>
              <a:defRPr sz="7600" b="1"/>
            </a:lvl5pPr>
            <a:lvl6pPr marL="10802264" indent="0">
              <a:buNone/>
              <a:defRPr sz="7600" b="1"/>
            </a:lvl6pPr>
            <a:lvl7pPr marL="12962717" indent="0">
              <a:buNone/>
              <a:defRPr sz="7600" b="1"/>
            </a:lvl7pPr>
            <a:lvl8pPr marL="15123170" indent="0">
              <a:buNone/>
              <a:defRPr sz="7600" b="1"/>
            </a:lvl8pPr>
            <a:lvl9pPr marL="17283623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391" y="10660752"/>
            <a:ext cx="16939260" cy="17799464"/>
          </a:xfrm>
        </p:spPr>
        <p:txBody>
          <a:bodyPr>
            <a:normAutofit/>
          </a:bodyPr>
          <a:lstStyle>
            <a:lvl1pPr>
              <a:defRPr sz="10400"/>
            </a:lvl1pPr>
            <a:lvl2pPr>
              <a:defRPr sz="9500"/>
            </a:lvl2pPr>
            <a:lvl3pPr>
              <a:defRPr sz="8500"/>
            </a:lvl3pPr>
            <a:lvl4pPr>
              <a:defRPr sz="8500"/>
            </a:lvl4pPr>
            <a:lvl5pPr>
              <a:defRPr sz="85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27737" y="7109793"/>
            <a:ext cx="16939260" cy="3002291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1300" b="1"/>
            </a:lvl1pPr>
            <a:lvl2pPr marL="2160453" indent="0">
              <a:buNone/>
              <a:defRPr sz="9500" b="1"/>
            </a:lvl2pPr>
            <a:lvl3pPr marL="4320906" indent="0">
              <a:buNone/>
              <a:defRPr sz="8500" b="1"/>
            </a:lvl3pPr>
            <a:lvl4pPr marL="6481359" indent="0">
              <a:buNone/>
              <a:defRPr sz="7600" b="1"/>
            </a:lvl4pPr>
            <a:lvl5pPr marL="8641812" indent="0">
              <a:buNone/>
              <a:defRPr sz="7600" b="1"/>
            </a:lvl5pPr>
            <a:lvl6pPr marL="10802264" indent="0">
              <a:buNone/>
              <a:defRPr sz="7600" b="1"/>
            </a:lvl6pPr>
            <a:lvl7pPr marL="12962717" indent="0">
              <a:buNone/>
              <a:defRPr sz="7600" b="1"/>
            </a:lvl7pPr>
            <a:lvl8pPr marL="15123170" indent="0">
              <a:buNone/>
              <a:defRPr sz="7600" b="1"/>
            </a:lvl8pPr>
            <a:lvl9pPr marL="17283623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127737" y="10660752"/>
            <a:ext cx="16939260" cy="17799464"/>
          </a:xfrm>
        </p:spPr>
        <p:txBody>
          <a:bodyPr>
            <a:normAutofit/>
          </a:bodyPr>
          <a:lstStyle>
            <a:lvl1pPr>
              <a:defRPr sz="10400"/>
            </a:lvl1pPr>
            <a:lvl2pPr>
              <a:defRPr sz="9500"/>
            </a:lvl2pPr>
            <a:lvl3pPr>
              <a:defRPr sz="8500"/>
            </a:lvl3pPr>
            <a:lvl4pPr>
              <a:defRPr sz="8500"/>
            </a:lvl4pPr>
            <a:lvl5pPr>
              <a:defRPr sz="85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433" y="3723176"/>
            <a:ext cx="18025110" cy="4543541"/>
          </a:xfrm>
        </p:spPr>
        <p:txBody>
          <a:bodyPr anchor="b"/>
          <a:lstStyle>
            <a:lvl1pPr algn="l">
              <a:lnSpc>
                <a:spcPts val="18902"/>
              </a:lnSpc>
              <a:defRPr sz="17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2850" y="3092132"/>
            <a:ext cx="18025110" cy="25368089"/>
          </a:xfrm>
        </p:spPr>
        <p:txBody>
          <a:bodyPr>
            <a:normAutofit/>
          </a:bodyPr>
          <a:lstStyle>
            <a:lvl1pPr>
              <a:spcBef>
                <a:spcPts val="9451"/>
              </a:spcBef>
              <a:defRPr sz="10400">
                <a:effectLst/>
              </a:defRPr>
            </a:lvl1pPr>
            <a:lvl2pPr>
              <a:spcBef>
                <a:spcPts val="9451"/>
              </a:spcBef>
              <a:defRPr sz="9500">
                <a:effectLst/>
              </a:defRPr>
            </a:lvl2pPr>
            <a:lvl3pPr>
              <a:spcBef>
                <a:spcPts val="9451"/>
              </a:spcBef>
              <a:defRPr sz="8500">
                <a:effectLst/>
              </a:defRPr>
            </a:lvl3pPr>
            <a:lvl4pPr>
              <a:spcBef>
                <a:spcPts val="9451"/>
              </a:spcBef>
              <a:defRPr sz="8500">
                <a:effectLst/>
              </a:defRPr>
            </a:lvl4pPr>
            <a:lvl5pPr>
              <a:spcBef>
                <a:spcPts val="9451"/>
              </a:spcBef>
              <a:defRPr sz="8500">
                <a:effectLst/>
              </a:defRPr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0433" y="8203610"/>
            <a:ext cx="18025110" cy="1790069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9500">
                <a:effectLst/>
              </a:defRPr>
            </a:lvl1pPr>
            <a:lvl2pPr marL="2160453" indent="0">
              <a:buNone/>
              <a:defRPr sz="5700"/>
            </a:lvl2pPr>
            <a:lvl3pPr marL="4320906" indent="0">
              <a:buNone/>
              <a:defRPr sz="4700"/>
            </a:lvl3pPr>
            <a:lvl4pPr marL="6481359" indent="0">
              <a:buNone/>
              <a:defRPr sz="4300"/>
            </a:lvl4pPr>
            <a:lvl5pPr marL="8641812" indent="0">
              <a:buNone/>
              <a:defRPr sz="4300"/>
            </a:lvl5pPr>
            <a:lvl6pPr marL="10802264" indent="0">
              <a:buNone/>
              <a:defRPr sz="4300"/>
            </a:lvl6pPr>
            <a:lvl7pPr marL="12962717" indent="0">
              <a:buNone/>
              <a:defRPr sz="4300"/>
            </a:lvl7pPr>
            <a:lvl8pPr marL="15123170" indent="0">
              <a:buNone/>
              <a:defRPr sz="4300"/>
            </a:lvl8pPr>
            <a:lvl9pPr marL="1728362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2" y="1072784"/>
            <a:ext cx="34739662" cy="5931842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432091" tIns="216045" rIns="432091" bIns="216045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2" y="8202297"/>
            <a:ext cx="34739662" cy="20194808"/>
          </a:xfrm>
          <a:prstGeom prst="rect">
            <a:avLst/>
          </a:prstGeom>
          <a:effectLst/>
        </p:spPr>
        <p:txBody>
          <a:bodyPr vert="horz" lIns="432091" tIns="216045" rIns="432091" bIns="216045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1700" y="29217467"/>
            <a:ext cx="10134600" cy="1304164"/>
          </a:xfrm>
          <a:prstGeom prst="rect">
            <a:avLst/>
          </a:prstGeom>
        </p:spPr>
        <p:txBody>
          <a:bodyPr vert="horz" lIns="432091" tIns="216045" rIns="432091" bIns="216045" rtlCol="0" anchor="ctr"/>
          <a:lstStyle>
            <a:lvl1pPr marL="0" algn="l" defTabSz="4320906" rtl="0" eaLnBrk="1" latinLnBrk="0" hangingPunct="1">
              <a:defRPr sz="5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42FFAC-3A9E-A44A-8AA1-703F66F25558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39950" y="29217467"/>
            <a:ext cx="13754100" cy="1304164"/>
          </a:xfrm>
          <a:prstGeom prst="rect">
            <a:avLst/>
          </a:prstGeom>
        </p:spPr>
        <p:txBody>
          <a:bodyPr vert="horz" lIns="432091" tIns="216045" rIns="432091" bIns="216045" rtlCol="0" anchor="ctr"/>
          <a:lstStyle>
            <a:lvl1pPr marL="0" algn="ctr" defTabSz="4320906" rtl="0" eaLnBrk="1" latinLnBrk="0" hangingPunct="1">
              <a:defRPr sz="5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127700" y="29217467"/>
            <a:ext cx="10134600" cy="1304164"/>
          </a:xfrm>
          <a:prstGeom prst="rect">
            <a:avLst/>
          </a:prstGeom>
        </p:spPr>
        <p:txBody>
          <a:bodyPr vert="horz" lIns="432091" tIns="216045" rIns="432091" bIns="216045" rtlCol="0" anchor="ctr"/>
          <a:lstStyle>
            <a:lvl1pPr marL="0" algn="r" defTabSz="4320906" rtl="0" eaLnBrk="1" latinLnBrk="0" hangingPunct="1">
              <a:defRPr sz="6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A63E4E-ED42-BE45-898E-AD8789C84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defTabSz="4320906" rtl="0" eaLnBrk="1" latinLnBrk="0" hangingPunct="1">
        <a:lnSpc>
          <a:spcPts val="26462"/>
        </a:lnSpc>
        <a:spcBef>
          <a:spcPct val="0"/>
        </a:spcBef>
        <a:buNone/>
        <a:defRPr sz="255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620340" indent="-1620340" algn="l" defTabSz="4320906" rtl="0" eaLnBrk="1" latinLnBrk="0" hangingPunct="1">
        <a:spcBef>
          <a:spcPts val="9451"/>
        </a:spcBef>
        <a:buSzPct val="80000"/>
        <a:buFont typeface="Wingdings" pitchFamily="2" charset="2"/>
        <a:buChar char="l"/>
        <a:defRPr sz="113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3240679" indent="-1590333" algn="l" defTabSz="4320906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0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4891025" indent="-1650346" algn="l" defTabSz="4320906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95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6481359" indent="-1590333" algn="l" defTabSz="4320906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85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8131705" indent="-1650346" algn="l" defTabSz="4320906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85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11882491" indent="-1080226" algn="l" defTabSz="432090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2944" indent="-1080226" algn="l" defTabSz="432090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3397" indent="-1080226" algn="l" defTabSz="432090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3849" indent="-1080226" algn="l" defTabSz="432090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453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906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1359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812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2264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2717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3170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3623" algn="l" defTabSz="43209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 descr="abstract-purple-background.jpg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-275645"/>
            <a:ext cx="43434000" cy="33015290"/>
          </a:xfrm>
          <a:prstGeom prst="rect">
            <a:avLst/>
          </a:prstGeom>
        </p:spPr>
      </p:pic>
      <p:pic>
        <p:nvPicPr>
          <p:cNvPr id="4" name="Picture 3" descr="Targ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3170" y="5989097"/>
            <a:ext cx="5451746" cy="5071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P107012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132" y="22219844"/>
            <a:ext cx="6628663" cy="4911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Screen shot 2012-05-16 at 2.34.35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453" y="5989095"/>
            <a:ext cx="9400150" cy="10390053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TextBox 11"/>
          <p:cNvSpPr txBox="1"/>
          <p:nvPr/>
        </p:nvSpPr>
        <p:spPr>
          <a:xfrm>
            <a:off x="11089091" y="6822238"/>
            <a:ext cx="6887761" cy="8123848"/>
          </a:xfrm>
          <a:prstGeom prst="rect">
            <a:avLst/>
          </a:prstGeom>
          <a:noFill/>
        </p:spPr>
        <p:txBody>
          <a:bodyPr wrap="square" lIns="90005" tIns="45000" rIns="90005" bIns="45000" rtlCol="0">
            <a:spAutoFit/>
          </a:bodyPr>
          <a:lstStyle/>
          <a:p>
            <a:r>
              <a:rPr lang="en-US" sz="4700" dirty="0"/>
              <a:t>Ellipse:</a:t>
            </a:r>
          </a:p>
          <a:p>
            <a:endParaRPr lang="en-US" sz="4700" dirty="0"/>
          </a:p>
          <a:p>
            <a:r>
              <a:rPr lang="en-US" sz="4700" dirty="0"/>
              <a:t>Every photon will bounce from one focal point to the other! </a:t>
            </a:r>
          </a:p>
          <a:p>
            <a:endParaRPr lang="en-US" sz="4700" dirty="0"/>
          </a:p>
          <a:p>
            <a:endParaRPr lang="en-US" sz="4700" dirty="0"/>
          </a:p>
          <a:p>
            <a:r>
              <a:rPr lang="en-US" sz="4700" dirty="0"/>
              <a:t>We used this property to build MIRRORS that </a:t>
            </a:r>
            <a:r>
              <a:rPr lang="en-US" sz="5200" b="1" dirty="0">
                <a:solidFill>
                  <a:schemeClr val="accent5"/>
                </a:solidFill>
              </a:rPr>
              <a:t>focus </a:t>
            </a:r>
            <a:r>
              <a:rPr lang="en-US" sz="4700" dirty="0"/>
              <a:t>light at one particular location</a:t>
            </a:r>
            <a:r>
              <a:rPr lang="en-US" sz="4700" dirty="0" smtClean="0"/>
              <a:t>  (detector)</a:t>
            </a:r>
            <a:endParaRPr lang="en-US" sz="4700" dirty="0"/>
          </a:p>
        </p:txBody>
      </p:sp>
      <p:sp>
        <p:nvSpPr>
          <p:cNvPr id="15" name="TextBox 14"/>
          <p:cNvSpPr txBox="1"/>
          <p:nvPr/>
        </p:nvSpPr>
        <p:spPr>
          <a:xfrm>
            <a:off x="3864365" y="16781910"/>
            <a:ext cx="2795522" cy="1101293"/>
          </a:xfrm>
          <a:prstGeom prst="rect">
            <a:avLst/>
          </a:prstGeom>
          <a:noFill/>
        </p:spPr>
        <p:txBody>
          <a:bodyPr wrap="square" lIns="90005" tIns="45000" rIns="90005" bIns="45000" rtlCol="0">
            <a:spAutoFit/>
          </a:bodyPr>
          <a:lstStyle/>
          <a:p>
            <a:r>
              <a:rPr lang="en-US" sz="6600" dirty="0"/>
              <a:t>Ellipse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822248" y="15835323"/>
            <a:ext cx="1294459" cy="120647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76357" y="11636463"/>
            <a:ext cx="9439827" cy="5153803"/>
          </a:xfrm>
          <a:prstGeom prst="rect">
            <a:avLst/>
          </a:prstGeom>
          <a:noFill/>
        </p:spPr>
        <p:txBody>
          <a:bodyPr wrap="square" lIns="90005" tIns="45000" rIns="90005" bIns="45000" rtlCol="0">
            <a:spAutoFit/>
          </a:bodyPr>
          <a:lstStyle/>
          <a:p>
            <a:pPr algn="ctr"/>
            <a:r>
              <a:rPr lang="en-US" sz="4700" i="1" dirty="0"/>
              <a:t>We placed a laser</a:t>
            </a:r>
            <a:r>
              <a:rPr lang="en-US" sz="4700" i="1" dirty="0" smtClean="0"/>
              <a:t> line at </a:t>
            </a:r>
            <a:r>
              <a:rPr lang="en-US" sz="4700" i="1" dirty="0"/>
              <a:t>one focal</a:t>
            </a:r>
            <a:r>
              <a:rPr lang="en-US" sz="4700" i="1" dirty="0" smtClean="0"/>
              <a:t> point directed at the mirror mirror </a:t>
            </a:r>
            <a:endParaRPr lang="en-US" sz="4700" i="1" dirty="0"/>
          </a:p>
          <a:p>
            <a:pPr algn="ctr"/>
            <a:endParaRPr lang="en-US" sz="4700" i="1" dirty="0"/>
          </a:p>
          <a:p>
            <a:pPr algn="ctr"/>
            <a:r>
              <a:rPr lang="en-US" sz="4700" i="1" dirty="0"/>
              <a:t>Find the other focal point!</a:t>
            </a:r>
          </a:p>
          <a:p>
            <a:pPr algn="ctr"/>
            <a:endParaRPr lang="en-US" sz="4700" i="1" dirty="0"/>
          </a:p>
          <a:p>
            <a:pPr algn="ctr"/>
            <a:r>
              <a:rPr lang="en-US" sz="4700" i="1" dirty="0"/>
              <a:t>Hint: it’s where the photons of the laser will focus the most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621230" y="86062"/>
            <a:ext cx="23311704" cy="4461306"/>
          </a:xfrm>
          <a:prstGeom prst="rect">
            <a:avLst/>
          </a:prstGeom>
          <a:noFill/>
        </p:spPr>
        <p:txBody>
          <a:bodyPr wrap="none" lIns="90005" tIns="45000" rIns="90005" bIns="45000" rtlCol="0">
            <a:spAutoFit/>
          </a:bodyPr>
          <a:lstStyle/>
          <a:p>
            <a:r>
              <a:rPr lang="en-US" sz="25500" b="1" dirty="0" smtClean="0">
                <a:latin typeface="Matura MT Script Capitals"/>
                <a:cs typeface="Matura MT Script Capitals"/>
              </a:rPr>
              <a:t>F</a:t>
            </a:r>
            <a:r>
              <a:rPr lang="en-US" sz="19400" b="1" dirty="0" smtClean="0">
                <a:latin typeface="Matura MT Script Capitals"/>
                <a:cs typeface="Matura MT Script Capitals"/>
              </a:rPr>
              <a:t>oci  </a:t>
            </a:r>
            <a:r>
              <a:rPr lang="en-US" sz="28400" b="1" dirty="0" smtClean="0">
                <a:latin typeface="Matura MT Script Capitals"/>
                <a:cs typeface="Matura MT Script Capitals"/>
              </a:rPr>
              <a:t>h</a:t>
            </a:r>
            <a:r>
              <a:rPr lang="en-US" sz="19400" b="1" dirty="0" smtClean="0">
                <a:latin typeface="Matura MT Script Capitals"/>
                <a:cs typeface="Matura MT Script Capitals"/>
              </a:rPr>
              <a:t>unter </a:t>
            </a:r>
            <a:r>
              <a:rPr lang="en-US" sz="25500" b="1" dirty="0" smtClean="0">
                <a:latin typeface="Matura MT Script Capitals"/>
                <a:cs typeface="Matura MT Script Capitals"/>
              </a:rPr>
              <a:t>G</a:t>
            </a:r>
            <a:r>
              <a:rPr lang="en-US" sz="19400" b="1" dirty="0" smtClean="0">
                <a:latin typeface="Matura MT Script Capitals"/>
                <a:cs typeface="Matura MT Script Capitals"/>
              </a:rPr>
              <a:t>ame</a:t>
            </a:r>
          </a:p>
        </p:txBody>
      </p:sp>
      <p:pic>
        <p:nvPicPr>
          <p:cNvPr id="18" name="Picture 17" descr="P107012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9316" y="20336036"/>
            <a:ext cx="12325324" cy="9132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P1050627.JPG"/>
          <p:cNvPicPr>
            <a:picLocks noChangeAspect="1"/>
          </p:cNvPicPr>
          <p:nvPr/>
        </p:nvPicPr>
        <p:blipFill>
          <a:blip r:embed="rId8">
            <a:lum bright="13000"/>
          </a:blip>
          <a:stretch>
            <a:fillRect/>
          </a:stretch>
        </p:blipFill>
        <p:spPr>
          <a:xfrm>
            <a:off x="28312484" y="19764462"/>
            <a:ext cx="14132827" cy="10472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jlab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686" y="443671"/>
            <a:ext cx="15232067" cy="4753010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 rot="20622577">
            <a:off x="17962898" y="12899901"/>
            <a:ext cx="2117616" cy="148761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32091" tIns="216045" rIns="432091" bIns="216045"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80472" y="5241810"/>
            <a:ext cx="9197486" cy="12579626"/>
            <a:chOff x="4795923" y="1272381"/>
            <a:chExt cx="1936311" cy="2680609"/>
          </a:xfrm>
        </p:grpSpPr>
        <p:pic>
          <p:nvPicPr>
            <p:cNvPr id="10" name="Picture 9" descr="ell_mirror_line_laser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3915" y="1615043"/>
              <a:ext cx="1818319" cy="1787222"/>
            </a:xfrm>
            <a:prstGeom prst="rect">
              <a:avLst/>
            </a:prstGeom>
            <a:ln>
              <a:noFill/>
            </a:ln>
            <a:effectLst/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sp>
          <p:nvSpPr>
            <p:cNvPr id="20" name="TextBox 19"/>
            <p:cNvSpPr txBox="1"/>
            <p:nvPr/>
          </p:nvSpPr>
          <p:spPr>
            <a:xfrm>
              <a:off x="4849202" y="3516034"/>
              <a:ext cx="1091224" cy="436956"/>
            </a:xfrm>
            <a:prstGeom prst="rect">
              <a:avLst/>
            </a:prstGeom>
            <a:noFill/>
          </p:spPr>
          <p:txBody>
            <a:bodyPr wrap="none" lIns="19047" tIns="9523" rIns="19047" bIns="9523" rtlCol="0">
              <a:spAutoFit/>
            </a:bodyPr>
            <a:lstStyle/>
            <a:p>
              <a:pPr algn="ctr"/>
              <a:r>
                <a:rPr lang="en-US" sz="6600" dirty="0"/>
                <a:t>Focal Point</a:t>
              </a:r>
            </a:p>
            <a:p>
              <a:pPr algn="ctr"/>
              <a:r>
                <a:rPr lang="en-US" sz="6600" dirty="0"/>
                <a:t>(laser position)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9004" y="1272381"/>
              <a:ext cx="821335" cy="220527"/>
            </a:xfrm>
            <a:prstGeom prst="rect">
              <a:avLst/>
            </a:prstGeom>
            <a:noFill/>
          </p:spPr>
          <p:txBody>
            <a:bodyPr wrap="none" lIns="19047" tIns="9523" rIns="19047" bIns="9523" rtlCol="0">
              <a:spAutoFit/>
            </a:bodyPr>
            <a:lstStyle/>
            <a:p>
              <a:r>
                <a:rPr lang="en-US" sz="6600" dirty="0"/>
                <a:t>Focal Point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5624489" y="3027113"/>
              <a:ext cx="237857" cy="739985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5409501" y="1488113"/>
              <a:ext cx="714604" cy="296342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8160692">
              <a:off x="4667035" y="1442774"/>
              <a:ext cx="475647" cy="217872"/>
            </a:xfrm>
            <a:prstGeom prst="rect">
              <a:avLst/>
            </a:prstGeom>
            <a:noFill/>
          </p:spPr>
          <p:txBody>
            <a:bodyPr wrap="none" lIns="19047" tIns="9523" rIns="19047" bIns="9523" rtlCol="0">
              <a:spAutoFit/>
            </a:bodyPr>
            <a:lstStyle/>
            <a:p>
              <a:r>
                <a:rPr lang="en-US" sz="6600" dirty="0" smtClean="0"/>
                <a:t>Mirror</a:t>
              </a:r>
              <a:endParaRPr lang="en-US" sz="66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36069" y="27456825"/>
            <a:ext cx="8220862" cy="3067799"/>
          </a:xfrm>
          <a:prstGeom prst="rect">
            <a:avLst/>
          </a:prstGeom>
          <a:noFill/>
        </p:spPr>
        <p:txBody>
          <a:bodyPr wrap="none" lIns="432091" tIns="216045" rIns="432091" bIns="216045" rtlCol="0">
            <a:spAutoFit/>
          </a:bodyPr>
          <a:lstStyle/>
          <a:p>
            <a:pPr algn="ctr"/>
            <a:r>
              <a:rPr lang="en-US" sz="5700" dirty="0" smtClean="0"/>
              <a:t>A few actual mirrors </a:t>
            </a:r>
          </a:p>
          <a:p>
            <a:pPr algn="ctr"/>
            <a:r>
              <a:rPr lang="en-US" sz="5700" dirty="0" smtClean="0"/>
              <a:t>And their light detectors </a:t>
            </a:r>
          </a:p>
          <a:p>
            <a:pPr algn="ctr"/>
            <a:r>
              <a:rPr lang="en-US" sz="5700" dirty="0" smtClean="0"/>
              <a:t>Photo-multipliers (PMT)</a:t>
            </a:r>
            <a:endParaRPr lang="en-US" sz="5700" dirty="0"/>
          </a:p>
        </p:txBody>
      </p:sp>
      <p:sp>
        <p:nvSpPr>
          <p:cNvPr id="42" name="TextBox 41"/>
          <p:cNvSpPr txBox="1"/>
          <p:nvPr/>
        </p:nvSpPr>
        <p:spPr>
          <a:xfrm>
            <a:off x="3864363" y="20336034"/>
            <a:ext cx="5421327" cy="1101293"/>
          </a:xfrm>
          <a:prstGeom prst="rect">
            <a:avLst/>
          </a:prstGeom>
          <a:noFill/>
        </p:spPr>
        <p:txBody>
          <a:bodyPr wrap="none" lIns="90005" tIns="45000" rIns="90005" bIns="45000" rtlCol="0">
            <a:spAutoFit/>
          </a:bodyPr>
          <a:lstStyle/>
          <a:p>
            <a:r>
              <a:rPr lang="en-US" sz="6600" dirty="0" smtClean="0"/>
              <a:t>PMT        Mirror</a:t>
            </a:r>
            <a:endParaRPr lang="en-US" sz="6600" dirty="0"/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3784321" y="22519237"/>
            <a:ext cx="2163824" cy="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026270" y="23333766"/>
            <a:ext cx="3792862" cy="14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560798" y="20336036"/>
            <a:ext cx="3948518" cy="188380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560798" y="27131509"/>
            <a:ext cx="3948518" cy="2337256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834637" y="29468763"/>
            <a:ext cx="2477847" cy="767737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5834637" y="19764465"/>
            <a:ext cx="2477847" cy="57157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436798" y="29515011"/>
            <a:ext cx="9274924" cy="1975192"/>
          </a:xfrm>
          <a:prstGeom prst="rect">
            <a:avLst/>
          </a:prstGeom>
          <a:noFill/>
        </p:spPr>
        <p:txBody>
          <a:bodyPr wrap="none" lIns="432091" tIns="216045" rIns="432091" bIns="216045" rtlCol="0">
            <a:spAutoFit/>
          </a:bodyPr>
          <a:lstStyle/>
          <a:p>
            <a:pPr algn="ctr"/>
            <a:r>
              <a:rPr lang="en-US" sz="5000" dirty="0" smtClean="0"/>
              <a:t>Our detector mirrors:</a:t>
            </a:r>
          </a:p>
          <a:p>
            <a:pPr algn="ctr"/>
            <a:r>
              <a:rPr lang="en-US" sz="5000" dirty="0" smtClean="0"/>
              <a:t>36 elliptical and 36 hyperbolical</a:t>
            </a:r>
            <a:endParaRPr lang="en-US" sz="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61437" y="30230197"/>
            <a:ext cx="13031649" cy="1205751"/>
          </a:xfrm>
          <a:prstGeom prst="rect">
            <a:avLst/>
          </a:prstGeom>
          <a:noFill/>
        </p:spPr>
        <p:txBody>
          <a:bodyPr wrap="none" lIns="432091" tIns="216045" rIns="432091" bIns="216045" rtlCol="0">
            <a:spAutoFit/>
          </a:bodyPr>
          <a:lstStyle/>
          <a:p>
            <a:pPr algn="ctr"/>
            <a:r>
              <a:rPr lang="en-US" sz="5000" dirty="0" smtClean="0"/>
              <a:t>Our detector, closed to make it light leak</a:t>
            </a:r>
            <a:r>
              <a:rPr lang="en-US" sz="5000" smtClean="0"/>
              <a:t>-tight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6426201" y="14445084"/>
            <a:ext cx="13907321" cy="2452674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294</TotalTime>
  <Words>114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Studio</vt:lpstr>
      <vt:lpstr>Slide 1</vt:lpstr>
    </vt:vector>
  </TitlesOfParts>
  <Company>UCONN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Maurizio Ungaro</dc:creator>
  <cp:lastModifiedBy>Maurizio Ungaro</cp:lastModifiedBy>
  <cp:revision>34</cp:revision>
  <cp:lastPrinted>2012-05-16T19:02:41Z</cp:lastPrinted>
  <dcterms:created xsi:type="dcterms:W3CDTF">2012-05-17T11:52:25Z</dcterms:created>
  <dcterms:modified xsi:type="dcterms:W3CDTF">2012-05-17T11:53:08Z</dcterms:modified>
</cp:coreProperties>
</file>