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3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6"/>
    <p:restoredTop sz="94660"/>
  </p:normalViewPr>
  <p:slideViewPr>
    <p:cSldViewPr>
      <p:cViewPr>
        <p:scale>
          <a:sx n="150" d="100"/>
          <a:sy n="150" d="100"/>
        </p:scale>
        <p:origin x="2152" y="7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1502-5815-4D43-B3CE-4734D5D1DEF9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5CAB-8DB5-4774-BD46-3A0EAA487B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1502-5815-4D43-B3CE-4734D5D1DEF9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5CAB-8DB5-4774-BD46-3A0EAA487B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1502-5815-4D43-B3CE-4734D5D1DEF9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5CAB-8DB5-4774-BD46-3A0EAA487B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2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1502-5815-4D43-B3CE-4734D5D1DEF9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5CAB-8DB5-4774-BD46-3A0EAA487B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8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1502-5815-4D43-B3CE-4734D5D1DEF9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5CAB-8DB5-4774-BD46-3A0EAA487B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3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1502-5815-4D43-B3CE-4734D5D1DEF9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5CAB-8DB5-4774-BD46-3A0EAA487B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3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1502-5815-4D43-B3CE-4734D5D1DEF9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5CAB-8DB5-4774-BD46-3A0EAA487B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1502-5815-4D43-B3CE-4734D5D1DEF9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5CAB-8DB5-4774-BD46-3A0EAA487B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7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1502-5815-4D43-B3CE-4734D5D1DEF9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5CAB-8DB5-4774-BD46-3A0EAA487B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4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1502-5815-4D43-B3CE-4734D5D1DEF9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5CAB-8DB5-4774-BD46-3A0EAA487B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1502-5815-4D43-B3CE-4734D5D1DEF9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5CAB-8DB5-4774-BD46-3A0EAA487B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3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11502-5815-4D43-B3CE-4734D5D1DEF9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15CAB-8DB5-4774-BD46-3A0EAA487B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6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atifa@jlab.org" TargetMode="External"/><Relationship Id="rId4" Type="http://schemas.openxmlformats.org/officeDocument/2006/relationships/hyperlink" Target="mailto:young@jlab.org" TargetMode="External"/><Relationship Id="rId5" Type="http://schemas.openxmlformats.org/officeDocument/2006/relationships/hyperlink" Target="mailto:burkert@jlab.org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ngaro@jlab.org?subject=CLAS12%20LTC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52400"/>
            <a:ext cx="6477000" cy="390636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algn="ctr"/>
            <a:r>
              <a:rPr lang="en-US" sz="2000" b="1" i="1" dirty="0">
                <a:latin typeface="Trajan Pro"/>
              </a:rPr>
              <a:t>CLAS12</a:t>
            </a:r>
            <a:r>
              <a:rPr lang="en-US" sz="2000" b="1" dirty="0">
                <a:latin typeface="Trajan Pro"/>
              </a:rPr>
              <a:t> </a:t>
            </a:r>
            <a:r>
              <a:rPr lang="en-US" sz="2000" b="1" dirty="0" smtClean="0">
                <a:latin typeface="Trajan Pro"/>
              </a:rPr>
              <a:t>– Low Threshold Cerenkov Counter (LTCC)</a:t>
            </a:r>
            <a:endParaRPr lang="en-US" sz="2000" b="1" dirty="0">
              <a:latin typeface="Trajan Pro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9506"/>
              </p:ext>
            </p:extLst>
          </p:nvPr>
        </p:nvGraphicFramePr>
        <p:xfrm>
          <a:off x="533400" y="4343400"/>
          <a:ext cx="5486400" cy="4352544"/>
        </p:xfrm>
        <a:graphic>
          <a:graphicData uri="http://schemas.openxmlformats.org/drawingml/2006/table">
            <a:tbl>
              <a:tblPr firstRow="1" firstCol="1" lastCol="1" bandRow="1"/>
              <a:tblGrid>
                <a:gridCol w="2057400"/>
                <a:gridCol w="3429000"/>
              </a:tblGrid>
              <a:tr h="1584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rajan Pro"/>
                          <a:ea typeface="MS Mincho"/>
                          <a:cs typeface="Times New Roman"/>
                        </a:rPr>
                        <a:t>PARAMETER</a:t>
                      </a: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Calibri"/>
                          <a:ea typeface="MS Mincho"/>
                          <a:cs typeface="Calibri"/>
                        </a:rPr>
                        <a:t>DESIGN VALUE</a:t>
                      </a:r>
                      <a:endParaRPr lang="en-US" sz="1200" b="1" dirty="0">
                        <a:effectLst/>
                        <a:latin typeface="Calibri"/>
                        <a:ea typeface="MS Mincho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6">
                <a:tc>
                  <a:txBody>
                    <a:bodyPr/>
                    <a:lstStyle/>
                    <a:p>
                      <a:r>
                        <a:rPr lang="en-US" sz="1200" b="1" baseline="0" dirty="0" smtClean="0">
                          <a:solidFill>
                            <a:srgbClr val="0000FF"/>
                          </a:solidFill>
                        </a:rPr>
                        <a:t>Mirrors</a:t>
                      </a:r>
                      <a:endParaRPr lang="en-US" sz="12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r"/>
                      <a:r>
                        <a:rPr lang="en-US" sz="1200" baseline="0" dirty="0" smtClean="0"/>
                        <a:t>Support Structure</a:t>
                      </a:r>
                      <a:endParaRPr lang="en-US" sz="1200" dirty="0"/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/>
                          <a:cs typeface="Calibri"/>
                        </a:rPr>
                        <a:t>3</a:t>
                      </a:r>
                      <a:r>
                        <a:rPr lang="en-US" sz="1200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200" baseline="0" dirty="0" err="1" smtClean="0">
                          <a:latin typeface="Calibri"/>
                          <a:cs typeface="Calibri"/>
                        </a:rPr>
                        <a:t>kevlar</a:t>
                      </a:r>
                      <a:r>
                        <a:rPr lang="en-US" sz="1200" baseline="0" dirty="0" smtClean="0">
                          <a:latin typeface="Calibri"/>
                          <a:cs typeface="Calibri"/>
                        </a:rPr>
                        <a:t> layers sandwiched with vinyl foam</a:t>
                      </a:r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Elliptical </a:t>
                      </a:r>
                      <a:endParaRPr lang="en-US" sz="1200" dirty="0"/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/>
                          <a:cs typeface="Calibri"/>
                        </a:rPr>
                        <a:t>Length = 6’’ to 55’’, Width</a:t>
                      </a:r>
                      <a:r>
                        <a:rPr lang="en-US" sz="1200" baseline="0" dirty="0" smtClean="0">
                          <a:latin typeface="Calibri"/>
                          <a:cs typeface="Calibri"/>
                        </a:rPr>
                        <a:t> = 8’’ to 11’’</a:t>
                      </a:r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Hyperbolic</a:t>
                      </a:r>
                      <a:endParaRPr lang="en-US" sz="1200" dirty="0"/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libri"/>
                          <a:cs typeface="Calibri"/>
                        </a:rPr>
                        <a:t>Length = 12’’ to 30’’, Width</a:t>
                      </a:r>
                      <a:r>
                        <a:rPr lang="en-US" sz="1200" baseline="0" dirty="0" smtClean="0">
                          <a:latin typeface="Calibri"/>
                          <a:cs typeface="Calibri"/>
                        </a:rPr>
                        <a:t> = 8’’ to 9.25’’</a:t>
                      </a:r>
                      <a:endParaRPr lang="en-US" sz="1200" dirty="0" smtClean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Mirror Coating</a:t>
                      </a:r>
                      <a:endParaRPr lang="en-US" sz="1200" dirty="0"/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/>
                          <a:cs typeface="Calibri"/>
                        </a:rPr>
                        <a:t>Al/MgF2</a:t>
                      </a:r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Reflectivity</a:t>
                      </a:r>
                      <a:endParaRPr lang="en-US" sz="1200" dirty="0"/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/>
                          <a:cs typeface="Calibri"/>
                        </a:rPr>
                        <a:t>90% from</a:t>
                      </a:r>
                      <a:r>
                        <a:rPr lang="en-US" sz="1200" baseline="0" dirty="0" smtClean="0">
                          <a:latin typeface="Calibri"/>
                          <a:cs typeface="Calibri"/>
                        </a:rPr>
                        <a:t> 250 to 650 nm</a:t>
                      </a:r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r>
                        <a:rPr lang="en-US" sz="1200" b="1" baseline="-250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F</a:t>
                      </a:r>
                      <a:r>
                        <a:rPr lang="en-US" sz="1200" b="1" baseline="-250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 Gas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  <a:cs typeface="Calibri"/>
                        </a:rPr>
                        <a:t>Refraction Index</a:t>
                      </a:r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libri"/>
                          <a:cs typeface="Calibri"/>
                        </a:rPr>
                        <a:t>1.00134</a:t>
                      </a:r>
                      <a:endParaRPr lang="en-US" sz="1200" baseline="30000" dirty="0" smtClean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  <a:cs typeface="Calibri"/>
                        </a:rPr>
                        <a:t>Transparency</a:t>
                      </a:r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/>
                          <a:cs typeface="Calibri"/>
                        </a:rPr>
                        <a:t>100% above 220nm</a:t>
                      </a:r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  <a:cs typeface="Calibri"/>
                        </a:rPr>
                        <a:t>Density</a:t>
                      </a:r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/>
                          <a:cs typeface="Calibri"/>
                        </a:rPr>
                        <a:t>9.94 Kg/m</a:t>
                      </a:r>
                      <a:r>
                        <a:rPr lang="en-US" sz="1200" baseline="30000" dirty="0" smtClean="0">
                          <a:latin typeface="Calibri"/>
                          <a:cs typeface="Calibri"/>
                        </a:rPr>
                        <a:t>3</a:t>
                      </a:r>
                      <a:endParaRPr lang="en-US" sz="1200" baseline="30000" dirty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  <a:cs typeface="Calibri"/>
                        </a:rPr>
                        <a:t>Window Material</a:t>
                      </a:r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prstClr val="black"/>
                          </a:solidFill>
                          <a:latin typeface="Calibri"/>
                          <a:cs typeface="Calibri"/>
                        </a:rPr>
                        <a:t>tedlar</a:t>
                      </a:r>
                      <a:r>
                        <a:rPr lang="en-US" sz="1200" dirty="0" smtClean="0">
                          <a:solidFill>
                            <a:prstClr val="black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lang="en-US" sz="1200" dirty="0" err="1" smtClean="0">
                          <a:solidFill>
                            <a:prstClr val="black"/>
                          </a:solidFill>
                          <a:latin typeface="Calibri"/>
                          <a:cs typeface="Calibri"/>
                        </a:rPr>
                        <a:t>mylar</a:t>
                      </a:r>
                      <a:r>
                        <a:rPr lang="en-US" sz="1200" dirty="0" smtClean="0">
                          <a:solidFill>
                            <a:prstClr val="black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lang="en-US" sz="1200" dirty="0" err="1" smtClean="0">
                          <a:solidFill>
                            <a:prstClr val="black"/>
                          </a:solidFill>
                          <a:latin typeface="Calibri"/>
                          <a:cs typeface="Calibri"/>
                        </a:rPr>
                        <a:t>tedlar</a:t>
                      </a:r>
                      <a:r>
                        <a:rPr lang="en-US" sz="1200" dirty="0" smtClean="0">
                          <a:solidFill>
                            <a:prstClr val="black"/>
                          </a:solidFill>
                          <a:latin typeface="Calibri"/>
                          <a:cs typeface="Calibri"/>
                        </a:rPr>
                        <a:t> composite</a:t>
                      </a:r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PMTs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Calibri"/>
                          <a:cs typeface="Calibri"/>
                        </a:rPr>
                        <a:t>200</a:t>
                      </a:r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prstClr val="black"/>
                          </a:solidFill>
                          <a:latin typeface="Calibri"/>
                          <a:cs typeface="Calibri"/>
                        </a:rPr>
                        <a:t>Photonis</a:t>
                      </a:r>
                      <a:r>
                        <a:rPr lang="en-US" sz="1200" dirty="0" smtClean="0">
                          <a:solidFill>
                            <a:prstClr val="black"/>
                          </a:solidFill>
                          <a:latin typeface="Calibri"/>
                          <a:cs typeface="Calibri"/>
                        </a:rPr>
                        <a:t> XP 4500B  </a:t>
                      </a:r>
                      <a:endParaRPr lang="en-US" sz="1200" baseline="30000" dirty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r"/>
                      <a:r>
                        <a:rPr lang="en-US" sz="1200" smtClean="0">
                          <a:latin typeface="Calibri"/>
                          <a:cs typeface="Calibri"/>
                        </a:rPr>
                        <a:t>16</a:t>
                      </a:r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prstClr val="black"/>
                          </a:solidFill>
                          <a:latin typeface="Calibri"/>
                          <a:cs typeface="Calibri"/>
                        </a:rPr>
                        <a:t>Photonis</a:t>
                      </a:r>
                      <a:r>
                        <a:rPr lang="en-US" sz="1200" dirty="0" smtClean="0">
                          <a:solidFill>
                            <a:prstClr val="black"/>
                          </a:solidFill>
                          <a:latin typeface="Calibri"/>
                          <a:cs typeface="Calibri"/>
                        </a:rPr>
                        <a:t> XP 4508 (Quartz Window)</a:t>
                      </a:r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Magnetic Shields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libri"/>
                          <a:cs typeface="Calibri"/>
                        </a:rPr>
                        <a:t>Material</a:t>
                      </a: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alibri"/>
                          <a:cs typeface="Calibri"/>
                        </a:rPr>
                        <a:t>Eagle AAA: </a:t>
                      </a:r>
                      <a:r>
                        <a:rPr lang="ro-RO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80% Ni, 4.20%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Mo</a:t>
                      </a:r>
                      <a:r>
                        <a:rPr lang="ro-RO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, and 15% Fe</a:t>
                      </a:r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Calibri"/>
                        </a:rPr>
                        <a:t>Field</a:t>
                      </a:r>
                      <a:r>
                        <a:rPr lang="en-US" sz="1200" baseline="0" dirty="0" smtClean="0">
                          <a:latin typeface="+mn-lt"/>
                          <a:cs typeface="Calibri"/>
                        </a:rPr>
                        <a:t> Attenuation Factor</a:t>
                      </a:r>
                      <a:endParaRPr lang="en-US" sz="1200" dirty="0" smtClean="0">
                        <a:latin typeface="+mn-lt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/>
                          <a:cs typeface="Calibri"/>
                        </a:rPr>
                        <a:t>85</a:t>
                      </a:r>
                      <a:r>
                        <a:rPr lang="en-US" sz="1200" baseline="0" dirty="0" smtClean="0">
                          <a:latin typeface="Calibri"/>
                          <a:cs typeface="Calibri"/>
                        </a:rPr>
                        <a:t> Axial, 390 Transverse</a:t>
                      </a:r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PID: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45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Symbol" charset="2"/>
                          <a:cs typeface="Symbol" charset="2"/>
                        </a:rPr>
                        <a:t>p/</a:t>
                      </a:r>
                      <a:r>
                        <a:rPr lang="en-US" sz="1200" dirty="0" smtClean="0"/>
                        <a:t>K Separation</a:t>
                      </a:r>
                      <a:endParaRPr lang="en-US" sz="1200" dirty="0"/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/>
                          <a:cs typeface="Calibri"/>
                        </a:rPr>
                        <a:t>3.5 to 9 </a:t>
                      </a:r>
                      <a:r>
                        <a:rPr lang="en-US" sz="1200" dirty="0" err="1" smtClean="0">
                          <a:latin typeface="Calibri"/>
                          <a:cs typeface="Calibri"/>
                        </a:rPr>
                        <a:t>GeV</a:t>
                      </a:r>
                      <a:r>
                        <a:rPr lang="en-US" sz="1200" dirty="0" smtClean="0">
                          <a:latin typeface="Calibri"/>
                          <a:cs typeface="Calibri"/>
                        </a:rPr>
                        <a:t>/c</a:t>
                      </a:r>
                      <a:endParaRPr lang="en-US" sz="1200" dirty="0">
                        <a:latin typeface="Calibri"/>
                        <a:cs typeface="Calibri"/>
                      </a:endParaRPr>
                    </a:p>
                  </a:txBody>
                  <a:tcPr marL="60512" marR="605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95400" y="3810000"/>
            <a:ext cx="3961492" cy="359858"/>
          </a:xfrm>
          <a:prstGeom prst="rect">
            <a:avLst/>
          </a:prstGeom>
        </p:spPr>
        <p:txBody>
          <a:bodyPr wrap="none" lIns="82058" tIns="41029" rIns="82058" bIns="41029">
            <a:spAutoFit/>
          </a:bodyPr>
          <a:lstStyle/>
          <a:p>
            <a:pPr algn="ctr"/>
            <a:r>
              <a:rPr lang="en-US" b="1" dirty="0" smtClean="0">
                <a:latin typeface="Trajan Pro"/>
                <a:ea typeface="MS Mincho"/>
                <a:cs typeface="Times New Roman"/>
              </a:rPr>
              <a:t>LTCC - TECHNICAL </a:t>
            </a:r>
            <a:r>
              <a:rPr lang="en-US" b="1" dirty="0">
                <a:latin typeface="Trajan Pro"/>
                <a:ea typeface="MS Mincho"/>
                <a:cs typeface="Times New Roman"/>
              </a:rPr>
              <a:t>PARAMETERS</a:t>
            </a:r>
            <a:endParaRPr lang="en-US" dirty="0">
              <a:latin typeface="Trajan Pr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838200"/>
            <a:ext cx="4038600" cy="2521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82058" tIns="41029" rIns="82058" bIns="41029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LTCC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system is part of the forward CLAS12 detector and will be used to for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pions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/kaons discrimination. The LTCC consists of 6 sectors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of lightweight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mirrors, light collecting cones, 5’’ PMTs and magnetic shields. The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sectors are filled with C</a:t>
            </a:r>
            <a:r>
              <a:rPr lang="en-US" sz="12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1200" baseline="-25000" dirty="0">
                <a:latin typeface="Arial" pitchFamily="34" charset="0"/>
                <a:cs typeface="Arial" pitchFamily="34" charset="0"/>
              </a:rPr>
              <a:t>10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gas, providing pion/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kaon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discrimination from 3.5 to 9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GeV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/c. Each sector contains:</a:t>
            </a:r>
          </a:p>
          <a:p>
            <a:pPr lvl="1">
              <a:buFont typeface="Arial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 108 lightweight mirrors</a:t>
            </a:r>
          </a:p>
          <a:p>
            <a:pPr lvl="1">
              <a:buFont typeface="Arial"/>
              <a:buChar char="•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36 Winston Cones</a:t>
            </a:r>
          </a:p>
          <a:p>
            <a:pPr lvl="1">
              <a:buFont typeface="Arial"/>
              <a:buChar char="•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36 5’’ PMT</a:t>
            </a:r>
          </a:p>
          <a:p>
            <a:pPr lvl="1">
              <a:buFont typeface="Arial"/>
              <a:buChar char="•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36 Magnetic Shields</a:t>
            </a:r>
          </a:p>
          <a:p>
            <a:pPr lvl="1"/>
            <a:endParaRPr lang="en-US" sz="1200" dirty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The LTCC is required to have excellent efficiency over the forward angular acceptance available to CLAS12.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69609"/>
            <a:ext cx="6858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066" y="1981200"/>
            <a:ext cx="2610934" cy="1447800"/>
          </a:xfrm>
          <a:prstGeom prst="rect">
            <a:avLst/>
          </a:prstGeom>
        </p:spPr>
      </p:pic>
      <p:pic>
        <p:nvPicPr>
          <p:cNvPr id="2" name="Picture 1" descr="shapeimag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38200"/>
            <a:ext cx="2293802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925" y="8229600"/>
            <a:ext cx="6572475" cy="729190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algn="just"/>
            <a:r>
              <a:rPr lang="en-US" sz="1200" b="1" dirty="0" smtClean="0">
                <a:latin typeface="Arial"/>
                <a:cs typeface="Arial"/>
              </a:rPr>
              <a:t>Contact:    </a:t>
            </a:r>
            <a:r>
              <a:rPr lang="en-US" sz="1000" dirty="0" smtClean="0">
                <a:latin typeface="Times New Roman"/>
              </a:rPr>
              <a:t>M. Ungaro, LTCC Group Leader (</a:t>
            </a:r>
            <a:r>
              <a:rPr lang="en-US" sz="1000" dirty="0" smtClean="0">
                <a:latin typeface="Times New Roman"/>
                <a:hlinkClick r:id="rId2"/>
              </a:rPr>
              <a:t>ungaro@jlab.org</a:t>
            </a:r>
            <a:r>
              <a:rPr lang="en-US" sz="1000" dirty="0" smtClean="0">
                <a:latin typeface="Times New Roman"/>
              </a:rPr>
              <a:t>) 757-269-7578</a:t>
            </a:r>
          </a:p>
          <a:p>
            <a:pPr algn="just"/>
            <a:r>
              <a:rPr lang="en-US" sz="1000" dirty="0" smtClean="0">
                <a:latin typeface="Times New Roman"/>
              </a:rPr>
              <a:t>                         </a:t>
            </a:r>
            <a:r>
              <a:rPr lang="en-US" sz="1000" dirty="0">
                <a:latin typeface="Times New Roman"/>
              </a:rPr>
              <a:t>L. </a:t>
            </a:r>
            <a:r>
              <a:rPr lang="en-US" sz="1000" dirty="0" smtClean="0">
                <a:latin typeface="Times New Roman"/>
              </a:rPr>
              <a:t>Elouadrhiri, </a:t>
            </a:r>
            <a:r>
              <a:rPr lang="en-US" sz="1000" dirty="0">
                <a:latin typeface="Times New Roman"/>
              </a:rPr>
              <a:t>Control </a:t>
            </a:r>
            <a:r>
              <a:rPr lang="en-US" sz="1000" dirty="0" smtClean="0">
                <a:latin typeface="Times New Roman"/>
              </a:rPr>
              <a:t>Account </a:t>
            </a:r>
            <a:r>
              <a:rPr lang="en-US" sz="1000" dirty="0">
                <a:latin typeface="Times New Roman"/>
              </a:rPr>
              <a:t>Manager  </a:t>
            </a:r>
            <a:r>
              <a:rPr lang="en-US" sz="1000" dirty="0" smtClean="0">
                <a:latin typeface="Times New Roman"/>
              </a:rPr>
              <a:t>(</a:t>
            </a:r>
            <a:r>
              <a:rPr lang="en-US" sz="1000" dirty="0" smtClean="0">
                <a:latin typeface="Times New Roman"/>
                <a:hlinkClick r:id="rId3"/>
              </a:rPr>
              <a:t>latifa@jlab.org</a:t>
            </a:r>
            <a:r>
              <a:rPr lang="en-US" sz="1000" dirty="0" smtClean="0">
                <a:latin typeface="Times New Roman"/>
              </a:rPr>
              <a:t>) 757-269-7303</a:t>
            </a:r>
          </a:p>
          <a:p>
            <a:pPr algn="just"/>
            <a:r>
              <a:rPr lang="en-US" sz="1000" dirty="0">
                <a:latin typeface="Times New Roman"/>
              </a:rPr>
              <a:t> </a:t>
            </a:r>
            <a:r>
              <a:rPr lang="en-US" sz="1000" dirty="0" smtClean="0">
                <a:latin typeface="Times New Roman"/>
              </a:rPr>
              <a:t>                        G. Young,  Associate Project Manager for Physics (</a:t>
            </a:r>
            <a:r>
              <a:rPr lang="en-US" sz="1000" dirty="0" smtClean="0">
                <a:latin typeface="Times New Roman"/>
                <a:hlinkClick r:id="rId4"/>
              </a:rPr>
              <a:t>young@jlab.org</a:t>
            </a:r>
            <a:r>
              <a:rPr lang="en-US" sz="1000" dirty="0" smtClean="0">
                <a:latin typeface="Times New Roman"/>
              </a:rPr>
              <a:t>) 757-269-6904	</a:t>
            </a:r>
          </a:p>
          <a:p>
            <a:pPr algn="just"/>
            <a:r>
              <a:rPr lang="en-US" sz="1000" dirty="0" smtClean="0">
                <a:latin typeface="Times New Roman"/>
              </a:rPr>
              <a:t>                         V. D. Burkert, Hall B Group Leader (</a:t>
            </a:r>
            <a:r>
              <a:rPr lang="en-US" sz="1000" dirty="0" smtClean="0">
                <a:latin typeface="Times New Roman"/>
                <a:hlinkClick r:id="rId5"/>
              </a:rPr>
              <a:t>burkert@jlab.org</a:t>
            </a:r>
            <a:r>
              <a:rPr lang="en-US" sz="900" dirty="0" smtClean="0">
                <a:latin typeface="Times New Roman"/>
              </a:rPr>
              <a:t>) 757-269-7540	</a:t>
            </a:r>
            <a:endParaRPr lang="en-US" sz="900" dirty="0">
              <a:latin typeface="Times New Roman"/>
            </a:endParaRPr>
          </a:p>
        </p:txBody>
      </p:sp>
      <p:pic>
        <p:nvPicPr>
          <p:cNvPr id="8" name="Picture 7" descr="JLab_s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2372" y="7844546"/>
            <a:ext cx="1183302" cy="307342"/>
          </a:xfrm>
          <a:prstGeom prst="rect">
            <a:avLst/>
          </a:prstGeom>
        </p:spPr>
      </p:pic>
      <p:pic>
        <p:nvPicPr>
          <p:cNvPr id="9" name="Picture 8" descr="jsaLog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3972" y="7873998"/>
            <a:ext cx="513910" cy="355602"/>
          </a:xfrm>
          <a:prstGeom prst="rect">
            <a:avLst/>
          </a:prstGeom>
        </p:spPr>
      </p:pic>
      <p:pic>
        <p:nvPicPr>
          <p:cNvPr id="10" name="Picture 9" descr="New_DOE_Logo_Color_04280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8049" y="7857068"/>
            <a:ext cx="1023581" cy="265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014" y="228601"/>
            <a:ext cx="6575586" cy="7438719"/>
          </a:xfrm>
          <a:prstGeom prst="rect">
            <a:avLst/>
          </a:prstGeom>
          <a:noFill/>
        </p:spPr>
        <p:txBody>
          <a:bodyPr wrap="square" lIns="82058" tIns="41029" rIns="82058" bIns="41029" rtlCol="0">
            <a:spAutoFit/>
          </a:bodyPr>
          <a:lstStyle/>
          <a:p>
            <a:pPr marL="256432" indent="-256432">
              <a:buFont typeface="Arial" pitchFamily="34" charset="0"/>
              <a:buChar char="•"/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Construction Strategy and Project Leadership: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256432" indent="-256432">
              <a:buFont typeface="Arial" pitchFamily="34" charset="0"/>
              <a:buChar char="•"/>
            </a:pPr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pPr marL="713632" lvl="1" indent="-256432">
              <a:spcAft>
                <a:spcPts val="600"/>
              </a:spcAft>
              <a:buFont typeface="Lucida Grande"/>
              <a:buChar char="−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LTCC system Group Leader: Maurizio Ungaro. Tech Leader: David Anderson</a:t>
            </a:r>
          </a:p>
          <a:p>
            <a:pPr marL="713632" lvl="1" indent="-256432">
              <a:spcAft>
                <a:spcPts val="600"/>
              </a:spcAft>
              <a:buFont typeface="Lucida Grande"/>
              <a:buChar char="−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Construction strategy, all at JLAB:</a:t>
            </a:r>
          </a:p>
          <a:p>
            <a:pPr marL="1170832" lvl="2" indent="-256432">
              <a:buFont typeface="Courier New"/>
              <a:buChar char="o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Strip all sectors of PMTs, Mirrors, WC and shielding.</a:t>
            </a:r>
          </a:p>
          <a:p>
            <a:pPr marL="1170832" lvl="2" indent="-256432">
              <a:buFont typeface="Courier New"/>
              <a:buChar char="o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Remodel the LTCC Box according to CLAS12 design.</a:t>
            </a:r>
          </a:p>
          <a:p>
            <a:pPr marL="1170832" lvl="2" indent="-256432">
              <a:buFont typeface="Courier New"/>
              <a:buChar char="o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Refurbish mirrors, PMTs, Box, WC and spine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.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1170832" lvl="2" indent="-256432">
              <a:buFont typeface="Courier New"/>
              <a:buChar char="o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Align mirrors for max charged pion efficiency.</a:t>
            </a:r>
          </a:p>
          <a:p>
            <a:pPr marL="256432" indent="-256432"/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pPr marL="256432" indent="-256432">
              <a:buFont typeface="Arial" pitchFamily="34" charset="0"/>
              <a:buChar char="•"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Significant dates</a:t>
            </a:r>
          </a:p>
          <a:p>
            <a:pPr marL="256432" indent="-256432">
              <a:buFont typeface="Arial" pitchFamily="34" charset="0"/>
              <a:buChar char="•"/>
            </a:pPr>
            <a:endParaRPr lang="en-US" sz="1200" b="1" dirty="0" smtClean="0"/>
          </a:p>
          <a:p>
            <a:pPr marL="713632" lvl="1" indent="-256432">
              <a:buFont typeface="Lucida Grande"/>
              <a:buChar char="−"/>
            </a:pPr>
            <a:r>
              <a:rPr lang="en-US" sz="1200" dirty="0" smtClean="0"/>
              <a:t>May 2013: All sectors stripped.</a:t>
            </a:r>
          </a:p>
          <a:p>
            <a:pPr marL="713632" lvl="1" indent="-256432">
              <a:buFont typeface="Lucida Grande"/>
              <a:buChar char="−"/>
            </a:pPr>
            <a:r>
              <a:rPr lang="en-US" sz="1200" dirty="0" smtClean="0"/>
              <a:t>Feb 2014: Cylindrical Mirrors coated.</a:t>
            </a:r>
          </a:p>
          <a:p>
            <a:pPr marL="713632" lvl="1" indent="-256432">
              <a:buFont typeface="Lucida Grande"/>
              <a:buChar char="−"/>
            </a:pPr>
            <a:r>
              <a:rPr lang="en-US" sz="1200" dirty="0" smtClean="0"/>
              <a:t>Nov 2014: All PMT, Mirrors refurbished</a:t>
            </a:r>
          </a:p>
          <a:p>
            <a:pPr marL="713632" lvl="1" indent="-256432">
              <a:buFont typeface="Lucida Grande"/>
              <a:buChar char="−"/>
            </a:pPr>
            <a:r>
              <a:rPr lang="en-US" sz="1200" dirty="0" smtClean="0"/>
              <a:t>Aug 2015: First box completed.</a:t>
            </a:r>
          </a:p>
          <a:p>
            <a:pPr marL="713632" lvl="1" indent="-256432">
              <a:buFont typeface="Lucida Grande"/>
              <a:buChar char="−"/>
            </a:pPr>
            <a:r>
              <a:rPr lang="en-US" sz="1200" dirty="0" smtClean="0"/>
              <a:t>Jan 2016: Last box completed.</a:t>
            </a:r>
          </a:p>
          <a:p>
            <a:pPr marL="713632" lvl="1" indent="-256432">
              <a:buFont typeface="Lucida Grande"/>
              <a:buChar char="−"/>
            </a:pPr>
            <a:r>
              <a:rPr lang="en-US" sz="1200" dirty="0" smtClean="0"/>
              <a:t>May 2016</a:t>
            </a:r>
            <a:r>
              <a:rPr lang="en-US" sz="1200" dirty="0" smtClean="0"/>
              <a:t>: </a:t>
            </a:r>
            <a:r>
              <a:rPr lang="en-US" sz="1200" dirty="0" smtClean="0"/>
              <a:t>all </a:t>
            </a:r>
            <a:r>
              <a:rPr lang="en-US" sz="1200" dirty="0" smtClean="0"/>
              <a:t>sectors installed.</a:t>
            </a:r>
          </a:p>
          <a:p>
            <a:pPr marL="256432" indent="-256432"/>
            <a:endParaRPr lang="en-US" sz="1200" b="1" dirty="0" smtClean="0"/>
          </a:p>
          <a:p>
            <a:pPr marL="256432" indent="-256432">
              <a:buFont typeface="Arial" pitchFamily="34" charset="0"/>
              <a:buChar char="•"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Project Status</a:t>
            </a:r>
          </a:p>
          <a:p>
            <a:pPr marL="256432" indent="-256432">
              <a:buFont typeface="Arial" pitchFamily="34" charset="0"/>
              <a:buChar char="•"/>
            </a:pPr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pPr marL="713632" lvl="1" indent="-256432">
              <a:buFont typeface="Lucida Grande"/>
              <a:buChar char="−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Hardware:</a:t>
            </a:r>
          </a:p>
          <a:p>
            <a:pPr marL="1170832" lvl="2" indent="-256432">
              <a:buFont typeface="Courier New"/>
              <a:buChar char="o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Mirrors refurbished with new coating.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1170832" lvl="2" indent="-256432">
              <a:buFont typeface="Courier New"/>
              <a:buChar char="o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PMTs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coated with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wavelengthshifter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1170832" lvl="2" indent="-256432">
              <a:buFont typeface="Courier New"/>
              <a:buChar char="o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New spine, new window, new patch panel</a:t>
            </a:r>
          </a:p>
          <a:p>
            <a:pPr marL="1170832" lvl="2" indent="-256432">
              <a:buFont typeface="Courier New"/>
              <a:buChar char="o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New in-base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divider.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713632" lvl="1" indent="-256432">
              <a:buFont typeface="Lucida Grande"/>
              <a:buChar char="−"/>
            </a:pPr>
            <a:r>
              <a:rPr 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Software</a:t>
            </a:r>
          </a:p>
          <a:p>
            <a:pPr marL="1170832" lvl="2" indent="-256432">
              <a:buFont typeface="Courier New"/>
              <a:buChar char="o"/>
            </a:pPr>
            <a:r>
              <a:rPr 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Pre-gain matching completed</a:t>
            </a:r>
          </a:p>
          <a:p>
            <a:pPr marL="1170832" lvl="2" indent="-256432">
              <a:buFont typeface="Courier New"/>
              <a:buChar char="o"/>
            </a:pPr>
            <a:r>
              <a:rPr 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Ongoing calibration and reconstruction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lvl="2"/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256432" indent="-256432">
              <a:buFont typeface="Wingdings" charset="2"/>
              <a:buChar char="§"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EVMS (Latifa will complete this information)</a:t>
            </a:r>
          </a:p>
          <a:p>
            <a:pPr marL="256432" indent="-256432">
              <a:buFont typeface="Courier New"/>
              <a:buChar char="o"/>
            </a:pPr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pPr marL="713632" lvl="1" indent="-256432">
              <a:buFont typeface="Lucida Grande"/>
              <a:buChar char="−"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EAC = ??, X % complete, Y % Obligated</a:t>
            </a:r>
          </a:p>
          <a:p>
            <a:pPr marL="713632" lvl="1" indent="-256432">
              <a:buFont typeface="Lucida Grande"/>
              <a:buChar char="−"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SPI = X??, CPI =??, </a:t>
            </a:r>
          </a:p>
          <a:p>
            <a:pPr marL="713632" lvl="1" indent="-256432">
              <a:buFont typeface="Lucida Grande"/>
              <a:buChar char="−"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ETC=??, Float=??, Contingency =??</a:t>
            </a:r>
          </a:p>
          <a:p>
            <a:pPr marL="1170832" lvl="2" indent="-256432">
              <a:buFont typeface="Courier New"/>
              <a:buChar char="o"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endParaRPr lang="en-US" sz="12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-76200" y="8229600"/>
            <a:ext cx="6934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925" y="2590800"/>
            <a:ext cx="1477949" cy="1543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800600"/>
            <a:ext cx="20574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442</Words>
  <Application>Microsoft Macintosh PowerPoint</Application>
  <PresentationFormat>On-screen Show (4:3)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Calibri</vt:lpstr>
      <vt:lpstr>Courier New</vt:lpstr>
      <vt:lpstr>Lucida Grande</vt:lpstr>
      <vt:lpstr>MS Mincho</vt:lpstr>
      <vt:lpstr>Symbol</vt:lpstr>
      <vt:lpstr>Times New Roman</vt:lpstr>
      <vt:lpstr>Trajan Pro</vt:lpstr>
      <vt:lpstr>Wingdings</vt:lpstr>
      <vt:lpstr>Arial</vt:lpstr>
      <vt:lpstr>Office Theme</vt:lpstr>
      <vt:lpstr>PowerPoint Presentation</vt:lpstr>
      <vt:lpstr>PowerPoint Presentation</vt:lpstr>
    </vt:vector>
  </TitlesOfParts>
  <Company>Jefferson Lab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latifa</dc:creator>
  <cp:lastModifiedBy>Maurizio Ungaro</cp:lastModifiedBy>
  <cp:revision>175</cp:revision>
  <cp:lastPrinted>2013-05-03T16:59:18Z</cp:lastPrinted>
  <dcterms:created xsi:type="dcterms:W3CDTF">2013-05-02T05:35:00Z</dcterms:created>
  <dcterms:modified xsi:type="dcterms:W3CDTF">2017-03-21T14:38:50Z</dcterms:modified>
</cp:coreProperties>
</file>