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2" d="100"/>
          <a:sy n="202" d="100"/>
        </p:scale>
        <p:origin x="-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4AF-17FC-0A4E-B76F-35B619F56505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B38B-2516-A244-93EF-09A9FA12D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1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4AF-17FC-0A4E-B76F-35B619F56505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B38B-2516-A244-93EF-09A9FA12D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0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4AF-17FC-0A4E-B76F-35B619F56505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B38B-2516-A244-93EF-09A9FA12D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2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4AF-17FC-0A4E-B76F-35B619F56505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B38B-2516-A244-93EF-09A9FA12D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4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4AF-17FC-0A4E-B76F-35B619F56505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B38B-2516-A244-93EF-09A9FA12D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1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4AF-17FC-0A4E-B76F-35B619F56505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B38B-2516-A244-93EF-09A9FA12D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5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4AF-17FC-0A4E-B76F-35B619F56505}" type="datetimeFigureOut">
              <a:rPr lang="en-US" smtClean="0"/>
              <a:t>11/7/13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B38B-2516-A244-93EF-09A9FA12D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7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4AF-17FC-0A4E-B76F-35B619F56505}" type="datetimeFigureOut">
              <a:rPr lang="en-US" smtClean="0"/>
              <a:t>11/7/13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B38B-2516-A244-93EF-09A9FA12D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1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4AF-17FC-0A4E-B76F-35B619F56505}" type="datetimeFigureOut">
              <a:rPr lang="en-US" smtClean="0"/>
              <a:t>11/7/13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B38B-2516-A244-93EF-09A9FA12D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2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4AF-17FC-0A4E-B76F-35B619F56505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B38B-2516-A244-93EF-09A9FA12D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9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4AF-17FC-0A4E-B76F-35B619F56505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B38B-2516-A244-93EF-09A9FA12D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1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E44AF-17FC-0A4E-B76F-35B619F56505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B38B-2516-A244-93EF-09A9FA12D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8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monti@evapcoat.com" TargetMode="External"/><Relationship Id="rId3" Type="http://schemas.openxmlformats.org/officeDocument/2006/relationships/hyperlink" Target="http://www.evaporatedcoatings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monti@evapcoat.com" TargetMode="External"/><Relationship Id="rId3" Type="http://schemas.openxmlformats.org/officeDocument/2006/relationships/hyperlink" Target="http://www.evaporatedcoatings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monti@evapcoat.com" TargetMode="External"/><Relationship Id="rId3" Type="http://schemas.openxmlformats.org/officeDocument/2006/relationships/hyperlink" Target="http://www.evaporatedcoatings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197545"/>
            <a:ext cx="7772400" cy="1126813"/>
          </a:xfrm>
        </p:spPr>
        <p:txBody>
          <a:bodyPr/>
          <a:lstStyle/>
          <a:p>
            <a:r>
              <a:rPr lang="en-US" dirty="0" smtClean="0"/>
              <a:t>Procurement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905" y="2229425"/>
            <a:ext cx="3518912" cy="355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Companies contacted: </a:t>
            </a:r>
          </a:p>
          <a:p>
            <a:endParaRPr lang="en-US" dirty="0"/>
          </a:p>
          <a:p>
            <a:r>
              <a:rPr lang="en-US" sz="1050" b="1" dirty="0"/>
              <a:t>Evaporated Coatings, Inc.</a:t>
            </a:r>
          </a:p>
          <a:p>
            <a:r>
              <a:rPr lang="en-US" sz="1050" dirty="0"/>
              <a:t>Address: 2365 Maryland Road, Willow Grove, PA 19090  USA</a:t>
            </a:r>
          </a:p>
          <a:p>
            <a:r>
              <a:rPr lang="en-US" sz="1050" dirty="0"/>
              <a:t>Phone: (215) 659-3080 Extension 220; Fax: (215) 659-1275</a:t>
            </a:r>
          </a:p>
          <a:p>
            <a:r>
              <a:rPr lang="en-US" sz="1050" dirty="0"/>
              <a:t>Email: </a:t>
            </a:r>
            <a:r>
              <a:rPr lang="en-US" sz="1050" u="sng" dirty="0">
                <a:hlinkClick r:id="rId2"/>
              </a:rPr>
              <a:t>bmonti@evapcoat.com</a:t>
            </a:r>
          </a:p>
          <a:p>
            <a:r>
              <a:rPr lang="en-US" sz="1050" dirty="0"/>
              <a:t>Website: </a:t>
            </a:r>
            <a:r>
              <a:rPr lang="en-US" sz="1050" u="sng" dirty="0" smtClean="0">
                <a:hlinkClick r:id="rId3"/>
              </a:rPr>
              <a:t>www.evaporatedcoatings.com</a:t>
            </a:r>
            <a:endParaRPr lang="en-US" sz="1050" u="sng" dirty="0" smtClean="0"/>
          </a:p>
          <a:p>
            <a:endParaRPr lang="en-US" sz="1050" u="sng" dirty="0"/>
          </a:p>
          <a:p>
            <a:endParaRPr lang="en-US" sz="1050" u="sng" dirty="0" smtClean="0"/>
          </a:p>
          <a:p>
            <a:endParaRPr lang="en-US" sz="1050" u="sng" dirty="0" smtClean="0"/>
          </a:p>
          <a:p>
            <a:endParaRPr lang="en-US" sz="1050" u="sng" dirty="0"/>
          </a:p>
          <a:p>
            <a:r>
              <a:rPr lang="en-US" sz="1050" b="1" dirty="0" smtClean="0"/>
              <a:t>Quantum Coating, </a:t>
            </a:r>
            <a:r>
              <a:rPr lang="en-US" sz="1050" b="1" dirty="0" err="1" smtClean="0"/>
              <a:t>Inc</a:t>
            </a:r>
            <a:endParaRPr lang="en-US" sz="1050" b="1" dirty="0" smtClean="0"/>
          </a:p>
          <a:p>
            <a:r>
              <a:rPr lang="en-US" sz="1050" dirty="0" smtClean="0"/>
              <a:t>Ian </a:t>
            </a:r>
            <a:r>
              <a:rPr lang="en-US" sz="1050" dirty="0"/>
              <a:t>Stevenson</a:t>
            </a:r>
          </a:p>
          <a:p>
            <a:r>
              <a:rPr lang="en-US" sz="1050" dirty="0"/>
              <a:t>Director of Coating</a:t>
            </a:r>
          </a:p>
          <a:p>
            <a:r>
              <a:rPr lang="en-US" sz="1050" dirty="0" smtClean="0"/>
              <a:t>1259 </a:t>
            </a:r>
            <a:r>
              <a:rPr lang="en-US" sz="1050" dirty="0"/>
              <a:t>North Church Street</a:t>
            </a:r>
          </a:p>
          <a:p>
            <a:r>
              <a:rPr lang="en-US" sz="1050" dirty="0"/>
              <a:t>Moorestown, NJ 08057</a:t>
            </a:r>
          </a:p>
          <a:p>
            <a:r>
              <a:rPr lang="en-US" sz="1050" dirty="0"/>
              <a:t>Desk: 856-437-8862</a:t>
            </a:r>
          </a:p>
          <a:p>
            <a:r>
              <a:rPr lang="en-US" sz="1050" dirty="0"/>
              <a:t>Main: 856-231-0706</a:t>
            </a:r>
          </a:p>
          <a:p>
            <a:r>
              <a:rPr lang="en-US" sz="1050" dirty="0"/>
              <a:t>Cell: 609-870-1047</a:t>
            </a:r>
            <a:endParaRPr lang="en-US" sz="1050" u="sng" dirty="0" smtClean="0"/>
          </a:p>
          <a:p>
            <a:endParaRPr lang="en-US" sz="105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768399" y="744602"/>
            <a:ext cx="3500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Coating of Small cylindrical mirrors.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58395" y="2229425"/>
            <a:ext cx="32005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I provided both companies with sample mirrors.</a:t>
            </a:r>
          </a:p>
          <a:p>
            <a:pPr marL="342900" indent="-342900">
              <a:buAutoNum type="arabicPeriod"/>
            </a:pPr>
            <a:r>
              <a:rPr lang="en-US" dirty="0" smtClean="0"/>
              <a:t>Both companies applied coating</a:t>
            </a:r>
          </a:p>
          <a:p>
            <a:pPr marL="342900" indent="-342900">
              <a:buAutoNum type="arabicPeriod"/>
            </a:pPr>
            <a:r>
              <a:rPr lang="en-US" dirty="0" smtClean="0"/>
              <a:t>We tested results. Both are successful. QC better.</a:t>
            </a:r>
          </a:p>
          <a:p>
            <a:pPr marL="342900" indent="-342900">
              <a:buAutoNum type="arabicPeriod"/>
            </a:pPr>
            <a:r>
              <a:rPr lang="en-US" dirty="0" smtClean="0"/>
              <a:t>Estimates from both companies. ECI 3 times less expensive.</a:t>
            </a:r>
          </a:p>
          <a:p>
            <a:pPr marL="342900" indent="-342900">
              <a:buAutoNum type="arabicPeriod"/>
            </a:pPr>
            <a:r>
              <a:rPr lang="en-US" dirty="0" smtClean="0"/>
              <a:t>Total for ECI is 8K.</a:t>
            </a:r>
          </a:p>
          <a:p>
            <a:pPr marL="342900" indent="-342900">
              <a:buAutoNum type="arabicPeriod"/>
            </a:pPr>
            <a:r>
              <a:rPr lang="en-US" dirty="0" smtClean="0"/>
              <a:t>Ready to go with ECI.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5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197545"/>
            <a:ext cx="7772400" cy="1126813"/>
          </a:xfrm>
        </p:spPr>
        <p:txBody>
          <a:bodyPr/>
          <a:lstStyle/>
          <a:p>
            <a:r>
              <a:rPr lang="en-US" dirty="0" smtClean="0"/>
              <a:t>Procurement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905" y="2229425"/>
            <a:ext cx="3518912" cy="4039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Companies contacted: </a:t>
            </a:r>
          </a:p>
          <a:p>
            <a:endParaRPr lang="en-US" dirty="0"/>
          </a:p>
          <a:p>
            <a:r>
              <a:rPr lang="en-US" sz="1050" b="1" dirty="0"/>
              <a:t>Evaporated Coatings, Inc.</a:t>
            </a:r>
          </a:p>
          <a:p>
            <a:r>
              <a:rPr lang="en-US" sz="1050" dirty="0"/>
              <a:t>Address: 2365 Maryland Road, Willow Grove, PA 19090  USA</a:t>
            </a:r>
          </a:p>
          <a:p>
            <a:r>
              <a:rPr lang="en-US" sz="1050" dirty="0"/>
              <a:t>Phone: (215) 659-3080 Extension 220; Fax: (215) 659-1275</a:t>
            </a:r>
          </a:p>
          <a:p>
            <a:r>
              <a:rPr lang="en-US" sz="1050" dirty="0"/>
              <a:t>Email: </a:t>
            </a:r>
            <a:r>
              <a:rPr lang="en-US" sz="1050" u="sng" dirty="0">
                <a:hlinkClick r:id="rId2"/>
              </a:rPr>
              <a:t>bmonti@evapcoat.com</a:t>
            </a:r>
          </a:p>
          <a:p>
            <a:r>
              <a:rPr lang="en-US" sz="1050" dirty="0"/>
              <a:t>Website: </a:t>
            </a:r>
            <a:r>
              <a:rPr lang="en-US" sz="1050" u="sng" dirty="0" smtClean="0">
                <a:hlinkClick r:id="rId3"/>
              </a:rPr>
              <a:t>www.evaporatedcoatings.com</a:t>
            </a:r>
            <a:endParaRPr lang="en-US" sz="1050" u="sng" dirty="0" smtClean="0"/>
          </a:p>
          <a:p>
            <a:endParaRPr lang="en-US" sz="1050" u="sng" dirty="0" smtClean="0"/>
          </a:p>
          <a:p>
            <a:endParaRPr lang="en-US" sz="1050" u="sng" dirty="0"/>
          </a:p>
          <a:p>
            <a:r>
              <a:rPr lang="en-US" sz="1050" b="1" dirty="0" smtClean="0"/>
              <a:t>Quantum Coating, </a:t>
            </a:r>
            <a:r>
              <a:rPr lang="en-US" sz="1050" b="1" dirty="0" err="1" smtClean="0"/>
              <a:t>Inc</a:t>
            </a:r>
            <a:endParaRPr lang="en-US" sz="1050" b="1" dirty="0" smtClean="0"/>
          </a:p>
          <a:p>
            <a:r>
              <a:rPr lang="en-US" sz="1050" dirty="0" smtClean="0"/>
              <a:t>Ian </a:t>
            </a:r>
            <a:r>
              <a:rPr lang="en-US" sz="1050" dirty="0"/>
              <a:t>Stevenson</a:t>
            </a:r>
          </a:p>
          <a:p>
            <a:r>
              <a:rPr lang="en-US" sz="1050" dirty="0"/>
              <a:t>Director of Coating</a:t>
            </a:r>
          </a:p>
          <a:p>
            <a:r>
              <a:rPr lang="en-US" sz="1050" dirty="0" smtClean="0"/>
              <a:t>1259 </a:t>
            </a:r>
            <a:r>
              <a:rPr lang="en-US" sz="1050" dirty="0"/>
              <a:t>North Church Street</a:t>
            </a:r>
          </a:p>
          <a:p>
            <a:r>
              <a:rPr lang="en-US" sz="1050" dirty="0"/>
              <a:t>Moorestown, NJ 08057</a:t>
            </a:r>
          </a:p>
          <a:p>
            <a:r>
              <a:rPr lang="en-US" sz="1050" dirty="0"/>
              <a:t>Desk: 856-437-8862</a:t>
            </a:r>
          </a:p>
          <a:p>
            <a:r>
              <a:rPr lang="en-US" sz="1050" dirty="0"/>
              <a:t>Main: 856-231-0706</a:t>
            </a:r>
          </a:p>
          <a:p>
            <a:r>
              <a:rPr lang="en-US" sz="1050" dirty="0"/>
              <a:t>Cell: 609-870-</a:t>
            </a:r>
            <a:r>
              <a:rPr lang="en-US" sz="1050" dirty="0" smtClean="0"/>
              <a:t>1047</a:t>
            </a:r>
          </a:p>
          <a:p>
            <a:endParaRPr lang="en-US" sz="1050" u="sng" dirty="0" smtClean="0"/>
          </a:p>
          <a:p>
            <a:endParaRPr lang="en-US" sz="1050" u="sng" dirty="0"/>
          </a:p>
          <a:p>
            <a:r>
              <a:rPr lang="en-US" sz="1050" b="1" dirty="0"/>
              <a:t>Evaporated Metal </a:t>
            </a:r>
            <a:r>
              <a:rPr lang="en-US" sz="1050" b="1" dirty="0" smtClean="0"/>
              <a:t>Films</a:t>
            </a:r>
            <a:endParaRPr lang="en-US" sz="1050" b="1" u="sng" dirty="0" smtClean="0"/>
          </a:p>
          <a:p>
            <a:r>
              <a:rPr lang="en-US" sz="1050" dirty="0"/>
              <a:t>239 Cherry St., Ithaca, NY  14850</a:t>
            </a:r>
          </a:p>
          <a:p>
            <a:r>
              <a:rPr lang="en-US" sz="1050" dirty="0"/>
              <a:t>Phone: 1-607-272-3320 ext. 32</a:t>
            </a:r>
          </a:p>
          <a:p>
            <a:r>
              <a:rPr lang="en-US" sz="1050" dirty="0"/>
              <a:t>Cell: 1-607-592-7219</a:t>
            </a:r>
            <a:endParaRPr lang="en-US" sz="105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82761" y="758238"/>
            <a:ext cx="2876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Coating of Small </a:t>
            </a:r>
            <a:r>
              <a:rPr lang="en-US" dirty="0" err="1" smtClean="0"/>
              <a:t>lexan</a:t>
            </a:r>
            <a:r>
              <a:rPr lang="en-US" dirty="0" smtClean="0"/>
              <a:t> strips.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58395" y="2229425"/>
            <a:ext cx="3200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I provided both companies with sample </a:t>
            </a:r>
            <a:r>
              <a:rPr lang="en-US" dirty="0" err="1" smtClean="0"/>
              <a:t>lexan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ECI provided good sample. Still waiting from QC. EMF just contacted. </a:t>
            </a:r>
          </a:p>
          <a:p>
            <a:pPr marL="342900" indent="-342900">
              <a:buAutoNum type="arabicPeriod"/>
            </a:pPr>
            <a:r>
              <a:rPr lang="en-US" dirty="0" smtClean="0"/>
              <a:t>ECI have estimate, I think it’s too high.</a:t>
            </a:r>
          </a:p>
          <a:p>
            <a:pPr marL="342900" indent="-342900">
              <a:buAutoNum type="arabicPeriod"/>
            </a:pPr>
            <a:r>
              <a:rPr lang="en-US" dirty="0" smtClean="0"/>
              <a:t>EMF estimate today 3pm. However: no tests.</a:t>
            </a:r>
          </a:p>
        </p:txBody>
      </p:sp>
    </p:spTree>
    <p:extLst>
      <p:ext uri="{BB962C8B-B14F-4D97-AF65-F5344CB8AC3E}">
        <p14:creationId xmlns:p14="http://schemas.microsoft.com/office/powerpoint/2010/main" val="68744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197545"/>
            <a:ext cx="7772400" cy="1126813"/>
          </a:xfrm>
        </p:spPr>
        <p:txBody>
          <a:bodyPr/>
          <a:lstStyle/>
          <a:p>
            <a:r>
              <a:rPr lang="en-US" dirty="0" smtClean="0"/>
              <a:t>Procurement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2761" y="758238"/>
            <a:ext cx="2876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Coating of Small </a:t>
            </a:r>
            <a:r>
              <a:rPr lang="en-US" dirty="0" err="1" smtClean="0"/>
              <a:t>lexan</a:t>
            </a:r>
            <a:r>
              <a:rPr lang="en-US" dirty="0" smtClean="0"/>
              <a:t> strips.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773330" y="2072054"/>
            <a:ext cx="733720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u="sng" dirty="0"/>
              <a:t>Item </a:t>
            </a:r>
            <a:r>
              <a:rPr lang="en-US" sz="1100" b="1" dirty="0"/>
              <a:t>	</a:t>
            </a:r>
            <a:r>
              <a:rPr lang="en-US" sz="1100" b="1" u="sng" dirty="0"/>
              <a:t>Quantity</a:t>
            </a:r>
            <a:r>
              <a:rPr lang="en-US" sz="1100" b="1" dirty="0"/>
              <a:t>	</a:t>
            </a:r>
            <a:r>
              <a:rPr lang="en-US" sz="1100" b="1" u="sng" dirty="0"/>
              <a:t>Part Description</a:t>
            </a:r>
            <a:r>
              <a:rPr lang="en-US" sz="1100" b="1" dirty="0"/>
              <a:t>						</a:t>
            </a:r>
            <a:r>
              <a:rPr lang="en-US" sz="1100" b="1" u="sng" dirty="0"/>
              <a:t>USD Price</a:t>
            </a:r>
            <a:endParaRPr lang="en-US" sz="1100" dirty="0"/>
          </a:p>
          <a:p>
            <a:r>
              <a:rPr lang="en-US" sz="1100" b="1" dirty="0"/>
              <a:t>A</a:t>
            </a:r>
            <a:r>
              <a:rPr lang="en-US" sz="1100" dirty="0"/>
              <a:t>	190		9" x 36" x 0.010" thick coated Lexan/polycarbonate sheet</a:t>
            </a:r>
            <a:r>
              <a:rPr lang="en-US" sz="1100" b="1" dirty="0"/>
              <a:t>	</a:t>
            </a:r>
            <a:r>
              <a:rPr lang="en-US" sz="1100" dirty="0"/>
              <a:t>$ 133.65 each</a:t>
            </a:r>
          </a:p>
          <a:p>
            <a:r>
              <a:rPr lang="en-US" sz="1100" dirty="0"/>
              <a:t> </a:t>
            </a:r>
          </a:p>
          <a:p>
            <a:r>
              <a:rPr lang="en-US" sz="1100" b="1" dirty="0"/>
              <a:t>B</a:t>
            </a:r>
            <a:r>
              <a:rPr lang="en-US" sz="1100" dirty="0"/>
              <a:t>	150		10" x 36" x 0.010" thick coated Lexan/polycarbonate sheet</a:t>
            </a:r>
            <a:r>
              <a:rPr lang="en-US" sz="1100" b="1" dirty="0"/>
              <a:t>	</a:t>
            </a:r>
            <a:r>
              <a:rPr lang="en-US" sz="1100" dirty="0"/>
              <a:t>$ 195.10 each</a:t>
            </a:r>
          </a:p>
          <a:p>
            <a:r>
              <a:rPr lang="en-US" sz="1100" dirty="0"/>
              <a:t> </a:t>
            </a:r>
          </a:p>
          <a:p>
            <a:r>
              <a:rPr lang="en-US" sz="1100" b="1" dirty="0"/>
              <a:t>C</a:t>
            </a:r>
            <a:r>
              <a:rPr lang="en-US" sz="1100" dirty="0"/>
              <a:t>	6		10" x 36" x 0.050" thick coated Lexan/polycarbonate sheet</a:t>
            </a:r>
            <a:r>
              <a:rPr lang="en-US" sz="1100" b="1" dirty="0"/>
              <a:t>	</a:t>
            </a:r>
            <a:r>
              <a:rPr lang="en-US" sz="1100" dirty="0"/>
              <a:t>$ 368.90 each</a:t>
            </a:r>
          </a:p>
          <a:p>
            <a:r>
              <a:rPr lang="en-US" sz="1100" dirty="0"/>
              <a:t> </a:t>
            </a:r>
          </a:p>
          <a:p>
            <a:r>
              <a:rPr lang="en-US" sz="1100" b="1" dirty="0"/>
              <a:t>D</a:t>
            </a:r>
            <a:r>
              <a:rPr lang="en-US" sz="1100" dirty="0"/>
              <a:t>	1 lot of 5-8	Various prototypes including 3-4 item A + 1-2 item B 	$ 2,625.00/lot</a:t>
            </a:r>
          </a:p>
          <a:p>
            <a:r>
              <a:rPr lang="en-US" sz="1100" dirty="0"/>
              <a:t>			+ 1-2 item C coated Lexan/polycarbonate sheet		</a:t>
            </a:r>
          </a:p>
          <a:p>
            <a:r>
              <a:rPr lang="en-US" sz="1100" dirty="0"/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4970" y="4563039"/>
            <a:ext cx="112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 57K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5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197545"/>
            <a:ext cx="7772400" cy="1126813"/>
          </a:xfrm>
        </p:spPr>
        <p:txBody>
          <a:bodyPr/>
          <a:lstStyle/>
          <a:p>
            <a:r>
              <a:rPr lang="en-US" dirty="0" smtClean="0"/>
              <a:t>Procurement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905" y="2229425"/>
            <a:ext cx="351891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Companies contacted: </a:t>
            </a:r>
          </a:p>
          <a:p>
            <a:endParaRPr lang="en-US" dirty="0"/>
          </a:p>
          <a:p>
            <a:r>
              <a:rPr lang="en-US" sz="1050" b="1" dirty="0"/>
              <a:t>Evaporated Coatings, Inc.</a:t>
            </a:r>
          </a:p>
          <a:p>
            <a:r>
              <a:rPr lang="en-US" sz="1050" dirty="0"/>
              <a:t>Address: 2365 Maryland Road, Willow Grove, PA 19090  USA</a:t>
            </a:r>
          </a:p>
          <a:p>
            <a:r>
              <a:rPr lang="en-US" sz="1050" dirty="0"/>
              <a:t>Phone: (215) 659-3080 Extension 220; Fax: (215) 659-1275</a:t>
            </a:r>
          </a:p>
          <a:p>
            <a:r>
              <a:rPr lang="en-US" sz="1050" dirty="0"/>
              <a:t>Email: </a:t>
            </a:r>
            <a:r>
              <a:rPr lang="en-US" sz="1050" u="sng" dirty="0">
                <a:hlinkClick r:id="rId2"/>
              </a:rPr>
              <a:t>bmonti@evapcoat.com</a:t>
            </a:r>
          </a:p>
          <a:p>
            <a:r>
              <a:rPr lang="en-US" sz="1050" dirty="0"/>
              <a:t>Website: </a:t>
            </a:r>
            <a:r>
              <a:rPr lang="en-US" sz="1050" u="sng" dirty="0" smtClean="0">
                <a:hlinkClick r:id="rId3"/>
              </a:rPr>
              <a:t>www.evaporatedcoatings.com</a:t>
            </a:r>
            <a:endParaRPr lang="en-US" sz="1050" u="sng" dirty="0" smtClean="0"/>
          </a:p>
          <a:p>
            <a:endParaRPr lang="en-US" sz="1050" u="sng" dirty="0" smtClean="0"/>
          </a:p>
          <a:p>
            <a:endParaRPr lang="en-US" sz="1050" u="sng" dirty="0"/>
          </a:p>
          <a:p>
            <a:r>
              <a:rPr lang="en-US" sz="1050" b="1" dirty="0" smtClean="0"/>
              <a:t>Quantum Coating, </a:t>
            </a:r>
            <a:r>
              <a:rPr lang="en-US" sz="1050" b="1" dirty="0" err="1" smtClean="0"/>
              <a:t>Inc</a:t>
            </a:r>
            <a:endParaRPr lang="en-US" sz="1050" b="1" dirty="0" smtClean="0"/>
          </a:p>
          <a:p>
            <a:r>
              <a:rPr lang="en-US" sz="1050" dirty="0" smtClean="0"/>
              <a:t>Ian </a:t>
            </a:r>
            <a:r>
              <a:rPr lang="en-US" sz="1050" dirty="0"/>
              <a:t>Stevenson</a:t>
            </a:r>
          </a:p>
          <a:p>
            <a:r>
              <a:rPr lang="en-US" sz="1050" dirty="0"/>
              <a:t>Director of Coating</a:t>
            </a:r>
          </a:p>
          <a:p>
            <a:r>
              <a:rPr lang="en-US" sz="1050" dirty="0" smtClean="0"/>
              <a:t>1259 </a:t>
            </a:r>
            <a:r>
              <a:rPr lang="en-US" sz="1050" dirty="0"/>
              <a:t>North Church Street</a:t>
            </a:r>
          </a:p>
          <a:p>
            <a:r>
              <a:rPr lang="en-US" sz="1050" dirty="0"/>
              <a:t>Moorestown, NJ 08057</a:t>
            </a:r>
          </a:p>
          <a:p>
            <a:r>
              <a:rPr lang="en-US" sz="1050" dirty="0"/>
              <a:t>Desk: 856-437-8862</a:t>
            </a:r>
          </a:p>
          <a:p>
            <a:r>
              <a:rPr lang="en-US" sz="1050" dirty="0"/>
              <a:t>Main: 856-231-0706</a:t>
            </a:r>
          </a:p>
          <a:p>
            <a:r>
              <a:rPr lang="en-US" sz="1050" dirty="0"/>
              <a:t>Cell: 609-870-</a:t>
            </a:r>
            <a:r>
              <a:rPr lang="en-US" sz="1050" dirty="0" smtClean="0"/>
              <a:t>1047</a:t>
            </a:r>
          </a:p>
          <a:p>
            <a:endParaRPr lang="en-US" sz="1050" u="sng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82761" y="758238"/>
            <a:ext cx="2667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Coating of Winston Cones.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58395" y="2229425"/>
            <a:ext cx="3200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I provided both companies with sample WC</a:t>
            </a:r>
          </a:p>
          <a:p>
            <a:pPr marL="342900" indent="-342900">
              <a:buAutoNum type="arabicPeriod"/>
            </a:pPr>
            <a:r>
              <a:rPr lang="en-US" dirty="0" smtClean="0"/>
              <a:t>ECI conducting tests. </a:t>
            </a:r>
          </a:p>
          <a:p>
            <a:pPr marL="342900" indent="-342900">
              <a:buAutoNum type="arabicPeriod"/>
            </a:pPr>
            <a:r>
              <a:rPr lang="en-US" dirty="0" smtClean="0"/>
              <a:t>QC status unknown.</a:t>
            </a:r>
          </a:p>
          <a:p>
            <a:pPr marL="342900" indent="-342900">
              <a:buAutoNum type="arabicPeriod"/>
            </a:pPr>
            <a:r>
              <a:rPr lang="en-US" dirty="0" smtClean="0"/>
              <a:t>ECI estimate is 500 / WC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500x216 = $108K </a:t>
            </a:r>
            <a:r>
              <a:rPr lang="en-US" dirty="0" err="1" smtClean="0"/>
              <a:t>vs</a:t>
            </a:r>
            <a:r>
              <a:rPr lang="en-US" dirty="0" smtClean="0"/>
              <a:t> budget of 50K. May need to do less.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7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197545"/>
            <a:ext cx="7772400" cy="1126813"/>
          </a:xfrm>
        </p:spPr>
        <p:txBody>
          <a:bodyPr/>
          <a:lstStyle/>
          <a:p>
            <a:r>
              <a:rPr lang="en-US" dirty="0" smtClean="0"/>
              <a:t>Procurement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4451" y="2826729"/>
            <a:ext cx="2121093" cy="1777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Temple University. </a:t>
            </a:r>
          </a:p>
          <a:p>
            <a:endParaRPr lang="en-US" dirty="0"/>
          </a:p>
          <a:p>
            <a:r>
              <a:rPr lang="en-US" sz="1050" b="1" dirty="0" smtClean="0"/>
              <a:t>Professor </a:t>
            </a:r>
            <a:r>
              <a:rPr lang="en-US" sz="1050" b="1" dirty="0" err="1" smtClean="0"/>
              <a:t>Zein-Eddine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Meziani</a:t>
            </a:r>
            <a:r>
              <a:rPr lang="en-US" sz="1050" b="1" dirty="0" smtClean="0"/>
              <a:t> </a:t>
            </a:r>
          </a:p>
          <a:p>
            <a:r>
              <a:rPr lang="en-US" sz="1050" b="1" dirty="0" smtClean="0"/>
              <a:t>Postdocs, Students, Tech.</a:t>
            </a:r>
          </a:p>
          <a:p>
            <a:endParaRPr lang="en-US" sz="1050" b="1" dirty="0"/>
          </a:p>
          <a:p>
            <a:r>
              <a:rPr lang="en-US" sz="1050" b="1" dirty="0" smtClean="0"/>
              <a:t>Will be part of CLAS collaboration.</a:t>
            </a:r>
          </a:p>
          <a:p>
            <a:endParaRPr lang="en-US" sz="1050" b="1" dirty="0"/>
          </a:p>
          <a:p>
            <a:endParaRPr lang="en-US" sz="1050" dirty="0" smtClean="0"/>
          </a:p>
          <a:p>
            <a:endParaRPr lang="en-US" sz="1050" u="sng" dirty="0" smtClean="0"/>
          </a:p>
        </p:txBody>
      </p:sp>
      <p:sp>
        <p:nvSpPr>
          <p:cNvPr id="5" name="Rectangle 4"/>
          <p:cNvSpPr/>
          <p:nvPr/>
        </p:nvSpPr>
        <p:spPr>
          <a:xfrm>
            <a:off x="3730347" y="758238"/>
            <a:ext cx="1788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Coating of PMTS.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47342" y="2732419"/>
            <a:ext cx="320057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Testing is ½ done.</a:t>
            </a:r>
          </a:p>
          <a:p>
            <a:pPr marL="342900" indent="-342900">
              <a:buAutoNum type="arabicPeriod"/>
            </a:pPr>
            <a:r>
              <a:rPr lang="en-US" dirty="0" smtClean="0"/>
              <a:t>Testing very successful. 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Estimate for project: $320 / PMT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1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268</Words>
  <Application>Microsoft Macintosh PowerPoint</Application>
  <PresentationFormat>On-screen Show (4:3)</PresentationFormat>
  <Paragraphs>115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Procurement 1</vt:lpstr>
      <vt:lpstr>Procurement 2</vt:lpstr>
      <vt:lpstr>Procurement 2</vt:lpstr>
      <vt:lpstr>Procurement 3</vt:lpstr>
      <vt:lpstr>Procurement 4</vt:lpstr>
    </vt:vector>
  </TitlesOfParts>
  <Company>JLab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Procurement 1</dc:title>
  <dc:creator>Maurizio Ungaro</dc:creator>
  <cp:lastModifiedBy>Maurizio Ungaro</cp:lastModifiedBy>
  <cp:revision>7</cp:revision>
  <dcterms:created xsi:type="dcterms:W3CDTF">2013-11-07T18:36:29Z</dcterms:created>
  <dcterms:modified xsi:type="dcterms:W3CDTF">2013-11-07T18:54:46Z</dcterms:modified>
</cp:coreProperties>
</file>