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pdf" ContentType="application/pdf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9461-7DD0-6D43-8EB2-95593433992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CC12-B63D-6445-A423-4AF304A96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22FF4-16BA-1947-97D5-F8DCF2DA790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88B3-1354-EF40-8DE6-E6BA0B7D3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7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5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10/20/13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Coating and testing of Hall B LTC PMTs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9634" y="6356350"/>
            <a:ext cx="1362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22AA-4B2A-2F44-8BDA-46FA2E14498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empleT_med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13748"/>
            <a:ext cx="651221" cy="7442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125"/>
            <a:ext cx="7772400" cy="13701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Coating and Performance tests of 5” </a:t>
            </a:r>
            <a:r>
              <a:rPr lang="en-US" sz="4000" dirty="0" err="1" smtClean="0"/>
              <a:t>PMTs</a:t>
            </a:r>
            <a:r>
              <a:rPr lang="en-US" sz="4000" dirty="0" smtClean="0"/>
              <a:t> </a:t>
            </a:r>
            <a:r>
              <a:rPr lang="en-US" sz="4000" dirty="0" smtClean="0"/>
              <a:t>for the </a:t>
            </a:r>
            <a:r>
              <a:rPr lang="en-US" sz="4000" dirty="0" smtClean="0"/>
              <a:t>Hall B LTC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69" y="2813538"/>
            <a:ext cx="6400800" cy="25089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Brandon Elman </a:t>
            </a:r>
          </a:p>
          <a:p>
            <a:r>
              <a:rPr lang="en-US" sz="2400" dirty="0" smtClean="0"/>
              <a:t>Edward </a:t>
            </a:r>
            <a:r>
              <a:rPr lang="en-US" sz="2400" dirty="0" err="1" smtClean="0"/>
              <a:t>Kaczanowicz</a:t>
            </a:r>
            <a:endParaRPr lang="en-US" sz="2400" dirty="0" smtClean="0"/>
          </a:p>
          <a:p>
            <a:r>
              <a:rPr lang="en-US" sz="2400" dirty="0" smtClean="0"/>
              <a:t>Kyle Johnston</a:t>
            </a:r>
          </a:p>
          <a:p>
            <a:r>
              <a:rPr lang="en-US" sz="2400" dirty="0" smtClean="0"/>
              <a:t>Zein-Eddine Meziani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972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PMT 2: Comparison between response of bare PMT </a:t>
            </a:r>
            <a:r>
              <a:rPr lang="en-US" sz="2400" dirty="0" err="1" smtClean="0"/>
              <a:t>vs</a:t>
            </a:r>
            <a:r>
              <a:rPr lang="en-US" sz="2400" dirty="0" smtClean="0"/>
              <a:t> coated one</a:t>
            </a:r>
            <a:endParaRPr lang="en-US" sz="2400" dirty="0"/>
          </a:p>
        </p:txBody>
      </p:sp>
      <p:pic>
        <p:nvPicPr>
          <p:cNvPr id="4" name="Content Placeholder 3" descr="complete_uncoated5_vs_coated_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63" r="7259"/>
          <a:stretch>
            <a:fillRect/>
          </a:stretch>
        </p:blipFill>
        <p:spPr>
          <a:xfrm>
            <a:off x="-25944" y="1600200"/>
            <a:ext cx="7210923" cy="5257800"/>
          </a:xfrm>
        </p:spPr>
      </p:pic>
      <p:sp>
        <p:nvSpPr>
          <p:cNvPr id="5" name="Rectangle 4"/>
          <p:cNvSpPr/>
          <p:nvPr/>
        </p:nvSpPr>
        <p:spPr>
          <a:xfrm>
            <a:off x="7101790" y="1334670"/>
            <a:ext cx="19434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Uncoated:</a:t>
            </a:r>
          </a:p>
          <a:p>
            <a:r>
              <a:rPr lang="en-US" dirty="0" smtClean="0"/>
              <a:t>Mean: 1257.57</a:t>
            </a:r>
          </a:p>
          <a:p>
            <a:r>
              <a:rPr lang="en-US" dirty="0" smtClean="0"/>
              <a:t>Sigma: 8.59515</a:t>
            </a:r>
          </a:p>
          <a:p>
            <a:endParaRPr lang="en-US" dirty="0" smtClean="0"/>
          </a:p>
          <a:p>
            <a:r>
              <a:rPr lang="en-US" dirty="0" smtClean="0"/>
              <a:t>Coated:</a:t>
            </a:r>
          </a:p>
          <a:p>
            <a:r>
              <a:rPr lang="en-US" dirty="0" smtClean="0"/>
              <a:t>Mean: 1307.65</a:t>
            </a:r>
          </a:p>
          <a:p>
            <a:r>
              <a:rPr lang="en-US" dirty="0" smtClean="0"/>
              <a:t>Sigma: 7.67433</a:t>
            </a:r>
          </a:p>
          <a:p>
            <a:endParaRPr lang="en-US" dirty="0" smtClean="0"/>
          </a:p>
          <a:p>
            <a:r>
              <a:rPr lang="en-US" dirty="0" smtClean="0"/>
              <a:t>Gain: 36%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67" y="-10438"/>
            <a:ext cx="8229600" cy="86566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PMT2 was wiped across the </a:t>
            </a:r>
            <a:r>
              <a:rPr lang="en-US" sz="2000" dirty="0" smtClean="0"/>
              <a:t>diameter thus </a:t>
            </a:r>
            <a:r>
              <a:rPr lang="en-US" sz="2000" dirty="0" smtClean="0"/>
              <a:t>most of the light was going through an uncoated area</a:t>
            </a:r>
            <a:r>
              <a:rPr lang="en-US" sz="2000" dirty="0" smtClean="0"/>
              <a:t> however some of it still excited the </a:t>
            </a:r>
            <a:r>
              <a:rPr lang="en-US" sz="2000" dirty="0" err="1" smtClean="0"/>
              <a:t>p-Terphenyl</a:t>
            </a:r>
            <a:endParaRPr lang="en-US" sz="2000" dirty="0"/>
          </a:p>
        </p:txBody>
      </p:sp>
      <p:pic>
        <p:nvPicPr>
          <p:cNvPr id="4" name="Content Placeholder 3" descr="half_coated_vs_coated.jpg"/>
          <p:cNvPicPr>
            <a:picLocks noGrp="1" noChangeAspect="1"/>
          </p:cNvPicPr>
          <p:nvPr>
            <p:ph idx="1"/>
          </p:nvPr>
        </p:nvPicPr>
        <p:blipFill>
          <a:blip r:embed="rId2"/>
          <a:srcRect l="117" r="7649"/>
          <a:stretch>
            <a:fillRect/>
          </a:stretch>
        </p:blipFill>
        <p:spPr>
          <a:xfrm>
            <a:off x="-28" y="765911"/>
            <a:ext cx="8189941" cy="6047395"/>
          </a:xfrm>
        </p:spPr>
      </p:pic>
      <p:sp>
        <p:nvSpPr>
          <p:cNvPr id="5" name="Rectangle 4"/>
          <p:cNvSpPr/>
          <p:nvPr/>
        </p:nvSpPr>
        <p:spPr>
          <a:xfrm>
            <a:off x="7425758" y="1483578"/>
            <a:ext cx="1912627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Uncoated:</a:t>
            </a:r>
          </a:p>
          <a:p>
            <a:r>
              <a:rPr lang="en-US" dirty="0" smtClean="0"/>
              <a:t>Mean: 1285.47</a:t>
            </a:r>
          </a:p>
          <a:p>
            <a:r>
              <a:rPr lang="en-US" dirty="0" smtClean="0"/>
              <a:t>Sigma: 8.23189</a:t>
            </a:r>
          </a:p>
          <a:p>
            <a:endParaRPr lang="en-US" dirty="0" smtClean="0"/>
          </a:p>
          <a:p>
            <a:r>
              <a:rPr lang="en-US" dirty="0" smtClean="0"/>
              <a:t>Coated:</a:t>
            </a:r>
          </a:p>
          <a:p>
            <a:r>
              <a:rPr lang="en-US" dirty="0" smtClean="0"/>
              <a:t>Mean: 1307.65</a:t>
            </a:r>
          </a:p>
          <a:p>
            <a:r>
              <a:rPr lang="en-US" dirty="0" smtClean="0"/>
              <a:t>Sigma: 7.67433</a:t>
            </a:r>
          </a:p>
          <a:p>
            <a:endParaRPr lang="en-US" dirty="0" smtClean="0"/>
          </a:p>
          <a:p>
            <a:r>
              <a:rPr lang="en-US" dirty="0" smtClean="0"/>
              <a:t>Gain: 20%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643670"/>
          </a:xfrm>
        </p:spPr>
        <p:txBody>
          <a:bodyPr>
            <a:normAutofit/>
          </a:bodyPr>
          <a:lstStyle/>
          <a:p>
            <a:r>
              <a:rPr lang="en-US" dirty="0" smtClean="0"/>
              <a:t>Bare and Coated PMT</a:t>
            </a:r>
            <a:endParaRPr lang="en-US" dirty="0"/>
          </a:p>
        </p:txBody>
      </p:sp>
      <p:pic>
        <p:nvPicPr>
          <p:cNvPr id="4" name="Content Placeholder 3" descr="image.jpeg"/>
          <p:cNvPicPr>
            <a:picLocks noGrp="1" noChangeAspect="1"/>
          </p:cNvPicPr>
          <p:nvPr>
            <p:ph idx="1"/>
          </p:nvPr>
        </p:nvPicPr>
        <p:blipFill>
          <a:blip r:embed="rId2"/>
          <a:srcRect l="786" r="301"/>
          <a:stretch>
            <a:fillRect/>
          </a:stretch>
        </p:blipFill>
        <p:spPr>
          <a:xfrm>
            <a:off x="898769" y="1102068"/>
            <a:ext cx="6625955" cy="5024096"/>
          </a:xfrm>
        </p:spPr>
      </p:pic>
      <p:sp>
        <p:nvSpPr>
          <p:cNvPr id="5" name="TextBox 4"/>
          <p:cNvSpPr txBox="1"/>
          <p:nvPr/>
        </p:nvSpPr>
        <p:spPr>
          <a:xfrm>
            <a:off x="1230923" y="4453988"/>
            <a:ext cx="266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After coating the face with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p</a:t>
            </a:r>
            <a:r>
              <a:rPr lang="en-US" dirty="0" err="1" smtClean="0">
                <a:solidFill>
                  <a:srgbClr val="FFFF00"/>
                </a:solidFill>
              </a:rPr>
              <a:t>-Terphenyl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615" y="459248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Bare PMT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146" y="3921259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5710" y="3921259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PMT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0615" y="5579180"/>
            <a:ext cx="211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MgFl</a:t>
            </a:r>
            <a:r>
              <a:rPr lang="en-US" dirty="0" smtClean="0">
                <a:solidFill>
                  <a:srgbClr val="FFFFFF"/>
                </a:solidFill>
              </a:rPr>
              <a:t> not yet applied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2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better view of the </a:t>
            </a:r>
            <a:r>
              <a:rPr lang="en-US" sz="3600" dirty="0" err="1" smtClean="0"/>
              <a:t>p-Terphenyl</a:t>
            </a:r>
            <a:r>
              <a:rPr lang="en-US" sz="3600" dirty="0" smtClean="0"/>
              <a:t> coating</a:t>
            </a:r>
            <a:endParaRPr lang="en-US" sz="3600" dirty="0"/>
          </a:p>
        </p:txBody>
      </p:sp>
      <p:pic>
        <p:nvPicPr>
          <p:cNvPr id="4" name="Content Placeholder 4" descr="image.jpeg"/>
          <p:cNvPicPr>
            <a:picLocks noChangeAspect="1"/>
          </p:cNvPicPr>
          <p:nvPr/>
        </p:nvPicPr>
        <p:blipFill>
          <a:blip r:embed="rId2"/>
          <a:srcRect l="11147" r="4671"/>
          <a:stretch>
            <a:fillRect/>
          </a:stretch>
        </p:blipFill>
        <p:spPr>
          <a:xfrm>
            <a:off x="1826856" y="1600200"/>
            <a:ext cx="5080000" cy="452596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Flexible Setup for testing the </a:t>
            </a:r>
            <a:r>
              <a:rPr lang="en-US" dirty="0" err="1" smtClean="0"/>
              <a:t>PMTs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566" y="6304002"/>
            <a:ext cx="58913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•"/>
            </a:pPr>
            <a:r>
              <a:rPr lang="en-US" sz="1600" dirty="0" smtClean="0"/>
              <a:t>Coated plates were used before the PMT was directly coated</a:t>
            </a:r>
          </a:p>
          <a:p>
            <a:pPr>
              <a:buFontTx/>
              <a:buChar char="•"/>
            </a:pPr>
            <a:r>
              <a:rPr lang="en-US" sz="1600" dirty="0" smtClean="0"/>
              <a:t>We are in the process of improving the setup with a better UV lamp</a:t>
            </a:r>
          </a:p>
        </p:txBody>
      </p:sp>
      <p:pic>
        <p:nvPicPr>
          <p:cNvPr id="10" name="Content Placeholder 9" descr="image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42" r="-1901"/>
          <a:stretch>
            <a:fillRect/>
          </a:stretch>
        </p:blipFill>
        <p:spPr>
          <a:xfrm rot="2787341">
            <a:off x="362751" y="1701722"/>
            <a:ext cx="4992731" cy="3647635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58168" y="6488668"/>
            <a:ext cx="771466" cy="365125"/>
          </a:xfrm>
        </p:spPr>
        <p:txBody>
          <a:bodyPr/>
          <a:lstStyle/>
          <a:p>
            <a:r>
              <a:rPr lang="en-US" dirty="0" smtClean="0"/>
              <a:t>10/20/13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86800" y="6486363"/>
            <a:ext cx="274968" cy="365125"/>
          </a:xfrm>
        </p:spPr>
        <p:txBody>
          <a:bodyPr/>
          <a:lstStyle/>
          <a:p>
            <a:fld id="{1BB222AA-4B2A-2F44-8BDA-46FA2E14498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58468" y="1118666"/>
            <a:ext cx="4232343" cy="317425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099096" y="983694"/>
            <a:ext cx="1520040" cy="1280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9382" y="614362"/>
            <a:ext cx="2198038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PMT inside mu metal shield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50023" y="3670268"/>
            <a:ext cx="2460067" cy="16601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330389"/>
            <a:ext cx="2274180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Coated quartz silica plate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4740131" y="3950288"/>
            <a:ext cx="1650045" cy="1530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0176" y="5665067"/>
            <a:ext cx="98514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UV lamp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95953" y="4835700"/>
            <a:ext cx="206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data </a:t>
            </a:r>
            <a:r>
              <a:rPr lang="en-US" dirty="0" err="1" smtClean="0"/>
              <a:t>aquisition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595036" y="1805168"/>
            <a:ext cx="1680119" cy="1530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4813" y="1098448"/>
            <a:ext cx="1178691" cy="7386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Pinhole for </a:t>
            </a:r>
          </a:p>
          <a:p>
            <a:r>
              <a:rPr lang="en-US" sz="1400" dirty="0" smtClean="0"/>
              <a:t>Light to reach</a:t>
            </a:r>
          </a:p>
          <a:p>
            <a:r>
              <a:rPr lang="en-US" sz="1400" dirty="0" smtClean="0"/>
              <a:t>PMT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000" dirty="0" smtClean="0"/>
              <a:t>Bare PMT_1 spectrum using a Xenon lamp  and a pinhole.</a:t>
            </a:r>
            <a:br>
              <a:rPr lang="en-US" sz="2000" dirty="0" smtClean="0"/>
            </a:br>
            <a:r>
              <a:rPr lang="en-US" sz="2000" dirty="0" smtClean="0"/>
              <a:t> a) PMT voltage at 2100 V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b</a:t>
            </a:r>
            <a:r>
              <a:rPr lang="en-US" sz="2000" dirty="0" smtClean="0"/>
              <a:t>) Signal large but attenuated to less than 5V</a:t>
            </a:r>
            <a:r>
              <a:rPr lang="en-US" sz="2000" dirty="0" smtClean="0"/>
              <a:t>. Saturation could be an issue.</a:t>
            </a:r>
            <a:br>
              <a:rPr lang="en-US" sz="2000" dirty="0" smtClean="0"/>
            </a:br>
            <a:r>
              <a:rPr lang="en-US" sz="2000" dirty="0" smtClean="0"/>
              <a:t>The setup </a:t>
            </a:r>
            <a:r>
              <a:rPr lang="en-US" sz="2000" dirty="0" smtClean="0"/>
              <a:t>isn’t </a:t>
            </a:r>
            <a:r>
              <a:rPr lang="en-US" sz="2000" dirty="0" smtClean="0"/>
              <a:t>ideal in that the lamp is too </a:t>
            </a:r>
            <a:r>
              <a:rPr lang="en-US" sz="2000" dirty="0" smtClean="0"/>
              <a:t>powerful even with a small pinhole </a:t>
            </a:r>
            <a:endParaRPr lang="en-US" sz="2000" dirty="0"/>
          </a:p>
        </p:txBody>
      </p:sp>
      <p:pic>
        <p:nvPicPr>
          <p:cNvPr id="4" name="Content Placeholder 3" descr="barepm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439" r="6709"/>
              <a:stretch>
                <a:fillRect/>
              </a:stretch>
            </p:blipFill>
          </mc:Choice>
          <mc:Fallback>
            <p:blipFill>
              <a:blip r:embed="rId3"/>
              <a:srcRect l="-1439" r="6709"/>
              <a:stretch>
                <a:fillRect/>
              </a:stretch>
            </p:blipFill>
          </mc:Fallback>
        </mc:AlternateContent>
        <p:spPr>
          <a:xfrm>
            <a:off x="1438409" y="1848986"/>
            <a:ext cx="6447429" cy="463345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0027" y="2075065"/>
            <a:ext cx="20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 PMT spectrum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at_glas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3" r="5313"/>
          <a:stretch>
            <a:fillRect/>
          </a:stretch>
        </p:blipFill>
        <p:spPr>
          <a:xfrm>
            <a:off x="1165299" y="1600200"/>
            <a:ext cx="7407464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460" y="1"/>
            <a:ext cx="1965052" cy="20924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1800" dirty="0" smtClean="0"/>
              <a:t>Blank UV glass:</a:t>
            </a:r>
            <a:br>
              <a:rPr lang="en-US" sz="1800" dirty="0" smtClean="0"/>
            </a:br>
            <a:r>
              <a:rPr lang="en-US" sz="1800" dirty="0" smtClean="0"/>
              <a:t>Mean: 1284.44</a:t>
            </a:r>
            <a:br>
              <a:rPr lang="en-US" sz="1800" dirty="0" smtClean="0"/>
            </a:br>
            <a:r>
              <a:rPr lang="en-US" sz="1800" dirty="0" smtClean="0"/>
              <a:t>Sigma: 12.5793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Coated UV Glass:</a:t>
            </a:r>
            <a:br>
              <a:rPr lang="en-US" sz="1800" dirty="0" smtClean="0"/>
            </a:br>
            <a:r>
              <a:rPr lang="en-US" sz="1800" dirty="0" smtClean="0"/>
              <a:t>Mean: 1340.96</a:t>
            </a:r>
            <a:br>
              <a:rPr lang="en-US" sz="1800" dirty="0" smtClean="0"/>
            </a:br>
            <a:r>
              <a:rPr lang="en-US" sz="1800" dirty="0" smtClean="0"/>
              <a:t>Sigma: 11.9620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Gain: ~21%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036" y="214662"/>
            <a:ext cx="5521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start the tube face isn’t coated.</a:t>
            </a:r>
          </a:p>
          <a:p>
            <a:r>
              <a:rPr lang="en-US" dirty="0" smtClean="0"/>
              <a:t>We compare  measurement with  a coated UV glass plate</a:t>
            </a:r>
          </a:p>
          <a:p>
            <a:r>
              <a:rPr lang="en-US" dirty="0" err="1" smtClean="0"/>
              <a:t>v</a:t>
            </a:r>
            <a:r>
              <a:rPr lang="en-US" dirty="0" err="1" smtClean="0"/>
              <a:t>s</a:t>
            </a:r>
            <a:r>
              <a:rPr lang="en-US" dirty="0" smtClean="0"/>
              <a:t> an uncoated UV glass plate.</a:t>
            </a:r>
          </a:p>
          <a:p>
            <a:r>
              <a:rPr lang="en-US" dirty="0" smtClean="0"/>
              <a:t>We clearly see a 21% gain due to the WLS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848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Same comparison as previously but here instead of UV glass plates we use quartz glass</a:t>
            </a:r>
            <a:endParaRPr lang="en-US" sz="1800" dirty="0"/>
          </a:p>
        </p:txBody>
      </p:sp>
      <p:pic>
        <p:nvPicPr>
          <p:cNvPr id="4" name="Content Placeholder 3" descr="quartz_glass.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69" r="6298"/>
          <a:stretch>
            <a:fillRect/>
          </a:stretch>
        </p:blipFill>
        <p:spPr>
          <a:xfrm>
            <a:off x="1191486" y="1340406"/>
            <a:ext cx="7300991" cy="52578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MT_with_ccleaned.png"/>
          <p:cNvPicPr>
            <a:picLocks noGrp="1" noChangeAspect="1"/>
          </p:cNvPicPr>
          <p:nvPr>
            <p:ph idx="1"/>
          </p:nvPr>
        </p:nvPicPr>
        <p:blipFill>
          <a:blip r:embed="rId2"/>
          <a:srcRect l="297" r="7890"/>
          <a:stretch>
            <a:fillRect/>
          </a:stretch>
        </p:blipFill>
        <p:spPr>
          <a:xfrm>
            <a:off x="157132" y="1600200"/>
            <a:ext cx="7135809" cy="529323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1752" y="47648"/>
            <a:ext cx="2710302" cy="13094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Coated portion of PMT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Mean: 1325.45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Sigma: 12.1560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Gain: 19%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02" y="1"/>
            <a:ext cx="3247125" cy="1481770"/>
          </a:xfrm>
          <a:ln w="19050" cmpd="sng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en-US" sz="2000" dirty="0" smtClean="0"/>
              <a:t>Uncoated portion of PMT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Mean: 1272.88  </a:t>
            </a:r>
            <a:br>
              <a:rPr lang="en-US" sz="2000" dirty="0" smtClean="0"/>
            </a:br>
            <a:r>
              <a:rPr lang="en-US" sz="2000" dirty="0" smtClean="0"/>
              <a:t>Sigma: 12.759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2103032" y="2024641"/>
            <a:ext cx="1298954" cy="21321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328113" y="1127295"/>
            <a:ext cx="1664586" cy="112269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50"/>
            <a:ext cx="8229600" cy="61946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PMT 2: Comparison between response of bare PMT </a:t>
            </a:r>
            <a:r>
              <a:rPr lang="en-US" sz="2400" dirty="0" err="1" smtClean="0"/>
              <a:t>vs</a:t>
            </a:r>
            <a:r>
              <a:rPr lang="en-US" sz="2400" dirty="0" smtClean="0"/>
              <a:t> coated </a:t>
            </a:r>
            <a:r>
              <a:rPr lang="en-US" sz="2400" dirty="0" smtClean="0"/>
              <a:t>one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complete_uncoated4_vs_coated_3.jpg"/>
          <p:cNvPicPr>
            <a:picLocks noGrp="1" noChangeAspect="1"/>
          </p:cNvPicPr>
          <p:nvPr>
            <p:ph idx="1"/>
          </p:nvPr>
        </p:nvPicPr>
        <p:blipFill>
          <a:blip r:embed="rId2"/>
          <a:srcRect l="312" r="7259"/>
          <a:stretch>
            <a:fillRect/>
          </a:stretch>
        </p:blipFill>
        <p:spPr>
          <a:xfrm>
            <a:off x="3432" y="829309"/>
            <a:ext cx="8181872" cy="6028691"/>
          </a:xfrm>
        </p:spPr>
      </p:pic>
      <p:sp>
        <p:nvSpPr>
          <p:cNvPr id="5" name="Rectangle 4"/>
          <p:cNvSpPr/>
          <p:nvPr/>
        </p:nvSpPr>
        <p:spPr>
          <a:xfrm>
            <a:off x="7371545" y="843677"/>
            <a:ext cx="1699566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Uncoated:</a:t>
            </a:r>
          </a:p>
          <a:p>
            <a:r>
              <a:rPr lang="en-US" dirty="0" smtClean="0"/>
              <a:t>Mean: 1256.87</a:t>
            </a:r>
          </a:p>
          <a:p>
            <a:r>
              <a:rPr lang="en-US" dirty="0" smtClean="0"/>
              <a:t>Sigma: 8.63327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Coated:</a:t>
            </a:r>
          </a:p>
          <a:p>
            <a:r>
              <a:rPr lang="en-US" dirty="0" smtClean="0"/>
              <a:t>Mean: 1307.65</a:t>
            </a:r>
          </a:p>
          <a:p>
            <a:r>
              <a:rPr lang="en-US" dirty="0" smtClean="0"/>
              <a:t>Sigma: 7.67433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Gain: 37%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2AA-4B2A-2F44-8BDA-46FA2E1449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Coating and testing of Hall B LTC PMTs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541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Coating and Performance tests of 5” PMTs for the Hall B LTC</vt:lpstr>
      <vt:lpstr>Bare and Coated PMT</vt:lpstr>
      <vt:lpstr>A better view of the p-Terphenyl coating</vt:lpstr>
      <vt:lpstr>Flexible Setup for testing the PMTs*</vt:lpstr>
      <vt:lpstr>Bare PMT_1 spectrum using a Xenon lamp  and a pinhole.  a) PMT voltage at 2100 V  b) Signal large but attenuated to less than 5V. Saturation could be an issue. The setup isn’t ideal in that the lamp is too powerful even with a small pinhole </vt:lpstr>
      <vt:lpstr>Blank UV glass: Mean: 1284.44 Sigma: 12.5793  Coated UV Glass: Mean: 1340.96 Sigma: 11.9620    Gain: ~21% </vt:lpstr>
      <vt:lpstr>Same comparison as previously but here instead of UV glass plates we use quartz glass</vt:lpstr>
      <vt:lpstr>Uncoated portion of PMT  Mean: 1272.88   Sigma: 12.759</vt:lpstr>
      <vt:lpstr>PMT 2: Comparison between response of bare PMT vs coated one </vt:lpstr>
      <vt:lpstr>PMT 2: Comparison between response of bare PMT vs coated one</vt:lpstr>
      <vt:lpstr>PMT2 was wiped across the diameter thus most of the light was going through an uncoated area however some of it still excited the p-Terphenyl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Phototubes Tests</dc:title>
  <dc:creator>Zein-Eddine Meziani</dc:creator>
  <cp:lastModifiedBy>Zein-Eddine Meziani</cp:lastModifiedBy>
  <cp:revision>8</cp:revision>
  <dcterms:created xsi:type="dcterms:W3CDTF">2013-10-21T14:43:58Z</dcterms:created>
  <dcterms:modified xsi:type="dcterms:W3CDTF">2013-10-21T14:56:34Z</dcterms:modified>
</cp:coreProperties>
</file>