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90" r:id="rId3"/>
    <p:sldId id="287" r:id="rId4"/>
    <p:sldId id="278" r:id="rId5"/>
    <p:sldId id="316" r:id="rId6"/>
    <p:sldId id="328" r:id="rId7"/>
    <p:sldId id="327" r:id="rId8"/>
    <p:sldId id="329" r:id="rId9"/>
    <p:sldId id="332" r:id="rId10"/>
    <p:sldId id="334" r:id="rId11"/>
    <p:sldId id="330" r:id="rId12"/>
    <p:sldId id="322" r:id="rId13"/>
    <p:sldId id="331" r:id="rId14"/>
    <p:sldId id="333" r:id="rId15"/>
    <p:sldId id="326" r:id="rId16"/>
    <p:sldId id="314" r:id="rId17"/>
    <p:sldId id="308" r:id="rId18"/>
    <p:sldId id="309" r:id="rId19"/>
    <p:sldId id="288" r:id="rId20"/>
    <p:sldId id="283" r:id="rId21"/>
    <p:sldId id="300" r:id="rId22"/>
    <p:sldId id="302" r:id="rId23"/>
    <p:sldId id="303" r:id="rId24"/>
    <p:sldId id="304" r:id="rId25"/>
    <p:sldId id="301" r:id="rId26"/>
    <p:sldId id="306" r:id="rId27"/>
    <p:sldId id="279" r:id="rId28"/>
    <p:sldId id="296" r:id="rId29"/>
    <p:sldId id="319" r:id="rId30"/>
    <p:sldId id="313" r:id="rId31"/>
    <p:sldId id="320" r:id="rId32"/>
    <p:sldId id="321" r:id="rId33"/>
    <p:sldId id="323" r:id="rId34"/>
    <p:sldId id="324" r:id="rId35"/>
    <p:sldId id="299" r:id="rId36"/>
    <p:sldId id="297" r:id="rId37"/>
    <p:sldId id="294" r:id="rId38"/>
    <p:sldId id="295" r:id="rId39"/>
    <p:sldId id="285" r:id="rId40"/>
    <p:sldId id="293" r:id="rId41"/>
    <p:sldId id="325" r:id="rId42"/>
    <p:sldId id="286" r:id="rId43"/>
    <p:sldId id="264" r:id="rId44"/>
    <p:sldId id="317" r:id="rId45"/>
  </p:sldIdLst>
  <p:sldSz cx="9144000" cy="6858000" type="screen4x3"/>
  <p:notesSz cx="7315200" cy="96012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445E01-0224-4AE0-B968-74369AF84230}">
          <p14:sldIdLst>
            <p14:sldId id="256"/>
          </p14:sldIdLst>
        </p14:section>
        <p14:section name="Basic Concepts" id="{DF7439FA-5021-4B72-9093-E0DA04A23ACF}">
          <p14:sldIdLst>
            <p14:sldId id="290"/>
            <p14:sldId id="287"/>
            <p14:sldId id="278"/>
            <p14:sldId id="316"/>
            <p14:sldId id="328"/>
            <p14:sldId id="327"/>
            <p14:sldId id="329"/>
            <p14:sldId id="332"/>
            <p14:sldId id="334"/>
            <p14:sldId id="330"/>
            <p14:sldId id="322"/>
            <p14:sldId id="331"/>
            <p14:sldId id="333"/>
            <p14:sldId id="326"/>
          </p14:sldIdLst>
        </p14:section>
        <p14:section name="C++ interface" id="{2EFF9C81-996A-4AF3-B68B-1C6CC4667801}">
          <p14:sldIdLst>
            <p14:sldId id="314"/>
            <p14:sldId id="308"/>
            <p14:sldId id="309"/>
            <p14:sldId id="288"/>
            <p14:sldId id="283"/>
          </p14:sldIdLst>
        </p14:section>
        <p14:section name="Multi threading" id="{6AA7B6A3-A466-4293-A495-AF74B101881E}">
          <p14:sldIdLst>
            <p14:sldId id="300"/>
            <p14:sldId id="302"/>
            <p14:sldId id="303"/>
            <p14:sldId id="304"/>
            <p14:sldId id="301"/>
          </p14:sldIdLst>
        </p14:section>
        <p14:section name="Performance" id="{AF880A6F-8DE2-4096-9595-E7F33BF9A0B5}">
          <p14:sldIdLst>
            <p14:sldId id="306"/>
          </p14:sldIdLst>
        </p14:section>
        <p14:section name="Management" id="{F15D83BC-871A-4BE4-A4A6-75AC37E860B9}">
          <p14:sldIdLst>
            <p14:sldId id="279"/>
            <p14:sldId id="296"/>
          </p14:sldIdLst>
        </p14:section>
        <p14:section name="Scalability" id="{3FE8A481-844D-4C16-B14B-3B2BCEB8BB0A}">
          <p14:sldIdLst>
            <p14:sldId id="319"/>
            <p14:sldId id="313"/>
            <p14:sldId id="320"/>
            <p14:sldId id="321"/>
            <p14:sldId id="323"/>
            <p14:sldId id="324"/>
            <p14:sldId id="299"/>
            <p14:sldId id="297"/>
          </p14:sldIdLst>
        </p14:section>
        <p14:section name="Web Interface" id="{3A1E5764-0428-4C4C-89D1-254FD3A2FBE4}">
          <p14:sldIdLst>
            <p14:sldId id="294"/>
            <p14:sldId id="295"/>
            <p14:sldId id="285"/>
          </p14:sldIdLst>
        </p14:section>
        <p14:section name="Conclusion" id="{C58D14E2-2368-4796-B637-DA90B090B196}">
          <p14:sldIdLst>
            <p14:sldId id="293"/>
            <p14:sldId id="325"/>
            <p14:sldId id="286"/>
          </p14:sldIdLst>
        </p14:section>
        <p14:section name="Additional slides" id="{7AF5388C-3701-4498-B986-A1DE5E4BCD3B}">
          <p14:sldIdLst>
            <p14:sldId id="264"/>
            <p14:sldId id="31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591B"/>
    <a:srgbClr val="CC0099"/>
    <a:srgbClr val="663300"/>
    <a:srgbClr val="8E638F"/>
    <a:srgbClr val="DE4642"/>
    <a:srgbClr val="FE5E5E"/>
    <a:srgbClr val="EFEFEF"/>
    <a:srgbClr val="754D85"/>
    <a:srgbClr val="133517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6" autoAdjust="0"/>
    <p:restoredTop sz="92007" autoAdjust="0"/>
  </p:normalViewPr>
  <p:slideViewPr>
    <p:cSldViewPr>
      <p:cViewPr>
        <p:scale>
          <a:sx n="75" d="100"/>
          <a:sy n="75" d="100"/>
        </p:scale>
        <p:origin x="-822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30E51E2-B254-44F4-A32B-7A29226C2481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15B103E-92E5-471F-8DA7-28F54F1DC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35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103E-92E5-471F-8DA7-28F54F1DCC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3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103E-92E5-471F-8DA7-28F54F1DCC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03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103E-92E5-471F-8DA7-28F54F1DCCC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726731B-73AE-4764-BD2F-D9EF590552D1}" type="datetime1">
              <a:rPr lang="en-US" smtClean="0"/>
              <a:t>10/3/2012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B150-0527-4B3E-8D18-65D26F36B10C}" type="datetime1">
              <a:rPr lang="en-US" smtClean="0"/>
              <a:t>10/3/2012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B2F1-EAF3-4E31-8D6B-BFE4EBFC961C}" type="datetime1">
              <a:rPr lang="en-US" smtClean="0"/>
              <a:t>10/3/2012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10/3/2012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CACE0EA-94CC-4159-A24C-857D2ECE3312}" type="datetime1">
              <a:rPr lang="en-US" smtClean="0"/>
              <a:t>10/3/2012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A6D3-700E-4550-8781-3F3A213F116A}" type="datetime1">
              <a:rPr lang="en-US" smtClean="0"/>
              <a:t>10/3/2012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DA10-682C-452D-A07D-251C0B8FF50C}" type="datetime1">
              <a:rPr lang="en-US" smtClean="0"/>
              <a:t>10/3/2012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8D33-7B6B-4F4C-815C-2C0B40848FC5}" type="datetime1">
              <a:rPr lang="en-US" smtClean="0"/>
              <a:t>10/3/2012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A9A5-3113-45F1-A7F9-5E16424E28F1}" type="datetime1">
              <a:rPr lang="en-US" smtClean="0"/>
              <a:t>10/3/2012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231C-04F4-4B4B-A49C-36B7F2EA029B}" type="datetime1">
              <a:rPr lang="en-US" smtClean="0"/>
              <a:t>10/3/2012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5E2B-886F-4BD7-BF41-1C2264AEC252}" type="datetime1">
              <a:rPr lang="en-US" smtClean="0"/>
              <a:t>10/3/2012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4F15197-C749-4FB5-954D-438F5077D616}" type="datetime1">
              <a:rPr lang="en-US" smtClean="0"/>
              <a:t>10/3/2012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gif"/><Relationship Id="rId3" Type="http://schemas.openxmlformats.org/officeDocument/2006/relationships/image" Target="../media/image35.gif"/><Relationship Id="rId7" Type="http://schemas.openxmlformats.org/officeDocument/2006/relationships/image" Target="../media/image39.gif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gif"/><Relationship Id="rId5" Type="http://schemas.openxmlformats.org/officeDocument/2006/relationships/image" Target="../media/image37.gif"/><Relationship Id="rId4" Type="http://schemas.openxmlformats.org/officeDocument/2006/relationships/image" Target="../media/image36.gif"/><Relationship Id="rId9" Type="http://schemas.openxmlformats.org/officeDocument/2006/relationships/image" Target="../media/image41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avaScript_library" TargetMode="External"/><Relationship Id="rId2" Type="http://schemas.openxmlformats.org/officeDocument/2006/relationships/hyperlink" Target="http://en.wikipedia.org/wiki/Cross-brows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HTML" TargetMode="External"/><Relationship Id="rId4" Type="http://schemas.openxmlformats.org/officeDocument/2006/relationships/hyperlink" Target="http://en.wikipedia.org/wiki/Client-side_scripting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ite.org/selfcontained.html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www.sqlite.org/mostdeploye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qlite.org/transactional.html" TargetMode="External"/><Relationship Id="rId5" Type="http://schemas.openxmlformats.org/officeDocument/2006/relationships/hyperlink" Target="http://www.sqlite.org/zeroconf.html" TargetMode="External"/><Relationship Id="rId4" Type="http://schemas.openxmlformats.org/officeDocument/2006/relationships/hyperlink" Target="http://www.sqlite.org/serverless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Calibration database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019800" cy="533400"/>
          </a:xfrm>
        </p:spPr>
        <p:txBody>
          <a:bodyPr/>
          <a:lstStyle/>
          <a:p>
            <a:r>
              <a:rPr lang="en-US" dirty="0" smtClean="0"/>
              <a:t>Dmitry Romanov  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429000" y="6096000"/>
            <a:ext cx="169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October </a:t>
            </a:r>
            <a:r>
              <a:rPr lang="en-US" dirty="0"/>
              <a:t>4</a:t>
            </a:r>
            <a:r>
              <a:rPr lang="en-US" dirty="0" smtClean="0"/>
              <a:t>, 2012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</a:t>
            </a:fld>
            <a:endParaRPr lang="ru-RU"/>
          </a:p>
        </p:txBody>
      </p:sp>
      <p:pic>
        <p:nvPicPr>
          <p:cNvPr id="2050" name="Picture 2" descr="http://www.jlab.org/div_dept/dir_off/public_affairs/logo/JLab_logo_whit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336800"/>
            <a:ext cx="3657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switching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10/4/2012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Everything is thoroughly tested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 overhead of compiling and installing dependencies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For users – transparent switch. Only change connection:</a:t>
            </a:r>
            <a:br>
              <a:rPr lang="en-US" dirty="0" smtClean="0"/>
            </a:br>
            <a:r>
              <a:rPr lang="en-US" dirty="0" smtClean="0"/>
              <a:t>from	</a:t>
            </a:r>
            <a:r>
              <a:rPr lang="en-US" dirty="0" smtClean="0">
                <a:solidFill>
                  <a:srgbClr val="C00000"/>
                </a:solidFill>
              </a:rPr>
              <a:t>file:///path/to/calib/dir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/>
              <a:t>to		</a:t>
            </a:r>
            <a:r>
              <a:rPr lang="en-US" dirty="0" smtClean="0">
                <a:solidFill>
                  <a:srgbClr val="C00000"/>
                </a:solidFill>
              </a:rPr>
              <a:t>mysql://ccdb_user@server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/>
              <a:t>or		</a:t>
            </a:r>
            <a:r>
              <a:rPr lang="en-US" dirty="0" smtClean="0">
                <a:solidFill>
                  <a:srgbClr val="C00000"/>
                </a:solidFill>
              </a:rPr>
              <a:t>sqlite:///path/to/gluex.sqlite</a:t>
            </a:r>
          </a:p>
          <a:p>
            <a:endParaRPr lang="en-US" dirty="0" smtClean="0"/>
          </a:p>
          <a:p>
            <a:r>
              <a:rPr lang="en-US" dirty="0" smtClean="0"/>
              <a:t>For constants makers - simple adding of constants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2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CCDB switch preparation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1589" y="1219200"/>
            <a:ext cx="5867400" cy="5257800"/>
          </a:xfrm>
        </p:spPr>
        <p:txBody>
          <a:bodyPr>
            <a:noAutofit/>
          </a:bodyPr>
          <a:lstStyle/>
          <a:p>
            <a:r>
              <a:rPr lang="en-US" sz="1800" dirty="0" smtClean="0"/>
              <a:t>re-establish </a:t>
            </a:r>
            <a:r>
              <a:rPr lang="en-US" sz="1800" dirty="0"/>
              <a:t>baseline</a:t>
            </a:r>
          </a:p>
          <a:p>
            <a:pPr lvl="1"/>
            <a:r>
              <a:rPr lang="en-US" sz="1800" dirty="0"/>
              <a:t>updated database </a:t>
            </a:r>
            <a:endParaRPr lang="en-US" sz="1800" dirty="0" smtClean="0"/>
          </a:p>
          <a:p>
            <a:pPr lvl="1"/>
            <a:r>
              <a:rPr lang="en-US" sz="1800" dirty="0" err="1" smtClean="0"/>
              <a:t>jana</a:t>
            </a:r>
            <a:r>
              <a:rPr lang="en-US" sz="1800" dirty="0" smtClean="0"/>
              <a:t> </a:t>
            </a:r>
            <a:r>
              <a:rPr lang="en-US" sz="1800" dirty="0"/>
              <a:t>tests working</a:t>
            </a:r>
          </a:p>
          <a:p>
            <a:r>
              <a:rPr lang="en-US" sz="1800" dirty="0" smtClean="0"/>
              <a:t>create </a:t>
            </a:r>
            <a:r>
              <a:rPr lang="en-US" sz="1800" dirty="0"/>
              <a:t>automatic build procedure for trunk</a:t>
            </a:r>
          </a:p>
          <a:p>
            <a:r>
              <a:rPr lang="en-US" sz="1800" dirty="0" smtClean="0"/>
              <a:t>file-based </a:t>
            </a:r>
            <a:r>
              <a:rPr lang="en-US" sz="1800" dirty="0"/>
              <a:t>constants, update-able from database</a:t>
            </a:r>
          </a:p>
          <a:p>
            <a:pPr lvl="1"/>
            <a:r>
              <a:rPr lang="en-US" sz="1800" dirty="0" smtClean="0"/>
              <a:t>SQLite</a:t>
            </a:r>
            <a:endParaRPr lang="en-US" sz="1800" dirty="0"/>
          </a:p>
          <a:p>
            <a:pPr lvl="1"/>
            <a:r>
              <a:rPr lang="en-US" sz="1800" dirty="0" smtClean="0"/>
              <a:t>export to SQLite</a:t>
            </a:r>
          </a:p>
          <a:p>
            <a:pPr lvl="1"/>
            <a:r>
              <a:rPr lang="en-US" sz="1800" dirty="0" smtClean="0"/>
              <a:t>SQLite tests</a:t>
            </a:r>
          </a:p>
          <a:p>
            <a:r>
              <a:rPr lang="en-US" sz="1800" dirty="0" smtClean="0"/>
              <a:t>turn on web interface</a:t>
            </a:r>
          </a:p>
          <a:p>
            <a:r>
              <a:rPr lang="en-US" sz="1800" dirty="0" smtClean="0"/>
              <a:t>advertise existence/features, find users</a:t>
            </a:r>
          </a:p>
          <a:p>
            <a:r>
              <a:rPr lang="en-US" sz="1800" dirty="0" smtClean="0"/>
              <a:t>document for getting started for constants authors</a:t>
            </a:r>
          </a:p>
          <a:p>
            <a:r>
              <a:rPr lang="en-US" sz="1800" dirty="0" smtClean="0"/>
              <a:t>update installation on </a:t>
            </a:r>
            <a:r>
              <a:rPr lang="en-US" sz="1800" dirty="0" err="1" smtClean="0"/>
              <a:t>JLab</a:t>
            </a:r>
            <a:r>
              <a:rPr lang="en-US" sz="1800" dirty="0" smtClean="0"/>
              <a:t> CUE</a:t>
            </a:r>
          </a:p>
          <a:p>
            <a:r>
              <a:rPr lang="en-US" sz="1800" dirty="0" smtClean="0"/>
              <a:t>replicate to outward facing server (hallddb1)</a:t>
            </a:r>
          </a:p>
          <a:p>
            <a:r>
              <a:rPr lang="en-US" sz="1800" dirty="0" smtClean="0"/>
              <a:t>switch </a:t>
            </a:r>
            <a:r>
              <a:rPr lang="en-US" sz="1800" dirty="0"/>
              <a:t>authority from files to database</a:t>
            </a:r>
          </a:p>
          <a:p>
            <a:r>
              <a:rPr lang="en-US" sz="1800" dirty="0"/>
              <a:t>expand installation to other platforms (jlabl1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19" name="Объект 2"/>
          <p:cNvSpPr txBox="1">
            <a:spLocks/>
          </p:cNvSpPr>
          <p:nvPr/>
        </p:nvSpPr>
        <p:spPr>
          <a:xfrm>
            <a:off x="6265134" y="3048000"/>
            <a:ext cx="1155107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3215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CCDB interactive shell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10/3/2012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1027" name="Picture 3" descr="D:\Projects\Share\ccdb\trunk\doc\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Projects\Share\ccdb\trunk\doc\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Projects\Share\ccdb\trunk\doc\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Projects\Share\ccdb\trunk\doc\0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Projects\Share\ccdb\trunk\doc\05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Projects\Share\ccdb\trunk\doc\0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Projects\Share\ccdb\trunk\doc\0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:\Projects\Share\ccdb\trunk\doc\07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D:\Projects\Share\ccdb\trunk\doc\08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7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:\Projects\Share\ccdb\trunk\doc\09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D:\Projects\Share\ccdb\trunk\doc\10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5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:\Projects\Share\ccdb\trunk\doc\11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4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D:\Projects\Share\ccdb\trunk\doc\12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3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:\Projects\Share\ccdb\trunk\doc\13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D:\Projects\Share\ccdb\trunk\doc\14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:\Projects\Share\ccdb\trunk\doc\15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2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D:\Projects\Share\ccdb\trunk\doc\16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1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:\Projects\Share\ccdb\trunk\doc\17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0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D:\Projects\Share\ccdb\trunk\doc\18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89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:\Projects\Share\ccdb\trunk\doc\19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D:\Projects\Share\ccdb\trunk\doc\20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88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D:\Projects\Share\ccdb\trunk\doc\21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31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D:\Projects\Share\ccdb\trunk\doc\22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31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D:\Projects\Share\ccdb\trunk\doc\23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30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D:\Projects\Share\ccdb\trunk\doc\24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D:\Projects\Share\ccdb\trunk\doc\25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D:\Projects\Share\ccdb\trunk\doc\26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29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D:\Projects\Share\ccdb\trunk\doc\27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28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D:\Projects\Share\ccdb\trunk\doc\28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27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69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tests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10/4/2012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5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‘Make_b1pi’ scripts run for different calibration sources</a:t>
            </a:r>
            <a:endParaRPr lang="en-US" dirty="0"/>
          </a:p>
        </p:txBody>
      </p:sp>
      <p:pic>
        <p:nvPicPr>
          <p:cNvPr id="4098" name="Picture 2" descr="D:\Science\asd\svn_gifs\svn_gifs\b1pi_standardtest_pi0Mas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2286000"/>
            <a:ext cx="18954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Science\asd\svn_gifs\svn_gifs\b1pi_standardtest_omegaMass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2286000"/>
            <a:ext cx="18954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Science\asd\svn_gifs\svn_gifs\b1pi_standardtest_piplus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85999"/>
            <a:ext cx="18954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D:\Science\asd\svn_gifs\svn_gifs\b1pi_standardtest_protons_theta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2286000"/>
            <a:ext cx="18954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:\Science\asd\mysql_gifs\mysql_gifs\b1pi_standardtest_protons_theta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4495795"/>
            <a:ext cx="18954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D:\Science\asd\mysql_gifs\mysql_gifs\b1pi_standardtest_piplus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99" y="4495798"/>
            <a:ext cx="18954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:\Science\asd\mysql_gifs\mysql_gifs\b1pi_standardtest_omegaMass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4495796"/>
            <a:ext cx="18954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D:\Science\asd\mysql_gifs\mysql_gifs\b1pi_standardtest_pi0Mass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495797"/>
            <a:ext cx="18954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8188" y="1758434"/>
            <a:ext cx="246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files calibrations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8187" y="4038600"/>
            <a:ext cx="2546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CCDB MySQL calibrations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5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testing (what about today?)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10/4/2012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Have to build CCDB separately. MySQL dependencies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switch: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ccdb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halld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soft bundle. Switch MySQL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deps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Have to compile </a:t>
            </a:r>
            <a:r>
              <a:rPr lang="en-US" dirty="0" err="1" smtClean="0"/>
              <a:t>janaccdb</a:t>
            </a:r>
            <a:r>
              <a:rPr lang="en-US" dirty="0" smtClean="0"/>
              <a:t> plugin for </a:t>
            </a:r>
            <a:r>
              <a:rPr lang="en-US" dirty="0" err="1" smtClean="0"/>
              <a:t>jana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switch: plugin is built by default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Have to </a:t>
            </a:r>
            <a:r>
              <a:rPr lang="en-US" dirty="0" smtClean="0"/>
              <a:t>specify plugin –PPLUGINS=…,</a:t>
            </a:r>
            <a:r>
              <a:rPr lang="en-US" dirty="0" err="1" smtClean="0"/>
              <a:t>janaccdb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switch: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janaccdb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is set by default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Everybody uses constants files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Not all constants are really calibration constants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CCDB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10/4/2012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1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485310" y="1539070"/>
            <a:ext cx="4630579" cy="4002035"/>
            <a:chOff x="2485310" y="1539070"/>
            <a:chExt cx="4630579" cy="4002035"/>
          </a:xfrm>
        </p:grpSpPr>
        <p:sp>
          <p:nvSpPr>
            <p:cNvPr id="7" name="Полилиния 6"/>
            <p:cNvSpPr/>
            <p:nvPr/>
          </p:nvSpPr>
          <p:spPr>
            <a:xfrm>
              <a:off x="4133105" y="1539070"/>
              <a:ext cx="1334988" cy="867742"/>
            </a:xfrm>
            <a:custGeom>
              <a:avLst/>
              <a:gdLst>
                <a:gd name="connsiteX0" fmla="*/ 0 w 1334988"/>
                <a:gd name="connsiteY0" fmla="*/ 144627 h 867742"/>
                <a:gd name="connsiteX1" fmla="*/ 144627 w 1334988"/>
                <a:gd name="connsiteY1" fmla="*/ 0 h 867742"/>
                <a:gd name="connsiteX2" fmla="*/ 1190361 w 1334988"/>
                <a:gd name="connsiteY2" fmla="*/ 0 h 867742"/>
                <a:gd name="connsiteX3" fmla="*/ 1334988 w 1334988"/>
                <a:gd name="connsiteY3" fmla="*/ 144627 h 867742"/>
                <a:gd name="connsiteX4" fmla="*/ 1334988 w 1334988"/>
                <a:gd name="connsiteY4" fmla="*/ 723115 h 867742"/>
                <a:gd name="connsiteX5" fmla="*/ 1190361 w 1334988"/>
                <a:gd name="connsiteY5" fmla="*/ 867742 h 867742"/>
                <a:gd name="connsiteX6" fmla="*/ 144627 w 1334988"/>
                <a:gd name="connsiteY6" fmla="*/ 867742 h 867742"/>
                <a:gd name="connsiteX7" fmla="*/ 0 w 1334988"/>
                <a:gd name="connsiteY7" fmla="*/ 723115 h 867742"/>
                <a:gd name="connsiteX8" fmla="*/ 0 w 1334988"/>
                <a:gd name="connsiteY8" fmla="*/ 144627 h 867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4988" h="867742">
                  <a:moveTo>
                    <a:pt x="0" y="144627"/>
                  </a:moveTo>
                  <a:cubicBezTo>
                    <a:pt x="0" y="64752"/>
                    <a:pt x="64752" y="0"/>
                    <a:pt x="144627" y="0"/>
                  </a:cubicBezTo>
                  <a:lnTo>
                    <a:pt x="1190361" y="0"/>
                  </a:lnTo>
                  <a:cubicBezTo>
                    <a:pt x="1270236" y="0"/>
                    <a:pt x="1334988" y="64752"/>
                    <a:pt x="1334988" y="144627"/>
                  </a:cubicBezTo>
                  <a:lnTo>
                    <a:pt x="1334988" y="723115"/>
                  </a:lnTo>
                  <a:cubicBezTo>
                    <a:pt x="1334988" y="802990"/>
                    <a:pt x="1270236" y="867742"/>
                    <a:pt x="1190361" y="867742"/>
                  </a:cubicBezTo>
                  <a:lnTo>
                    <a:pt x="144627" y="867742"/>
                  </a:lnTo>
                  <a:cubicBezTo>
                    <a:pt x="64752" y="867742"/>
                    <a:pt x="0" y="802990"/>
                    <a:pt x="0" y="723115"/>
                  </a:cubicBezTo>
                  <a:lnTo>
                    <a:pt x="0" y="144627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130" tIns="107130" rIns="107130" bIns="10713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C++ </a:t>
              </a:r>
              <a:br>
                <a:rPr lang="en-US" sz="1700" kern="1200" dirty="0" smtClean="0"/>
              </a:br>
              <a:r>
                <a:rPr lang="en-US" sz="1700" kern="1200" dirty="0" smtClean="0"/>
                <a:t>Users</a:t>
              </a:r>
              <a:endParaRPr lang="en-US" sz="1700" kern="1200" dirty="0"/>
            </a:p>
          </p:txBody>
        </p:sp>
        <p:sp>
          <p:nvSpPr>
            <p:cNvPr id="8" name="Полилиния 7"/>
            <p:cNvSpPr/>
            <p:nvPr/>
          </p:nvSpPr>
          <p:spPr>
            <a:xfrm>
              <a:off x="3068005" y="1972941"/>
              <a:ext cx="3465188" cy="346518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409246" y="137594"/>
                  </a:moveTo>
                  <a:arcTo wR="1732594" hR="1732594" stAng="17579295" swAng="1959991"/>
                </a:path>
              </a:pathLst>
            </a:custGeom>
            <a:noFill/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Полилиния 8"/>
            <p:cNvSpPr/>
            <p:nvPr/>
          </p:nvSpPr>
          <p:spPr>
            <a:xfrm>
              <a:off x="5780901" y="2736263"/>
              <a:ext cx="1334988" cy="867742"/>
            </a:xfrm>
            <a:custGeom>
              <a:avLst/>
              <a:gdLst>
                <a:gd name="connsiteX0" fmla="*/ 0 w 1334988"/>
                <a:gd name="connsiteY0" fmla="*/ 144627 h 867742"/>
                <a:gd name="connsiteX1" fmla="*/ 144627 w 1334988"/>
                <a:gd name="connsiteY1" fmla="*/ 0 h 867742"/>
                <a:gd name="connsiteX2" fmla="*/ 1190361 w 1334988"/>
                <a:gd name="connsiteY2" fmla="*/ 0 h 867742"/>
                <a:gd name="connsiteX3" fmla="*/ 1334988 w 1334988"/>
                <a:gd name="connsiteY3" fmla="*/ 144627 h 867742"/>
                <a:gd name="connsiteX4" fmla="*/ 1334988 w 1334988"/>
                <a:gd name="connsiteY4" fmla="*/ 723115 h 867742"/>
                <a:gd name="connsiteX5" fmla="*/ 1190361 w 1334988"/>
                <a:gd name="connsiteY5" fmla="*/ 867742 h 867742"/>
                <a:gd name="connsiteX6" fmla="*/ 144627 w 1334988"/>
                <a:gd name="connsiteY6" fmla="*/ 867742 h 867742"/>
                <a:gd name="connsiteX7" fmla="*/ 0 w 1334988"/>
                <a:gd name="connsiteY7" fmla="*/ 723115 h 867742"/>
                <a:gd name="connsiteX8" fmla="*/ 0 w 1334988"/>
                <a:gd name="connsiteY8" fmla="*/ 144627 h 867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4988" h="867742">
                  <a:moveTo>
                    <a:pt x="0" y="144627"/>
                  </a:moveTo>
                  <a:cubicBezTo>
                    <a:pt x="0" y="64752"/>
                    <a:pt x="64752" y="0"/>
                    <a:pt x="144627" y="0"/>
                  </a:cubicBezTo>
                  <a:lnTo>
                    <a:pt x="1190361" y="0"/>
                  </a:lnTo>
                  <a:cubicBezTo>
                    <a:pt x="1270236" y="0"/>
                    <a:pt x="1334988" y="64752"/>
                    <a:pt x="1334988" y="144627"/>
                  </a:cubicBezTo>
                  <a:lnTo>
                    <a:pt x="1334988" y="723115"/>
                  </a:lnTo>
                  <a:cubicBezTo>
                    <a:pt x="1334988" y="802990"/>
                    <a:pt x="1270236" y="867742"/>
                    <a:pt x="1190361" y="867742"/>
                  </a:cubicBezTo>
                  <a:lnTo>
                    <a:pt x="144627" y="867742"/>
                  </a:lnTo>
                  <a:cubicBezTo>
                    <a:pt x="64752" y="867742"/>
                    <a:pt x="0" y="802990"/>
                    <a:pt x="0" y="723115"/>
                  </a:cubicBezTo>
                  <a:lnTo>
                    <a:pt x="0" y="14462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130" tIns="107130" rIns="107130" bIns="10713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Python Users</a:t>
              </a:r>
              <a:endParaRPr lang="en-US" sz="1700" kern="1200" dirty="0"/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3068005" y="1972941"/>
              <a:ext cx="3465188" cy="346518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462825" y="1642133"/>
                  </a:moveTo>
                  <a:arcTo wR="1732594" hR="1732594" stAng="21420430" swAng="2195114"/>
                </a:path>
              </a:pathLst>
            </a:custGeom>
            <a:noFill/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Полилиния 10"/>
            <p:cNvSpPr/>
            <p:nvPr/>
          </p:nvSpPr>
          <p:spPr>
            <a:xfrm>
              <a:off x="5151499" y="4673363"/>
              <a:ext cx="1334988" cy="867742"/>
            </a:xfrm>
            <a:custGeom>
              <a:avLst/>
              <a:gdLst>
                <a:gd name="connsiteX0" fmla="*/ 0 w 1334988"/>
                <a:gd name="connsiteY0" fmla="*/ 144627 h 867742"/>
                <a:gd name="connsiteX1" fmla="*/ 144627 w 1334988"/>
                <a:gd name="connsiteY1" fmla="*/ 0 h 867742"/>
                <a:gd name="connsiteX2" fmla="*/ 1190361 w 1334988"/>
                <a:gd name="connsiteY2" fmla="*/ 0 h 867742"/>
                <a:gd name="connsiteX3" fmla="*/ 1334988 w 1334988"/>
                <a:gd name="connsiteY3" fmla="*/ 144627 h 867742"/>
                <a:gd name="connsiteX4" fmla="*/ 1334988 w 1334988"/>
                <a:gd name="connsiteY4" fmla="*/ 723115 h 867742"/>
                <a:gd name="connsiteX5" fmla="*/ 1190361 w 1334988"/>
                <a:gd name="connsiteY5" fmla="*/ 867742 h 867742"/>
                <a:gd name="connsiteX6" fmla="*/ 144627 w 1334988"/>
                <a:gd name="connsiteY6" fmla="*/ 867742 h 867742"/>
                <a:gd name="connsiteX7" fmla="*/ 0 w 1334988"/>
                <a:gd name="connsiteY7" fmla="*/ 723115 h 867742"/>
                <a:gd name="connsiteX8" fmla="*/ 0 w 1334988"/>
                <a:gd name="connsiteY8" fmla="*/ 144627 h 867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4988" h="867742">
                  <a:moveTo>
                    <a:pt x="0" y="144627"/>
                  </a:moveTo>
                  <a:cubicBezTo>
                    <a:pt x="0" y="64752"/>
                    <a:pt x="64752" y="0"/>
                    <a:pt x="144627" y="0"/>
                  </a:cubicBezTo>
                  <a:lnTo>
                    <a:pt x="1190361" y="0"/>
                  </a:lnTo>
                  <a:cubicBezTo>
                    <a:pt x="1270236" y="0"/>
                    <a:pt x="1334988" y="64752"/>
                    <a:pt x="1334988" y="144627"/>
                  </a:cubicBezTo>
                  <a:lnTo>
                    <a:pt x="1334988" y="723115"/>
                  </a:lnTo>
                  <a:cubicBezTo>
                    <a:pt x="1334988" y="802990"/>
                    <a:pt x="1270236" y="867742"/>
                    <a:pt x="1190361" y="867742"/>
                  </a:cubicBezTo>
                  <a:lnTo>
                    <a:pt x="144627" y="867742"/>
                  </a:lnTo>
                  <a:cubicBezTo>
                    <a:pt x="64752" y="867742"/>
                    <a:pt x="0" y="802990"/>
                    <a:pt x="0" y="723115"/>
                  </a:cubicBezTo>
                  <a:lnTo>
                    <a:pt x="0" y="144627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130" tIns="107130" rIns="107130" bIns="10713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&gt; Command line tools _</a:t>
              </a:r>
              <a:endParaRPr lang="en-US" sz="1700" kern="1200" dirty="0"/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3068005" y="1972941"/>
              <a:ext cx="3465188" cy="346518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076618" y="3430690"/>
                  </a:moveTo>
                  <a:arcTo wR="1732594" hR="1732594" stAng="4712834" swAng="1374332"/>
                </a:path>
              </a:pathLst>
            </a:custGeom>
            <a:noFill/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Полилиния 13"/>
            <p:cNvSpPr/>
            <p:nvPr/>
          </p:nvSpPr>
          <p:spPr>
            <a:xfrm>
              <a:off x="3114712" y="4673363"/>
              <a:ext cx="1334988" cy="867742"/>
            </a:xfrm>
            <a:custGeom>
              <a:avLst/>
              <a:gdLst>
                <a:gd name="connsiteX0" fmla="*/ 0 w 1334988"/>
                <a:gd name="connsiteY0" fmla="*/ 144627 h 867742"/>
                <a:gd name="connsiteX1" fmla="*/ 144627 w 1334988"/>
                <a:gd name="connsiteY1" fmla="*/ 0 h 867742"/>
                <a:gd name="connsiteX2" fmla="*/ 1190361 w 1334988"/>
                <a:gd name="connsiteY2" fmla="*/ 0 h 867742"/>
                <a:gd name="connsiteX3" fmla="*/ 1334988 w 1334988"/>
                <a:gd name="connsiteY3" fmla="*/ 144627 h 867742"/>
                <a:gd name="connsiteX4" fmla="*/ 1334988 w 1334988"/>
                <a:gd name="connsiteY4" fmla="*/ 723115 h 867742"/>
                <a:gd name="connsiteX5" fmla="*/ 1190361 w 1334988"/>
                <a:gd name="connsiteY5" fmla="*/ 867742 h 867742"/>
                <a:gd name="connsiteX6" fmla="*/ 144627 w 1334988"/>
                <a:gd name="connsiteY6" fmla="*/ 867742 h 867742"/>
                <a:gd name="connsiteX7" fmla="*/ 0 w 1334988"/>
                <a:gd name="connsiteY7" fmla="*/ 723115 h 867742"/>
                <a:gd name="connsiteX8" fmla="*/ 0 w 1334988"/>
                <a:gd name="connsiteY8" fmla="*/ 144627 h 867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4988" h="867742">
                  <a:moveTo>
                    <a:pt x="0" y="144627"/>
                  </a:moveTo>
                  <a:cubicBezTo>
                    <a:pt x="0" y="64752"/>
                    <a:pt x="64752" y="0"/>
                    <a:pt x="144627" y="0"/>
                  </a:cubicBezTo>
                  <a:lnTo>
                    <a:pt x="1190361" y="0"/>
                  </a:lnTo>
                  <a:cubicBezTo>
                    <a:pt x="1270236" y="0"/>
                    <a:pt x="1334988" y="64752"/>
                    <a:pt x="1334988" y="144627"/>
                  </a:cubicBezTo>
                  <a:lnTo>
                    <a:pt x="1334988" y="723115"/>
                  </a:lnTo>
                  <a:cubicBezTo>
                    <a:pt x="1334988" y="802990"/>
                    <a:pt x="1270236" y="867742"/>
                    <a:pt x="1190361" y="867742"/>
                  </a:cubicBezTo>
                  <a:lnTo>
                    <a:pt x="144627" y="867742"/>
                  </a:lnTo>
                  <a:cubicBezTo>
                    <a:pt x="64752" y="867742"/>
                    <a:pt x="0" y="802990"/>
                    <a:pt x="0" y="723115"/>
                  </a:cubicBezTo>
                  <a:lnTo>
                    <a:pt x="0" y="1446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130" tIns="107130" rIns="107130" bIns="10713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>
                  <a:solidFill>
                    <a:srgbClr val="002060"/>
                  </a:solidFill>
                </a:rPr>
                <a:t>WEB</a:t>
              </a:r>
              <a:endParaRPr lang="en-US" sz="1700" kern="1200" dirty="0">
                <a:solidFill>
                  <a:srgbClr val="002060"/>
                </a:solidFill>
              </a:endParaRPr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3068005" y="1972941"/>
              <a:ext cx="3465188" cy="346518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89352" y="2691206"/>
                  </a:moveTo>
                  <a:arcTo wR="1732594" hR="1732594" stAng="8784456" swAng="2195114"/>
                </a:path>
              </a:pathLst>
            </a:custGeom>
            <a:noFill/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Полилиния 15"/>
            <p:cNvSpPr/>
            <p:nvPr/>
          </p:nvSpPr>
          <p:spPr>
            <a:xfrm>
              <a:off x="2485310" y="2736263"/>
              <a:ext cx="1334988" cy="867742"/>
            </a:xfrm>
            <a:custGeom>
              <a:avLst/>
              <a:gdLst>
                <a:gd name="connsiteX0" fmla="*/ 0 w 1334988"/>
                <a:gd name="connsiteY0" fmla="*/ 144627 h 867742"/>
                <a:gd name="connsiteX1" fmla="*/ 144627 w 1334988"/>
                <a:gd name="connsiteY1" fmla="*/ 0 h 867742"/>
                <a:gd name="connsiteX2" fmla="*/ 1190361 w 1334988"/>
                <a:gd name="connsiteY2" fmla="*/ 0 h 867742"/>
                <a:gd name="connsiteX3" fmla="*/ 1334988 w 1334988"/>
                <a:gd name="connsiteY3" fmla="*/ 144627 h 867742"/>
                <a:gd name="connsiteX4" fmla="*/ 1334988 w 1334988"/>
                <a:gd name="connsiteY4" fmla="*/ 723115 h 867742"/>
                <a:gd name="connsiteX5" fmla="*/ 1190361 w 1334988"/>
                <a:gd name="connsiteY5" fmla="*/ 867742 h 867742"/>
                <a:gd name="connsiteX6" fmla="*/ 144627 w 1334988"/>
                <a:gd name="connsiteY6" fmla="*/ 867742 h 867742"/>
                <a:gd name="connsiteX7" fmla="*/ 0 w 1334988"/>
                <a:gd name="connsiteY7" fmla="*/ 723115 h 867742"/>
                <a:gd name="connsiteX8" fmla="*/ 0 w 1334988"/>
                <a:gd name="connsiteY8" fmla="*/ 144627 h 867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4988" h="867742">
                  <a:moveTo>
                    <a:pt x="0" y="144627"/>
                  </a:moveTo>
                  <a:cubicBezTo>
                    <a:pt x="0" y="64752"/>
                    <a:pt x="64752" y="0"/>
                    <a:pt x="144627" y="0"/>
                  </a:cubicBezTo>
                  <a:lnTo>
                    <a:pt x="1190361" y="0"/>
                  </a:lnTo>
                  <a:cubicBezTo>
                    <a:pt x="1270236" y="0"/>
                    <a:pt x="1334988" y="64752"/>
                    <a:pt x="1334988" y="144627"/>
                  </a:cubicBezTo>
                  <a:lnTo>
                    <a:pt x="1334988" y="723115"/>
                  </a:lnTo>
                  <a:cubicBezTo>
                    <a:pt x="1334988" y="802990"/>
                    <a:pt x="1270236" y="867742"/>
                    <a:pt x="1190361" y="867742"/>
                  </a:cubicBezTo>
                  <a:lnTo>
                    <a:pt x="144627" y="867742"/>
                  </a:lnTo>
                  <a:cubicBezTo>
                    <a:pt x="64752" y="867742"/>
                    <a:pt x="0" y="802990"/>
                    <a:pt x="0" y="723115"/>
                  </a:cubicBezTo>
                  <a:lnTo>
                    <a:pt x="0" y="144627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07130" tIns="107130" rIns="107130" bIns="10713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>
                  <a:solidFill>
                    <a:srgbClr val="FFC000"/>
                  </a:solidFill>
                </a:rPr>
                <a:t>JANA</a:t>
              </a:r>
              <a:r>
                <a:rPr lang="en-US" sz="1700" kern="1200" dirty="0" smtClean="0"/>
                <a:t> Users</a:t>
              </a:r>
              <a:endParaRPr lang="en-US" sz="1700" kern="1200" dirty="0"/>
            </a:p>
          </p:txBody>
        </p:sp>
        <p:sp>
          <p:nvSpPr>
            <p:cNvPr id="17" name="Полилиния 16"/>
            <p:cNvSpPr/>
            <p:nvPr/>
          </p:nvSpPr>
          <p:spPr>
            <a:xfrm>
              <a:off x="3068005" y="1972941"/>
              <a:ext cx="3465188" cy="346518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02072" y="755102"/>
                  </a:moveTo>
                  <a:arcTo wR="1732594" hR="1732594" stAng="12860714" swAng="1959991"/>
                </a:path>
              </a:pathLst>
            </a:custGeom>
            <a:noFill/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CCDB Interfaces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10/3/2012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6" name="Rounded Rectangle 5"/>
          <p:cNvSpPr/>
          <p:nvPr/>
        </p:nvSpPr>
        <p:spPr>
          <a:xfrm>
            <a:off x="3975100" y="2889146"/>
            <a:ext cx="1676400" cy="16002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CCDB</a:t>
            </a:r>
            <a:endParaRPr lang="en-US" sz="2800" dirty="0"/>
          </a:p>
        </p:txBody>
      </p:sp>
      <p:pic>
        <p:nvPicPr>
          <p:cNvPr id="12" name="Picture 2" descr="http://www.youthedesigner.com/wp-content/uploads/2008/05/free-vector-images-globe-icon-se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6" t="50000" r="38906" b="2896"/>
          <a:stretch/>
        </p:blipFill>
        <p:spPr bwMode="auto">
          <a:xfrm>
            <a:off x="3213100" y="4940300"/>
            <a:ext cx="282006" cy="31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mitryRa\Desktop\Python_Icon_by_kael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00" y="3022600"/>
            <a:ext cx="3302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62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design levels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6553200" y="1296245"/>
            <a:ext cx="1832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Interfaces</a:t>
            </a:r>
            <a:endParaRPr lang="ru-RU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3300978" y="2220104"/>
            <a:ext cx="2491759" cy="762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 User API</a:t>
            </a:r>
            <a:endParaRPr lang="ru-RU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8F4E-721E-4598-AC35-CD185956DAEE}" type="datetime1">
              <a:rPr lang="en-US" smtClean="0"/>
              <a:t>10/3/2012</a:t>
            </a:fld>
            <a:endParaRPr lang="ru-RU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5" name="Прямоугольник 38"/>
          <p:cNvSpPr/>
          <p:nvPr/>
        </p:nvSpPr>
        <p:spPr>
          <a:xfrm>
            <a:off x="3300978" y="1207633"/>
            <a:ext cx="2491759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JANA API</a:t>
            </a:r>
            <a:endParaRPr lang="ru-RU" dirty="0"/>
          </a:p>
        </p:txBody>
      </p:sp>
      <p:sp>
        <p:nvSpPr>
          <p:cNvPr id="59" name="Прямоугольник 5"/>
          <p:cNvSpPr/>
          <p:nvPr/>
        </p:nvSpPr>
        <p:spPr>
          <a:xfrm>
            <a:off x="3293765" y="3232575"/>
            <a:ext cx="2506184" cy="58477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 level C++ API</a:t>
            </a:r>
            <a:endParaRPr lang="ru-RU" dirty="0"/>
          </a:p>
        </p:txBody>
      </p:sp>
      <p:sp>
        <p:nvSpPr>
          <p:cNvPr id="61" name="Блок-схема: магнитный диск 13"/>
          <p:cNvSpPr/>
          <p:nvPr/>
        </p:nvSpPr>
        <p:spPr>
          <a:xfrm>
            <a:off x="3311254" y="4409460"/>
            <a:ext cx="2506184" cy="695940"/>
          </a:xfrm>
          <a:prstGeom prst="flowChartMagneticDisk">
            <a:avLst/>
          </a:prstGeom>
          <a:solidFill>
            <a:srgbClr val="1335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storage</a:t>
            </a:r>
            <a:endParaRPr lang="ru-RU" sz="1600" dirty="0"/>
          </a:p>
        </p:txBody>
      </p:sp>
      <p:sp>
        <p:nvSpPr>
          <p:cNvPr id="32" name="Up-Down Arrow 31"/>
          <p:cNvSpPr/>
          <p:nvPr/>
        </p:nvSpPr>
        <p:spPr>
          <a:xfrm>
            <a:off x="4411946" y="3876060"/>
            <a:ext cx="304800" cy="533400"/>
          </a:xfrm>
          <a:prstGeom prst="upDownArrow">
            <a:avLst>
              <a:gd name="adj1" fmla="val 40625"/>
              <a:gd name="adj2" fmla="val 343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53197" y="3226649"/>
            <a:ext cx="1054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Core </a:t>
            </a:r>
            <a:endParaRPr lang="ru-RU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30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32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API in action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10/3/2012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752600"/>
            <a:ext cx="9195216" cy="762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800" dirty="0" err="1" smtClean="0"/>
              <a:t>calib</a:t>
            </a:r>
            <a:r>
              <a:rPr lang="en-US" sz="2800" dirty="0" smtClean="0"/>
              <a:t> = </a:t>
            </a:r>
            <a:r>
              <a:rPr lang="en-US" sz="24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GetCalibration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2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mysql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://halld1”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1000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default”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94693" y="1256888"/>
            <a:ext cx="35458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48050" y="2649378"/>
            <a:ext cx="16383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Connection </a:t>
            </a:r>
          </a:p>
          <a:p>
            <a:pPr algn="ctr"/>
            <a:r>
              <a:rPr lang="en-US" sz="2000" dirty="0" smtClean="0"/>
              <a:t>string</a:t>
            </a: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267200" y="2285626"/>
            <a:ext cx="0" cy="4575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24600" y="2672606"/>
            <a:ext cx="609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Run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380704" y="2649378"/>
            <a:ext cx="1219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</a:t>
            </a:r>
            <a:r>
              <a:rPr lang="en-US" sz="2000" dirty="0" smtClean="0"/>
              <a:t>ariation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03437" y="3634263"/>
            <a:ext cx="40748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 2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03437" y="4345262"/>
            <a:ext cx="81677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calib</a:t>
            </a:r>
            <a:r>
              <a:rPr lang="en-US" sz="2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GetCalib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“/simple/constants</a:t>
            </a:r>
            <a:r>
              <a:rPr lang="en-US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);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865530" y="1256888"/>
            <a:ext cx="24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Create calibration object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76859" y="3634263"/>
            <a:ext cx="147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Get constants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975314" y="2226728"/>
            <a:ext cx="0" cy="4575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629400" y="2226728"/>
            <a:ext cx="0" cy="4575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810000" y="4849082"/>
            <a:ext cx="0" cy="4575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2168" y="5292279"/>
            <a:ext cx="5740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&gt;&gt; </a:t>
            </a:r>
            <a:r>
              <a:rPr lang="en-US" sz="24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0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/>
      <p:bldP spid="11" grpId="1"/>
      <p:bldP spid="12" grpId="0"/>
      <p:bldP spid="12" grpId="1"/>
      <p:bldP spid="25" grpId="0" animBg="1"/>
      <p:bldP spid="26" grpId="0"/>
      <p:bldP spid="32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10/3/2012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3138686"/>
            <a:ext cx="8229600" cy="163548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DCallibration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* </a:t>
            </a:r>
            <a:r>
              <a:rPr lang="en-US" sz="13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calib</a:t>
            </a:r>
            <a:r>
              <a:rPr lang="en-US" sz="13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3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application-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GetCalib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 returns 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mCalibration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*/</a:t>
            </a:r>
          </a:p>
          <a:p>
            <a:pPr marL="0" indent="0">
              <a:buNone/>
            </a:pPr>
            <a:endParaRPr lang="en-US" sz="13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//getting double constants </a:t>
            </a:r>
            <a:b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3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300" dirty="0">
                <a:latin typeface="Consolas" pitchFamily="49" charset="0"/>
                <a:cs typeface="Consolas" pitchFamily="49" charset="0"/>
              </a:rPr>
            </a:br>
            <a:r>
              <a:rPr lang="en-US" sz="13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calib</a:t>
            </a:r>
            <a:r>
              <a:rPr lang="en-US" sz="13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GetCalib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“/simple/constants”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  <a:br>
              <a:rPr lang="en-US" sz="1300" dirty="0">
                <a:latin typeface="Consolas" pitchFamily="49" charset="0"/>
                <a:cs typeface="Consolas" pitchFamily="49" charset="0"/>
              </a:rPr>
            </a:br>
            <a:r>
              <a:rPr lang="en-US" sz="13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calib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GetCalib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“/simple/constants”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/*variation */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“john”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 </a:t>
            </a:r>
            <a:br>
              <a:rPr lang="en-US" sz="1300" dirty="0">
                <a:latin typeface="Consolas" pitchFamily="49" charset="0"/>
                <a:cs typeface="Consolas" pitchFamily="49" charset="0"/>
              </a:rPr>
            </a:br>
            <a:r>
              <a:rPr lang="en-US" sz="13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calib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GetCalib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“/simple/constants”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/*variation */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“john”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/*time*/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time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9600" y="1677154"/>
            <a:ext cx="8229600" cy="1092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//… </a:t>
            </a:r>
            <a:r>
              <a:rPr lang="en-US" sz="1200" dirty="0" smtClean="0">
                <a:solidFill>
                  <a:srgbClr val="00B050"/>
                </a:solidFill>
              </a:rPr>
              <a:t>Somewhere </a:t>
            </a:r>
            <a:r>
              <a:rPr lang="en-US" sz="1200" dirty="0">
                <a:solidFill>
                  <a:srgbClr val="00B050"/>
                </a:solidFill>
              </a:rPr>
              <a:t>in “application” class</a:t>
            </a:r>
            <a:endParaRPr lang="en-US" sz="13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Wingdings 3"/>
              <a:buNone/>
            </a:pPr>
            <a:r>
              <a:rPr lang="en-US" sz="13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DCalibration</a:t>
            </a:r>
            <a:r>
              <a:rPr lang="en-US" sz="13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3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mCalibration</a:t>
            </a:r>
            <a:r>
              <a:rPr lang="en-US" sz="13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3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DCalibrationGenerator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3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GetCalibration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13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13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mysql</a:t>
            </a:r>
            <a:r>
              <a:rPr lang="en-US" sz="13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://ccdb_user@halld1.jlab.org”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/*run number*/ </a:t>
            </a:r>
            <a:r>
              <a:rPr lang="en-US" sz="13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1000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13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/*variation*/</a:t>
            </a:r>
            <a:r>
              <a:rPr lang="en-US" sz="13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“default”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//…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237734"/>
            <a:ext cx="144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Initialization.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769354"/>
            <a:ext cx="182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Getting the data. </a:t>
            </a:r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609600" y="5136436"/>
            <a:ext cx="8229600" cy="11119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//getting constants by rows and column names</a:t>
            </a:r>
            <a:b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3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300" dirty="0" smtClean="0">
                <a:latin typeface="Consolas" pitchFamily="49" charset="0"/>
                <a:cs typeface="Consolas" pitchFamily="49" charset="0"/>
              </a:rPr>
            </a:b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//getting multi type constants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300" dirty="0" smtClean="0">
                <a:latin typeface="Consolas" pitchFamily="49" charset="0"/>
                <a:cs typeface="Consolas" pitchFamily="49" charset="0"/>
              </a:rPr>
            </a:b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&gt; &gt; </a:t>
            </a:r>
            <a:r>
              <a:rPr lang="en-US" sz="13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300" dirty="0" smtClean="0">
                <a:latin typeface="Consolas" pitchFamily="49" charset="0"/>
                <a:cs typeface="Consolas" pitchFamily="49" charset="0"/>
              </a:rPr>
            </a:br>
            <a:r>
              <a:rPr lang="en-US" sz="13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calib</a:t>
            </a:r>
            <a:r>
              <a:rPr lang="en-US" sz="13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GetCalib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“/simple/</a:t>
            </a:r>
            <a:r>
              <a:rPr lang="en-US" sz="13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multi_rows_constants</a:t>
            </a:r>
            <a:r>
              <a:rPr lang="en-US" sz="13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8300" y="4767104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Multi-row and multi-type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9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Constants Data Base package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10/3/2012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6" name="Rounded Rectangle 5"/>
          <p:cNvSpPr/>
          <p:nvPr/>
        </p:nvSpPr>
        <p:spPr>
          <a:xfrm>
            <a:off x="457200" y="1455874"/>
            <a:ext cx="1676400" cy="16002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CCDB</a:t>
            </a:r>
          </a:p>
          <a:p>
            <a:pPr algn="ctr"/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90800" y="1295400"/>
            <a:ext cx="5943600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dirty="0" smtClean="0"/>
              <a:t>Calibrations storage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dirty="0" smtClean="0"/>
              <a:t>Calibrations management</a:t>
            </a:r>
            <a:endParaRPr lang="en-US" sz="3200" dirty="0" smtClean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dirty="0" smtClean="0"/>
              <a:t>API  for  </a:t>
            </a:r>
            <a:r>
              <a:rPr lang="en-US" sz="3200" dirty="0" smtClean="0"/>
              <a:t>JANA</a:t>
            </a:r>
            <a:r>
              <a:rPr lang="en-US" sz="3200" dirty="0"/>
              <a:t>, </a:t>
            </a:r>
            <a:r>
              <a:rPr lang="en-US" sz="3200" dirty="0" smtClean="0"/>
              <a:t>C</a:t>
            </a:r>
            <a:r>
              <a:rPr lang="en-US" sz="3200" dirty="0"/>
              <a:t>++, </a:t>
            </a:r>
            <a:r>
              <a:rPr lang="en-US" sz="3200" dirty="0" smtClean="0"/>
              <a:t>Python,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Java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C00000"/>
                </a:solidFill>
              </a:rPr>
              <a:t>Simple and fast</a:t>
            </a:r>
            <a:endParaRPr lang="en-US" sz="32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0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 txBox="1">
            <a:spLocks/>
          </p:cNvSpPr>
          <p:nvPr/>
        </p:nvSpPr>
        <p:spPr>
          <a:xfrm>
            <a:off x="576943" y="3505200"/>
            <a:ext cx="8229600" cy="20867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48768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Two main parts:</a:t>
            </a:r>
          </a:p>
          <a:p>
            <a:pPr marL="342900" indent="-342900">
              <a:buAutoNum type="arabicParenR"/>
            </a:pPr>
            <a:r>
              <a:rPr lang="en-US" sz="2400" b="1" dirty="0" err="1" smtClean="0">
                <a:solidFill>
                  <a:srgbClr val="C00000"/>
                </a:solidFill>
              </a:rPr>
              <a:t>JCalibrationGenerator</a:t>
            </a:r>
            <a:r>
              <a:rPr lang="en-US" sz="2400" dirty="0" smtClean="0"/>
              <a:t> A generator class</a:t>
            </a:r>
          </a:p>
          <a:p>
            <a:pPr marL="342900" indent="-342900">
              <a:buAutoNum type="arabicParenR"/>
            </a:pPr>
            <a:r>
              <a:rPr lang="en-US" sz="2400" b="1" dirty="0" err="1" smtClean="0">
                <a:solidFill>
                  <a:srgbClr val="0070C0"/>
                </a:solidFill>
              </a:rPr>
              <a:t>Jcalibration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 class implementing the backend itself.</a:t>
            </a:r>
          </a:p>
          <a:p>
            <a:r>
              <a:rPr lang="en-US" sz="2400" dirty="0" smtClean="0"/>
              <a:t> Retrieve calibration constants from CCDB (</a:t>
            </a:r>
            <a:r>
              <a:rPr lang="en-US" sz="2400" b="1" dirty="0" err="1" smtClean="0">
                <a:solidFill>
                  <a:srgbClr val="0070C0"/>
                </a:solidFill>
              </a:rPr>
              <a:t>GetCalib</a:t>
            </a:r>
            <a:r>
              <a:rPr lang="en-US" sz="2400" b="1" dirty="0" smtClean="0">
                <a:solidFill>
                  <a:srgbClr val="0070C0"/>
                </a:solidFill>
              </a:rPr>
              <a:t>()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Discovery of available constants (</a:t>
            </a:r>
            <a:r>
              <a:rPr lang="en-US" sz="2400" b="1" dirty="0" err="1" smtClean="0">
                <a:solidFill>
                  <a:srgbClr val="0070C0"/>
                </a:solidFill>
              </a:rPr>
              <a:t>GetListOfNamepaths</a:t>
            </a:r>
            <a:r>
              <a:rPr lang="en-US" sz="2400" b="1" dirty="0" smtClean="0">
                <a:solidFill>
                  <a:srgbClr val="0070C0"/>
                </a:solidFill>
              </a:rPr>
              <a:t>()</a:t>
            </a:r>
            <a:r>
              <a:rPr lang="en-US" sz="2400" dirty="0" smtClean="0"/>
              <a:t>) etc.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400" dirty="0" err="1" smtClean="0"/>
              <a:t>Jcallibration</a:t>
            </a:r>
            <a:r>
              <a:rPr lang="en-US" sz="2400" dirty="0" smtClean="0"/>
              <a:t> * </a:t>
            </a:r>
            <a:r>
              <a:rPr lang="en-US" sz="2400" dirty="0" err="1" smtClean="0"/>
              <a:t>calib</a:t>
            </a:r>
            <a:r>
              <a:rPr lang="en-US" sz="2400" dirty="0" smtClean="0"/>
              <a:t> = </a:t>
            </a:r>
            <a:r>
              <a:rPr lang="en-US" sz="2400" dirty="0" err="1" smtClean="0"/>
              <a:t>jApp</a:t>
            </a:r>
            <a:r>
              <a:rPr lang="en-US" sz="2400" dirty="0" smtClean="0"/>
              <a:t>-&gt;</a:t>
            </a:r>
            <a:r>
              <a:rPr lang="en-US" sz="2400" dirty="0" err="1" smtClean="0"/>
              <a:t>GetCalib</a:t>
            </a:r>
            <a:r>
              <a:rPr lang="en-US" sz="2400" dirty="0" smtClean="0"/>
              <a:t>()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2060"/>
                </a:solidFill>
              </a:rPr>
              <a:t>vector</a:t>
            </a:r>
            <a:r>
              <a:rPr lang="en-US" sz="2400" dirty="0" smtClean="0"/>
              <a:t>&lt;</a:t>
            </a:r>
            <a:r>
              <a:rPr lang="en-US" sz="2400" dirty="0" smtClean="0">
                <a:solidFill>
                  <a:srgbClr val="002060"/>
                </a:solidFill>
              </a:rPr>
              <a:t>double</a:t>
            </a:r>
            <a:r>
              <a:rPr lang="en-US" sz="2400" dirty="0" smtClean="0"/>
              <a:t>&gt; constants;</a:t>
            </a:r>
            <a:br>
              <a:rPr lang="en-US" sz="2400" dirty="0" smtClean="0"/>
            </a:br>
            <a:r>
              <a:rPr lang="en-US" sz="2400" dirty="0" err="1" smtClean="0"/>
              <a:t>calib</a:t>
            </a:r>
            <a:r>
              <a:rPr lang="en-US" sz="2400" dirty="0" smtClean="0"/>
              <a:t>-&gt;</a:t>
            </a:r>
            <a:r>
              <a:rPr lang="en-US" sz="2400" b="1" dirty="0" err="1" smtClean="0">
                <a:solidFill>
                  <a:srgbClr val="0070C0"/>
                </a:solidFill>
              </a:rPr>
              <a:t>GetCalib</a:t>
            </a:r>
            <a:r>
              <a:rPr lang="en-US" sz="2400" dirty="0" smtClean="0"/>
              <a:t>(constants, </a:t>
            </a:r>
            <a:r>
              <a:rPr lang="en-US" sz="2400" dirty="0" smtClean="0">
                <a:solidFill>
                  <a:srgbClr val="C00000"/>
                </a:solidFill>
              </a:rPr>
              <a:t>“/simple/constants”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err="1" smtClean="0"/>
              <a:t>calib</a:t>
            </a:r>
            <a:r>
              <a:rPr lang="en-US" sz="2400" dirty="0" smtClean="0"/>
              <a:t>-&gt;</a:t>
            </a:r>
            <a:r>
              <a:rPr lang="en-US" sz="2400" b="1" dirty="0" err="1" smtClean="0">
                <a:solidFill>
                  <a:srgbClr val="0070C0"/>
                </a:solidFill>
              </a:rPr>
              <a:t>GetCalib</a:t>
            </a:r>
            <a:r>
              <a:rPr lang="en-US" sz="2400" dirty="0" smtClean="0"/>
              <a:t>(constants, </a:t>
            </a:r>
            <a:r>
              <a:rPr lang="en-US" sz="2400" dirty="0" smtClean="0">
                <a:solidFill>
                  <a:srgbClr val="C00000"/>
                </a:solidFill>
              </a:rPr>
              <a:t>“/simple/constants::john”</a:t>
            </a:r>
            <a:r>
              <a:rPr lang="en-US" sz="2400" dirty="0" smtClean="0"/>
              <a:t>); </a:t>
            </a:r>
            <a:br>
              <a:rPr lang="en-US" sz="2400" dirty="0" smtClean="0"/>
            </a:br>
            <a:r>
              <a:rPr lang="en-US" sz="2400" dirty="0" err="1" smtClean="0"/>
              <a:t>calib</a:t>
            </a:r>
            <a:r>
              <a:rPr lang="en-US" sz="2400" dirty="0" smtClean="0"/>
              <a:t>-&gt;</a:t>
            </a:r>
            <a:r>
              <a:rPr lang="en-US" sz="2400" b="1" dirty="0" err="1" smtClean="0">
                <a:solidFill>
                  <a:srgbClr val="0070C0"/>
                </a:solidFill>
              </a:rPr>
              <a:t>GetCalib</a:t>
            </a:r>
            <a:r>
              <a:rPr lang="en-US" sz="2400" dirty="0" smtClean="0"/>
              <a:t>(constants,</a:t>
            </a:r>
            <a:r>
              <a:rPr lang="en-US" sz="2400" dirty="0" smtClean="0">
                <a:solidFill>
                  <a:srgbClr val="C00000"/>
                </a:solidFill>
              </a:rPr>
              <a:t> “/simple/constants::john:2012”</a:t>
            </a:r>
            <a:r>
              <a:rPr lang="en-US" sz="2400" dirty="0" smtClean="0"/>
              <a:t>); </a:t>
            </a:r>
            <a:br>
              <a:rPr lang="en-US" sz="2400" dirty="0" smtClean="0"/>
            </a:br>
            <a:endParaRPr lang="en-US" sz="1800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and JANA interface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39D3-6F56-416D-86DB-2B3B976DB752}" type="datetime1">
              <a:rPr lang="en-US" smtClean="0"/>
              <a:t>10/3/2012</a:t>
            </a:fld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Threading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10/3/2012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2133600"/>
            <a:ext cx="8229600" cy="2971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C++ User API is designed to be multithread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Calibration object instances are thread safe.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Generator class manage distribution of ‘connections-by-threads’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synchronization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10/3/2012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6" name="Oval 5"/>
          <p:cNvSpPr/>
          <p:nvPr/>
        </p:nvSpPr>
        <p:spPr>
          <a:xfrm>
            <a:off x="3987800" y="1206498"/>
            <a:ext cx="1219200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92300" y="2374899"/>
            <a:ext cx="1143000" cy="3810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14700" y="2374900"/>
            <a:ext cx="1143000" cy="3810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37100" y="2374898"/>
            <a:ext cx="1143000" cy="3810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59500" y="2374900"/>
            <a:ext cx="1143000" cy="3810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8701" y="3505200"/>
            <a:ext cx="2057400" cy="482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Calibration object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1000" y="5981700"/>
            <a:ext cx="8458200" cy="342900"/>
          </a:xfrm>
          <a:prstGeom prst="rect">
            <a:avLst/>
          </a:prstGeom>
          <a:solidFill>
            <a:srgbClr val="2D591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Base</a:t>
            </a:r>
            <a:endParaRPr lang="en-US" dirty="0"/>
          </a:p>
        </p:txBody>
      </p:sp>
      <p:cxnSp>
        <p:nvCxnSpPr>
          <p:cNvPr id="14" name="Curved Connector 13"/>
          <p:cNvCxnSpPr>
            <a:stCxn id="7" idx="2"/>
            <a:endCxn id="11" idx="0"/>
          </p:cNvCxnSpPr>
          <p:nvPr/>
        </p:nvCxnSpPr>
        <p:spPr>
          <a:xfrm rot="16200000" flipH="1">
            <a:off x="3155950" y="2063748"/>
            <a:ext cx="749301" cy="213360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8" idx="2"/>
            <a:endCxn id="11" idx="0"/>
          </p:cNvCxnSpPr>
          <p:nvPr/>
        </p:nvCxnSpPr>
        <p:spPr>
          <a:xfrm rot="16200000" flipH="1">
            <a:off x="3867150" y="2774949"/>
            <a:ext cx="749300" cy="71120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9" idx="2"/>
            <a:endCxn id="11" idx="0"/>
          </p:cNvCxnSpPr>
          <p:nvPr/>
        </p:nvCxnSpPr>
        <p:spPr>
          <a:xfrm rot="5400000">
            <a:off x="4578350" y="2774950"/>
            <a:ext cx="749302" cy="7111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2"/>
            <a:endCxn id="11" idx="0"/>
          </p:cNvCxnSpPr>
          <p:nvPr/>
        </p:nvCxnSpPr>
        <p:spPr>
          <a:xfrm rot="5400000">
            <a:off x="5289551" y="2063751"/>
            <a:ext cx="749300" cy="213359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79992" y="4267200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79992" y="4636532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94384" y="5002768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94384" y="5372100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4</a:t>
            </a:r>
            <a:endParaRPr lang="en-US" dirty="0"/>
          </a:p>
        </p:txBody>
      </p:sp>
      <p:cxnSp>
        <p:nvCxnSpPr>
          <p:cNvPr id="28" name="Curved Connector 27"/>
          <p:cNvCxnSpPr>
            <a:stCxn id="6" idx="4"/>
            <a:endCxn id="7" idx="0"/>
          </p:cNvCxnSpPr>
          <p:nvPr/>
        </p:nvCxnSpPr>
        <p:spPr>
          <a:xfrm rot="5400000">
            <a:off x="3136900" y="914398"/>
            <a:ext cx="787401" cy="21336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6" idx="4"/>
            <a:endCxn id="8" idx="0"/>
          </p:cNvCxnSpPr>
          <p:nvPr/>
        </p:nvCxnSpPr>
        <p:spPr>
          <a:xfrm rot="5400000">
            <a:off x="3848099" y="1625599"/>
            <a:ext cx="787402" cy="7112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6" idx="4"/>
            <a:endCxn id="9" idx="0"/>
          </p:cNvCxnSpPr>
          <p:nvPr/>
        </p:nvCxnSpPr>
        <p:spPr>
          <a:xfrm rot="16200000" flipH="1">
            <a:off x="4559300" y="1625598"/>
            <a:ext cx="787400" cy="7112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6" idx="4"/>
            <a:endCxn id="10" idx="0"/>
          </p:cNvCxnSpPr>
          <p:nvPr/>
        </p:nvCxnSpPr>
        <p:spPr>
          <a:xfrm rot="16200000" flipH="1">
            <a:off x="5270499" y="914399"/>
            <a:ext cx="787402" cy="21336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3516353" y="4114800"/>
            <a:ext cx="471447" cy="1730971"/>
            <a:chOff x="3414753" y="4114801"/>
            <a:chExt cx="471447" cy="1730971"/>
          </a:xfrm>
        </p:grpSpPr>
        <p:sp>
          <p:nvSpPr>
            <p:cNvPr id="62" name="Left-Right Arrow 61"/>
            <p:cNvSpPr/>
            <p:nvPr/>
          </p:nvSpPr>
          <p:spPr>
            <a:xfrm rot="5400000">
              <a:off x="2969656" y="4929229"/>
              <a:ext cx="1730971" cy="102116"/>
            </a:xfrm>
            <a:prstGeom prst="leftRightArrow">
              <a:avLst>
                <a:gd name="adj1" fmla="val 50000"/>
                <a:gd name="adj2" fmla="val 1032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 rot="16200000">
              <a:off x="2969278" y="4795620"/>
              <a:ext cx="126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923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3" grpId="0"/>
      <p:bldP spid="24" grpId="0"/>
      <p:bldP spid="25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synchronization 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10/3/2012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6" name="Oval 5"/>
          <p:cNvSpPr/>
          <p:nvPr/>
        </p:nvSpPr>
        <p:spPr>
          <a:xfrm>
            <a:off x="3987800" y="1206498"/>
            <a:ext cx="1219200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2378073"/>
            <a:ext cx="1143000" cy="3810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21000" y="2362200"/>
            <a:ext cx="1143000" cy="3810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80000" y="2362198"/>
            <a:ext cx="1143000" cy="3810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39000" y="2362198"/>
            <a:ext cx="1143000" cy="3810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1000" y="5981700"/>
            <a:ext cx="8458200" cy="342900"/>
          </a:xfrm>
          <a:prstGeom prst="rect">
            <a:avLst/>
          </a:prstGeom>
          <a:solidFill>
            <a:srgbClr val="2D59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Base</a:t>
            </a:r>
            <a:endParaRPr lang="en-US" dirty="0"/>
          </a:p>
        </p:txBody>
      </p:sp>
      <p:cxnSp>
        <p:nvCxnSpPr>
          <p:cNvPr id="12" name="Curved Connector 11"/>
          <p:cNvCxnSpPr>
            <a:stCxn id="6" idx="4"/>
            <a:endCxn id="7" idx="0"/>
          </p:cNvCxnSpPr>
          <p:nvPr/>
        </p:nvCxnSpPr>
        <p:spPr>
          <a:xfrm rot="5400000">
            <a:off x="2570163" y="350835"/>
            <a:ext cx="790575" cy="32639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8" idx="0"/>
          </p:cNvCxnSpPr>
          <p:nvPr/>
        </p:nvCxnSpPr>
        <p:spPr>
          <a:xfrm rot="5400000">
            <a:off x="3657599" y="1422399"/>
            <a:ext cx="774702" cy="11049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4"/>
            <a:endCxn id="9" idx="0"/>
          </p:cNvCxnSpPr>
          <p:nvPr/>
        </p:nvCxnSpPr>
        <p:spPr>
          <a:xfrm rot="16200000" flipH="1">
            <a:off x="4737100" y="1447798"/>
            <a:ext cx="774700" cy="10541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4"/>
            <a:endCxn id="10" idx="0"/>
          </p:cNvCxnSpPr>
          <p:nvPr/>
        </p:nvCxnSpPr>
        <p:spPr>
          <a:xfrm rot="16200000" flipH="1">
            <a:off x="5816600" y="368298"/>
            <a:ext cx="774700" cy="32131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79450" y="3540125"/>
            <a:ext cx="1308099" cy="5841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Calibration </a:t>
            </a:r>
          </a:p>
          <a:p>
            <a:pPr algn="ctr"/>
            <a:r>
              <a:rPr lang="en-US" dirty="0" smtClean="0"/>
              <a:t>object 1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862053" y="4147244"/>
            <a:ext cx="471447" cy="1730971"/>
            <a:chOff x="3414753" y="4114801"/>
            <a:chExt cx="471447" cy="1730971"/>
          </a:xfrm>
        </p:grpSpPr>
        <p:sp>
          <p:nvSpPr>
            <p:cNvPr id="30" name="Left-Right Arrow 29"/>
            <p:cNvSpPr/>
            <p:nvPr/>
          </p:nvSpPr>
          <p:spPr>
            <a:xfrm rot="5400000">
              <a:off x="2969656" y="4929229"/>
              <a:ext cx="1730971" cy="102116"/>
            </a:xfrm>
            <a:prstGeom prst="leftRightArrow">
              <a:avLst>
                <a:gd name="adj1" fmla="val 50000"/>
                <a:gd name="adj2" fmla="val 1032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2969278" y="4795620"/>
              <a:ext cx="126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Connection</a:t>
              </a:r>
              <a:endParaRPr lang="en-US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2838450" y="3530603"/>
            <a:ext cx="1308099" cy="5841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Calibration </a:t>
            </a:r>
          </a:p>
          <a:p>
            <a:pPr algn="ctr"/>
            <a:r>
              <a:rPr lang="en-US" dirty="0" smtClean="0"/>
              <a:t>object 2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021053" y="4114802"/>
            <a:ext cx="471447" cy="1730971"/>
            <a:chOff x="3414753" y="4114801"/>
            <a:chExt cx="471447" cy="1730971"/>
          </a:xfrm>
        </p:grpSpPr>
        <p:sp>
          <p:nvSpPr>
            <p:cNvPr id="36" name="Left-Right Arrow 35"/>
            <p:cNvSpPr/>
            <p:nvPr/>
          </p:nvSpPr>
          <p:spPr>
            <a:xfrm rot="5400000">
              <a:off x="2969656" y="4929229"/>
              <a:ext cx="1730971" cy="102116"/>
            </a:xfrm>
            <a:prstGeom prst="leftRightArrow">
              <a:avLst>
                <a:gd name="adj1" fmla="val 50000"/>
                <a:gd name="adj2" fmla="val 1032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2969278" y="4795620"/>
              <a:ext cx="126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Connection</a:t>
              </a:r>
              <a:endParaRPr lang="en-US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4997450" y="3540127"/>
            <a:ext cx="1308099" cy="5841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Calibration </a:t>
            </a:r>
          </a:p>
          <a:p>
            <a:pPr algn="ctr"/>
            <a:r>
              <a:rPr lang="en-US" dirty="0" smtClean="0"/>
              <a:t>object 3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5180053" y="4114801"/>
            <a:ext cx="471447" cy="1730971"/>
            <a:chOff x="3414753" y="4114801"/>
            <a:chExt cx="471447" cy="1730971"/>
          </a:xfrm>
        </p:grpSpPr>
        <p:sp>
          <p:nvSpPr>
            <p:cNvPr id="41" name="Left-Right Arrow 40"/>
            <p:cNvSpPr/>
            <p:nvPr/>
          </p:nvSpPr>
          <p:spPr>
            <a:xfrm rot="5400000">
              <a:off x="2969656" y="4929229"/>
              <a:ext cx="1730971" cy="102116"/>
            </a:xfrm>
            <a:prstGeom prst="leftRightArrow">
              <a:avLst>
                <a:gd name="adj1" fmla="val 50000"/>
                <a:gd name="adj2" fmla="val 1032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2969278" y="4795620"/>
              <a:ext cx="126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Connection</a:t>
              </a:r>
              <a:endParaRPr lang="en-US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7156451" y="3540128"/>
            <a:ext cx="1308099" cy="5841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Calibration </a:t>
            </a:r>
          </a:p>
          <a:p>
            <a:pPr algn="ctr"/>
            <a:r>
              <a:rPr lang="en-US" dirty="0" smtClean="0"/>
              <a:t>object 4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7339053" y="4142091"/>
            <a:ext cx="471447" cy="1730971"/>
            <a:chOff x="3414753" y="4114801"/>
            <a:chExt cx="471447" cy="1730971"/>
          </a:xfrm>
        </p:grpSpPr>
        <p:sp>
          <p:nvSpPr>
            <p:cNvPr id="46" name="Left-Right Arrow 45"/>
            <p:cNvSpPr/>
            <p:nvPr/>
          </p:nvSpPr>
          <p:spPr>
            <a:xfrm rot="5400000">
              <a:off x="2969656" y="4929229"/>
              <a:ext cx="1730971" cy="102116"/>
            </a:xfrm>
            <a:prstGeom prst="leftRightArrow">
              <a:avLst>
                <a:gd name="adj1" fmla="val 50000"/>
                <a:gd name="adj2" fmla="val 1032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2969278" y="4795620"/>
              <a:ext cx="126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Connection</a:t>
              </a:r>
              <a:endParaRPr lang="en-US" dirty="0"/>
            </a:p>
          </p:txBody>
        </p:sp>
      </p:grpSp>
      <p:cxnSp>
        <p:nvCxnSpPr>
          <p:cNvPr id="53" name="Straight Connector 52"/>
          <p:cNvCxnSpPr>
            <a:stCxn id="7" idx="2"/>
            <a:endCxn id="28" idx="0"/>
          </p:cNvCxnSpPr>
          <p:nvPr/>
        </p:nvCxnSpPr>
        <p:spPr>
          <a:xfrm>
            <a:off x="1333500" y="2759073"/>
            <a:ext cx="0" cy="781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492499" y="2743198"/>
            <a:ext cx="0" cy="781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651500" y="2749551"/>
            <a:ext cx="0" cy="781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810500" y="2743198"/>
            <a:ext cx="0" cy="781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39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 animBg="1"/>
      <p:bldP spid="39" grpId="0" animBg="1"/>
      <p:bldP spid="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10/3/2012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6" name="Oval 5"/>
          <p:cNvSpPr/>
          <p:nvPr/>
        </p:nvSpPr>
        <p:spPr>
          <a:xfrm>
            <a:off x="3962403" y="1206497"/>
            <a:ext cx="1219200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84685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35970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38540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4015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50495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67590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01780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89825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18875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53065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70160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041110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87255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704350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121445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955635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372730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206920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458200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urved Connector 27"/>
          <p:cNvCxnSpPr>
            <a:stCxn id="6" idx="4"/>
            <a:endCxn id="7" idx="0"/>
          </p:cNvCxnSpPr>
          <p:nvPr/>
        </p:nvCxnSpPr>
        <p:spPr>
          <a:xfrm rot="5400000">
            <a:off x="1917701" y="317497"/>
            <a:ext cx="1384303" cy="392430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6" idx="4"/>
            <a:endCxn id="12" idx="0"/>
          </p:cNvCxnSpPr>
          <p:nvPr/>
        </p:nvCxnSpPr>
        <p:spPr>
          <a:xfrm rot="5400000">
            <a:off x="2126248" y="526044"/>
            <a:ext cx="1384303" cy="350720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6" idx="4"/>
            <a:endCxn id="13" idx="0"/>
          </p:cNvCxnSpPr>
          <p:nvPr/>
        </p:nvCxnSpPr>
        <p:spPr>
          <a:xfrm rot="5400000">
            <a:off x="2334796" y="734592"/>
            <a:ext cx="1384303" cy="309011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6" idx="4"/>
            <a:endCxn id="8" idx="0"/>
          </p:cNvCxnSpPr>
          <p:nvPr/>
        </p:nvCxnSpPr>
        <p:spPr>
          <a:xfrm rot="5400000">
            <a:off x="2543343" y="943139"/>
            <a:ext cx="1384303" cy="267301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6" idx="4"/>
            <a:endCxn id="14" idx="0"/>
          </p:cNvCxnSpPr>
          <p:nvPr/>
        </p:nvCxnSpPr>
        <p:spPr>
          <a:xfrm rot="5400000">
            <a:off x="2751891" y="1151687"/>
            <a:ext cx="1384303" cy="225592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6" idx="4"/>
            <a:endCxn id="16" idx="0"/>
          </p:cNvCxnSpPr>
          <p:nvPr/>
        </p:nvCxnSpPr>
        <p:spPr>
          <a:xfrm rot="5400000">
            <a:off x="2960438" y="1360234"/>
            <a:ext cx="1384303" cy="183882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6" idx="4"/>
            <a:endCxn id="9" idx="0"/>
          </p:cNvCxnSpPr>
          <p:nvPr/>
        </p:nvCxnSpPr>
        <p:spPr>
          <a:xfrm rot="5400000">
            <a:off x="3168986" y="1568782"/>
            <a:ext cx="1384303" cy="142173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6" idx="4"/>
            <a:endCxn id="17" idx="0"/>
          </p:cNvCxnSpPr>
          <p:nvPr/>
        </p:nvCxnSpPr>
        <p:spPr>
          <a:xfrm rot="5400000">
            <a:off x="3377533" y="1777329"/>
            <a:ext cx="1384303" cy="100463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6" idx="4"/>
            <a:endCxn id="18" idx="0"/>
          </p:cNvCxnSpPr>
          <p:nvPr/>
        </p:nvCxnSpPr>
        <p:spPr>
          <a:xfrm rot="5400000">
            <a:off x="3586081" y="1985877"/>
            <a:ext cx="1384303" cy="58754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6" idx="4"/>
            <a:endCxn id="20" idx="0"/>
          </p:cNvCxnSpPr>
          <p:nvPr/>
        </p:nvCxnSpPr>
        <p:spPr>
          <a:xfrm rot="5400000">
            <a:off x="3794628" y="2194424"/>
            <a:ext cx="1384303" cy="17044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6" idx="4"/>
            <a:endCxn id="21" idx="0"/>
          </p:cNvCxnSpPr>
          <p:nvPr/>
        </p:nvCxnSpPr>
        <p:spPr>
          <a:xfrm rot="16200000" flipH="1">
            <a:off x="4003175" y="2156324"/>
            <a:ext cx="1384303" cy="24664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6" idx="4"/>
            <a:endCxn id="22" idx="0"/>
          </p:cNvCxnSpPr>
          <p:nvPr/>
        </p:nvCxnSpPr>
        <p:spPr>
          <a:xfrm rot="16200000" flipH="1">
            <a:off x="4211723" y="1947777"/>
            <a:ext cx="1384303" cy="6637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6" idx="4"/>
            <a:endCxn id="10" idx="0"/>
          </p:cNvCxnSpPr>
          <p:nvPr/>
        </p:nvCxnSpPr>
        <p:spPr>
          <a:xfrm rot="16200000" flipH="1">
            <a:off x="4420270" y="1739229"/>
            <a:ext cx="1384303" cy="108083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6" idx="4"/>
            <a:endCxn id="23" idx="0"/>
          </p:cNvCxnSpPr>
          <p:nvPr/>
        </p:nvCxnSpPr>
        <p:spPr>
          <a:xfrm rot="16200000" flipH="1">
            <a:off x="4628818" y="1530682"/>
            <a:ext cx="1384303" cy="14979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6" idx="4"/>
            <a:endCxn id="24" idx="0"/>
          </p:cNvCxnSpPr>
          <p:nvPr/>
        </p:nvCxnSpPr>
        <p:spPr>
          <a:xfrm rot="16200000" flipH="1">
            <a:off x="4837365" y="1322134"/>
            <a:ext cx="1384303" cy="191502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6" idx="4"/>
            <a:endCxn id="15" idx="0"/>
          </p:cNvCxnSpPr>
          <p:nvPr/>
        </p:nvCxnSpPr>
        <p:spPr>
          <a:xfrm rot="16200000" flipH="1">
            <a:off x="5045913" y="1113587"/>
            <a:ext cx="1384303" cy="233212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6" idx="4"/>
            <a:endCxn id="25" idx="0"/>
          </p:cNvCxnSpPr>
          <p:nvPr/>
        </p:nvCxnSpPr>
        <p:spPr>
          <a:xfrm rot="16200000" flipH="1">
            <a:off x="5254460" y="905039"/>
            <a:ext cx="1384303" cy="274921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6" idx="4"/>
            <a:endCxn id="11" idx="0"/>
          </p:cNvCxnSpPr>
          <p:nvPr/>
        </p:nvCxnSpPr>
        <p:spPr>
          <a:xfrm rot="16200000" flipH="1">
            <a:off x="5463008" y="696492"/>
            <a:ext cx="1384303" cy="316631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6" idx="4"/>
            <a:endCxn id="19" idx="0"/>
          </p:cNvCxnSpPr>
          <p:nvPr/>
        </p:nvCxnSpPr>
        <p:spPr>
          <a:xfrm rot="16200000" flipH="1">
            <a:off x="5671555" y="487944"/>
            <a:ext cx="1384303" cy="358340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6" idx="4"/>
            <a:endCxn id="26" idx="0"/>
          </p:cNvCxnSpPr>
          <p:nvPr/>
        </p:nvCxnSpPr>
        <p:spPr>
          <a:xfrm rot="16200000" flipH="1">
            <a:off x="5880100" y="279399"/>
            <a:ext cx="1384303" cy="400049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762000" y="4343400"/>
            <a:ext cx="1022685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430380" y="4343400"/>
            <a:ext cx="1022685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060661" y="4343400"/>
            <a:ext cx="1022685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5767139" y="4343400"/>
            <a:ext cx="1022685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7435515" y="4362450"/>
            <a:ext cx="1022685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Curved Connector 123"/>
          <p:cNvCxnSpPr>
            <a:stCxn id="7" idx="2"/>
            <a:endCxn id="117" idx="0"/>
          </p:cNvCxnSpPr>
          <p:nvPr/>
        </p:nvCxnSpPr>
        <p:spPr>
          <a:xfrm rot="16200000" flipH="1">
            <a:off x="389021" y="3459078"/>
            <a:ext cx="1143000" cy="62564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25"/>
          <p:cNvCxnSpPr>
            <a:stCxn id="12" idx="2"/>
            <a:endCxn id="117" idx="0"/>
          </p:cNvCxnSpPr>
          <p:nvPr/>
        </p:nvCxnSpPr>
        <p:spPr>
          <a:xfrm rot="16200000" flipH="1">
            <a:off x="597569" y="3667626"/>
            <a:ext cx="1143000" cy="20854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128"/>
          <p:cNvCxnSpPr>
            <a:stCxn id="13" idx="2"/>
            <a:endCxn id="117" idx="0"/>
          </p:cNvCxnSpPr>
          <p:nvPr/>
        </p:nvCxnSpPr>
        <p:spPr>
          <a:xfrm rot="5400000">
            <a:off x="806117" y="3667627"/>
            <a:ext cx="1143000" cy="208547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131"/>
          <p:cNvCxnSpPr>
            <a:stCxn id="8" idx="2"/>
            <a:endCxn id="117" idx="0"/>
          </p:cNvCxnSpPr>
          <p:nvPr/>
        </p:nvCxnSpPr>
        <p:spPr>
          <a:xfrm rot="5400000">
            <a:off x="1014664" y="3459079"/>
            <a:ext cx="1143000" cy="62564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urved Connector 134"/>
          <p:cNvCxnSpPr>
            <a:stCxn id="14" idx="2"/>
            <a:endCxn id="119" idx="0"/>
          </p:cNvCxnSpPr>
          <p:nvPr/>
        </p:nvCxnSpPr>
        <p:spPr>
          <a:xfrm rot="16200000" flipH="1">
            <a:off x="2057401" y="3459078"/>
            <a:ext cx="1143000" cy="62564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9" idx="2"/>
            <a:endCxn id="119" idx="0"/>
          </p:cNvCxnSpPr>
          <p:nvPr/>
        </p:nvCxnSpPr>
        <p:spPr>
          <a:xfrm rot="5400000">
            <a:off x="2474497" y="3667627"/>
            <a:ext cx="1143000" cy="20854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/>
          <p:cNvCxnSpPr>
            <a:stCxn id="16" idx="2"/>
            <a:endCxn id="119" idx="0"/>
          </p:cNvCxnSpPr>
          <p:nvPr/>
        </p:nvCxnSpPr>
        <p:spPr>
          <a:xfrm rot="16200000" flipH="1">
            <a:off x="2265949" y="3667626"/>
            <a:ext cx="1143000" cy="20854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urved Connector 143"/>
          <p:cNvCxnSpPr>
            <a:stCxn id="17" idx="2"/>
            <a:endCxn id="119" idx="0"/>
          </p:cNvCxnSpPr>
          <p:nvPr/>
        </p:nvCxnSpPr>
        <p:spPr>
          <a:xfrm rot="5400000">
            <a:off x="2683044" y="3459079"/>
            <a:ext cx="1143000" cy="6256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/>
          <p:cNvCxnSpPr>
            <a:stCxn id="18" idx="2"/>
            <a:endCxn id="120" idx="0"/>
          </p:cNvCxnSpPr>
          <p:nvPr/>
        </p:nvCxnSpPr>
        <p:spPr>
          <a:xfrm rot="16200000" flipH="1">
            <a:off x="3706732" y="3478128"/>
            <a:ext cx="1143000" cy="58754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>
            <a:stCxn id="20" idx="2"/>
            <a:endCxn id="120" idx="0"/>
          </p:cNvCxnSpPr>
          <p:nvPr/>
        </p:nvCxnSpPr>
        <p:spPr>
          <a:xfrm rot="16200000" flipH="1">
            <a:off x="3915279" y="3686675"/>
            <a:ext cx="1143000" cy="17044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urved Connector 152"/>
          <p:cNvCxnSpPr>
            <a:stCxn id="21" idx="2"/>
            <a:endCxn id="120" idx="0"/>
          </p:cNvCxnSpPr>
          <p:nvPr/>
        </p:nvCxnSpPr>
        <p:spPr>
          <a:xfrm rot="5400000">
            <a:off x="4123827" y="3648577"/>
            <a:ext cx="1143000" cy="24664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urved Connector 155"/>
          <p:cNvCxnSpPr>
            <a:stCxn id="22" idx="2"/>
            <a:endCxn id="120" idx="0"/>
          </p:cNvCxnSpPr>
          <p:nvPr/>
        </p:nvCxnSpPr>
        <p:spPr>
          <a:xfrm rot="5400000">
            <a:off x="4332375" y="3440030"/>
            <a:ext cx="1143000" cy="66374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>
            <a:stCxn id="10" idx="2"/>
            <a:endCxn id="121" idx="0"/>
          </p:cNvCxnSpPr>
          <p:nvPr/>
        </p:nvCxnSpPr>
        <p:spPr>
          <a:xfrm rot="16200000" flipH="1">
            <a:off x="5394161" y="3459079"/>
            <a:ext cx="1143000" cy="6256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urved Connector 162"/>
          <p:cNvCxnSpPr>
            <a:stCxn id="23" idx="2"/>
            <a:endCxn id="121" idx="0"/>
          </p:cNvCxnSpPr>
          <p:nvPr/>
        </p:nvCxnSpPr>
        <p:spPr>
          <a:xfrm rot="16200000" flipH="1">
            <a:off x="5602708" y="3667626"/>
            <a:ext cx="1143000" cy="20854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stCxn id="24" idx="2"/>
            <a:endCxn id="121" idx="0"/>
          </p:cNvCxnSpPr>
          <p:nvPr/>
        </p:nvCxnSpPr>
        <p:spPr>
          <a:xfrm rot="5400000">
            <a:off x="5811256" y="3667626"/>
            <a:ext cx="1143000" cy="20854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urved Connector 168"/>
          <p:cNvCxnSpPr>
            <a:stCxn id="15" idx="2"/>
            <a:endCxn id="121" idx="0"/>
          </p:cNvCxnSpPr>
          <p:nvPr/>
        </p:nvCxnSpPr>
        <p:spPr>
          <a:xfrm rot="5400000">
            <a:off x="6019804" y="3459079"/>
            <a:ext cx="1143000" cy="62564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urved Connector 171"/>
          <p:cNvCxnSpPr>
            <a:stCxn id="25" idx="2"/>
            <a:endCxn id="122" idx="0"/>
          </p:cNvCxnSpPr>
          <p:nvPr/>
        </p:nvCxnSpPr>
        <p:spPr>
          <a:xfrm rot="16200000" flipH="1">
            <a:off x="7053014" y="3468606"/>
            <a:ext cx="1162050" cy="62563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urved Connector 174"/>
          <p:cNvCxnSpPr>
            <a:stCxn id="11" idx="2"/>
            <a:endCxn id="122" idx="0"/>
          </p:cNvCxnSpPr>
          <p:nvPr/>
        </p:nvCxnSpPr>
        <p:spPr>
          <a:xfrm rot="16200000" flipH="1">
            <a:off x="7261561" y="3677153"/>
            <a:ext cx="1162050" cy="20854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urved Connector 177"/>
          <p:cNvCxnSpPr>
            <a:stCxn id="19" idx="2"/>
            <a:endCxn id="122" idx="0"/>
          </p:cNvCxnSpPr>
          <p:nvPr/>
        </p:nvCxnSpPr>
        <p:spPr>
          <a:xfrm rot="5400000">
            <a:off x="7470109" y="3677149"/>
            <a:ext cx="1162050" cy="20855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urved Connector 180"/>
          <p:cNvCxnSpPr>
            <a:stCxn id="26" idx="2"/>
            <a:endCxn id="122" idx="0"/>
          </p:cNvCxnSpPr>
          <p:nvPr/>
        </p:nvCxnSpPr>
        <p:spPr>
          <a:xfrm rot="5400000">
            <a:off x="7678654" y="3468604"/>
            <a:ext cx="1162050" cy="6256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>
            <a:off x="381000" y="5981700"/>
            <a:ext cx="8458200" cy="342900"/>
          </a:xfrm>
          <a:prstGeom prst="rect">
            <a:avLst/>
          </a:prstGeom>
          <a:solidFill>
            <a:srgbClr val="2D59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Base</a:t>
            </a:r>
            <a:endParaRPr lang="en-US" dirty="0"/>
          </a:p>
        </p:txBody>
      </p:sp>
      <p:cxnSp>
        <p:nvCxnSpPr>
          <p:cNvPr id="186" name="Straight Connector 185"/>
          <p:cNvCxnSpPr>
            <a:stCxn id="117" idx="2"/>
          </p:cNvCxnSpPr>
          <p:nvPr/>
        </p:nvCxnSpPr>
        <p:spPr>
          <a:xfrm>
            <a:off x="1273343" y="4572000"/>
            <a:ext cx="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2941723" y="4572000"/>
            <a:ext cx="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4572003" y="4572000"/>
            <a:ext cx="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6278482" y="4572000"/>
            <a:ext cx="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7946857" y="4591050"/>
            <a:ext cx="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43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117" grpId="0" animBg="1"/>
      <p:bldP spid="119" grpId="0" animBg="1"/>
      <p:bldP spid="120" grpId="0" animBg="1"/>
      <p:bldP spid="121" grpId="0" animBg="1"/>
      <p:bldP spid="1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threads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10/3/2012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228600" y="2768600"/>
            <a:ext cx="914400" cy="16764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295400" y="3257708"/>
            <a:ext cx="2057400" cy="152400"/>
          </a:xfrm>
          <a:prstGeom prst="rightArrow">
            <a:avLst>
              <a:gd name="adj1" fmla="val 50000"/>
              <a:gd name="adj2" fmla="val 218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24499" y="2871548"/>
            <a:ext cx="199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GetCalibration</a:t>
            </a:r>
            <a:r>
              <a:rPr lang="en-US" dirty="0" smtClean="0"/>
              <a:t> ( … 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768600"/>
            <a:ext cx="1524000" cy="1676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Calibration</a:t>
            </a:r>
            <a:br>
              <a:rPr lang="en-US" dirty="0" smtClean="0"/>
            </a:br>
            <a:r>
              <a:rPr lang="en-US" dirty="0" smtClean="0"/>
              <a:t>Generator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791200" y="1636811"/>
            <a:ext cx="3352800" cy="612577"/>
            <a:chOff x="5791200" y="1828800"/>
            <a:chExt cx="3352800" cy="612577"/>
          </a:xfrm>
        </p:grpSpPr>
        <p:sp>
          <p:nvSpPr>
            <p:cNvPr id="10" name="Rectangle 9"/>
            <p:cNvSpPr/>
            <p:nvPr/>
          </p:nvSpPr>
          <p:spPr>
            <a:xfrm>
              <a:off x="5791200" y="1828800"/>
              <a:ext cx="1447800" cy="6096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Calibration 1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239000" y="2133600"/>
              <a:ext cx="1905000" cy="307777"/>
              <a:chOff x="7239000" y="2133600"/>
              <a:chExt cx="1905000" cy="307777"/>
            </a:xfrm>
          </p:grpSpPr>
          <p:cxnSp>
            <p:nvCxnSpPr>
              <p:cNvPr id="20" name="Straight Connector 19"/>
              <p:cNvCxnSpPr>
                <a:stCxn id="10" idx="3"/>
              </p:cNvCxnSpPr>
              <p:nvPr/>
            </p:nvCxnSpPr>
            <p:spPr>
              <a:xfrm>
                <a:off x="7239000" y="2133600"/>
                <a:ext cx="1905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7543800" y="2133600"/>
                <a:ext cx="11528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Connection 1</a:t>
                </a:r>
                <a:endParaRPr lang="en-US" sz="1400" dirty="0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5791200" y="2451844"/>
            <a:ext cx="3352800" cy="609600"/>
            <a:chOff x="5791200" y="2573614"/>
            <a:chExt cx="3352800" cy="609600"/>
          </a:xfrm>
        </p:grpSpPr>
        <p:sp>
          <p:nvSpPr>
            <p:cNvPr id="15" name="Rectangle 14"/>
            <p:cNvSpPr/>
            <p:nvPr/>
          </p:nvSpPr>
          <p:spPr>
            <a:xfrm>
              <a:off x="5791200" y="2573614"/>
              <a:ext cx="1447800" cy="6096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Calibration 2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239000" y="2871548"/>
              <a:ext cx="1905000" cy="307777"/>
              <a:chOff x="7239000" y="2133600"/>
              <a:chExt cx="1905000" cy="307777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7239000" y="2133600"/>
                <a:ext cx="1905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7543800" y="2133600"/>
                <a:ext cx="11528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Connection 2</a:t>
                </a:r>
                <a:endParaRPr lang="en-US" sz="14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5791200" y="3263900"/>
            <a:ext cx="3365500" cy="609600"/>
            <a:chOff x="5791200" y="3403600"/>
            <a:chExt cx="3365500" cy="609600"/>
          </a:xfrm>
        </p:grpSpPr>
        <p:sp>
          <p:nvSpPr>
            <p:cNvPr id="16" name="Rectangle 15"/>
            <p:cNvSpPr/>
            <p:nvPr/>
          </p:nvSpPr>
          <p:spPr>
            <a:xfrm>
              <a:off x="5791200" y="3403600"/>
              <a:ext cx="1447800" cy="6096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Calibration 3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7251700" y="3688236"/>
              <a:ext cx="1905000" cy="307777"/>
              <a:chOff x="7239000" y="2133600"/>
              <a:chExt cx="1905000" cy="307777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7239000" y="2133600"/>
                <a:ext cx="1905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7543800" y="2133600"/>
                <a:ext cx="11528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Connection 3</a:t>
                </a:r>
                <a:endParaRPr lang="en-US" sz="1400" dirty="0"/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5791200" y="4075956"/>
            <a:ext cx="3365500" cy="609600"/>
            <a:chOff x="5791200" y="4267200"/>
            <a:chExt cx="3365500" cy="609600"/>
          </a:xfrm>
        </p:grpSpPr>
        <p:sp>
          <p:nvSpPr>
            <p:cNvPr id="17" name="Rectangle 16"/>
            <p:cNvSpPr/>
            <p:nvPr/>
          </p:nvSpPr>
          <p:spPr>
            <a:xfrm>
              <a:off x="5791200" y="4267200"/>
              <a:ext cx="1447800" cy="6096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Calibration 4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251700" y="4569023"/>
              <a:ext cx="1905000" cy="307777"/>
              <a:chOff x="7239000" y="2133600"/>
              <a:chExt cx="1905000" cy="307777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7239000" y="2133600"/>
                <a:ext cx="1905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7543800" y="2133600"/>
                <a:ext cx="11528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Connection 4</a:t>
                </a:r>
                <a:endParaRPr lang="en-US" sz="1400" dirty="0"/>
              </a:p>
            </p:txBody>
          </p:sp>
        </p:grpSp>
      </p:grpSp>
      <p:sp>
        <p:nvSpPr>
          <p:cNvPr id="18" name="Rectangle 17"/>
          <p:cNvSpPr/>
          <p:nvPr/>
        </p:nvSpPr>
        <p:spPr>
          <a:xfrm>
            <a:off x="5791200" y="4888011"/>
            <a:ext cx="14478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Calibration 5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7239000" y="5164434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43800" y="5164434"/>
            <a:ext cx="1152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Connection 5</a:t>
            </a:r>
            <a:endParaRPr lang="en-US" sz="1400" dirty="0"/>
          </a:p>
        </p:txBody>
      </p:sp>
      <p:cxnSp>
        <p:nvCxnSpPr>
          <p:cNvPr id="42" name="Curved Connector 41"/>
          <p:cNvCxnSpPr>
            <a:stCxn id="9" idx="3"/>
            <a:endCxn id="15" idx="1"/>
          </p:cNvCxnSpPr>
          <p:nvPr/>
        </p:nvCxnSpPr>
        <p:spPr>
          <a:xfrm flipV="1">
            <a:off x="5029200" y="2756644"/>
            <a:ext cx="762000" cy="85015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9" idx="3"/>
            <a:endCxn id="18" idx="1"/>
          </p:cNvCxnSpPr>
          <p:nvPr/>
        </p:nvCxnSpPr>
        <p:spPr>
          <a:xfrm>
            <a:off x="5029200" y="3606800"/>
            <a:ext cx="762000" cy="158601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 rot="10800000">
            <a:off x="1304401" y="3721100"/>
            <a:ext cx="2057400" cy="152400"/>
          </a:xfrm>
          <a:prstGeom prst="rightArrow">
            <a:avLst>
              <a:gd name="adj1" fmla="val 50000"/>
              <a:gd name="adj2" fmla="val 218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600200" y="3933278"/>
            <a:ext cx="14478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Calibration 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5164434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Generator may hide complex logic for  managing database connections per thread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69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5" grpId="0"/>
      <p:bldP spid="52" grpId="0" animBg="1"/>
      <p:bldP spid="40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budget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40895" y="5257800"/>
            <a:ext cx="8229600" cy="838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Stick to </a:t>
            </a:r>
            <a:r>
              <a:rPr lang="en-US" b="1" dirty="0" smtClean="0">
                <a:solidFill>
                  <a:srgbClr val="C00000"/>
                </a:solidFill>
              </a:rPr>
              <a:t>1 second </a:t>
            </a:r>
            <a:r>
              <a:rPr lang="en-US" b="1" dirty="0" smtClean="0">
                <a:solidFill>
                  <a:srgbClr val="0070C0"/>
                </a:solidFill>
              </a:rPr>
              <a:t>to load calibration constants</a:t>
            </a:r>
          </a:p>
          <a:p>
            <a:r>
              <a:rPr lang="en-US" dirty="0" smtClean="0"/>
              <a:t>Framework overhead ~ 10%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E2EE-A42E-4C9A-A67C-E322880CF359}" type="datetime1">
              <a:rPr lang="en-US" smtClean="0"/>
              <a:t>10/3/2012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58384" y="15800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 to 10k </a:t>
            </a:r>
            <a:r>
              <a:rPr lang="en-US" dirty="0"/>
              <a:t>values </a:t>
            </a:r>
            <a:r>
              <a:rPr lang="en-US" dirty="0" smtClean="0"/>
              <a:t>per </a:t>
            </a:r>
            <a:r>
              <a:rPr lang="en-US" dirty="0"/>
              <a:t>a single </a:t>
            </a:r>
            <a:r>
              <a:rPr lang="en-US" dirty="0" smtClean="0"/>
              <a:t>table.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Access </a:t>
            </a:r>
            <a:r>
              <a:rPr lang="en-US" dirty="0"/>
              <a:t>to </a:t>
            </a:r>
            <a:r>
              <a:rPr lang="en-US" dirty="0" smtClean="0"/>
              <a:t>a </a:t>
            </a:r>
            <a:r>
              <a:rPr lang="en-US" dirty="0"/>
              <a:t>single </a:t>
            </a:r>
            <a:r>
              <a:rPr lang="en-US" dirty="0" smtClean="0"/>
              <a:t>table - less </a:t>
            </a:r>
            <a:r>
              <a:rPr lang="en-US" dirty="0"/>
              <a:t>than </a:t>
            </a:r>
            <a:r>
              <a:rPr lang="en-US" b="1" dirty="0"/>
              <a:t>10 </a:t>
            </a:r>
            <a:r>
              <a:rPr lang="en-US" b="1" dirty="0" err="1"/>
              <a:t>ms</a:t>
            </a:r>
            <a:r>
              <a:rPr lang="en-US" dirty="0"/>
              <a:t> using a 1 Gigabit </a:t>
            </a:r>
            <a:r>
              <a:rPr lang="en-US" dirty="0" smtClean="0"/>
              <a:t>connection.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Retrieval of 10k </a:t>
            </a:r>
            <a:r>
              <a:rPr lang="en-US" dirty="0"/>
              <a:t>values </a:t>
            </a:r>
            <a:r>
              <a:rPr lang="en-US" dirty="0" smtClean="0"/>
              <a:t> - less </a:t>
            </a:r>
            <a:r>
              <a:rPr lang="en-US" dirty="0"/>
              <a:t>than </a:t>
            </a:r>
            <a:r>
              <a:rPr lang="en-US" b="1" dirty="0"/>
              <a:t>1 </a:t>
            </a:r>
            <a:r>
              <a:rPr lang="en-US" b="1" dirty="0" smtClean="0"/>
              <a:t>second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9627" y="1231053"/>
            <a:ext cx="1471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Requirments</a:t>
            </a:r>
            <a:r>
              <a:rPr lang="en-US" b="1" dirty="0" smtClean="0">
                <a:solidFill>
                  <a:srgbClr val="C00000"/>
                </a:solidFill>
              </a:rPr>
              <a:t>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9614" y="2503330"/>
            <a:ext cx="142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Benchmarks: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8384" y="2872662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PC - Core i5 2.5 GHz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Access </a:t>
            </a:r>
            <a:r>
              <a:rPr lang="en-US" dirty="0"/>
              <a:t>to </a:t>
            </a:r>
            <a:r>
              <a:rPr lang="en-US" dirty="0" smtClean="0"/>
              <a:t>a </a:t>
            </a:r>
            <a:r>
              <a:rPr lang="en-US" dirty="0"/>
              <a:t>single </a:t>
            </a:r>
            <a:r>
              <a:rPr lang="en-US" dirty="0" smtClean="0"/>
              <a:t>table – less than </a:t>
            </a:r>
            <a:r>
              <a:rPr lang="en-US" b="1" dirty="0" smtClean="0"/>
              <a:t>1 </a:t>
            </a:r>
            <a:r>
              <a:rPr lang="en-US" b="1" dirty="0" err="1" smtClean="0"/>
              <a:t>ms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Retrieval of 10k </a:t>
            </a:r>
            <a:r>
              <a:rPr lang="en-US" dirty="0"/>
              <a:t>values </a:t>
            </a:r>
            <a:r>
              <a:rPr lang="en-US" dirty="0" smtClean="0"/>
              <a:t>- less </a:t>
            </a:r>
            <a:r>
              <a:rPr lang="en-US" dirty="0"/>
              <a:t>than </a:t>
            </a:r>
            <a:r>
              <a:rPr lang="en-US" b="1" dirty="0" smtClean="0"/>
              <a:t>0.1 second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89614" y="3844443"/>
            <a:ext cx="1140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Real data: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9614" y="4165324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Readout of all constants (much more than regular readout that is made on start)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otal constants read  count – </a:t>
            </a:r>
            <a:r>
              <a:rPr lang="en-US" b="1" dirty="0" smtClean="0"/>
              <a:t>126 421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Time – </a:t>
            </a:r>
            <a:r>
              <a:rPr lang="en-US" b="1" dirty="0" smtClean="0"/>
              <a:t>0.7 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630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CCDB shell and command line tools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Aim</a:t>
            </a:r>
            <a:r>
              <a:rPr lang="en-US" sz="2400" dirty="0" smtClean="0"/>
              <a:t>:  </a:t>
            </a:r>
            <a:r>
              <a:rPr lang="en-US" sz="2400" dirty="0" smtClean="0">
                <a:solidFill>
                  <a:srgbClr val="C00000"/>
                </a:solidFill>
              </a:rPr>
              <a:t>simplicity  </a:t>
            </a:r>
            <a:r>
              <a:rPr lang="en-US" sz="2400" dirty="0" smtClean="0"/>
              <a:t>+</a:t>
            </a:r>
            <a:r>
              <a:rPr lang="en-US" sz="2400" dirty="0" smtClean="0">
                <a:solidFill>
                  <a:srgbClr val="C00000"/>
                </a:solidFill>
              </a:rPr>
              <a:t> better learning curve</a:t>
            </a:r>
          </a:p>
          <a:p>
            <a:pPr marL="0" indent="0">
              <a:buNone/>
            </a:pPr>
            <a:r>
              <a:rPr lang="en-US" sz="2400" dirty="0" smtClean="0"/>
              <a:t>Use POSIX like commands: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ls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rm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mkdir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, mv, … etc. commands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5555343" y="2819400"/>
            <a:ext cx="2743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Command line mode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98AD-C54A-47BE-B41B-03D8077F0C38}" type="datetime1">
              <a:rPr lang="en-US" smtClean="0"/>
              <a:t>10/3/2012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11" name="Содержимое 2"/>
          <p:cNvSpPr txBox="1">
            <a:spLocks/>
          </p:cNvSpPr>
          <p:nvPr/>
        </p:nvSpPr>
        <p:spPr>
          <a:xfrm>
            <a:off x="602343" y="2834398"/>
            <a:ext cx="2016651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2000" b="1" dirty="0" smtClean="0">
                <a:solidFill>
                  <a:srgbClr val="C00000"/>
                </a:solidFill>
              </a:rPr>
              <a:t>Interactive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mode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745" y="3291598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ccdb</a:t>
            </a:r>
            <a:r>
              <a:rPr lang="en-US" sz="2000" b="1" dirty="0" smtClean="0">
                <a:solidFill>
                  <a:srgbClr val="0070C0"/>
                </a:solidFill>
              </a:rPr>
              <a:t>   -</a:t>
            </a:r>
            <a:r>
              <a:rPr lang="en-US" sz="2000" b="1" dirty="0" err="1" smtClean="0">
                <a:solidFill>
                  <a:srgbClr val="0070C0"/>
                </a:solidFill>
              </a:rPr>
              <a:t>i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4082" y="3713044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ls</a:t>
            </a:r>
            <a:r>
              <a:rPr lang="en-US" sz="2000" dirty="0" smtClean="0"/>
              <a:t> </a:t>
            </a:r>
            <a:endParaRPr lang="ru-RU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834082" y="4172953"/>
            <a:ext cx="198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cd test/</a:t>
            </a:r>
            <a:r>
              <a:rPr lang="en-US" sz="2000" dirty="0" err="1" smtClean="0"/>
              <a:t>test_vars</a:t>
            </a:r>
            <a:r>
              <a:rPr lang="en-US" sz="2000" dirty="0" smtClean="0"/>
              <a:t> </a:t>
            </a: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34082" y="4632862"/>
            <a:ext cx="1754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info </a:t>
            </a:r>
            <a:r>
              <a:rPr lang="en-US" sz="2000" dirty="0" err="1" smtClean="0"/>
              <a:t>test_table</a:t>
            </a:r>
            <a:r>
              <a:rPr lang="en-US" sz="2000" dirty="0" smtClean="0"/>
              <a:t> </a:t>
            </a:r>
            <a:endParaRPr lang="ru-RU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834082" y="5552682"/>
            <a:ext cx="1963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dump </a:t>
            </a:r>
            <a:r>
              <a:rPr lang="en-US" sz="2000" dirty="0" err="1" smtClean="0"/>
              <a:t>test_table</a:t>
            </a:r>
            <a:r>
              <a:rPr lang="en-US" sz="2000" dirty="0" smtClean="0"/>
              <a:t> </a:t>
            </a:r>
            <a:endParaRPr lang="ru-R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834082" y="5092771"/>
            <a:ext cx="1668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cat </a:t>
            </a:r>
            <a:r>
              <a:rPr lang="en-US" sz="2000" dirty="0" err="1" smtClean="0"/>
              <a:t>test_table</a:t>
            </a:r>
            <a:r>
              <a:rPr lang="en-US" sz="2000" dirty="0" smtClean="0"/>
              <a:t> </a:t>
            </a:r>
            <a:endParaRPr lang="ru-RU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655229" y="3291598"/>
            <a:ext cx="2662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ccdb</a:t>
            </a:r>
            <a:r>
              <a:rPr lang="en-US" sz="2000" dirty="0" smtClean="0"/>
              <a:t>  </a:t>
            </a:r>
            <a:r>
              <a:rPr lang="en-US" sz="2000" dirty="0" err="1" smtClean="0"/>
              <a:t>ls</a:t>
            </a:r>
            <a:r>
              <a:rPr lang="en-US" sz="2000" dirty="0"/>
              <a:t> </a:t>
            </a:r>
            <a:r>
              <a:rPr lang="en-US" sz="2000" dirty="0" smtClean="0"/>
              <a:t>/test/</a:t>
            </a:r>
            <a:r>
              <a:rPr lang="en-US" sz="2000" dirty="0" err="1" smtClean="0"/>
              <a:t>test_vars</a:t>
            </a:r>
            <a:r>
              <a:rPr lang="en-US" sz="2000" dirty="0" smtClean="0"/>
              <a:t> </a:t>
            </a:r>
            <a:endParaRPr lang="ru-RU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4655229" y="4051314"/>
            <a:ext cx="3896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ccdb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info /test/</a:t>
            </a:r>
            <a:r>
              <a:rPr lang="en-US" sz="2000" dirty="0" err="1" smtClean="0"/>
              <a:t>test_vars</a:t>
            </a:r>
            <a:r>
              <a:rPr lang="en-US" sz="2000" dirty="0" smtClean="0"/>
              <a:t>/</a:t>
            </a:r>
            <a:r>
              <a:rPr lang="en-US" sz="2000" dirty="0" err="1" smtClean="0"/>
              <a:t>test_table</a:t>
            </a:r>
            <a:r>
              <a:rPr lang="en-US" sz="2000" dirty="0" smtClean="0"/>
              <a:t> </a:t>
            </a:r>
            <a:endParaRPr lang="ru-RU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4655229" y="5570745"/>
            <a:ext cx="4207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ccdb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dump </a:t>
            </a:r>
            <a:r>
              <a:rPr lang="en-US" sz="2000" dirty="0"/>
              <a:t>/test/</a:t>
            </a:r>
            <a:r>
              <a:rPr lang="en-US" sz="2000" dirty="0" err="1"/>
              <a:t>test_vars</a:t>
            </a:r>
            <a:r>
              <a:rPr lang="en-US" sz="2000" dirty="0"/>
              <a:t>/</a:t>
            </a:r>
            <a:r>
              <a:rPr lang="en-US" sz="2000" dirty="0" err="1"/>
              <a:t>test_table</a:t>
            </a:r>
            <a:r>
              <a:rPr lang="en-US" sz="2000" dirty="0"/>
              <a:t> </a:t>
            </a:r>
            <a:endParaRPr lang="ru-RU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4655229" y="4811030"/>
            <a:ext cx="3854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ccdb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cat /</a:t>
            </a:r>
            <a:r>
              <a:rPr lang="en-US" sz="2000" dirty="0"/>
              <a:t>test/</a:t>
            </a:r>
            <a:r>
              <a:rPr lang="en-US" sz="2000" dirty="0" err="1"/>
              <a:t>test_vars</a:t>
            </a:r>
            <a:r>
              <a:rPr lang="en-US" sz="2000" dirty="0"/>
              <a:t>/</a:t>
            </a:r>
            <a:r>
              <a:rPr lang="en-US" sz="2000" dirty="0" err="1"/>
              <a:t>test_table</a:t>
            </a:r>
            <a:r>
              <a:rPr lang="en-US" sz="2000" dirty="0"/>
              <a:t> </a:t>
            </a:r>
            <a:endParaRPr lang="ru-RU" sz="2000" dirty="0"/>
          </a:p>
        </p:txBody>
      </p:sp>
      <p:sp>
        <p:nvSpPr>
          <p:cNvPr id="27" name="Содержимое 2"/>
          <p:cNvSpPr txBox="1">
            <a:spLocks/>
          </p:cNvSpPr>
          <p:nvPr/>
        </p:nvSpPr>
        <p:spPr>
          <a:xfrm>
            <a:off x="1828800" y="2198914"/>
            <a:ext cx="4426857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2400" b="1" dirty="0" smtClean="0">
                <a:solidFill>
                  <a:srgbClr val="C00000"/>
                </a:solidFill>
              </a:rPr>
              <a:t>CCDB CLI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Arrow Connector 28"/>
          <p:cNvCxnSpPr>
            <a:stCxn id="27" idx="2"/>
            <a:endCxn id="11" idx="3"/>
          </p:cNvCxnSpPr>
          <p:nvPr/>
        </p:nvCxnSpPr>
        <p:spPr>
          <a:xfrm flipH="1">
            <a:off x="2618994" y="2656114"/>
            <a:ext cx="1423235" cy="4068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2"/>
            <a:endCxn id="7" idx="1"/>
          </p:cNvCxnSpPr>
          <p:nvPr/>
        </p:nvCxnSpPr>
        <p:spPr>
          <a:xfrm>
            <a:off x="4042229" y="2656114"/>
            <a:ext cx="1513114" cy="391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  <p:bldP spid="15" grpId="0"/>
      <p:bldP spid="16" grpId="0"/>
      <p:bldP spid="17" grpId="0"/>
      <p:bldP spid="19" grpId="0"/>
      <p:bldP spid="20" grpId="0"/>
      <p:bldP spid="23" grpId="0"/>
      <p:bldP spid="24" grpId="0"/>
      <p:bldP spid="26" grpId="0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CCDB text files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10/3/2012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4800" y="3805831"/>
            <a:ext cx="8305800" cy="9958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Text files with tables.</a:t>
            </a:r>
          </a:p>
          <a:p>
            <a:r>
              <a:rPr lang="en-US" dirty="0" smtClean="0"/>
              <a:t>One file – one table.</a:t>
            </a:r>
          </a:p>
          <a:p>
            <a:r>
              <a:rPr lang="en-US" dirty="0" smtClean="0"/>
              <a:t>Comments and metadata optional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4500" y="2680036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value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value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98497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This is a simple table with 4 columns and </a:t>
            </a: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3 rows. Any users comments are here…</a:t>
            </a:r>
            <a:endParaRPr lang="en-US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248267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#&amp; col1      col2       col3       col4</a:t>
            </a: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4224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meta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run rage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100 - 200</a:t>
            </a: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meta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variation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default</a:t>
            </a:r>
            <a:endParaRPr lang="en-US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304800" y="5105400"/>
            <a:ext cx="8089900" cy="120396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Files location related to </a:t>
            </a:r>
            <a:r>
              <a:rPr lang="en-US" sz="2200" dirty="0" err="1" smtClean="0"/>
              <a:t>namepaths</a:t>
            </a:r>
            <a:r>
              <a:rPr lang="en-US" sz="2200" dirty="0" smtClean="0"/>
              <a:t> of the tables</a:t>
            </a:r>
          </a:p>
          <a:p>
            <a:r>
              <a:rPr lang="en-US" sz="2200" dirty="0" smtClean="0"/>
              <a:t>This means that if a table has a </a:t>
            </a:r>
            <a:r>
              <a:rPr lang="en-US" sz="2200" dirty="0" err="1" smtClean="0"/>
              <a:t>namepath</a:t>
            </a:r>
            <a:r>
              <a:rPr lang="en-US" sz="2200" dirty="0" smtClean="0"/>
              <a:t>:</a:t>
            </a:r>
            <a:br>
              <a:rPr lang="en-US" sz="2200" dirty="0" smtClean="0"/>
            </a:br>
            <a:r>
              <a:rPr lang="en-US" sz="2200" dirty="0" smtClean="0">
                <a:solidFill>
                  <a:srgbClr val="0070C0"/>
                </a:solidFill>
              </a:rPr>
              <a:t>/simple/constants  </a:t>
            </a:r>
            <a:r>
              <a:rPr lang="en-US" sz="2200" dirty="0" smtClean="0"/>
              <a:t>there is file </a:t>
            </a:r>
            <a:r>
              <a:rPr lang="en-US" sz="2200" dirty="0" smtClean="0">
                <a:solidFill>
                  <a:srgbClr val="0070C0"/>
                </a:solidFill>
              </a:rPr>
              <a:t>constants</a:t>
            </a:r>
            <a:r>
              <a:rPr lang="en-US" sz="2200" dirty="0" smtClean="0"/>
              <a:t> in </a:t>
            </a:r>
            <a:r>
              <a:rPr lang="en-US" sz="2200" dirty="0" smtClean="0">
                <a:solidFill>
                  <a:srgbClr val="0070C0"/>
                </a:solidFill>
              </a:rPr>
              <a:t>($BASE_PATH)/simple/</a:t>
            </a:r>
          </a:p>
          <a:p>
            <a:r>
              <a:rPr lang="en-US" sz="2200" dirty="0" smtClean="0"/>
              <a:t>All manipulations for import and export of such files   </a:t>
            </a:r>
          </a:p>
          <a:p>
            <a:endParaRPr lang="en-US" sz="2200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4817784"/>
            <a:ext cx="260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Using as separate storage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44500" y="3733800"/>
            <a:ext cx="8166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86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488422"/>
              </p:ext>
            </p:extLst>
          </p:nvPr>
        </p:nvGraphicFramePr>
        <p:xfrm>
          <a:off x="5715000" y="2381250"/>
          <a:ext cx="3048000" cy="1467077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289349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  <a:tr h="392576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  <a:tr h="392576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  <a:tr h="392576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Группа 30"/>
          <p:cNvGrpSpPr/>
          <p:nvPr/>
        </p:nvGrpSpPr>
        <p:grpSpPr>
          <a:xfrm>
            <a:off x="5714597" y="2381250"/>
            <a:ext cx="3048000" cy="1480531"/>
            <a:chOff x="5715000" y="1675625"/>
            <a:chExt cx="3048000" cy="1753375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5715000" y="1675625"/>
              <a:ext cx="3048000" cy="17533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9800" y="1828800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Constants Type Table</a:t>
              </a:r>
              <a:endParaRPr lang="ru-RU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72200" y="2133600"/>
              <a:ext cx="13176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name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/>
                <a:t>N_rows</a:t>
              </a:r>
              <a:endParaRPr lang="en-US" dirty="0" smtClean="0"/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/>
                <a:t>N_columns</a:t>
              </a:r>
              <a:endParaRPr lang="en-US" dirty="0" smtClean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layout structure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1967010"/>
            <a:ext cx="2708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/FDC/</a:t>
            </a:r>
            <a:r>
              <a:rPr lang="en-US" sz="1600" dirty="0" err="1" smtClean="0"/>
              <a:t>CathodeStrips</a:t>
            </a:r>
            <a:r>
              <a:rPr lang="en-US" sz="1600" dirty="0" smtClean="0"/>
              <a:t>/pedestals</a:t>
            </a:r>
            <a:endParaRPr lang="ru-RU" sz="1600" dirty="0"/>
          </a:p>
        </p:txBody>
      </p:sp>
      <p:grpSp>
        <p:nvGrpSpPr>
          <p:cNvPr id="29" name="Группа 28"/>
          <p:cNvGrpSpPr/>
          <p:nvPr/>
        </p:nvGrpSpPr>
        <p:grpSpPr>
          <a:xfrm>
            <a:off x="5714598" y="4444934"/>
            <a:ext cx="1371600" cy="1476239"/>
            <a:chOff x="7467600" y="4419600"/>
            <a:chExt cx="1371600" cy="160020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7467600" y="4419600"/>
              <a:ext cx="1371600" cy="1600200"/>
            </a:xfrm>
            <a:prstGeom prst="rect">
              <a:avLst/>
            </a:prstGeom>
            <a:solidFill>
              <a:srgbClr val="F7DC15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43800" y="4495800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Directories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43800" y="5105400"/>
              <a:ext cx="1065997" cy="700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err="1" smtClean="0"/>
                <a:t>parentId</a:t>
              </a:r>
              <a:endParaRPr lang="en-US" dirty="0" smtClean="0"/>
            </a:p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name</a:t>
              </a:r>
              <a:endParaRPr lang="ru-RU" dirty="0"/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7392447" y="4444934"/>
            <a:ext cx="1370553" cy="1484478"/>
            <a:chOff x="5562600" y="4419600"/>
            <a:chExt cx="1447800" cy="1600200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5562600" y="4419600"/>
              <a:ext cx="1447800" cy="1600200"/>
            </a:xfrm>
            <a:prstGeom prst="rect">
              <a:avLst/>
            </a:prstGeom>
            <a:solidFill>
              <a:srgbClr val="F1E659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91200" y="44958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Columns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91200" y="4988322"/>
              <a:ext cx="8402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 name</a:t>
              </a:r>
            </a:p>
            <a:p>
              <a:r>
                <a:rPr lang="en-US" dirty="0" smtClean="0"/>
                <a:t>- type</a:t>
              </a:r>
              <a:endParaRPr lang="ru-RU" dirty="0"/>
            </a:p>
          </p:txBody>
        </p:sp>
      </p:grpSp>
      <p:cxnSp>
        <p:nvCxnSpPr>
          <p:cNvPr id="25" name="Соединительная линия уступом 24"/>
          <p:cNvCxnSpPr>
            <a:stCxn id="13" idx="3"/>
            <a:endCxn id="4" idx="1"/>
          </p:cNvCxnSpPr>
          <p:nvPr/>
        </p:nvCxnSpPr>
        <p:spPr>
          <a:xfrm flipV="1">
            <a:off x="4792459" y="3121516"/>
            <a:ext cx="922138" cy="19457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200000">
            <a:off x="4581007" y="3343793"/>
            <a:ext cx="111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 -  1</a:t>
            </a:r>
            <a:endParaRPr lang="ru-RU" dirty="0"/>
          </a:p>
        </p:txBody>
      </p:sp>
      <p:grpSp>
        <p:nvGrpSpPr>
          <p:cNvPr id="39" name="Группа 38"/>
          <p:cNvGrpSpPr/>
          <p:nvPr/>
        </p:nvGrpSpPr>
        <p:grpSpPr>
          <a:xfrm>
            <a:off x="457200" y="4572000"/>
            <a:ext cx="1752600" cy="1371600"/>
            <a:chOff x="533400" y="2743200"/>
            <a:chExt cx="1905000" cy="1371600"/>
          </a:xfrm>
          <a:solidFill>
            <a:schemeClr val="bg1"/>
          </a:solidFill>
        </p:grpSpPr>
        <p:sp>
          <p:nvSpPr>
            <p:cNvPr id="15" name="Прямоугольник 14"/>
            <p:cNvSpPr/>
            <p:nvPr/>
          </p:nvSpPr>
          <p:spPr>
            <a:xfrm>
              <a:off x="533400" y="2743200"/>
              <a:ext cx="1905000" cy="13716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2000" y="2819400"/>
              <a:ext cx="1400816" cy="369332"/>
            </a:xfrm>
            <a:prstGeom prst="rect">
              <a:avLst/>
            </a:prstGeom>
            <a:grp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Event range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62000" y="3124200"/>
              <a:ext cx="714173" cy="923330"/>
            </a:xfrm>
            <a:prstGeom prst="rect">
              <a:avLst/>
            </a:prstGeom>
            <a:grp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min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max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run</a:t>
              </a:r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457200" y="3180665"/>
            <a:ext cx="1752600" cy="1143000"/>
            <a:chOff x="457200" y="4495800"/>
            <a:chExt cx="1905000" cy="1143000"/>
          </a:xfrm>
          <a:solidFill>
            <a:srgbClr val="CCFF99"/>
          </a:solidFill>
        </p:grpSpPr>
        <p:sp>
          <p:nvSpPr>
            <p:cNvPr id="12" name="Прямоугольник 11"/>
            <p:cNvSpPr/>
            <p:nvPr/>
          </p:nvSpPr>
          <p:spPr>
            <a:xfrm>
              <a:off x="457200" y="4495800"/>
              <a:ext cx="1905000" cy="1143000"/>
            </a:xfrm>
            <a:prstGeom prst="rect">
              <a:avLst/>
            </a:prstGeom>
            <a:grpFill/>
            <a:ln>
              <a:solidFill>
                <a:srgbClr val="2D59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8504" y="4572000"/>
              <a:ext cx="1250134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Run range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8504" y="4953000"/>
              <a:ext cx="657039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min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max</a:t>
              </a:r>
            </a:p>
          </p:txBody>
        </p:sp>
      </p:grpSp>
      <p:grpSp>
        <p:nvGrpSpPr>
          <p:cNvPr id="75" name="Группа 74"/>
          <p:cNvGrpSpPr/>
          <p:nvPr/>
        </p:nvGrpSpPr>
        <p:grpSpPr>
          <a:xfrm>
            <a:off x="457200" y="2044698"/>
            <a:ext cx="1752600" cy="762000"/>
            <a:chOff x="457200" y="1447800"/>
            <a:chExt cx="1752600" cy="762000"/>
          </a:xfrm>
          <a:solidFill>
            <a:srgbClr val="FF9999"/>
          </a:solidFill>
        </p:grpSpPr>
        <p:sp>
          <p:nvSpPr>
            <p:cNvPr id="14" name="Прямоугольник 13"/>
            <p:cNvSpPr/>
            <p:nvPr/>
          </p:nvSpPr>
          <p:spPr>
            <a:xfrm>
              <a:off x="457200" y="1447800"/>
              <a:ext cx="1752600" cy="76200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8200" y="1524000"/>
              <a:ext cx="105464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Variation</a:t>
              </a:r>
              <a:endParaRPr lang="ru-RU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62000" y="1828800"/>
              <a:ext cx="79701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name</a:t>
              </a:r>
            </a:p>
          </p:txBody>
        </p:sp>
      </p:grpSp>
      <p:grpSp>
        <p:nvGrpSpPr>
          <p:cNvPr id="71" name="Группа 70"/>
          <p:cNvGrpSpPr/>
          <p:nvPr/>
        </p:nvGrpSpPr>
        <p:grpSpPr>
          <a:xfrm>
            <a:off x="2886923" y="2381250"/>
            <a:ext cx="1905000" cy="1447800"/>
            <a:chOff x="2971800" y="1828800"/>
            <a:chExt cx="1905000" cy="1447800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2971800" y="1828800"/>
              <a:ext cx="1905000" cy="1447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76600" y="1905000"/>
              <a:ext cx="12998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Assignment</a:t>
              </a:r>
              <a:br>
                <a:rPr lang="en-US" b="1" dirty="0" smtClean="0"/>
              </a:br>
              <a:r>
                <a:rPr lang="en-US" dirty="0" smtClean="0"/>
                <a:t>(header)</a:t>
              </a:r>
              <a:endParaRPr lang="ru-RU" dirty="0"/>
            </a:p>
          </p:txBody>
        </p:sp>
      </p:grpSp>
      <p:grpSp>
        <p:nvGrpSpPr>
          <p:cNvPr id="66" name="Группа 65"/>
          <p:cNvGrpSpPr/>
          <p:nvPr/>
        </p:nvGrpSpPr>
        <p:grpSpPr>
          <a:xfrm>
            <a:off x="2887459" y="4191000"/>
            <a:ext cx="1905000" cy="1752600"/>
            <a:chOff x="2819400" y="3657600"/>
            <a:chExt cx="1905000" cy="1600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3" name="Прямоугольник 12"/>
            <p:cNvSpPr/>
            <p:nvPr/>
          </p:nvSpPr>
          <p:spPr>
            <a:xfrm>
              <a:off x="2819400" y="3657600"/>
              <a:ext cx="1905000" cy="1600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24200" y="3733800"/>
              <a:ext cx="1126719" cy="33721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Constants</a:t>
              </a:r>
              <a:endParaRPr lang="ru-RU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24200" y="4343400"/>
              <a:ext cx="1294329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DATA BLOB</a:t>
              </a:r>
            </a:p>
            <a:p>
              <a:endParaRPr lang="en-US" dirty="0" smtClean="0"/>
            </a:p>
          </p:txBody>
        </p:sp>
      </p:grpSp>
      <p:cxnSp>
        <p:nvCxnSpPr>
          <p:cNvPr id="41" name="Соединительная линия уступом 40"/>
          <p:cNvCxnSpPr>
            <a:stCxn id="4" idx="2"/>
            <a:endCxn id="7" idx="0"/>
          </p:cNvCxnSpPr>
          <p:nvPr/>
        </p:nvCxnSpPr>
        <p:spPr>
          <a:xfrm rot="5400000">
            <a:off x="6527922" y="3734258"/>
            <a:ext cx="583153" cy="838199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43"/>
          <p:cNvCxnSpPr>
            <a:stCxn id="4" idx="2"/>
            <a:endCxn id="9" idx="0"/>
          </p:cNvCxnSpPr>
          <p:nvPr/>
        </p:nvCxnSpPr>
        <p:spPr>
          <a:xfrm rot="16200000" flipH="1">
            <a:off x="7366584" y="3733793"/>
            <a:ext cx="583153" cy="839127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21" idx="1"/>
            <a:endCxn id="7" idx="1"/>
          </p:cNvCxnSpPr>
          <p:nvPr/>
        </p:nvCxnSpPr>
        <p:spPr>
          <a:xfrm rot="10800000">
            <a:off x="5714598" y="5183054"/>
            <a:ext cx="76200" cy="217720"/>
          </a:xfrm>
          <a:prstGeom prst="bentConnector3">
            <a:avLst>
              <a:gd name="adj1" fmla="val 400000"/>
            </a:avLst>
          </a:prstGeom>
          <a:ln w="15875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11" idx="2"/>
            <a:endCxn id="13" idx="0"/>
          </p:cNvCxnSpPr>
          <p:nvPr/>
        </p:nvCxnSpPr>
        <p:spPr>
          <a:xfrm>
            <a:off x="3839423" y="3829050"/>
            <a:ext cx="536" cy="36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11" idx="1"/>
            <a:endCxn id="12" idx="3"/>
          </p:cNvCxnSpPr>
          <p:nvPr/>
        </p:nvCxnSpPr>
        <p:spPr>
          <a:xfrm rot="10800000" flipV="1">
            <a:off x="2209801" y="3105149"/>
            <a:ext cx="677123" cy="647015"/>
          </a:xfrm>
          <a:prstGeom prst="bentConnector3">
            <a:avLst>
              <a:gd name="adj1" fmla="val 5000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11" idx="1"/>
            <a:endCxn id="15" idx="3"/>
          </p:cNvCxnSpPr>
          <p:nvPr/>
        </p:nvCxnSpPr>
        <p:spPr>
          <a:xfrm rot="10800000" flipV="1">
            <a:off x="2209801" y="3105150"/>
            <a:ext cx="677123" cy="2152650"/>
          </a:xfrm>
          <a:prstGeom prst="bentConnector3">
            <a:avLst>
              <a:gd name="adj1" fmla="val 5000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11" idx="1"/>
            <a:endCxn id="14" idx="3"/>
          </p:cNvCxnSpPr>
          <p:nvPr/>
        </p:nvCxnSpPr>
        <p:spPr>
          <a:xfrm rot="10800000">
            <a:off x="2209801" y="2425698"/>
            <a:ext cx="677123" cy="67945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7722-CC3A-4FF6-AB60-A1C62B011C40}" type="datetime1">
              <a:rPr lang="en-US" smtClean="0"/>
              <a:t>10/3/2012</a:t>
            </a:fld>
            <a:endParaRPr lang="ru-RU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5650756" y="1147465"/>
            <a:ext cx="235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Type definition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05782" y="1147465"/>
            <a:ext cx="812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Tags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10917" y="1147465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Data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83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2" grpId="0"/>
      <p:bldP spid="52" grpId="0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3505200"/>
            <a:ext cx="8001000" cy="257556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Data presented as tables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dirty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dentified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by /name/paths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Versions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Branching (variations)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dirty="0">
                <a:latin typeface="Consolas" pitchFamily="49" charset="0"/>
                <a:cs typeface="Consolas" pitchFamily="49" charset="0"/>
              </a:rPr>
              <a:t>No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Delete &amp; “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Update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” (by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adding new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versions)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>
              <a:lnSpc>
                <a:spcPct val="140000"/>
              </a:lnSpc>
            </a:pPr>
            <a:endParaRPr lang="en-US" dirty="0" smtClean="0"/>
          </a:p>
          <a:p>
            <a:pPr>
              <a:lnSpc>
                <a:spcPct val="140000"/>
              </a:lnSpc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456071"/>
              </p:ext>
            </p:extLst>
          </p:nvPr>
        </p:nvGraphicFramePr>
        <p:xfrm>
          <a:off x="1524000" y="1600200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11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E680-8F32-4DBB-B322-90D1C0B3389E}" type="datetime1">
              <a:rPr lang="en-US" smtClean="0"/>
              <a:t>10/3/2012</a:t>
            </a:fld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3</a:t>
            </a:fld>
            <a:endParaRPr lang="ru-RU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485228"/>
              </p:ext>
            </p:extLst>
          </p:nvPr>
        </p:nvGraphicFramePr>
        <p:xfrm>
          <a:off x="1524000" y="1600200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677675"/>
              </p:ext>
            </p:extLst>
          </p:nvPr>
        </p:nvGraphicFramePr>
        <p:xfrm>
          <a:off x="1524000" y="16002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11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31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35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10000" y="1194429"/>
            <a:ext cx="1496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/path/name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9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database layout</a:t>
            </a:r>
            <a:endParaRPr lang="ru-RU" dirty="0"/>
          </a:p>
        </p:txBody>
      </p:sp>
      <p:pic>
        <p:nvPicPr>
          <p:cNvPr id="1027" name="Picture 3" descr="C:\AProjects\CCDB\MySQL\0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816469" cy="5010557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3CF6C-C3C1-4C7C-AAE8-E7AE7D9BF8AE}" type="datetime1">
              <a:rPr lang="en-US" smtClean="0"/>
              <a:t>10/3/2012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34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over particular cell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10/3/2012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97550" y="1503024"/>
            <a:ext cx="8770249" cy="4669176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Easy solution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Assumption</a:t>
            </a:r>
            <a:r>
              <a:rPr lang="en-US" dirty="0" smtClean="0"/>
              <a:t>: One knows which table he would like to search</a:t>
            </a:r>
          </a:p>
          <a:p>
            <a:r>
              <a:rPr lang="en-US" dirty="0" smtClean="0"/>
              <a:t>We are capable of retrieving of </a:t>
            </a:r>
            <a:r>
              <a:rPr lang="en-US" b="1" dirty="0" smtClean="0">
                <a:solidFill>
                  <a:srgbClr val="C00000"/>
                </a:solidFill>
              </a:rPr>
              <a:t>10 000 </a:t>
            </a:r>
            <a:r>
              <a:rPr lang="en-US" dirty="0" smtClean="0"/>
              <a:t>sets for about </a:t>
            </a:r>
            <a:r>
              <a:rPr lang="en-US" b="1" dirty="0" smtClean="0">
                <a:solidFill>
                  <a:srgbClr val="C00000"/>
                </a:solidFill>
              </a:rPr>
              <a:t>1.5 s</a:t>
            </a:r>
            <a:r>
              <a:rPr lang="en-US" dirty="0" smtClean="0"/>
              <a:t>. Tables with less than </a:t>
            </a:r>
            <a:r>
              <a:rPr lang="en-US" b="1" dirty="0" smtClean="0"/>
              <a:t>10 000 versions </a:t>
            </a:r>
            <a:r>
              <a:rPr lang="en-US" dirty="0" smtClean="0"/>
              <a:t>could be processed with current API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>
                <a:solidFill>
                  <a:srgbClr val="002060"/>
                </a:solidFill>
              </a:rPr>
              <a:t>Universal solution.</a:t>
            </a:r>
          </a:p>
          <a:p>
            <a:r>
              <a:rPr lang="en-US" dirty="0" smtClean="0"/>
              <a:t>Using indexing technique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5459" y="1272192"/>
            <a:ext cx="6870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Statement. </a:t>
            </a:r>
            <a:r>
              <a:rPr lang="en-US" sz="2400" b="1" dirty="0" smtClean="0"/>
              <a:t>We can do search through particular cell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8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technique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10/3/2012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32</a:t>
            </a:fld>
            <a:endParaRPr lang="ru-RU"/>
          </a:p>
        </p:txBody>
      </p:sp>
      <p:grpSp>
        <p:nvGrpSpPr>
          <p:cNvPr id="54" name="Group 53"/>
          <p:cNvGrpSpPr/>
          <p:nvPr/>
        </p:nvGrpSpPr>
        <p:grpSpPr>
          <a:xfrm>
            <a:off x="728548" y="2590801"/>
            <a:ext cx="3332044" cy="1771650"/>
            <a:chOff x="782756" y="2362200"/>
            <a:chExt cx="3200400" cy="23622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82756" y="2362200"/>
              <a:ext cx="31961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82756" y="4724400"/>
              <a:ext cx="31961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86982" y="3543300"/>
              <a:ext cx="31961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82756" y="2362200"/>
              <a:ext cx="4227" cy="2362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80843" y="2362200"/>
              <a:ext cx="4226" cy="2362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3978930" y="2362200"/>
              <a:ext cx="4226" cy="2362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86983" y="2362200"/>
              <a:ext cx="1598086" cy="1181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80843" y="2362200"/>
              <a:ext cx="1598086" cy="1181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89482" y="3543300"/>
              <a:ext cx="1598086" cy="1181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80842" y="3543300"/>
              <a:ext cx="1598086" cy="1181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93821" y="1260154"/>
            <a:ext cx="1424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Data blob</a:t>
            </a:r>
            <a:endParaRPr lang="en-US" sz="2400" b="1" dirty="0"/>
          </a:p>
        </p:txBody>
      </p:sp>
      <p:sp>
        <p:nvSpPr>
          <p:cNvPr id="63" name="Rectangle 62"/>
          <p:cNvSpPr/>
          <p:nvPr/>
        </p:nvSpPr>
        <p:spPr>
          <a:xfrm>
            <a:off x="715697" y="2590800"/>
            <a:ext cx="1663821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379516" y="2590799"/>
            <a:ext cx="1663821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15696" y="3473210"/>
            <a:ext cx="1663821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2379517" y="3473211"/>
            <a:ext cx="1663821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5269204" y="1251103"/>
            <a:ext cx="3339047" cy="4688135"/>
            <a:chOff x="5257800" y="1445965"/>
            <a:chExt cx="3339047" cy="4688135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5257800" y="4362450"/>
              <a:ext cx="3327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8585444" y="2590800"/>
              <a:ext cx="4400" cy="3543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264803" y="4362450"/>
              <a:ext cx="4401" cy="1771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165285" y="1445965"/>
              <a:ext cx="1609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Index table</a:t>
              </a:r>
              <a:endParaRPr lang="en-US" sz="2400" b="1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5269204" y="2590800"/>
              <a:ext cx="3316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262201" y="3476625"/>
              <a:ext cx="33276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257800" y="2590800"/>
              <a:ext cx="4401" cy="1771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921622" y="2590800"/>
              <a:ext cx="0" cy="3543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262201" y="4362450"/>
              <a:ext cx="333024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262201" y="6134100"/>
              <a:ext cx="33302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262201" y="5248275"/>
              <a:ext cx="33346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084757" y="2590800"/>
              <a:ext cx="4401" cy="3543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396463" y="2186278"/>
              <a:ext cx="547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row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286440" y="2186490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cell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341189" y="2186278"/>
              <a:ext cx="686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value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387429" y="5506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390931" y="29034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387429" y="37521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95331" y="46206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562600" y="37348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562600" y="28595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562600" y="46206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562600" y="5506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462812" y="4878943"/>
            <a:ext cx="388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Index tables may be built afterwards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Only for particular cases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Only for particular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7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94798E-6 L 0.6816 -0.025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80" y="-127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49843 0.0986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13" y="493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13873E-6 L 0.6816 0.101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80" y="506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81481E-6 L 0.49895 0.2331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48" y="1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 animBg="1"/>
      <p:bldP spid="74" grpId="0" animBg="1"/>
      <p:bldP spid="76" grpId="0" animBg="1"/>
      <p:bldP spid="1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package design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32812" y="1590623"/>
            <a:ext cx="1454206" cy="7620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JANA</a:t>
            </a:r>
            <a:r>
              <a:rPr lang="en-US" dirty="0" smtClean="0"/>
              <a:t> Users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499548" y="1588532"/>
            <a:ext cx="1507677" cy="762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Python Users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488545" y="3046696"/>
            <a:ext cx="2007537" cy="82322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API</a:t>
            </a:r>
            <a:br>
              <a:rPr lang="en-US" dirty="0" smtClean="0"/>
            </a:br>
            <a:r>
              <a:rPr lang="en-US" sz="1200" dirty="0" smtClean="0"/>
              <a:t>(C++ API wrapping)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7315200" y="1590623"/>
            <a:ext cx="1447799" cy="762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&gt; Command      line tools _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81000" y="3047999"/>
            <a:ext cx="1524000" cy="821921"/>
          </a:xfrm>
          <a:prstGeom prst="rect">
            <a:avLst/>
          </a:prstGeom>
          <a:solidFill>
            <a:srgbClr val="754D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engine</a:t>
            </a:r>
          </a:p>
          <a:p>
            <a:pPr algn="ctr"/>
            <a:r>
              <a:rPr lang="en-US" dirty="0" smtClean="0"/>
              <a:t>PHP </a:t>
            </a:r>
          </a:p>
          <a:p>
            <a:pPr algn="ctr"/>
            <a:r>
              <a:rPr lang="en-US" dirty="0" smtClean="0"/>
              <a:t>C++ CGI</a:t>
            </a:r>
            <a:endParaRPr lang="ru-RU" dirty="0"/>
          </a:p>
        </p:txBody>
      </p:sp>
      <p:sp>
        <p:nvSpPr>
          <p:cNvPr id="25" name="Стрелка вправо 24"/>
          <p:cNvSpPr/>
          <p:nvPr/>
        </p:nvSpPr>
        <p:spPr>
          <a:xfrm rot="16200000">
            <a:off x="3289651" y="2525713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228600" y="1219200"/>
            <a:ext cx="8686800" cy="12192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962400" y="1219200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Interfaces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3962400" y="1590623"/>
            <a:ext cx="1339850" cy="7620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 Users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499548" y="2989156"/>
            <a:ext cx="69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SWIG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155825" y="3048000"/>
            <a:ext cx="83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JQuery</a:t>
            </a:r>
            <a:endParaRPr lang="ru-RU" dirty="0"/>
          </a:p>
        </p:txBody>
      </p:sp>
      <p:grpSp>
        <p:nvGrpSpPr>
          <p:cNvPr id="3" name="Group 2"/>
          <p:cNvGrpSpPr/>
          <p:nvPr/>
        </p:nvGrpSpPr>
        <p:grpSpPr>
          <a:xfrm>
            <a:off x="381000" y="1590623"/>
            <a:ext cx="1676400" cy="762000"/>
            <a:chOff x="381000" y="1590623"/>
            <a:chExt cx="1676400" cy="762000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381000" y="1590623"/>
              <a:ext cx="1676400" cy="762000"/>
            </a:xfrm>
            <a:prstGeom prst="roundRect">
              <a:avLst/>
            </a:prstGeom>
            <a:solidFill>
              <a:srgbClr val="EFEFEF"/>
            </a:solidFill>
            <a:ln cap="rnd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WEB</a:t>
              </a:r>
              <a:endParaRPr lang="ru-RU" dirty="0">
                <a:solidFill>
                  <a:srgbClr val="FFC000"/>
                </a:solidFill>
              </a:endParaRPr>
            </a:p>
          </p:txBody>
        </p:sp>
        <p:pic>
          <p:nvPicPr>
            <p:cNvPr id="1026" name="Picture 2" descr="http://www.youthedesigner.com/wp-content/uploads/2008/05/free-vector-images-globe-icon-set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176" t="50000" r="38906" b="2896"/>
            <a:stretch/>
          </p:blipFill>
          <p:spPr bwMode="auto">
            <a:xfrm>
              <a:off x="504188" y="1828800"/>
              <a:ext cx="314962" cy="317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221067" y="4009277"/>
            <a:ext cx="3042833" cy="2126454"/>
            <a:chOff x="221067" y="4009277"/>
            <a:chExt cx="3042833" cy="2126454"/>
          </a:xfrm>
        </p:grpSpPr>
        <p:sp>
          <p:nvSpPr>
            <p:cNvPr id="44" name="Прямоугольник 6"/>
            <p:cNvSpPr/>
            <p:nvPr/>
          </p:nvSpPr>
          <p:spPr>
            <a:xfrm>
              <a:off x="248197" y="4414391"/>
              <a:ext cx="1686276" cy="655983"/>
            </a:xfrm>
            <a:prstGeom prst="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SQLite Provider</a:t>
              </a:r>
              <a:endParaRPr lang="ru-RU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Блок-схема: магнитный диск 13"/>
            <p:cNvSpPr/>
            <p:nvPr/>
          </p:nvSpPr>
          <p:spPr>
            <a:xfrm>
              <a:off x="221067" y="5507696"/>
              <a:ext cx="1713406" cy="628035"/>
            </a:xfrm>
            <a:prstGeom prst="flowChartMagneticDisk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SQLite</a:t>
              </a:r>
            </a:p>
          </p:txBody>
        </p:sp>
        <p:sp>
          <p:nvSpPr>
            <p:cNvPr id="47" name="Двойная стрелка вверх/вниз 30"/>
            <p:cNvSpPr/>
            <p:nvPr/>
          </p:nvSpPr>
          <p:spPr>
            <a:xfrm>
              <a:off x="915265" y="5060746"/>
              <a:ext cx="304800" cy="437322"/>
            </a:xfrm>
            <a:prstGeom prst="upDownArrow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104900" y="4009277"/>
              <a:ext cx="2159000" cy="331985"/>
            </a:xfrm>
            <a:custGeom>
              <a:avLst/>
              <a:gdLst>
                <a:gd name="connsiteX0" fmla="*/ 0 w 2184400"/>
                <a:gd name="connsiteY0" fmla="*/ 400084 h 400084"/>
                <a:gd name="connsiteX1" fmla="*/ 749300 w 2184400"/>
                <a:gd name="connsiteY1" fmla="*/ 6384 h 400084"/>
                <a:gd name="connsiteX2" fmla="*/ 1841500 w 2184400"/>
                <a:gd name="connsiteY2" fmla="*/ 146084 h 400084"/>
                <a:gd name="connsiteX3" fmla="*/ 2184400 w 2184400"/>
                <a:gd name="connsiteY3" fmla="*/ 6384 h 400084"/>
                <a:gd name="connsiteX4" fmla="*/ 2184400 w 2184400"/>
                <a:gd name="connsiteY4" fmla="*/ 6384 h 400084"/>
                <a:gd name="connsiteX0" fmla="*/ 0 w 2184400"/>
                <a:gd name="connsiteY0" fmla="*/ 333769 h 333769"/>
                <a:gd name="connsiteX1" fmla="*/ 749300 w 2184400"/>
                <a:gd name="connsiteY1" fmla="*/ 3910 h 333769"/>
                <a:gd name="connsiteX2" fmla="*/ 1841500 w 2184400"/>
                <a:gd name="connsiteY2" fmla="*/ 143610 h 333769"/>
                <a:gd name="connsiteX3" fmla="*/ 2184400 w 2184400"/>
                <a:gd name="connsiteY3" fmla="*/ 3910 h 333769"/>
                <a:gd name="connsiteX4" fmla="*/ 2184400 w 2184400"/>
                <a:gd name="connsiteY4" fmla="*/ 3910 h 333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4400" h="333769">
                  <a:moveTo>
                    <a:pt x="0" y="333769"/>
                  </a:moveTo>
                  <a:cubicBezTo>
                    <a:pt x="221191" y="158085"/>
                    <a:pt x="442383" y="35603"/>
                    <a:pt x="749300" y="3910"/>
                  </a:cubicBezTo>
                  <a:cubicBezTo>
                    <a:pt x="1056217" y="-27783"/>
                    <a:pt x="1602317" y="143610"/>
                    <a:pt x="1841500" y="143610"/>
                  </a:cubicBezTo>
                  <a:cubicBezTo>
                    <a:pt x="2080683" y="143610"/>
                    <a:pt x="2184400" y="3910"/>
                    <a:pt x="2184400" y="3910"/>
                  </a:cubicBezTo>
                  <a:lnTo>
                    <a:pt x="2184400" y="3910"/>
                  </a:lnTo>
                </a:path>
              </a:pathLst>
            </a:custGeom>
            <a:solidFill>
              <a:schemeClr val="bg1"/>
            </a:solidFill>
            <a:ln w="28575">
              <a:prstDash val="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19900" y="4404762"/>
            <a:ext cx="1943099" cy="1846659"/>
            <a:chOff x="6819900" y="4404762"/>
            <a:chExt cx="1943099" cy="1846659"/>
          </a:xfrm>
        </p:grpSpPr>
        <p:sp>
          <p:nvSpPr>
            <p:cNvPr id="11" name="Rectangle 10"/>
            <p:cNvSpPr/>
            <p:nvPr/>
          </p:nvSpPr>
          <p:spPr>
            <a:xfrm>
              <a:off x="6819900" y="4404762"/>
              <a:ext cx="1943099" cy="1702906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34200" y="4404762"/>
              <a:ext cx="1752600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Ruby</a:t>
              </a:r>
            </a:p>
            <a:p>
              <a:pPr algn="ctr"/>
              <a:r>
                <a:rPr lang="en-US" dirty="0" smtClean="0"/>
                <a:t>Java</a:t>
              </a:r>
            </a:p>
            <a:p>
              <a:pPr algn="ctr"/>
              <a:r>
                <a:rPr lang="en-US" dirty="0" smtClean="0"/>
                <a:t>.NET</a:t>
              </a:r>
            </a:p>
            <a:p>
              <a:pPr algn="ctr"/>
              <a:r>
                <a:rPr lang="en-US" sz="1400" dirty="0" smtClean="0"/>
                <a:t>+</a:t>
              </a:r>
            </a:p>
            <a:p>
              <a:pPr algn="ctr"/>
              <a:r>
                <a:rPr lang="en-US" sz="1400" dirty="0" smtClean="0"/>
                <a:t>20 more </a:t>
              </a:r>
            </a:p>
            <a:p>
              <a:pPr algn="ctr"/>
              <a:r>
                <a:rPr lang="en-US" sz="1400" dirty="0" smtClean="0"/>
                <a:t>languages</a:t>
              </a:r>
            </a:p>
            <a:p>
              <a:endParaRPr lang="en-US" dirty="0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8F4E-721E-4598-AC35-CD185956DAEE}" type="datetime1">
              <a:rPr lang="en-US" smtClean="0"/>
              <a:t>10/3/2012</a:t>
            </a:fld>
            <a:endParaRPr lang="ru-RU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46" name="Стрелка вправо 24"/>
          <p:cNvSpPr/>
          <p:nvPr/>
        </p:nvSpPr>
        <p:spPr>
          <a:xfrm rot="16200000">
            <a:off x="4785606" y="2525713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Стрелка вправо 24"/>
          <p:cNvSpPr/>
          <p:nvPr/>
        </p:nvSpPr>
        <p:spPr>
          <a:xfrm rot="16200000">
            <a:off x="6476683" y="2552381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трелка вправо 24"/>
          <p:cNvSpPr/>
          <p:nvPr/>
        </p:nvSpPr>
        <p:spPr>
          <a:xfrm rot="16200000">
            <a:off x="7837169" y="2552382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 вправо 24"/>
          <p:cNvSpPr/>
          <p:nvPr/>
        </p:nvSpPr>
        <p:spPr>
          <a:xfrm rot="16200000">
            <a:off x="1018135" y="2525064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4" name="Group 23"/>
          <p:cNvGrpSpPr/>
          <p:nvPr/>
        </p:nvGrpSpPr>
        <p:grpSpPr>
          <a:xfrm>
            <a:off x="2385039" y="3048000"/>
            <a:ext cx="3762023" cy="3069296"/>
            <a:chOff x="2385039" y="3048000"/>
            <a:chExt cx="3762023" cy="3069296"/>
          </a:xfrm>
        </p:grpSpPr>
        <p:grpSp>
          <p:nvGrpSpPr>
            <p:cNvPr id="22" name="Group 21"/>
            <p:cNvGrpSpPr/>
            <p:nvPr/>
          </p:nvGrpSpPr>
          <p:grpSpPr>
            <a:xfrm>
              <a:off x="2385039" y="3048000"/>
              <a:ext cx="3762023" cy="3069296"/>
              <a:chOff x="2362199" y="3048000"/>
              <a:chExt cx="3762023" cy="3069296"/>
            </a:xfrm>
          </p:grpSpPr>
          <p:grpSp>
            <p:nvGrpSpPr>
              <p:cNvPr id="33" name="Группа 32"/>
              <p:cNvGrpSpPr/>
              <p:nvPr/>
            </p:nvGrpSpPr>
            <p:grpSpPr>
              <a:xfrm>
                <a:off x="2362199" y="3048000"/>
                <a:ext cx="3762023" cy="3069296"/>
                <a:chOff x="3417454" y="3125856"/>
                <a:chExt cx="3762023" cy="3208810"/>
              </a:xfrm>
            </p:grpSpPr>
            <p:sp>
              <p:nvSpPr>
                <p:cNvPr id="6" name="Прямоугольник 5"/>
                <p:cNvSpPr/>
                <p:nvPr/>
              </p:nvSpPr>
              <p:spPr>
                <a:xfrm>
                  <a:off x="4255655" y="3125856"/>
                  <a:ext cx="2059067" cy="9144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Calib</a:t>
                  </a:r>
                  <a:r>
                    <a:rPr lang="en-US" dirty="0" smtClean="0"/>
                    <a:t>. DB API</a:t>
                  </a:r>
                </a:p>
                <a:p>
                  <a:pPr algn="ctr"/>
                  <a:r>
                    <a:rPr lang="en-US" dirty="0" smtClean="0"/>
                    <a:t>C++</a:t>
                  </a:r>
                  <a:endParaRPr lang="ru-RU" dirty="0"/>
                </a:p>
              </p:txBody>
            </p:sp>
            <p:sp>
              <p:nvSpPr>
                <p:cNvPr id="7" name="Прямоугольник 6"/>
                <p:cNvSpPr/>
                <p:nvPr/>
              </p:nvSpPr>
              <p:spPr>
                <a:xfrm>
                  <a:off x="3417455" y="4544290"/>
                  <a:ext cx="1676400" cy="68580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err="1" smtClean="0"/>
                    <a:t>MySQL</a:t>
                  </a:r>
                  <a:r>
                    <a:rPr lang="en-US" sz="1600" dirty="0" smtClean="0"/>
                    <a:t> Provider</a:t>
                  </a:r>
                  <a:endParaRPr lang="ru-RU" sz="1600" dirty="0"/>
                </a:p>
              </p:txBody>
            </p:sp>
            <p:sp>
              <p:nvSpPr>
                <p:cNvPr id="8" name="Прямоугольник 7"/>
                <p:cNvSpPr/>
                <p:nvPr/>
              </p:nvSpPr>
              <p:spPr>
                <a:xfrm>
                  <a:off x="5503077" y="4544290"/>
                  <a:ext cx="1676400" cy="6858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File Provider</a:t>
                  </a:r>
                  <a:endParaRPr lang="ru-RU" sz="1600" dirty="0"/>
                </a:p>
              </p:txBody>
            </p:sp>
            <p:sp>
              <p:nvSpPr>
                <p:cNvPr id="9" name="Блок-схема: магнитный диск 8"/>
                <p:cNvSpPr/>
                <p:nvPr/>
              </p:nvSpPr>
              <p:spPr>
                <a:xfrm>
                  <a:off x="5503077" y="5697357"/>
                  <a:ext cx="1660525" cy="637309"/>
                </a:xfrm>
                <a:prstGeom prst="flowChartMagneticDisk">
                  <a:avLst/>
                </a:prstGeom>
                <a:solidFill>
                  <a:srgbClr val="2D591B"/>
                </a:solidFill>
                <a:scene3d>
                  <a:camera prst="perspectiveLef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Local  DB Files</a:t>
                  </a:r>
                  <a:endParaRPr lang="ru-RU" sz="1600" dirty="0"/>
                </a:p>
              </p:txBody>
            </p:sp>
            <p:sp>
              <p:nvSpPr>
                <p:cNvPr id="14" name="Блок-схема: магнитный диск 13"/>
                <p:cNvSpPr/>
                <p:nvPr/>
              </p:nvSpPr>
              <p:spPr>
                <a:xfrm>
                  <a:off x="3417454" y="5687291"/>
                  <a:ext cx="1700645" cy="637309"/>
                </a:xfrm>
                <a:prstGeom prst="flowChartMagneticDisk">
                  <a:avLst/>
                </a:prstGeom>
                <a:solidFill>
                  <a:srgbClr val="13351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MySQL Server</a:t>
                  </a:r>
                  <a:endParaRPr lang="ru-RU" sz="1600" dirty="0"/>
                </a:p>
              </p:txBody>
            </p:sp>
            <p:sp>
              <p:nvSpPr>
                <p:cNvPr id="29" name="Двойная стрелка вверх/вниз 28"/>
                <p:cNvSpPr/>
                <p:nvPr/>
              </p:nvSpPr>
              <p:spPr>
                <a:xfrm rot="2763548">
                  <a:off x="4579680" y="4025174"/>
                  <a:ext cx="304800" cy="533400"/>
                </a:xfrm>
                <a:prstGeom prst="upDown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0" name="Двойная стрелка вверх/вниз 29"/>
                <p:cNvSpPr/>
                <p:nvPr/>
              </p:nvSpPr>
              <p:spPr>
                <a:xfrm rot="19029722">
                  <a:off x="5635882" y="4022334"/>
                  <a:ext cx="304800" cy="533400"/>
                </a:xfrm>
                <a:prstGeom prst="upDownArrow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520" y="5116359"/>
                <a:ext cx="152400" cy="363237"/>
                <a:chOff x="3081020" y="5127966"/>
                <a:chExt cx="152400" cy="363237"/>
              </a:xfrm>
            </p:grpSpPr>
            <p:cxnSp>
              <p:nvCxnSpPr>
                <p:cNvPr id="4" name="Straight Arrow Connector 3"/>
                <p:cNvCxnSpPr/>
                <p:nvPr/>
              </p:nvCxnSpPr>
              <p:spPr>
                <a:xfrm>
                  <a:off x="3081020" y="5165107"/>
                  <a:ext cx="0" cy="326096"/>
                </a:xfrm>
                <a:prstGeom prst="straightConnector1">
                  <a:avLst/>
                </a:prstGeom>
                <a:ln w="3810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3233420" y="5127966"/>
                  <a:ext cx="0" cy="326096"/>
                </a:xfrm>
                <a:prstGeom prst="straightConnector1">
                  <a:avLst/>
                </a:prstGeom>
                <a:ln w="3810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3" name="Straight Arrow Connector 52"/>
            <p:cNvCxnSpPr/>
            <p:nvPr/>
          </p:nvCxnSpPr>
          <p:spPr>
            <a:xfrm>
              <a:off x="5257800" y="5126359"/>
              <a:ext cx="0" cy="326096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410200" y="5087300"/>
              <a:ext cx="0" cy="326096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Стрелка вправо 24"/>
          <p:cNvSpPr/>
          <p:nvPr/>
        </p:nvSpPr>
        <p:spPr>
          <a:xfrm rot="10800000">
            <a:off x="2057399" y="3317670"/>
            <a:ext cx="1066800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Стрелка вправо 24"/>
          <p:cNvSpPr/>
          <p:nvPr/>
        </p:nvSpPr>
        <p:spPr>
          <a:xfrm>
            <a:off x="5410199" y="3317670"/>
            <a:ext cx="971529" cy="28257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Freeform 62"/>
          <p:cNvSpPr/>
          <p:nvPr/>
        </p:nvSpPr>
        <p:spPr>
          <a:xfrm rot="11616778" flipH="1">
            <a:off x="5780198" y="3774533"/>
            <a:ext cx="1686234" cy="377685"/>
          </a:xfrm>
          <a:custGeom>
            <a:avLst/>
            <a:gdLst>
              <a:gd name="connsiteX0" fmla="*/ 0 w 2184400"/>
              <a:gd name="connsiteY0" fmla="*/ 400084 h 400084"/>
              <a:gd name="connsiteX1" fmla="*/ 749300 w 2184400"/>
              <a:gd name="connsiteY1" fmla="*/ 6384 h 400084"/>
              <a:gd name="connsiteX2" fmla="*/ 1841500 w 2184400"/>
              <a:gd name="connsiteY2" fmla="*/ 146084 h 400084"/>
              <a:gd name="connsiteX3" fmla="*/ 2184400 w 2184400"/>
              <a:gd name="connsiteY3" fmla="*/ 6384 h 400084"/>
              <a:gd name="connsiteX4" fmla="*/ 2184400 w 2184400"/>
              <a:gd name="connsiteY4" fmla="*/ 6384 h 400084"/>
              <a:gd name="connsiteX0" fmla="*/ 0 w 2184400"/>
              <a:gd name="connsiteY0" fmla="*/ 333769 h 333769"/>
              <a:gd name="connsiteX1" fmla="*/ 749300 w 2184400"/>
              <a:gd name="connsiteY1" fmla="*/ 3910 h 333769"/>
              <a:gd name="connsiteX2" fmla="*/ 1841500 w 2184400"/>
              <a:gd name="connsiteY2" fmla="*/ 143610 h 333769"/>
              <a:gd name="connsiteX3" fmla="*/ 2184400 w 2184400"/>
              <a:gd name="connsiteY3" fmla="*/ 3910 h 333769"/>
              <a:gd name="connsiteX4" fmla="*/ 2184400 w 2184400"/>
              <a:gd name="connsiteY4" fmla="*/ 3910 h 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4400" h="333769">
                <a:moveTo>
                  <a:pt x="0" y="333769"/>
                </a:moveTo>
                <a:cubicBezTo>
                  <a:pt x="221191" y="158085"/>
                  <a:pt x="442383" y="35603"/>
                  <a:pt x="749300" y="3910"/>
                </a:cubicBezTo>
                <a:cubicBezTo>
                  <a:pt x="1056217" y="-27783"/>
                  <a:pt x="1602317" y="143610"/>
                  <a:pt x="1841500" y="143610"/>
                </a:cubicBezTo>
                <a:cubicBezTo>
                  <a:pt x="2080683" y="143610"/>
                  <a:pt x="2184400" y="3910"/>
                  <a:pt x="2184400" y="3910"/>
                </a:cubicBezTo>
                <a:lnTo>
                  <a:pt x="2184400" y="3910"/>
                </a:lnTo>
              </a:path>
            </a:pathLst>
          </a:cu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pic>
        <p:nvPicPr>
          <p:cNvPr id="51" name="Picture 2" descr="C:\Users\DmitryRa\Desktop\Python_Icon_by_kael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763" y="1842327"/>
            <a:ext cx="3302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18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5" grpId="0" animBg="1"/>
      <p:bldP spid="41" grpId="0"/>
      <p:bldP spid="42" grpId="0"/>
      <p:bldP spid="46" grpId="0" animBg="1"/>
      <p:bldP spid="48" grpId="0" animBg="1"/>
      <p:bldP spid="49" grpId="0" animBg="1"/>
      <p:bldP spid="50" grpId="0" animBg="1"/>
      <p:bldP spid="57" grpId="0" animBg="1"/>
      <p:bldP spid="58" grpId="0" animBg="1"/>
      <p:bldP spid="6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10/3/2012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Zero-Configuration.  </a:t>
            </a:r>
            <a:r>
              <a:rPr lang="en-US" dirty="0" smtClean="0"/>
              <a:t>SQLite </a:t>
            </a:r>
            <a:r>
              <a:rPr lang="en-US" dirty="0"/>
              <a:t>does not need to be "installed" before it is used. There is no "setup" procedure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Serverless</a:t>
            </a:r>
            <a:endParaRPr lang="en-US" b="1" dirty="0" smtClean="0"/>
          </a:p>
          <a:p>
            <a:r>
              <a:rPr lang="en-US" b="1" dirty="0"/>
              <a:t>Single Database </a:t>
            </a:r>
            <a:r>
              <a:rPr lang="en-US" b="1" dirty="0" smtClean="0"/>
              <a:t>File</a:t>
            </a:r>
          </a:p>
          <a:p>
            <a:r>
              <a:rPr lang="en-US" b="1" dirty="0"/>
              <a:t>Stable Cross-Platform Database </a:t>
            </a:r>
            <a:r>
              <a:rPr lang="en-US" b="1" dirty="0" smtClean="0"/>
              <a:t>File</a:t>
            </a:r>
          </a:p>
          <a:p>
            <a:r>
              <a:rPr lang="en-US" b="1" dirty="0" smtClean="0"/>
              <a:t>Compact</a:t>
            </a:r>
          </a:p>
          <a:p>
            <a:r>
              <a:rPr lang="en-US" b="1" dirty="0" smtClean="0"/>
              <a:t>Faster then MySQL. </a:t>
            </a:r>
            <a:r>
              <a:rPr lang="en-US" dirty="0" smtClean="0"/>
              <a:t>Tests shows 2 – 20 times.</a:t>
            </a:r>
          </a:p>
          <a:p>
            <a:r>
              <a:rPr lang="en-US" b="1" dirty="0" smtClean="0"/>
              <a:t>Similar SQL queries</a:t>
            </a:r>
          </a:p>
          <a:p>
            <a:r>
              <a:rPr lang="en-US" b="1" dirty="0"/>
              <a:t>Public </a:t>
            </a:r>
            <a:r>
              <a:rPr lang="en-US" b="1" dirty="0" smtClean="0"/>
              <a:t>domain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4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10/3/2012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35</a:t>
            </a:fld>
            <a:endParaRPr lang="ru-RU"/>
          </a:p>
        </p:txBody>
      </p:sp>
      <p:pic>
        <p:nvPicPr>
          <p:cNvPr id="1026" name="Picture 2" descr="C:\Users\DmitryRa\Desktop\2011-02-07_23055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2"/>
          <a:stretch/>
        </p:blipFill>
        <p:spPr bwMode="auto">
          <a:xfrm>
            <a:off x="821598" y="1219200"/>
            <a:ext cx="7208519" cy="510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6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3301715" y="2300475"/>
            <a:ext cx="2538399" cy="6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Interactive loop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tools implementation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10/3/2012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8" name="Прямоугольник 6"/>
          <p:cNvSpPr/>
          <p:nvPr/>
        </p:nvSpPr>
        <p:spPr>
          <a:xfrm>
            <a:off x="4095396" y="4693477"/>
            <a:ext cx="596432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ls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882615" y="4693477"/>
            <a:ext cx="8382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066409" y="4693477"/>
            <a:ext cx="8382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pwd</a:t>
            </a:r>
            <a:endParaRPr lang="ru-RU" dirty="0"/>
          </a:p>
        </p:txBody>
      </p:sp>
      <p:sp>
        <p:nvSpPr>
          <p:cNvPr id="12" name="Прямоугольник 15"/>
          <p:cNvSpPr/>
          <p:nvPr/>
        </p:nvSpPr>
        <p:spPr>
          <a:xfrm>
            <a:off x="7491972" y="4693477"/>
            <a:ext cx="748832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 . .</a:t>
            </a:r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6437367" y="3513291"/>
            <a:ext cx="2109210" cy="60959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parser</a:t>
            </a:r>
            <a:endParaRPr lang="en-US" dirty="0"/>
          </a:p>
        </p:txBody>
      </p:sp>
      <p:sp>
        <p:nvSpPr>
          <p:cNvPr id="23" name="Содержимое 2"/>
          <p:cNvSpPr txBox="1">
            <a:spLocks/>
          </p:cNvSpPr>
          <p:nvPr/>
        </p:nvSpPr>
        <p:spPr>
          <a:xfrm>
            <a:off x="3168897" y="1234972"/>
            <a:ext cx="2286000" cy="3810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1. Interactive mode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41473" y="1588436"/>
            <a:ext cx="168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smtClean="0">
                <a:solidFill>
                  <a:srgbClr val="C00000"/>
                </a:solidFill>
              </a:rPr>
              <a:t>/&gt;</a:t>
            </a:r>
            <a:r>
              <a:rPr lang="en-US" sz="1400" b="1" dirty="0" smtClean="0">
                <a:solidFill>
                  <a:srgbClr val="C00000"/>
                </a:solidFill>
              </a:rPr>
              <a:t> </a:t>
            </a:r>
            <a:r>
              <a:rPr lang="en-US" sz="1400" dirty="0" err="1" smtClean="0"/>
              <a:t>ls</a:t>
            </a:r>
            <a:r>
              <a:rPr lang="en-US" sz="1400" dirty="0" smtClean="0"/>
              <a:t>  --</a:t>
            </a:r>
            <a:r>
              <a:rPr lang="en-US" sz="1400" dirty="0" err="1" smtClean="0"/>
              <a:t>dump_tree</a:t>
            </a:r>
            <a:endParaRPr lang="ru-RU" dirty="0"/>
          </a:p>
        </p:txBody>
      </p:sp>
      <p:sp>
        <p:nvSpPr>
          <p:cNvPr id="25" name="Содержимое 2"/>
          <p:cNvSpPr txBox="1">
            <a:spLocks/>
          </p:cNvSpPr>
          <p:nvPr/>
        </p:nvSpPr>
        <p:spPr>
          <a:xfrm>
            <a:off x="6159968" y="1225447"/>
            <a:ext cx="2743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2. Command line mode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8543" y="1615972"/>
            <a:ext cx="2805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ccdbcmd</a:t>
            </a:r>
            <a:r>
              <a:rPr lang="en-US" sz="1400" dirty="0" smtClean="0"/>
              <a:t> &lt;options&gt;   </a:t>
            </a:r>
            <a:r>
              <a:rPr lang="en-US" sz="1400" dirty="0" err="1" smtClean="0"/>
              <a:t>ls</a:t>
            </a:r>
            <a:r>
              <a:rPr lang="en-US" sz="1400" dirty="0" smtClean="0"/>
              <a:t> </a:t>
            </a:r>
            <a:r>
              <a:rPr lang="en-US" sz="1400" dirty="0"/>
              <a:t>--</a:t>
            </a:r>
            <a:r>
              <a:rPr lang="en-US" sz="1400" dirty="0" err="1"/>
              <a:t>dump_tree</a:t>
            </a:r>
            <a:endParaRPr lang="ru-RU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6450609" y="2300474"/>
            <a:ext cx="2095968" cy="6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 parser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09123" y="2976661"/>
            <a:ext cx="168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err="1" smtClean="0"/>
              <a:t>ls</a:t>
            </a:r>
            <a:r>
              <a:rPr lang="en-US" sz="1400" dirty="0" smtClean="0"/>
              <a:t>  --</a:t>
            </a:r>
            <a:r>
              <a:rPr lang="en-US" sz="1400" dirty="0" err="1" smtClean="0"/>
              <a:t>dump_tree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3168897" y="3232450"/>
            <a:ext cx="26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</a:rPr>
              <a:t>ColnsoleContext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7" name="Прямоугольник 9"/>
          <p:cNvSpPr/>
          <p:nvPr/>
        </p:nvSpPr>
        <p:spPr>
          <a:xfrm>
            <a:off x="6279190" y="4693477"/>
            <a:ext cx="8382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mkdir</a:t>
            </a:r>
            <a:endParaRPr lang="ru-RU" dirty="0"/>
          </a:p>
        </p:txBody>
      </p:sp>
      <p:sp>
        <p:nvSpPr>
          <p:cNvPr id="38" name="Rounded Rectangle 37"/>
          <p:cNvSpPr/>
          <p:nvPr/>
        </p:nvSpPr>
        <p:spPr>
          <a:xfrm>
            <a:off x="375688" y="2087898"/>
            <a:ext cx="8527480" cy="3299425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4"/>
          <p:cNvSpPr>
            <a:spLocks noGrp="1"/>
          </p:cNvSpPr>
          <p:nvPr>
            <p:ph sz="quarter" idx="1"/>
          </p:nvPr>
        </p:nvSpPr>
        <p:spPr>
          <a:xfrm>
            <a:off x="520415" y="2350112"/>
            <a:ext cx="2362200" cy="20709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ConsoleContext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DB connection</a:t>
            </a:r>
          </a:p>
          <a:p>
            <a:r>
              <a:rPr lang="en-US" dirty="0" smtClean="0"/>
              <a:t>Plugins system</a:t>
            </a:r>
          </a:p>
          <a:p>
            <a:r>
              <a:rPr lang="en-US" dirty="0" smtClean="0"/>
              <a:t>Command parsing</a:t>
            </a:r>
          </a:p>
          <a:p>
            <a:r>
              <a:rPr lang="en-US" dirty="0" smtClean="0"/>
              <a:t>Interactive loop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640827" y="4267200"/>
            <a:ext cx="8153400" cy="0"/>
          </a:xfrm>
          <a:prstGeom prst="line">
            <a:avLst/>
          </a:prstGeom>
          <a:ln w="3175">
            <a:solidFill>
              <a:srgbClr val="66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9600" y="4541923"/>
            <a:ext cx="1249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Plugins</a:t>
            </a:r>
            <a:r>
              <a:rPr lang="en-US" sz="2800" b="1" dirty="0" smtClean="0">
                <a:solidFill>
                  <a:srgbClr val="C00000"/>
                </a:solidFill>
              </a:rPr>
              <a:t/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1200" b="1" dirty="0" smtClean="0"/>
              <a:t>(commands)</a:t>
            </a:r>
            <a:endParaRPr lang="en-US" sz="12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638315" y="5210750"/>
            <a:ext cx="2007537" cy="1099098"/>
            <a:chOff x="6467056" y="4866152"/>
            <a:chExt cx="2007537" cy="1099098"/>
          </a:xfrm>
        </p:grpSpPr>
        <p:sp>
          <p:nvSpPr>
            <p:cNvPr id="19" name="Прямоугольник 16"/>
            <p:cNvSpPr/>
            <p:nvPr/>
          </p:nvSpPr>
          <p:spPr>
            <a:xfrm>
              <a:off x="6467056" y="5280052"/>
              <a:ext cx="2007537" cy="68519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Python API</a:t>
              </a:r>
              <a:endParaRPr lang="ru-RU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391399" y="4905211"/>
              <a:ext cx="0" cy="326096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543799" y="4866152"/>
              <a:ext cx="0" cy="326096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reeform 48"/>
          <p:cNvSpPr/>
          <p:nvPr/>
        </p:nvSpPr>
        <p:spPr>
          <a:xfrm>
            <a:off x="4469130" y="4134803"/>
            <a:ext cx="3215648" cy="541020"/>
          </a:xfrm>
          <a:custGeom>
            <a:avLst/>
            <a:gdLst>
              <a:gd name="connsiteX0" fmla="*/ 3399742 w 3413268"/>
              <a:gd name="connsiteY0" fmla="*/ 0 h 502920"/>
              <a:gd name="connsiteX1" fmla="*/ 2942542 w 3413268"/>
              <a:gd name="connsiteY1" fmla="*/ 411480 h 502920"/>
              <a:gd name="connsiteX2" fmla="*/ 306022 w 3413268"/>
              <a:gd name="connsiteY2" fmla="*/ 403860 h 502920"/>
              <a:gd name="connsiteX3" fmla="*/ 161242 w 3413268"/>
              <a:gd name="connsiteY3" fmla="*/ 502920 h 502920"/>
              <a:gd name="connsiteX0" fmla="*/ 3332328 w 3342829"/>
              <a:gd name="connsiteY0" fmla="*/ 0 h 502920"/>
              <a:gd name="connsiteX1" fmla="*/ 2875128 w 3342829"/>
              <a:gd name="connsiteY1" fmla="*/ 411480 h 502920"/>
              <a:gd name="connsiteX2" fmla="*/ 405295 w 3342829"/>
              <a:gd name="connsiteY2" fmla="*/ 360998 h 502920"/>
              <a:gd name="connsiteX3" fmla="*/ 93828 w 3342829"/>
              <a:gd name="connsiteY3" fmla="*/ 502920 h 502920"/>
              <a:gd name="connsiteX0" fmla="*/ 3295479 w 3305980"/>
              <a:gd name="connsiteY0" fmla="*/ 0 h 502920"/>
              <a:gd name="connsiteX1" fmla="*/ 2838279 w 3305980"/>
              <a:gd name="connsiteY1" fmla="*/ 411480 h 502920"/>
              <a:gd name="connsiteX2" fmla="*/ 368446 w 3305980"/>
              <a:gd name="connsiteY2" fmla="*/ 360998 h 502920"/>
              <a:gd name="connsiteX3" fmla="*/ 56979 w 3305980"/>
              <a:gd name="connsiteY3" fmla="*/ 502920 h 502920"/>
              <a:gd name="connsiteX0" fmla="*/ 3238500 w 3249001"/>
              <a:gd name="connsiteY0" fmla="*/ 0 h 502920"/>
              <a:gd name="connsiteX1" fmla="*/ 2781300 w 3249001"/>
              <a:gd name="connsiteY1" fmla="*/ 411480 h 502920"/>
              <a:gd name="connsiteX2" fmla="*/ 311467 w 3249001"/>
              <a:gd name="connsiteY2" fmla="*/ 360998 h 502920"/>
              <a:gd name="connsiteX3" fmla="*/ 0 w 3249001"/>
              <a:gd name="connsiteY3" fmla="*/ 502920 h 502920"/>
              <a:gd name="connsiteX0" fmla="*/ 3255331 w 3266335"/>
              <a:gd name="connsiteY0" fmla="*/ 0 h 502920"/>
              <a:gd name="connsiteX1" fmla="*/ 2802894 w 3266335"/>
              <a:gd name="connsiteY1" fmla="*/ 373380 h 502920"/>
              <a:gd name="connsiteX2" fmla="*/ 328298 w 3266335"/>
              <a:gd name="connsiteY2" fmla="*/ 360998 h 502920"/>
              <a:gd name="connsiteX3" fmla="*/ 16831 w 3266335"/>
              <a:gd name="connsiteY3" fmla="*/ 502920 h 502920"/>
              <a:gd name="connsiteX0" fmla="*/ 3253657 w 3264582"/>
              <a:gd name="connsiteY0" fmla="*/ 0 h 502920"/>
              <a:gd name="connsiteX1" fmla="*/ 2801220 w 3264582"/>
              <a:gd name="connsiteY1" fmla="*/ 373380 h 502920"/>
              <a:gd name="connsiteX2" fmla="*/ 331386 w 3264582"/>
              <a:gd name="connsiteY2" fmla="*/ 375285 h 502920"/>
              <a:gd name="connsiteX3" fmla="*/ 15157 w 3264582"/>
              <a:gd name="connsiteY3" fmla="*/ 502920 h 502920"/>
              <a:gd name="connsiteX0" fmla="*/ 3238500 w 3249425"/>
              <a:gd name="connsiteY0" fmla="*/ 0 h 502920"/>
              <a:gd name="connsiteX1" fmla="*/ 2786063 w 3249425"/>
              <a:gd name="connsiteY1" fmla="*/ 373380 h 502920"/>
              <a:gd name="connsiteX2" fmla="*/ 316229 w 3249425"/>
              <a:gd name="connsiteY2" fmla="*/ 375285 h 502920"/>
              <a:gd name="connsiteX3" fmla="*/ 0 w 3249425"/>
              <a:gd name="connsiteY3" fmla="*/ 502920 h 502920"/>
              <a:gd name="connsiteX0" fmla="*/ 3238500 w 3239220"/>
              <a:gd name="connsiteY0" fmla="*/ 0 h 502920"/>
              <a:gd name="connsiteX1" fmla="*/ 2786063 w 3239220"/>
              <a:gd name="connsiteY1" fmla="*/ 373380 h 502920"/>
              <a:gd name="connsiteX2" fmla="*/ 316229 w 3239220"/>
              <a:gd name="connsiteY2" fmla="*/ 375285 h 502920"/>
              <a:gd name="connsiteX3" fmla="*/ 0 w 3239220"/>
              <a:gd name="connsiteY3" fmla="*/ 502920 h 502920"/>
              <a:gd name="connsiteX0" fmla="*/ 3233738 w 3234657"/>
              <a:gd name="connsiteY0" fmla="*/ 0 h 536257"/>
              <a:gd name="connsiteX1" fmla="*/ 2786063 w 3234657"/>
              <a:gd name="connsiteY1" fmla="*/ 406717 h 536257"/>
              <a:gd name="connsiteX2" fmla="*/ 316229 w 3234657"/>
              <a:gd name="connsiteY2" fmla="*/ 408622 h 536257"/>
              <a:gd name="connsiteX3" fmla="*/ 0 w 3234657"/>
              <a:gd name="connsiteY3" fmla="*/ 536257 h 536257"/>
              <a:gd name="connsiteX0" fmla="*/ 3235878 w 3236797"/>
              <a:gd name="connsiteY0" fmla="*/ 0 h 541020"/>
              <a:gd name="connsiteX1" fmla="*/ 2788203 w 3236797"/>
              <a:gd name="connsiteY1" fmla="*/ 406717 h 541020"/>
              <a:gd name="connsiteX2" fmla="*/ 318369 w 3236797"/>
              <a:gd name="connsiteY2" fmla="*/ 408622 h 541020"/>
              <a:gd name="connsiteX3" fmla="*/ 21190 w 3236797"/>
              <a:gd name="connsiteY3" fmla="*/ 541020 h 541020"/>
              <a:gd name="connsiteX0" fmla="*/ 3235878 w 3236797"/>
              <a:gd name="connsiteY0" fmla="*/ 0 h 541020"/>
              <a:gd name="connsiteX1" fmla="*/ 2788203 w 3236797"/>
              <a:gd name="connsiteY1" fmla="*/ 406717 h 541020"/>
              <a:gd name="connsiteX2" fmla="*/ 318369 w 3236797"/>
              <a:gd name="connsiteY2" fmla="*/ 408622 h 541020"/>
              <a:gd name="connsiteX3" fmla="*/ 21190 w 3236797"/>
              <a:gd name="connsiteY3" fmla="*/ 541020 h 541020"/>
              <a:gd name="connsiteX0" fmla="*/ 3214688 w 3215607"/>
              <a:gd name="connsiteY0" fmla="*/ 0 h 541020"/>
              <a:gd name="connsiteX1" fmla="*/ 2767013 w 3215607"/>
              <a:gd name="connsiteY1" fmla="*/ 406717 h 541020"/>
              <a:gd name="connsiteX2" fmla="*/ 297179 w 3215607"/>
              <a:gd name="connsiteY2" fmla="*/ 408622 h 541020"/>
              <a:gd name="connsiteX3" fmla="*/ 0 w 3215607"/>
              <a:gd name="connsiteY3" fmla="*/ 541020 h 541020"/>
              <a:gd name="connsiteX0" fmla="*/ 3214688 w 3215648"/>
              <a:gd name="connsiteY0" fmla="*/ 0 h 541020"/>
              <a:gd name="connsiteX1" fmla="*/ 2767013 w 3215648"/>
              <a:gd name="connsiteY1" fmla="*/ 406717 h 541020"/>
              <a:gd name="connsiteX2" fmla="*/ 292417 w 3215648"/>
              <a:gd name="connsiteY2" fmla="*/ 437197 h 541020"/>
              <a:gd name="connsiteX3" fmla="*/ 0 w 3215648"/>
              <a:gd name="connsiteY3" fmla="*/ 541020 h 541020"/>
              <a:gd name="connsiteX0" fmla="*/ 3214688 w 3215648"/>
              <a:gd name="connsiteY0" fmla="*/ 0 h 541020"/>
              <a:gd name="connsiteX1" fmla="*/ 2767013 w 3215648"/>
              <a:gd name="connsiteY1" fmla="*/ 406717 h 541020"/>
              <a:gd name="connsiteX2" fmla="*/ 292417 w 3215648"/>
              <a:gd name="connsiteY2" fmla="*/ 437197 h 541020"/>
              <a:gd name="connsiteX3" fmla="*/ 0 w 3215648"/>
              <a:gd name="connsiteY3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5648" h="541020">
                <a:moveTo>
                  <a:pt x="3214688" y="0"/>
                </a:moveTo>
                <a:cubicBezTo>
                  <a:pt x="3215323" y="205422"/>
                  <a:pt x="3254058" y="333851"/>
                  <a:pt x="2767013" y="406717"/>
                </a:cubicBezTo>
                <a:cubicBezTo>
                  <a:pt x="2279968" y="479583"/>
                  <a:pt x="501174" y="438626"/>
                  <a:pt x="292417" y="437197"/>
                </a:cubicBezTo>
                <a:cubicBezTo>
                  <a:pt x="83660" y="435768"/>
                  <a:pt x="16827" y="422910"/>
                  <a:pt x="0" y="541020"/>
                </a:cubicBezTo>
              </a:path>
            </a:pathLst>
          </a:cu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4548189" y="2917032"/>
            <a:ext cx="3111667" cy="588168"/>
          </a:xfrm>
          <a:custGeom>
            <a:avLst/>
            <a:gdLst>
              <a:gd name="connsiteX0" fmla="*/ 205845 w 3491383"/>
              <a:gd name="connsiteY0" fmla="*/ 0 h 571500"/>
              <a:gd name="connsiteX1" fmla="*/ 310620 w 3491383"/>
              <a:gd name="connsiteY1" fmla="*/ 295275 h 571500"/>
              <a:gd name="connsiteX2" fmla="*/ 3158595 w 3491383"/>
              <a:gd name="connsiteY2" fmla="*/ 381000 h 571500"/>
              <a:gd name="connsiteX3" fmla="*/ 3320520 w 3491383"/>
              <a:gd name="connsiteY3" fmla="*/ 571500 h 571500"/>
              <a:gd name="connsiteX0" fmla="*/ 205845 w 3387169"/>
              <a:gd name="connsiteY0" fmla="*/ 0 h 571500"/>
              <a:gd name="connsiteX1" fmla="*/ 310620 w 3387169"/>
              <a:gd name="connsiteY1" fmla="*/ 295275 h 571500"/>
              <a:gd name="connsiteX2" fmla="*/ 3158595 w 3387169"/>
              <a:gd name="connsiteY2" fmla="*/ 381000 h 571500"/>
              <a:gd name="connsiteX3" fmla="*/ 3320520 w 3387169"/>
              <a:gd name="connsiteY3" fmla="*/ 571500 h 571500"/>
              <a:gd name="connsiteX0" fmla="*/ 205845 w 3320520"/>
              <a:gd name="connsiteY0" fmla="*/ 0 h 571500"/>
              <a:gd name="connsiteX1" fmla="*/ 310620 w 3320520"/>
              <a:gd name="connsiteY1" fmla="*/ 295275 h 571500"/>
              <a:gd name="connsiteX2" fmla="*/ 3158595 w 3320520"/>
              <a:gd name="connsiteY2" fmla="*/ 381000 h 571500"/>
              <a:gd name="connsiteX3" fmla="*/ 3320520 w 3320520"/>
              <a:gd name="connsiteY3" fmla="*/ 571500 h 571500"/>
              <a:gd name="connsiteX0" fmla="*/ 162297 w 3276972"/>
              <a:gd name="connsiteY0" fmla="*/ 0 h 571500"/>
              <a:gd name="connsiteX1" fmla="*/ 267072 w 3276972"/>
              <a:gd name="connsiteY1" fmla="*/ 295275 h 571500"/>
              <a:gd name="connsiteX2" fmla="*/ 3115047 w 3276972"/>
              <a:gd name="connsiteY2" fmla="*/ 381000 h 571500"/>
              <a:gd name="connsiteX3" fmla="*/ 3276972 w 3276972"/>
              <a:gd name="connsiteY3" fmla="*/ 571500 h 571500"/>
              <a:gd name="connsiteX0" fmla="*/ 109047 w 3223722"/>
              <a:gd name="connsiteY0" fmla="*/ 0 h 571500"/>
              <a:gd name="connsiteX1" fmla="*/ 213822 w 3223722"/>
              <a:gd name="connsiteY1" fmla="*/ 295275 h 571500"/>
              <a:gd name="connsiteX2" fmla="*/ 3061797 w 3223722"/>
              <a:gd name="connsiteY2" fmla="*/ 381000 h 571500"/>
              <a:gd name="connsiteX3" fmla="*/ 3223722 w 3223722"/>
              <a:gd name="connsiteY3" fmla="*/ 571500 h 571500"/>
              <a:gd name="connsiteX0" fmla="*/ 164958 w 3274870"/>
              <a:gd name="connsiteY0" fmla="*/ 0 h 588168"/>
              <a:gd name="connsiteX1" fmla="*/ 264970 w 3274870"/>
              <a:gd name="connsiteY1" fmla="*/ 311943 h 588168"/>
              <a:gd name="connsiteX2" fmla="*/ 3112945 w 3274870"/>
              <a:gd name="connsiteY2" fmla="*/ 397668 h 588168"/>
              <a:gd name="connsiteX3" fmla="*/ 3274870 w 3274870"/>
              <a:gd name="connsiteY3" fmla="*/ 588168 h 588168"/>
              <a:gd name="connsiteX0" fmla="*/ 147250 w 3257162"/>
              <a:gd name="connsiteY0" fmla="*/ 0 h 588168"/>
              <a:gd name="connsiteX1" fmla="*/ 247262 w 3257162"/>
              <a:gd name="connsiteY1" fmla="*/ 311943 h 588168"/>
              <a:gd name="connsiteX2" fmla="*/ 3095237 w 3257162"/>
              <a:gd name="connsiteY2" fmla="*/ 397668 h 588168"/>
              <a:gd name="connsiteX3" fmla="*/ 3257162 w 3257162"/>
              <a:gd name="connsiteY3" fmla="*/ 588168 h 588168"/>
              <a:gd name="connsiteX0" fmla="*/ 42809 w 3152721"/>
              <a:gd name="connsiteY0" fmla="*/ 0 h 588168"/>
              <a:gd name="connsiteX1" fmla="*/ 142821 w 3152721"/>
              <a:gd name="connsiteY1" fmla="*/ 311943 h 588168"/>
              <a:gd name="connsiteX2" fmla="*/ 2990796 w 3152721"/>
              <a:gd name="connsiteY2" fmla="*/ 397668 h 588168"/>
              <a:gd name="connsiteX3" fmla="*/ 3152721 w 3152721"/>
              <a:gd name="connsiteY3" fmla="*/ 588168 h 588168"/>
              <a:gd name="connsiteX0" fmla="*/ 30183 w 3140095"/>
              <a:gd name="connsiteY0" fmla="*/ 0 h 588168"/>
              <a:gd name="connsiteX1" fmla="*/ 130195 w 3140095"/>
              <a:gd name="connsiteY1" fmla="*/ 311943 h 588168"/>
              <a:gd name="connsiteX2" fmla="*/ 2978170 w 3140095"/>
              <a:gd name="connsiteY2" fmla="*/ 397668 h 588168"/>
              <a:gd name="connsiteX3" fmla="*/ 3140095 w 3140095"/>
              <a:gd name="connsiteY3" fmla="*/ 588168 h 588168"/>
              <a:gd name="connsiteX0" fmla="*/ 0 w 3209567"/>
              <a:gd name="connsiteY0" fmla="*/ 0 h 588168"/>
              <a:gd name="connsiteX1" fmla="*/ 275272 w 3209567"/>
              <a:gd name="connsiteY1" fmla="*/ 334803 h 588168"/>
              <a:gd name="connsiteX2" fmla="*/ 2947987 w 3209567"/>
              <a:gd name="connsiteY2" fmla="*/ 397668 h 588168"/>
              <a:gd name="connsiteX3" fmla="*/ 3109912 w 3209567"/>
              <a:gd name="connsiteY3" fmla="*/ 588168 h 588168"/>
              <a:gd name="connsiteX0" fmla="*/ 32538 w 3144205"/>
              <a:gd name="connsiteY0" fmla="*/ 0 h 588168"/>
              <a:gd name="connsiteX1" fmla="*/ 307810 w 3144205"/>
              <a:gd name="connsiteY1" fmla="*/ 334803 h 588168"/>
              <a:gd name="connsiteX2" fmla="*/ 2729065 w 3144205"/>
              <a:gd name="connsiteY2" fmla="*/ 382428 h 588168"/>
              <a:gd name="connsiteX3" fmla="*/ 3142450 w 3144205"/>
              <a:gd name="connsiteY3" fmla="*/ 588168 h 588168"/>
              <a:gd name="connsiteX0" fmla="*/ 0 w 3111667"/>
              <a:gd name="connsiteY0" fmla="*/ 0 h 588168"/>
              <a:gd name="connsiteX1" fmla="*/ 275272 w 3111667"/>
              <a:gd name="connsiteY1" fmla="*/ 334803 h 588168"/>
              <a:gd name="connsiteX2" fmla="*/ 2696527 w 3111667"/>
              <a:gd name="connsiteY2" fmla="*/ 382428 h 588168"/>
              <a:gd name="connsiteX3" fmla="*/ 3109912 w 3111667"/>
              <a:gd name="connsiteY3" fmla="*/ 588168 h 58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1667" h="588168">
                <a:moveTo>
                  <a:pt x="0" y="0"/>
                </a:moveTo>
                <a:cubicBezTo>
                  <a:pt x="1588" y="109537"/>
                  <a:pt x="62071" y="271065"/>
                  <a:pt x="275272" y="334803"/>
                </a:cubicBezTo>
                <a:cubicBezTo>
                  <a:pt x="488473" y="398541"/>
                  <a:pt x="2224087" y="340201"/>
                  <a:pt x="2696527" y="382428"/>
                </a:cubicBezTo>
                <a:cubicBezTo>
                  <a:pt x="3168967" y="424655"/>
                  <a:pt x="3108324" y="433386"/>
                  <a:pt x="3109912" y="588168"/>
                </a:cubicBezTo>
              </a:path>
            </a:pathLst>
          </a:cu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7610475" y="1948547"/>
            <a:ext cx="390525" cy="342216"/>
          </a:xfrm>
          <a:custGeom>
            <a:avLst/>
            <a:gdLst>
              <a:gd name="connsiteX0" fmla="*/ 552450 w 552450"/>
              <a:gd name="connsiteY0" fmla="*/ 27135 h 455760"/>
              <a:gd name="connsiteX1" fmla="*/ 104775 w 552450"/>
              <a:gd name="connsiteY1" fmla="*/ 46185 h 455760"/>
              <a:gd name="connsiteX2" fmla="*/ 0 w 552450"/>
              <a:gd name="connsiteY2" fmla="*/ 455760 h 455760"/>
              <a:gd name="connsiteX0" fmla="*/ 552450 w 552450"/>
              <a:gd name="connsiteY0" fmla="*/ 7061 h 435686"/>
              <a:gd name="connsiteX1" fmla="*/ 104775 w 552450"/>
              <a:gd name="connsiteY1" fmla="*/ 102311 h 435686"/>
              <a:gd name="connsiteX2" fmla="*/ 0 w 552450"/>
              <a:gd name="connsiteY2" fmla="*/ 435686 h 435686"/>
              <a:gd name="connsiteX0" fmla="*/ 552450 w 552450"/>
              <a:gd name="connsiteY0" fmla="*/ 6745 h 411558"/>
              <a:gd name="connsiteX1" fmla="*/ 104775 w 552450"/>
              <a:gd name="connsiteY1" fmla="*/ 101995 h 411558"/>
              <a:gd name="connsiteX2" fmla="*/ 0 w 552450"/>
              <a:gd name="connsiteY2" fmla="*/ 411558 h 411558"/>
              <a:gd name="connsiteX0" fmla="*/ 552818 w 552818"/>
              <a:gd name="connsiteY0" fmla="*/ 6745 h 411558"/>
              <a:gd name="connsiteX1" fmla="*/ 105143 w 552818"/>
              <a:gd name="connsiteY1" fmla="*/ 101995 h 411558"/>
              <a:gd name="connsiteX2" fmla="*/ 368 w 552818"/>
              <a:gd name="connsiteY2" fmla="*/ 411558 h 411558"/>
              <a:gd name="connsiteX0" fmla="*/ 552450 w 552450"/>
              <a:gd name="connsiteY0" fmla="*/ 6745 h 411558"/>
              <a:gd name="connsiteX1" fmla="*/ 104775 w 552450"/>
              <a:gd name="connsiteY1" fmla="*/ 101995 h 411558"/>
              <a:gd name="connsiteX2" fmla="*/ 0 w 552450"/>
              <a:gd name="connsiteY2" fmla="*/ 411558 h 411558"/>
              <a:gd name="connsiteX0" fmla="*/ 552450 w 552450"/>
              <a:gd name="connsiteY0" fmla="*/ 916 h 405729"/>
              <a:gd name="connsiteX1" fmla="*/ 104775 w 552450"/>
              <a:gd name="connsiteY1" fmla="*/ 96166 h 405729"/>
              <a:gd name="connsiteX2" fmla="*/ 0 w 552450"/>
              <a:gd name="connsiteY2" fmla="*/ 405729 h 40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405729">
                <a:moveTo>
                  <a:pt x="552450" y="916"/>
                </a:moveTo>
                <a:cubicBezTo>
                  <a:pt x="323850" y="-6228"/>
                  <a:pt x="196850" y="28697"/>
                  <a:pt x="104775" y="96166"/>
                </a:cubicBezTo>
                <a:cubicBezTo>
                  <a:pt x="12700" y="163635"/>
                  <a:pt x="1587" y="260473"/>
                  <a:pt x="0" y="405729"/>
                </a:cubicBezTo>
              </a:path>
            </a:pathLst>
          </a:cu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7577415" y="2924175"/>
            <a:ext cx="54965" cy="435610"/>
          </a:xfrm>
          <a:custGeom>
            <a:avLst/>
            <a:gdLst>
              <a:gd name="connsiteX0" fmla="*/ 0 w 190500"/>
              <a:gd name="connsiteY0" fmla="*/ 0 h 457200"/>
              <a:gd name="connsiteX1" fmla="*/ 190500 w 190500"/>
              <a:gd name="connsiteY1" fmla="*/ 457200 h 457200"/>
              <a:gd name="connsiteX0" fmla="*/ 25400 w 25400"/>
              <a:gd name="connsiteY0" fmla="*/ 0 h 412750"/>
              <a:gd name="connsiteX1" fmla="*/ 0 w 25400"/>
              <a:gd name="connsiteY1" fmla="*/ 412750 h 412750"/>
              <a:gd name="connsiteX0" fmla="*/ 57023 w 57023"/>
              <a:gd name="connsiteY0" fmla="*/ 0 h 412750"/>
              <a:gd name="connsiteX1" fmla="*/ 31623 w 57023"/>
              <a:gd name="connsiteY1" fmla="*/ 412750 h 412750"/>
              <a:gd name="connsiteX0" fmla="*/ 52109 w 54965"/>
              <a:gd name="connsiteY0" fmla="*/ 0 h 412750"/>
              <a:gd name="connsiteX1" fmla="*/ 26709 w 54965"/>
              <a:gd name="connsiteY1" fmla="*/ 412750 h 412750"/>
              <a:gd name="connsiteX0" fmla="*/ 52109 w 54965"/>
              <a:gd name="connsiteY0" fmla="*/ 0 h 435610"/>
              <a:gd name="connsiteX1" fmla="*/ 26709 w 54965"/>
              <a:gd name="connsiteY1" fmla="*/ 435610 h 43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965" h="435610">
                <a:moveTo>
                  <a:pt x="52109" y="0"/>
                </a:moveTo>
                <a:cubicBezTo>
                  <a:pt x="75392" y="232833"/>
                  <a:pt x="-53724" y="272627"/>
                  <a:pt x="26709" y="435610"/>
                </a:cubicBezTo>
              </a:path>
            </a:pathLst>
          </a:cu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347118" y="4267200"/>
            <a:ext cx="168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smtClean="0"/>
              <a:t>--</a:t>
            </a:r>
            <a:r>
              <a:rPr lang="en-US" sz="1400" dirty="0" err="1" smtClean="0"/>
              <a:t>dump_tree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1317197" y="1246640"/>
            <a:ext cx="108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640827" y="1454047"/>
            <a:ext cx="59330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rved Down Arrow 57"/>
          <p:cNvSpPr/>
          <p:nvPr/>
        </p:nvSpPr>
        <p:spPr>
          <a:xfrm rot="20637884">
            <a:off x="3454337" y="2453962"/>
            <a:ext cx="343787" cy="141566"/>
          </a:xfrm>
          <a:prstGeom prst="curvedDownArrow">
            <a:avLst>
              <a:gd name="adj1" fmla="val 19876"/>
              <a:gd name="adj2" fmla="val 41333"/>
              <a:gd name="adj3" fmla="val 4402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urved Down Arrow 58"/>
          <p:cNvSpPr/>
          <p:nvPr/>
        </p:nvSpPr>
        <p:spPr>
          <a:xfrm rot="20637884" flipH="1" flipV="1">
            <a:off x="3490208" y="2618334"/>
            <a:ext cx="330786" cy="125377"/>
          </a:xfrm>
          <a:prstGeom prst="curvedDownArrow">
            <a:avLst>
              <a:gd name="adj1" fmla="val 19876"/>
              <a:gd name="adj2" fmla="val 41333"/>
              <a:gd name="adj3" fmla="val 4402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 flipH="1">
            <a:off x="4239685" y="1923749"/>
            <a:ext cx="343929" cy="342216"/>
          </a:xfrm>
          <a:custGeom>
            <a:avLst/>
            <a:gdLst>
              <a:gd name="connsiteX0" fmla="*/ 552450 w 552450"/>
              <a:gd name="connsiteY0" fmla="*/ 27135 h 455760"/>
              <a:gd name="connsiteX1" fmla="*/ 104775 w 552450"/>
              <a:gd name="connsiteY1" fmla="*/ 46185 h 455760"/>
              <a:gd name="connsiteX2" fmla="*/ 0 w 552450"/>
              <a:gd name="connsiteY2" fmla="*/ 455760 h 455760"/>
              <a:gd name="connsiteX0" fmla="*/ 552450 w 552450"/>
              <a:gd name="connsiteY0" fmla="*/ 7061 h 435686"/>
              <a:gd name="connsiteX1" fmla="*/ 104775 w 552450"/>
              <a:gd name="connsiteY1" fmla="*/ 102311 h 435686"/>
              <a:gd name="connsiteX2" fmla="*/ 0 w 552450"/>
              <a:gd name="connsiteY2" fmla="*/ 435686 h 435686"/>
              <a:gd name="connsiteX0" fmla="*/ 552450 w 552450"/>
              <a:gd name="connsiteY0" fmla="*/ 6745 h 411558"/>
              <a:gd name="connsiteX1" fmla="*/ 104775 w 552450"/>
              <a:gd name="connsiteY1" fmla="*/ 101995 h 411558"/>
              <a:gd name="connsiteX2" fmla="*/ 0 w 552450"/>
              <a:gd name="connsiteY2" fmla="*/ 411558 h 411558"/>
              <a:gd name="connsiteX0" fmla="*/ 552818 w 552818"/>
              <a:gd name="connsiteY0" fmla="*/ 6745 h 411558"/>
              <a:gd name="connsiteX1" fmla="*/ 105143 w 552818"/>
              <a:gd name="connsiteY1" fmla="*/ 101995 h 411558"/>
              <a:gd name="connsiteX2" fmla="*/ 368 w 552818"/>
              <a:gd name="connsiteY2" fmla="*/ 411558 h 411558"/>
              <a:gd name="connsiteX0" fmla="*/ 552450 w 552450"/>
              <a:gd name="connsiteY0" fmla="*/ 6745 h 411558"/>
              <a:gd name="connsiteX1" fmla="*/ 104775 w 552450"/>
              <a:gd name="connsiteY1" fmla="*/ 101995 h 411558"/>
              <a:gd name="connsiteX2" fmla="*/ 0 w 552450"/>
              <a:gd name="connsiteY2" fmla="*/ 411558 h 411558"/>
              <a:gd name="connsiteX0" fmla="*/ 552450 w 552450"/>
              <a:gd name="connsiteY0" fmla="*/ 916 h 405729"/>
              <a:gd name="connsiteX1" fmla="*/ 104775 w 552450"/>
              <a:gd name="connsiteY1" fmla="*/ 96166 h 405729"/>
              <a:gd name="connsiteX2" fmla="*/ 0 w 552450"/>
              <a:gd name="connsiteY2" fmla="*/ 405729 h 40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405729">
                <a:moveTo>
                  <a:pt x="552450" y="916"/>
                </a:moveTo>
                <a:cubicBezTo>
                  <a:pt x="323850" y="-6228"/>
                  <a:pt x="196850" y="28697"/>
                  <a:pt x="104775" y="96166"/>
                </a:cubicBezTo>
                <a:cubicBezTo>
                  <a:pt x="12700" y="163635"/>
                  <a:pt x="1587" y="260473"/>
                  <a:pt x="0" y="405729"/>
                </a:cubicBezTo>
              </a:path>
            </a:pathLst>
          </a:cu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4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4" grpId="0" animBg="1"/>
      <p:bldP spid="23" grpId="0"/>
      <p:bldP spid="24" grpId="0"/>
      <p:bldP spid="25" grpId="0"/>
      <p:bldP spid="26" grpId="0"/>
      <p:bldP spid="31" grpId="0" animBg="1"/>
      <p:bldP spid="33" grpId="0"/>
      <p:bldP spid="49" grpId="0" animBg="1"/>
      <p:bldP spid="50" grpId="0" animBg="1"/>
      <p:bldP spid="52" grpId="0" animBg="1"/>
      <p:bldP spid="53" grpId="0" animBg="1"/>
      <p:bldP spid="54" grpId="0"/>
      <p:bldP spid="55" grpId="0"/>
      <p:bldP spid="58" grpId="0" animBg="1"/>
      <p:bldP spid="59" grpId="0" animBg="1"/>
      <p:bldP spid="6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interface approach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10/3/2012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95300" y="1543394"/>
            <a:ext cx="8267700" cy="2038005"/>
          </a:xfrm>
        </p:spPr>
        <p:txBody>
          <a:bodyPr>
            <a:noAutofit/>
          </a:bodyPr>
          <a:lstStyle/>
          <a:p>
            <a:r>
              <a:rPr lang="en-US" sz="3200" dirty="0" smtClean="0"/>
              <a:t>Have some framework to generate pages. </a:t>
            </a:r>
          </a:p>
          <a:p>
            <a:r>
              <a:rPr lang="en-US" sz="3200" dirty="0" smtClean="0"/>
              <a:t>Connect this framework with C++ CCDB API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95300" y="1142999"/>
            <a:ext cx="41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Task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349" y="3352800"/>
            <a:ext cx="41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Solution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5300" y="3742730"/>
            <a:ext cx="8267700" cy="250567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PHP for page generation. </a:t>
            </a:r>
          </a:p>
          <a:p>
            <a:r>
              <a:rPr lang="en-US" sz="3200" dirty="0" smtClean="0"/>
              <a:t>CGI from C++ API for accessing data.</a:t>
            </a:r>
          </a:p>
          <a:p>
            <a:r>
              <a:rPr lang="en-US" sz="3200" dirty="0" err="1" smtClean="0"/>
              <a:t>JQuery</a:t>
            </a:r>
            <a:r>
              <a:rPr lang="en-US" sz="3200" dirty="0" smtClean="0"/>
              <a:t> to glue both and make UI reach.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410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JQuery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10/3/2012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200400"/>
          </a:xfrm>
        </p:spPr>
        <p:txBody>
          <a:bodyPr/>
          <a:lstStyle/>
          <a:p>
            <a:r>
              <a:rPr lang="en-US" b="1" dirty="0" err="1"/>
              <a:t>jQuery</a:t>
            </a:r>
            <a:r>
              <a:rPr lang="en-US" dirty="0"/>
              <a:t> is a </a:t>
            </a:r>
            <a:r>
              <a:rPr lang="en-US" dirty="0">
                <a:hlinkClick r:id="rId2" tooltip="Cross-browser"/>
              </a:rPr>
              <a:t>cross-browser</a:t>
            </a:r>
            <a:r>
              <a:rPr lang="en-US" dirty="0"/>
              <a:t> </a:t>
            </a:r>
            <a:r>
              <a:rPr lang="en-US" dirty="0">
                <a:hlinkClick r:id="rId3" tooltip="JavaScript library"/>
              </a:rPr>
              <a:t>JavaScript library</a:t>
            </a:r>
            <a:r>
              <a:rPr lang="en-US" dirty="0"/>
              <a:t> designed to simplify the </a:t>
            </a:r>
            <a:r>
              <a:rPr lang="en-US" dirty="0">
                <a:hlinkClick r:id="rId4" tooltip="Client-side scripting"/>
              </a:rPr>
              <a:t>client-side scripting</a:t>
            </a:r>
            <a:r>
              <a:rPr lang="en-US" dirty="0"/>
              <a:t> of </a:t>
            </a:r>
            <a:r>
              <a:rPr lang="en-US" dirty="0">
                <a:hlinkClick r:id="rId5" tooltip="HTML"/>
              </a:rPr>
              <a:t>HTML</a:t>
            </a:r>
            <a:r>
              <a:rPr lang="en-US" dirty="0" smtClean="0"/>
              <a:t>.</a:t>
            </a:r>
            <a:endParaRPr lang="en-US" baseline="30000" dirty="0"/>
          </a:p>
          <a:p>
            <a:r>
              <a:rPr lang="en-US" dirty="0" smtClean="0"/>
              <a:t>Released January 2006. </a:t>
            </a:r>
            <a:r>
              <a:rPr lang="en-US" dirty="0"/>
              <a:t>Used by over 31% of the 10,000 most visited </a:t>
            </a:r>
            <a:r>
              <a:rPr lang="en-US" dirty="0" smtClean="0"/>
              <a:t>websites at the end of 2011.</a:t>
            </a:r>
          </a:p>
          <a:p>
            <a:r>
              <a:rPr lang="en-US" dirty="0" smtClean="0"/>
              <a:t> Works on all todays browser. Moreover, makes JavaScript programming browser independent.</a:t>
            </a:r>
          </a:p>
          <a:p>
            <a:r>
              <a:rPr lang="en-US" dirty="0" smtClean="0"/>
              <a:t>Makes AJAX – really easy. Enriches web User Interface.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8948" y="4572000"/>
            <a:ext cx="675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AJAX  </a:t>
            </a:r>
            <a:r>
              <a:rPr lang="en-US" sz="2400" b="1" dirty="0" smtClean="0"/>
              <a:t>-</a:t>
            </a:r>
            <a:r>
              <a:rPr lang="en-US" sz="2400" b="1" dirty="0" smtClean="0">
                <a:solidFill>
                  <a:srgbClr val="C00000"/>
                </a:solidFill>
              </a:rPr>
              <a:t>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Asynchronous JavaScript and XML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63548" y="5105400"/>
            <a:ext cx="77089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Classic HTML – reload page on </a:t>
            </a:r>
            <a:r>
              <a:rPr lang="en-US" b="1" dirty="0" smtClean="0"/>
              <a:t>every</a:t>
            </a:r>
            <a:r>
              <a:rPr lang="en-US" dirty="0" smtClean="0"/>
              <a:t> user update.</a:t>
            </a:r>
          </a:p>
          <a:p>
            <a:r>
              <a:rPr lang="en-US" dirty="0" smtClean="0"/>
              <a:t>AJAX – Possibility to reload only part of the page.</a:t>
            </a:r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88948" y="4572000"/>
            <a:ext cx="81978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75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interface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8286" y="2761938"/>
            <a:ext cx="1905000" cy="9583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page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6386" y="4407176"/>
            <a:ext cx="1866900" cy="853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</a:t>
            </a:r>
            <a:endParaRPr lang="ru-RU" dirty="0"/>
          </a:p>
        </p:txBody>
      </p:sp>
      <p:sp>
        <p:nvSpPr>
          <p:cNvPr id="6" name="Стрелка вверх 5"/>
          <p:cNvSpPr/>
          <p:nvPr/>
        </p:nvSpPr>
        <p:spPr>
          <a:xfrm>
            <a:off x="1268386" y="3810948"/>
            <a:ext cx="304800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743325" y="2769032"/>
            <a:ext cx="1743075" cy="9512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 </a:t>
            </a:r>
            <a:r>
              <a:rPr lang="en-US" dirty="0" err="1" smtClean="0"/>
              <a:t>Cgi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 Context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636809" y="2766428"/>
            <a:ext cx="83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JQuery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743324" y="4407176"/>
            <a:ext cx="1743075" cy="853817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Calib</a:t>
            </a:r>
            <a:r>
              <a:rPr lang="en-US" dirty="0" smtClean="0"/>
              <a:t>. DB API</a:t>
            </a:r>
          </a:p>
          <a:p>
            <a:pPr algn="ctr"/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13" name="Блок-схема: магнитный диск 12"/>
          <p:cNvSpPr/>
          <p:nvPr/>
        </p:nvSpPr>
        <p:spPr>
          <a:xfrm>
            <a:off x="6248400" y="4359294"/>
            <a:ext cx="1552575" cy="901700"/>
          </a:xfrm>
          <a:prstGeom prst="flowChartMagneticDisk">
            <a:avLst/>
          </a:prstGeom>
          <a:solidFill>
            <a:srgbClr val="1335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CCDB</a:t>
            </a:r>
          </a:p>
          <a:p>
            <a:pPr algn="ctr"/>
            <a:r>
              <a:rPr lang="en-US" sz="1600" dirty="0" smtClean="0"/>
              <a:t>My SQL Server</a:t>
            </a:r>
            <a:endParaRPr lang="ru-RU" sz="1600" dirty="0"/>
          </a:p>
        </p:txBody>
      </p:sp>
      <p:sp>
        <p:nvSpPr>
          <p:cNvPr id="16" name="Двойная стрелка влево/вправо 15"/>
          <p:cNvSpPr/>
          <p:nvPr/>
        </p:nvSpPr>
        <p:spPr>
          <a:xfrm rot="5400000">
            <a:off x="4412267" y="3897655"/>
            <a:ext cx="492504" cy="3444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85800" y="58674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$("#</a:t>
            </a:r>
            <a:r>
              <a:rPr lang="en-US" dirty="0" err="1" smtClean="0"/>
              <a:t>tree_place</a:t>
            </a:r>
            <a:r>
              <a:rPr lang="en-US" dirty="0" smtClean="0"/>
              <a:t>").</a:t>
            </a:r>
            <a:r>
              <a:rPr lang="en-US" dirty="0" err="1" smtClean="0"/>
              <a:t>treeview</a:t>
            </a:r>
            <a:r>
              <a:rPr lang="en-US" dirty="0" smtClean="0"/>
              <a:t>({url: “</a:t>
            </a:r>
            <a:r>
              <a:rPr lang="en-US" dirty="0" err="1" smtClean="0"/>
              <a:t>cgi</a:t>
            </a:r>
            <a:r>
              <a:rPr lang="en-US" dirty="0" smtClean="0"/>
              <a:t>-bin/</a:t>
            </a:r>
            <a:r>
              <a:rPr lang="en-US" dirty="0" err="1" smtClean="0"/>
              <a:t>ccdb.cgi?op</a:t>
            </a:r>
            <a:r>
              <a:rPr lang="en-US" dirty="0" smtClean="0"/>
              <a:t>=</a:t>
            </a:r>
            <a:r>
              <a:rPr lang="en-US" dirty="0" err="1" smtClean="0"/>
              <a:t>ajaxdirs</a:t>
            </a:r>
            <a:r>
              <a:rPr lang="en-US" dirty="0" smtClean="0"/>
              <a:t> “})</a:t>
            </a:r>
            <a:endParaRPr lang="ru-RU" dirty="0"/>
          </a:p>
        </p:txBody>
      </p:sp>
      <p:sp>
        <p:nvSpPr>
          <p:cNvPr id="18" name="Содержимое 2"/>
          <p:cNvSpPr txBox="1">
            <a:spLocks/>
          </p:cNvSpPr>
          <p:nvPr/>
        </p:nvSpPr>
        <p:spPr>
          <a:xfrm>
            <a:off x="609600" y="5410200"/>
            <a:ext cx="8229600" cy="68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compex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it?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68286" y="1433444"/>
            <a:ext cx="1905000" cy="685800"/>
          </a:xfrm>
          <a:prstGeom prst="ellipse">
            <a:avLst/>
          </a:prstGeom>
          <a:solidFill>
            <a:srgbClr val="CC0099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ru-RU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49DD-2F14-4514-82D6-FAB512AA7A0E}" type="datetime1">
              <a:rPr lang="en-US" smtClean="0"/>
              <a:t>10/3/2012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39</a:t>
            </a:fld>
            <a:endParaRPr lang="ru-RU"/>
          </a:p>
        </p:txBody>
      </p:sp>
      <p:sp>
        <p:nvSpPr>
          <p:cNvPr id="21" name="Двойная стрелка влево/вправо 15"/>
          <p:cNvSpPr/>
          <p:nvPr/>
        </p:nvSpPr>
        <p:spPr>
          <a:xfrm>
            <a:off x="2564592" y="3147632"/>
            <a:ext cx="981075" cy="3310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4486274" y="1554922"/>
            <a:ext cx="4505326" cy="10668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PHP generate pages. 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asks the data from CGI.</a:t>
            </a:r>
          </a:p>
          <a:p>
            <a:r>
              <a:rPr lang="en-US" dirty="0" smtClean="0"/>
              <a:t>CGI getting data by C++ API.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71999" y="1096317"/>
            <a:ext cx="41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How it works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5" name="Стрелка вверх 5"/>
          <p:cNvSpPr/>
          <p:nvPr/>
        </p:nvSpPr>
        <p:spPr>
          <a:xfrm>
            <a:off x="1268386" y="2241670"/>
            <a:ext cx="304800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Двойная стрелка влево/вправо 15"/>
          <p:cNvSpPr/>
          <p:nvPr/>
        </p:nvSpPr>
        <p:spPr>
          <a:xfrm>
            <a:off x="5638800" y="4609582"/>
            <a:ext cx="492504" cy="3444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http://opensis.com/images/php_ic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47"/>
          <a:stretch/>
        </p:blipFill>
        <p:spPr bwMode="auto">
          <a:xfrm>
            <a:off x="787371" y="4497672"/>
            <a:ext cx="1266825" cy="67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Блок-схема: процесс 90"/>
          <p:cNvSpPr/>
          <p:nvPr/>
        </p:nvSpPr>
        <p:spPr>
          <a:xfrm>
            <a:off x="1066800" y="1295400"/>
            <a:ext cx="2590800" cy="685800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609600" y="5638800"/>
            <a:ext cx="5943600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/>
              <a:t>User enters:      /simple/constants</a:t>
            </a:r>
            <a:br>
              <a:rPr lang="en-US" dirty="0" smtClean="0"/>
            </a:br>
            <a:r>
              <a:rPr lang="en-US" dirty="0" smtClean="0"/>
              <a:t>User gets:          1.1 ;   1.2 ;   1.3;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609600" y="5638800"/>
            <a:ext cx="5943600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/>
              <a:t>User enters:      /simple/constants     </a:t>
            </a:r>
            <a:r>
              <a:rPr lang="en-US" b="1" dirty="0" smtClean="0">
                <a:solidFill>
                  <a:srgbClr val="C00000"/>
                </a:solidFill>
              </a:rPr>
              <a:t>variation</a:t>
            </a:r>
            <a:r>
              <a:rPr lang="en-US" dirty="0" smtClean="0"/>
              <a:t>: </a:t>
            </a:r>
            <a:r>
              <a:rPr lang="en-US" dirty="0" err="1" smtClean="0"/>
              <a:t>jhon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User gets:          3 ;   4 ;   5;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and versioning</a:t>
            </a: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 rot="5400000">
            <a:off x="-1029494" y="3619500"/>
            <a:ext cx="3124994" cy="79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-338072" y="330987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Time line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295400" y="1600200"/>
          <a:ext cx="2133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/>
                <a:gridCol w="711200"/>
                <a:gridCol w="7112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/>
                        <a:t>X</a:t>
                      </a:r>
                      <a:endParaRPr lang="ru-RU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/>
                        <a:t>Y</a:t>
                      </a:r>
                      <a:endParaRPr lang="ru-RU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/>
                        <a:t>Z</a:t>
                      </a:r>
                      <a:endParaRPr lang="ru-RU" sz="1400" i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1295400" y="2362200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/>
        </p:nvGraphicFramePr>
        <p:xfrm>
          <a:off x="1295400" y="3048000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1.2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1.3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" name="Соединительная линия уступом 17"/>
          <p:cNvCxnSpPr/>
          <p:nvPr/>
        </p:nvCxnSpPr>
        <p:spPr>
          <a:xfrm>
            <a:off x="3505200" y="3200400"/>
            <a:ext cx="2362200" cy="381000"/>
          </a:xfrm>
          <a:prstGeom prst="bentConnector3">
            <a:avLst>
              <a:gd name="adj1" fmla="val 99903"/>
            </a:avLst>
          </a:prstGeom>
          <a:ln w="1905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Таблица 21"/>
          <p:cNvGraphicFramePr>
            <a:graphicFrameLocks noGrp="1"/>
          </p:cNvGraphicFramePr>
          <p:nvPr/>
        </p:nvGraphicFramePr>
        <p:xfrm>
          <a:off x="4800600" y="3657600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Таблица 22"/>
          <p:cNvGraphicFramePr>
            <a:graphicFrameLocks noGrp="1"/>
          </p:cNvGraphicFramePr>
          <p:nvPr/>
        </p:nvGraphicFramePr>
        <p:xfrm>
          <a:off x="1295400" y="3962400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1.11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1.22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1.33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Таблица 29"/>
          <p:cNvGraphicFramePr>
            <a:graphicFrameLocks noGrp="1"/>
          </p:cNvGraphicFramePr>
          <p:nvPr/>
        </p:nvGraphicFramePr>
        <p:xfrm>
          <a:off x="4800600" y="4267200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1295400" y="4800600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36600"/>
                <a:gridCol w="6858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2" name="Соединительная линия уступом 31"/>
          <p:cNvCxnSpPr/>
          <p:nvPr/>
        </p:nvCxnSpPr>
        <p:spPr>
          <a:xfrm rot="10800000" flipV="1">
            <a:off x="3429000" y="4648200"/>
            <a:ext cx="2438400" cy="304800"/>
          </a:xfrm>
          <a:prstGeom prst="bentConnector3">
            <a:avLst>
              <a:gd name="adj1" fmla="val 260"/>
            </a:avLst>
          </a:prstGeom>
          <a:ln w="1905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rot="5400000">
            <a:off x="2247900" y="2171700"/>
            <a:ext cx="228600" cy="1588"/>
          </a:xfrm>
          <a:prstGeom prst="straightConnector1">
            <a:avLst/>
          </a:prstGeom>
          <a:ln w="190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rot="5400000">
            <a:off x="2248694" y="2856706"/>
            <a:ext cx="228600" cy="1588"/>
          </a:xfrm>
          <a:prstGeom prst="straightConnector1">
            <a:avLst/>
          </a:prstGeom>
          <a:ln w="190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43600" y="3124200"/>
            <a:ext cx="175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Variation: “john”</a:t>
            </a:r>
            <a:endParaRPr lang="ru-RU" dirty="0"/>
          </a:p>
        </p:txBody>
      </p:sp>
      <p:cxnSp>
        <p:nvCxnSpPr>
          <p:cNvPr id="56" name="Прямая со стрелкой 55"/>
          <p:cNvCxnSpPr/>
          <p:nvPr/>
        </p:nvCxnSpPr>
        <p:spPr>
          <a:xfrm rot="5400000">
            <a:off x="5791994" y="4114800"/>
            <a:ext cx="151606" cy="794"/>
          </a:xfrm>
          <a:prstGeom prst="straightConnector1">
            <a:avLst/>
          </a:prstGeom>
          <a:ln w="1905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19200" y="213360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01/01/2011</a:t>
            </a:r>
            <a:endParaRPr lang="ru-RU" sz="1050" dirty="0"/>
          </a:p>
        </p:txBody>
      </p:sp>
      <p:sp>
        <p:nvSpPr>
          <p:cNvPr id="63" name="TextBox 62"/>
          <p:cNvSpPr txBox="1"/>
          <p:nvPr/>
        </p:nvSpPr>
        <p:spPr>
          <a:xfrm>
            <a:off x="1219200" y="281940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02/03/2011</a:t>
            </a:r>
            <a:endParaRPr lang="ru-RU" sz="1050" dirty="0"/>
          </a:p>
        </p:txBody>
      </p:sp>
      <p:sp>
        <p:nvSpPr>
          <p:cNvPr id="64" name="TextBox 63"/>
          <p:cNvSpPr txBox="1"/>
          <p:nvPr/>
        </p:nvSpPr>
        <p:spPr>
          <a:xfrm>
            <a:off x="1219200" y="373380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04/12/2011</a:t>
            </a:r>
            <a:endParaRPr lang="ru-RU" sz="1050" dirty="0"/>
          </a:p>
        </p:txBody>
      </p:sp>
      <p:sp>
        <p:nvSpPr>
          <p:cNvPr id="65" name="TextBox 64"/>
          <p:cNvSpPr txBox="1"/>
          <p:nvPr/>
        </p:nvSpPr>
        <p:spPr>
          <a:xfrm>
            <a:off x="4724400" y="342900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03/11/2011</a:t>
            </a:r>
            <a:endParaRPr lang="ru-RU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4724400" y="403860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05/15/2011</a:t>
            </a:r>
            <a:endParaRPr lang="ru-RU" sz="1050" dirty="0"/>
          </a:p>
        </p:txBody>
      </p:sp>
      <p:sp>
        <p:nvSpPr>
          <p:cNvPr id="67" name="TextBox 66"/>
          <p:cNvSpPr txBox="1"/>
          <p:nvPr/>
        </p:nvSpPr>
        <p:spPr>
          <a:xfrm>
            <a:off x="1219200" y="457200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06/01/2011</a:t>
            </a:r>
            <a:endParaRPr lang="ru-RU" sz="1050" dirty="0"/>
          </a:p>
        </p:txBody>
      </p:sp>
      <p:sp>
        <p:nvSpPr>
          <p:cNvPr id="75" name="Прямоугольник 74"/>
          <p:cNvSpPr/>
          <p:nvPr/>
        </p:nvSpPr>
        <p:spPr>
          <a:xfrm>
            <a:off x="1295400" y="1295400"/>
            <a:ext cx="1923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/simple/constants </a:t>
            </a:r>
            <a:endParaRPr lang="ru-RU" dirty="0"/>
          </a:p>
        </p:txBody>
      </p:sp>
      <p:cxnSp>
        <p:nvCxnSpPr>
          <p:cNvPr id="77" name="Прямая со стрелкой 76"/>
          <p:cNvCxnSpPr/>
          <p:nvPr/>
        </p:nvCxnSpPr>
        <p:spPr>
          <a:xfrm rot="5400000">
            <a:off x="2134394" y="3657600"/>
            <a:ext cx="456406" cy="794"/>
          </a:xfrm>
          <a:prstGeom prst="straightConnector1">
            <a:avLst/>
          </a:prstGeom>
          <a:ln w="190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Прямоугольник 81"/>
          <p:cNvSpPr/>
          <p:nvPr/>
        </p:nvSpPr>
        <p:spPr>
          <a:xfrm>
            <a:off x="609600" y="5638800"/>
            <a:ext cx="5943600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/>
              <a:t>User enters:      /simple/constants     </a:t>
            </a:r>
            <a:r>
              <a:rPr lang="en-US" b="1" dirty="0" smtClean="0">
                <a:solidFill>
                  <a:srgbClr val="C00000"/>
                </a:solidFill>
              </a:rPr>
              <a:t>variation</a:t>
            </a:r>
            <a:r>
              <a:rPr lang="en-US" dirty="0" smtClean="0"/>
              <a:t>: john</a:t>
            </a:r>
            <a:br>
              <a:rPr lang="en-US" dirty="0" smtClean="0"/>
            </a:br>
            <a:r>
              <a:rPr lang="en-US" dirty="0" smtClean="0"/>
              <a:t>User gets:          3.5 ;   4.5 ;   5.5;</a:t>
            </a:r>
            <a:endParaRPr lang="ru-RU" dirty="0"/>
          </a:p>
        </p:txBody>
      </p:sp>
      <p:cxnSp>
        <p:nvCxnSpPr>
          <p:cNvPr id="88" name="Прямая со стрелкой 87"/>
          <p:cNvCxnSpPr/>
          <p:nvPr/>
        </p:nvCxnSpPr>
        <p:spPr>
          <a:xfrm rot="5400000">
            <a:off x="2248694" y="5295106"/>
            <a:ext cx="228600" cy="1588"/>
          </a:xfrm>
          <a:prstGeom prst="straightConnector1">
            <a:avLst/>
          </a:prstGeom>
          <a:ln w="190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Содержимое 2"/>
          <p:cNvSpPr>
            <a:spLocks noGrp="1"/>
          </p:cNvSpPr>
          <p:nvPr>
            <p:ph sz="quarter" idx="1"/>
          </p:nvPr>
        </p:nvSpPr>
        <p:spPr>
          <a:xfrm>
            <a:off x="5029200" y="1295400"/>
            <a:ext cx="3886200" cy="1066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Variations provide branching</a:t>
            </a:r>
          </a:p>
          <a:p>
            <a:r>
              <a:rPr lang="en-US" dirty="0" smtClean="0"/>
              <a:t>Users can create variations to  work </a:t>
            </a:r>
            <a:br>
              <a:rPr lang="en-US" dirty="0" smtClean="0"/>
            </a:br>
            <a:r>
              <a:rPr lang="en-US" dirty="0" smtClean="0"/>
              <a:t>with their versions of constants</a:t>
            </a:r>
          </a:p>
          <a:p>
            <a:r>
              <a:rPr lang="en-US" dirty="0" smtClean="0"/>
              <a:t>Main branch is called “default” variation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133600" y="518160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ru-RU" sz="2400" dirty="0"/>
          </a:p>
        </p:txBody>
      </p:sp>
      <p:sp>
        <p:nvSpPr>
          <p:cNvPr id="92" name="Прямоугольник 91"/>
          <p:cNvSpPr/>
          <p:nvPr/>
        </p:nvSpPr>
        <p:spPr>
          <a:xfrm>
            <a:off x="609600" y="5638800"/>
            <a:ext cx="5943600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/>
              <a:t>User enters:      /simple/constants </a:t>
            </a:r>
            <a:br>
              <a:rPr lang="en-US" dirty="0" smtClean="0"/>
            </a:br>
            <a:r>
              <a:rPr lang="en-US" dirty="0" smtClean="0"/>
              <a:t>User gets:          1.11 ;   1.22 ;   1.33;</a:t>
            </a:r>
            <a:endParaRPr lang="ru-RU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609600" y="5638800"/>
            <a:ext cx="5943600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/>
              <a:t>User enters:      /simple/constants </a:t>
            </a:r>
            <a:br>
              <a:rPr lang="en-US" dirty="0" smtClean="0"/>
            </a:br>
            <a:r>
              <a:rPr lang="en-US" dirty="0" smtClean="0"/>
              <a:t>User gets:          3.5 ;   4.5 ;   5.5;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5027-7B9F-41AD-89FF-EF4C00E0C0C1}" type="datetime1">
              <a:rPr lang="en-US" smtClean="0"/>
              <a:t>10/3/2012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4</a:t>
            </a:fld>
            <a:endParaRPr lang="ru-RU"/>
          </a:p>
        </p:txBody>
      </p:sp>
      <p:cxnSp>
        <p:nvCxnSpPr>
          <p:cNvPr id="37" name="Прямая со стрелкой 46"/>
          <p:cNvCxnSpPr/>
          <p:nvPr/>
        </p:nvCxnSpPr>
        <p:spPr>
          <a:xfrm>
            <a:off x="2349342" y="4254416"/>
            <a:ext cx="0" cy="11430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 animBg="1"/>
      <p:bldP spid="44" grpId="0" animBg="1"/>
      <p:bldP spid="48" grpId="0"/>
      <p:bldP spid="61" grpId="0"/>
      <p:bldP spid="63" grpId="0"/>
      <p:bldP spid="64" grpId="0"/>
      <p:bldP spid="65" grpId="0"/>
      <p:bldP spid="66" grpId="0"/>
      <p:bldP spid="67" grpId="0"/>
      <p:bldP spid="82" grpId="0" animBg="1"/>
      <p:bldP spid="90" grpId="0"/>
      <p:bldP spid="92" grpId="0" animBg="1"/>
      <p:bldP spid="9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summary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10/3/2012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40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33400" y="1752600"/>
            <a:ext cx="80015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C++ API the only dependency is </a:t>
            </a:r>
            <a:r>
              <a:rPr lang="en-US" dirty="0" err="1" smtClean="0"/>
              <a:t>libmysql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Python wrapping is done by SWIG. No SWIG dependencies are needed for users.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Console tools requires python 2.7+.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Web interface consists of two parts PHP and C++ CGI.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Web pages are driven by </a:t>
            </a:r>
            <a:r>
              <a:rPr lang="en-US" dirty="0" err="1" smtClean="0"/>
              <a:t>JQuery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399" y="1370052"/>
            <a:ext cx="18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Concise overview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230" y="3968591"/>
            <a:ext cx="234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Technologies overview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230" y="4337923"/>
            <a:ext cx="360045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C++, STL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C API for MySQL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Python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SWIG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PHP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err="1" smtClean="0"/>
              <a:t>JQuery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3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Database now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10/3/2012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41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534400" cy="38709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CCDB connects to JANA as a plugin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Converter for current calibrations is created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Existing constants are converted to CCDB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Tested with august tag of the reconstruction software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Several user already uses the package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Ready to a beta stage and Hall D usage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627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Calibrations Data Base (CCDB) Package provides interfaces to read and manage calibration constants for:</a:t>
            </a:r>
          </a:p>
          <a:p>
            <a:r>
              <a:rPr lang="en-US" dirty="0" smtClean="0"/>
              <a:t> JANA Users, plain C++, Python, command line,  web. </a:t>
            </a:r>
          </a:p>
          <a:p>
            <a:r>
              <a:rPr lang="en-US" dirty="0" smtClean="0"/>
              <a:t>Versioning and branching for data available. </a:t>
            </a:r>
          </a:p>
          <a:p>
            <a:r>
              <a:rPr lang="en-US" dirty="0" smtClean="0"/>
              <a:t>Core API is in C++. </a:t>
            </a:r>
            <a:endParaRPr lang="en-US" dirty="0"/>
          </a:p>
          <a:p>
            <a:r>
              <a:rPr lang="en-US" dirty="0" smtClean="0"/>
              <a:t>Modular structure allows to extend package to use other storing sources. The only dependency for C++ is </a:t>
            </a:r>
            <a:r>
              <a:rPr lang="en-US" dirty="0" err="1" smtClean="0"/>
              <a:t>libmysql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Managing is implemented for command line interface</a:t>
            </a:r>
          </a:p>
          <a:p>
            <a:r>
              <a:rPr lang="en-US" dirty="0" smtClean="0"/>
              <a:t>Web interface is in progress</a:t>
            </a:r>
          </a:p>
          <a:p>
            <a:r>
              <a:rPr lang="en-US" dirty="0" smtClean="0"/>
              <a:t>CCDB is at the Beta stage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18276" y="6343610"/>
            <a:ext cx="2289048" cy="365760"/>
          </a:xfrm>
        </p:spPr>
        <p:txBody>
          <a:bodyPr/>
          <a:lstStyle/>
          <a:p>
            <a:fld id="{90231927-408C-49A6-AA0E-E4B777926223}" type="datetime1">
              <a:rPr lang="en-US" smtClean="0"/>
              <a:t>10/3/2012</a:t>
            </a:fld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42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981200" y="6328370"/>
            <a:ext cx="3833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Dmitry Romanov      romanov@jlab.org</a:t>
            </a:r>
            <a:endParaRPr lang="en-US" dirty="0"/>
          </a:p>
        </p:txBody>
      </p:sp>
      <p:pic>
        <p:nvPicPr>
          <p:cNvPr id="7" name="Picture 4" descr="http://upload.wikimedia.org/wikipedia/en/5/5a/Mephi_Logo_And_Hor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897" y="5951319"/>
            <a:ext cx="529194" cy="75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jlab.org/div_dept/dir_off/public_affairs/logo/JLab_logo_white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328370"/>
            <a:ext cx="12192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performance budget study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4419600"/>
            <a:ext cx="8229600" cy="190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Stick to </a:t>
            </a:r>
            <a:r>
              <a:rPr lang="en-US" b="1" dirty="0" smtClean="0">
                <a:solidFill>
                  <a:srgbClr val="C00000"/>
                </a:solidFill>
              </a:rPr>
              <a:t>1 second </a:t>
            </a:r>
            <a:r>
              <a:rPr lang="en-US" b="1" dirty="0" smtClean="0">
                <a:solidFill>
                  <a:srgbClr val="0070C0"/>
                </a:solidFill>
              </a:rPr>
              <a:t>to load calibration constants</a:t>
            </a:r>
          </a:p>
          <a:p>
            <a:r>
              <a:rPr lang="en-US" dirty="0" smtClean="0"/>
              <a:t>Data queries + network – 0.23 – 0.45 sec</a:t>
            </a:r>
          </a:p>
          <a:p>
            <a:r>
              <a:rPr lang="en-US" dirty="0" smtClean="0"/>
              <a:t>Framework overhead ~ 4%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Conclusion: </a:t>
            </a:r>
            <a:r>
              <a:rPr lang="en-US" b="1" dirty="0" smtClean="0">
                <a:solidFill>
                  <a:srgbClr val="0070C0"/>
                </a:solidFill>
              </a:rPr>
              <a:t>possible to keep in 1 second.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2667000"/>
            <a:ext cx="7430432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1 100 000 records with data blobs; 50 double doubles (8 digits) for each blob.</a:t>
            </a:r>
          </a:p>
          <a:p>
            <a:r>
              <a:rPr lang="en-US" dirty="0" smtClean="0"/>
              <a:t>Queried randomly with 1100 requests.</a:t>
            </a:r>
          </a:p>
          <a:p>
            <a:r>
              <a:rPr lang="en-US" dirty="0" smtClean="0"/>
              <a:t>Core 2 Duo 1800 GHz, 2 Gb – 0.23 sec average</a:t>
            </a:r>
          </a:p>
          <a:p>
            <a:r>
              <a:rPr lang="en-US" dirty="0" smtClean="0"/>
              <a:t>Core i7 4 cores 2800 GHz, 8 Gb – 0.04 </a:t>
            </a:r>
            <a:r>
              <a:rPr lang="en-US" dirty="0"/>
              <a:t>sec </a:t>
            </a:r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E2EE-A42E-4C9A-A67C-E322880CF359}" type="datetime1">
              <a:rPr lang="en-US" smtClean="0"/>
              <a:t>10/3/2012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43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33400" y="12192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values </a:t>
            </a:r>
            <a:r>
              <a:rPr lang="en-US" dirty="0" smtClean="0"/>
              <a:t>are grouped </a:t>
            </a:r>
            <a:r>
              <a:rPr lang="en-US" dirty="0"/>
              <a:t>in </a:t>
            </a:r>
            <a:r>
              <a:rPr lang="en-US" dirty="0" smtClean="0"/>
              <a:t>sets. 1 to 10k </a:t>
            </a:r>
            <a:r>
              <a:rPr lang="en-US" dirty="0"/>
              <a:t>values </a:t>
            </a:r>
            <a:r>
              <a:rPr lang="en-US" dirty="0" smtClean="0"/>
              <a:t>per </a:t>
            </a:r>
            <a:r>
              <a:rPr lang="en-US" dirty="0"/>
              <a:t>a single </a:t>
            </a:r>
            <a:r>
              <a:rPr lang="en-US" dirty="0" smtClean="0"/>
              <a:t>set.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Access </a:t>
            </a:r>
            <a:r>
              <a:rPr lang="en-US" dirty="0"/>
              <a:t>to </a:t>
            </a:r>
            <a:r>
              <a:rPr lang="en-US" dirty="0" smtClean="0"/>
              <a:t>a </a:t>
            </a:r>
            <a:r>
              <a:rPr lang="en-US" dirty="0"/>
              <a:t>single </a:t>
            </a:r>
            <a:r>
              <a:rPr lang="en-US" dirty="0" smtClean="0"/>
              <a:t>number - less </a:t>
            </a:r>
            <a:r>
              <a:rPr lang="en-US" dirty="0"/>
              <a:t>than 10 </a:t>
            </a:r>
            <a:r>
              <a:rPr lang="en-US" dirty="0" err="1"/>
              <a:t>ms</a:t>
            </a:r>
            <a:r>
              <a:rPr lang="en-US" dirty="0"/>
              <a:t> using a 1 Gigabit </a:t>
            </a:r>
            <a:r>
              <a:rPr lang="en-US" dirty="0" smtClean="0"/>
              <a:t>connection.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Retrieval of 10k </a:t>
            </a:r>
            <a:r>
              <a:rPr lang="en-US" dirty="0"/>
              <a:t>values should </a:t>
            </a:r>
            <a:r>
              <a:rPr lang="en-US" dirty="0" smtClean="0"/>
              <a:t>- less </a:t>
            </a:r>
            <a:r>
              <a:rPr lang="en-US" dirty="0"/>
              <a:t>than 1 second under similar conditions.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10/3/2012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44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68300" y="1461184"/>
            <a:ext cx="1678067" cy="87464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CCDB API</a:t>
            </a:r>
          </a:p>
          <a:p>
            <a:pPr algn="ctr"/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7" name="Прямоугольник 16"/>
          <p:cNvSpPr/>
          <p:nvPr/>
        </p:nvSpPr>
        <p:spPr>
          <a:xfrm>
            <a:off x="3187391" y="1524000"/>
            <a:ext cx="1847649" cy="82322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API</a:t>
            </a:r>
            <a:br>
              <a:rPr lang="en-US" dirty="0" smtClean="0"/>
            </a:br>
            <a:r>
              <a:rPr lang="en-US" sz="1200" dirty="0" smtClean="0"/>
              <a:t>(C++ API wrapping)</a:t>
            </a:r>
            <a:endParaRPr lang="ru-RU" dirty="0"/>
          </a:p>
        </p:txBody>
      </p:sp>
      <p:sp>
        <p:nvSpPr>
          <p:cNvPr id="8" name="Стрелка вправо 24"/>
          <p:cNvSpPr/>
          <p:nvPr/>
        </p:nvSpPr>
        <p:spPr>
          <a:xfrm rot="16200000">
            <a:off x="3379638" y="1044958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24"/>
          <p:cNvSpPr/>
          <p:nvPr/>
        </p:nvSpPr>
        <p:spPr>
          <a:xfrm rot="16200000">
            <a:off x="4297647" y="1029686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24"/>
          <p:cNvSpPr/>
          <p:nvPr/>
        </p:nvSpPr>
        <p:spPr>
          <a:xfrm>
            <a:off x="2122064" y="1757217"/>
            <a:ext cx="971529" cy="28257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259046" y="1449168"/>
            <a:ext cx="69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SWIG</a:t>
            </a:r>
            <a:endParaRPr lang="ru-RU" dirty="0"/>
          </a:p>
        </p:txBody>
      </p:sp>
      <p:grpSp>
        <p:nvGrpSpPr>
          <p:cNvPr id="25" name="Group 24"/>
          <p:cNvGrpSpPr/>
          <p:nvPr/>
        </p:nvGrpSpPr>
        <p:grpSpPr>
          <a:xfrm>
            <a:off x="2122064" y="1423084"/>
            <a:ext cx="4961743" cy="990600"/>
            <a:chOff x="979766" y="2781300"/>
            <a:chExt cx="4961743" cy="990600"/>
          </a:xfrm>
        </p:grpSpPr>
        <p:sp>
          <p:nvSpPr>
            <p:cNvPr id="12" name="Rectangle 11"/>
            <p:cNvSpPr/>
            <p:nvPr/>
          </p:nvSpPr>
          <p:spPr>
            <a:xfrm>
              <a:off x="1270351" y="2781300"/>
              <a:ext cx="636438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.i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08719" y="2781300"/>
              <a:ext cx="1059296" cy="9906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SWIG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369946" y="2781300"/>
              <a:ext cx="1278254" cy="990600"/>
            </a:xfrm>
            <a:prstGeom prst="roundRect">
              <a:avLst>
                <a:gd name="adj" fmla="val 7143"/>
              </a:avLst>
            </a:prstGeom>
            <a:solidFill>
              <a:srgbClr val="2D591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ccdb_py.so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648200" y="2781300"/>
              <a:ext cx="990600" cy="990600"/>
            </a:xfrm>
            <a:prstGeom prst="roundRect">
              <a:avLst>
                <a:gd name="adj" fmla="val 7143"/>
              </a:avLst>
            </a:prstGeom>
            <a:solidFill>
              <a:srgbClr val="2D591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ccdb.py</a:t>
              </a:r>
              <a:endParaRPr lang="en-US" dirty="0"/>
            </a:p>
          </p:txBody>
        </p:sp>
        <p:sp>
          <p:nvSpPr>
            <p:cNvPr id="18" name="Стрелка вправо 24"/>
            <p:cNvSpPr/>
            <p:nvPr/>
          </p:nvSpPr>
          <p:spPr>
            <a:xfrm>
              <a:off x="1906789" y="3127374"/>
              <a:ext cx="201930" cy="298452"/>
            </a:xfrm>
            <a:prstGeom prst="rightArrow">
              <a:avLst/>
            </a:prstGeom>
            <a:solidFill>
              <a:srgbClr val="D16D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Стрелка вправо 24"/>
            <p:cNvSpPr/>
            <p:nvPr/>
          </p:nvSpPr>
          <p:spPr>
            <a:xfrm>
              <a:off x="3168015" y="3127374"/>
              <a:ext cx="201930" cy="298452"/>
            </a:xfrm>
            <a:prstGeom prst="rightArrow">
              <a:avLst/>
            </a:prstGeom>
            <a:solidFill>
              <a:srgbClr val="D16D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Стрелка вправо 24"/>
            <p:cNvSpPr/>
            <p:nvPr/>
          </p:nvSpPr>
          <p:spPr>
            <a:xfrm>
              <a:off x="5739579" y="3130548"/>
              <a:ext cx="201930" cy="298452"/>
            </a:xfrm>
            <a:prstGeom prst="rightArrow">
              <a:avLst/>
            </a:prstGeom>
            <a:solidFill>
              <a:srgbClr val="D16D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Стрелка вправо 24"/>
            <p:cNvSpPr/>
            <p:nvPr/>
          </p:nvSpPr>
          <p:spPr>
            <a:xfrm>
              <a:off x="979766" y="3127374"/>
              <a:ext cx="201930" cy="298452"/>
            </a:xfrm>
            <a:prstGeom prst="rightArrow">
              <a:avLst/>
            </a:prstGeom>
            <a:solidFill>
              <a:srgbClr val="D16D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73883" y="4038600"/>
            <a:ext cx="4467890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How to use SWIG?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Make SWIG interface files .h</a:t>
            </a:r>
            <a:br>
              <a:rPr lang="en-US" dirty="0" smtClean="0"/>
            </a:br>
            <a:r>
              <a:rPr lang="en-US" dirty="0" smtClean="0"/>
              <a:t>(it is headers without private members)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Run SWIG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Get C++ wrapping source files, </a:t>
            </a:r>
            <a:r>
              <a:rPr lang="en-US" dirty="0" err="1" smtClean="0"/>
              <a:t>compale</a:t>
            </a:r>
            <a:r>
              <a:rPr lang="en-US" dirty="0" smtClean="0"/>
              <a:t> it.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Get library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Get library in target language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7" name="Bent Arrow 26"/>
          <p:cNvSpPr/>
          <p:nvPr/>
        </p:nvSpPr>
        <p:spPr>
          <a:xfrm rot="10800000" flipH="1">
            <a:off x="3686551" y="2514600"/>
            <a:ext cx="1464820" cy="1066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44542" y="2667000"/>
            <a:ext cx="3276600" cy="3133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CREATE Wrapping for any of languages: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Allegro, CL, C#, CFFI, CLISP, Chicken, Go, Guile, Java, </a:t>
            </a:r>
            <a:r>
              <a:rPr lang="en-US" dirty="0" err="1" smtClean="0">
                <a:solidFill>
                  <a:schemeClr val="tx1"/>
                </a:solidFill>
              </a:rPr>
              <a:t>Lua</a:t>
            </a:r>
            <a:r>
              <a:rPr lang="en-US" dirty="0" smtClean="0">
                <a:solidFill>
                  <a:schemeClr val="tx1"/>
                </a:solidFill>
              </a:rPr>
              <a:t>, Modula-3, </a:t>
            </a:r>
            <a:r>
              <a:rPr lang="en-US" dirty="0" err="1" smtClean="0">
                <a:solidFill>
                  <a:schemeClr val="tx1"/>
                </a:solidFill>
              </a:rPr>
              <a:t>Mzscheme</a:t>
            </a:r>
            <a:r>
              <a:rPr lang="en-US" dirty="0" smtClean="0">
                <a:solidFill>
                  <a:schemeClr val="tx1"/>
                </a:solidFill>
              </a:rPr>
              <a:t>, OCAML, Octave, Perl, PHP, Python, R, Ruby, </a:t>
            </a:r>
            <a:r>
              <a:rPr lang="en-US" dirty="0" err="1" smtClean="0">
                <a:solidFill>
                  <a:schemeClr val="tx1"/>
                </a:solidFill>
              </a:rPr>
              <a:t>Tcl</a:t>
            </a:r>
            <a:r>
              <a:rPr lang="en-US" dirty="0" smtClean="0">
                <a:solidFill>
                  <a:schemeClr val="tx1"/>
                </a:solidFill>
              </a:rPr>
              <a:t>, UFFI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300" y="3115270"/>
            <a:ext cx="3425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SWIG - </a:t>
            </a:r>
            <a:r>
              <a:rPr lang="en-US" dirty="0"/>
              <a:t>is an interface compiler that connects programs written in C and C++ with scripting languages</a:t>
            </a:r>
          </a:p>
        </p:txBody>
      </p:sp>
    </p:spTree>
    <p:extLst>
      <p:ext uri="{BB962C8B-B14F-4D97-AF65-F5344CB8AC3E}">
        <p14:creationId xmlns:p14="http://schemas.microsoft.com/office/powerpoint/2010/main" val="171832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98 -0.0044 L 0.43368 -0.00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26" grpId="0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Requesting particular constants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10/3/2012</a:t>
            </a:fld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57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Simplest query (used most of the time):</a:t>
            </a:r>
            <a:endParaRPr lang="en-US" sz="2000" dirty="0"/>
          </a:p>
        </p:txBody>
      </p:sp>
      <p:sp>
        <p:nvSpPr>
          <p:cNvPr id="6" name="Прямоугольник 92"/>
          <p:cNvSpPr/>
          <p:nvPr/>
        </p:nvSpPr>
        <p:spPr>
          <a:xfrm>
            <a:off x="777823" y="1630180"/>
            <a:ext cx="5943600" cy="72265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/simple/constants</a:t>
            </a:r>
            <a:br>
              <a:rPr lang="en-US" sz="2000" b="1" dirty="0">
                <a:solidFill>
                  <a:srgbClr val="0070C0"/>
                </a:solidFill>
              </a:rPr>
            </a:br>
            <a:r>
              <a:rPr lang="en-US" sz="2000" b="1" dirty="0" smtClean="0">
                <a:solidFill>
                  <a:srgbClr val="0070C0"/>
                </a:solidFill>
              </a:rPr>
              <a:t>/FDC/</a:t>
            </a:r>
            <a:r>
              <a:rPr lang="en-US" sz="2000" b="1" dirty="0" err="1" smtClean="0">
                <a:solidFill>
                  <a:srgbClr val="0070C0"/>
                </a:solidFill>
              </a:rPr>
              <a:t>strip_calib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7" name="Прямоугольник 92"/>
          <p:cNvSpPr/>
          <p:nvPr/>
        </p:nvSpPr>
        <p:spPr>
          <a:xfrm>
            <a:off x="728272" y="2693858"/>
            <a:ext cx="2286000" cy="381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name_path</a:t>
            </a: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8" name="Прямоугольник 92"/>
          <p:cNvSpPr/>
          <p:nvPr/>
        </p:nvSpPr>
        <p:spPr>
          <a:xfrm>
            <a:off x="3135027" y="2693858"/>
            <a:ext cx="1161737" cy="381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&lt;run&gt;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9" name="Прямоугольник 92"/>
          <p:cNvSpPr/>
          <p:nvPr/>
        </p:nvSpPr>
        <p:spPr>
          <a:xfrm>
            <a:off x="4417519" y="2693858"/>
            <a:ext cx="1981200" cy="381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&lt;variation&gt;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0" name="Прямоугольник 92"/>
          <p:cNvSpPr/>
          <p:nvPr/>
        </p:nvSpPr>
        <p:spPr>
          <a:xfrm>
            <a:off x="6519472" y="2693858"/>
            <a:ext cx="1828800" cy="381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&lt;time&gt;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1" name="Прямоугольник 92"/>
          <p:cNvSpPr/>
          <p:nvPr/>
        </p:nvSpPr>
        <p:spPr>
          <a:xfrm>
            <a:off x="2929120" y="2693858"/>
            <a:ext cx="291059" cy="381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: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12" name="Прямоугольник 92"/>
          <p:cNvSpPr/>
          <p:nvPr/>
        </p:nvSpPr>
        <p:spPr>
          <a:xfrm>
            <a:off x="4211612" y="2693858"/>
            <a:ext cx="291059" cy="381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: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13" name="Прямоугольник 92"/>
          <p:cNvSpPr/>
          <p:nvPr/>
        </p:nvSpPr>
        <p:spPr>
          <a:xfrm>
            <a:off x="6313567" y="2693858"/>
            <a:ext cx="291059" cy="381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: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32766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C0099"/>
                </a:solidFill>
              </a:rPr>
              <a:t>Unique</a:t>
            </a:r>
            <a:r>
              <a:rPr lang="en-US" sz="2400" dirty="0" smtClean="0"/>
              <a:t>. Specifying all fields makes identifier for the constants.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C0099"/>
                </a:solidFill>
              </a:rPr>
              <a:t>Intelligent.</a:t>
            </a:r>
            <a:r>
              <a:rPr lang="en-US" sz="2400" dirty="0" smtClean="0">
                <a:solidFill>
                  <a:srgbClr val="CC0099"/>
                </a:solidFill>
              </a:rPr>
              <a:t> </a:t>
            </a:r>
            <a:r>
              <a:rPr lang="en-US" sz="2400" dirty="0" smtClean="0"/>
              <a:t>One can skip any part on the right of the name</a:t>
            </a:r>
            <a:endParaRPr lang="en-US" sz="2400" dirty="0"/>
          </a:p>
        </p:txBody>
      </p:sp>
      <p:sp>
        <p:nvSpPr>
          <p:cNvPr id="15" name="Прямоугольник 92"/>
          <p:cNvSpPr/>
          <p:nvPr/>
        </p:nvSpPr>
        <p:spPr>
          <a:xfrm>
            <a:off x="300220" y="4343400"/>
            <a:ext cx="5257800" cy="1828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</a:rPr>
              <a:t>/</a:t>
            </a:r>
            <a:r>
              <a:rPr lang="en-US" sz="2000" b="1" dirty="0" smtClean="0">
                <a:solidFill>
                  <a:srgbClr val="002060"/>
                </a:solidFill>
              </a:rPr>
              <a:t>simple/constants </a:t>
            </a:r>
            <a:r>
              <a:rPr lang="en-US" sz="2000" b="1" dirty="0" smtClean="0">
                <a:solidFill>
                  <a:srgbClr val="FF0000"/>
                </a:solidFill>
              </a:rPr>
              <a:t>: </a:t>
            </a:r>
            <a:r>
              <a:rPr lang="en-US" sz="2000" b="1" dirty="0" smtClean="0">
                <a:solidFill>
                  <a:srgbClr val="002060"/>
                </a:solidFill>
              </a:rPr>
              <a:t>101 </a:t>
            </a:r>
            <a:r>
              <a:rPr lang="en-US" sz="2000" b="1" dirty="0" smtClean="0">
                <a:solidFill>
                  <a:srgbClr val="FF0000"/>
                </a:solidFill>
              </a:rPr>
              <a:t>:</a:t>
            </a:r>
            <a:r>
              <a:rPr lang="en-US" sz="2000" b="1" dirty="0" smtClean="0">
                <a:solidFill>
                  <a:srgbClr val="002060"/>
                </a:solidFill>
              </a:rPr>
              <a:t> mc </a:t>
            </a:r>
            <a:r>
              <a:rPr lang="en-US" sz="2000" b="1" dirty="0" smtClean="0">
                <a:solidFill>
                  <a:srgbClr val="FF0000"/>
                </a:solidFill>
              </a:rPr>
              <a:t>:</a:t>
            </a:r>
            <a:r>
              <a:rPr lang="en-US" sz="2000" b="1" dirty="0" smtClean="0">
                <a:solidFill>
                  <a:srgbClr val="002060"/>
                </a:solidFill>
              </a:rPr>
              <a:t> 2012-11-21 20:19</a:t>
            </a:r>
            <a:br>
              <a:rPr lang="en-US" sz="2000" b="1" dirty="0" smtClean="0">
                <a:solidFill>
                  <a:srgbClr val="002060"/>
                </a:solidFill>
              </a:rPr>
            </a:br>
            <a:r>
              <a:rPr lang="en-US" sz="2000" b="1" dirty="0">
                <a:solidFill>
                  <a:srgbClr val="002060"/>
                </a:solidFill>
              </a:rPr>
              <a:t>/simple/constants </a:t>
            </a:r>
            <a:r>
              <a:rPr lang="en-US" sz="2000" b="1" dirty="0">
                <a:solidFill>
                  <a:srgbClr val="FF0000"/>
                </a:solidFill>
              </a:rPr>
              <a:t>: </a:t>
            </a:r>
            <a:r>
              <a:rPr lang="en-US" sz="2000" b="1" dirty="0" smtClean="0">
                <a:solidFill>
                  <a:srgbClr val="FF0000"/>
                </a:solidFill>
              </a:rPr>
              <a:t>: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002060"/>
                </a:solidFill>
              </a:rPr>
              <a:t>mc 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</a:rPr>
              <a:t>/simple/constants </a:t>
            </a:r>
            <a:r>
              <a:rPr lang="en-US" sz="2000" b="1" dirty="0">
                <a:solidFill>
                  <a:srgbClr val="FF0000"/>
                </a:solidFill>
              </a:rPr>
              <a:t>: :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: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2012-11</a:t>
            </a:r>
            <a:br>
              <a:rPr lang="en-US" sz="2000" b="1" dirty="0" smtClean="0">
                <a:solidFill>
                  <a:srgbClr val="002060"/>
                </a:solidFill>
              </a:rPr>
            </a:br>
            <a:r>
              <a:rPr lang="en-US" sz="2000" b="1" dirty="0">
                <a:solidFill>
                  <a:srgbClr val="002060"/>
                </a:solidFill>
              </a:rPr>
              <a:t>/simple/constants </a:t>
            </a:r>
            <a:r>
              <a:rPr lang="en-US" sz="2000" b="1" dirty="0">
                <a:solidFill>
                  <a:srgbClr val="FF0000"/>
                </a:solidFill>
              </a:rPr>
              <a:t>: :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mc</a:t>
            </a:r>
            <a:r>
              <a:rPr lang="en-US" sz="2000" b="1" dirty="0" smtClean="0">
                <a:solidFill>
                  <a:srgbClr val="FF0000"/>
                </a:solidFill>
              </a:rPr>
              <a:t>:</a:t>
            </a:r>
            <a:r>
              <a:rPr lang="en-US" sz="2000" b="1" dirty="0" smtClean="0">
                <a:solidFill>
                  <a:srgbClr val="002060"/>
                </a:solidFill>
              </a:rPr>
              <a:t> 2013</a:t>
            </a:r>
            <a:endParaRPr lang="ru-RU" sz="20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16" name="Прямоугольник 92"/>
          <p:cNvSpPr/>
          <p:nvPr/>
        </p:nvSpPr>
        <p:spPr>
          <a:xfrm>
            <a:off x="5705959" y="4126970"/>
            <a:ext cx="3352800" cy="1828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Unique constants id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Latest constants for mc var.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Latest for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ovember 2012-11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Latest constants for 2013 mc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20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</a:t>
            </a:r>
            <a:r>
              <a:rPr lang="en-US" dirty="0" err="1" smtClean="0"/>
              <a:t>vs</a:t>
            </a:r>
            <a:r>
              <a:rPr lang="en-US" dirty="0" smtClean="0"/>
              <a:t> CCDB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10/4/2012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>
          <a:xfrm>
            <a:off x="533400" y="1645339"/>
            <a:ext cx="3962400" cy="1568510"/>
          </a:xfrm>
        </p:spPr>
        <p:txBody>
          <a:bodyPr>
            <a:normAutofit/>
          </a:bodyPr>
          <a:lstStyle/>
          <a:p>
            <a:r>
              <a:rPr lang="en-US" dirty="0" smtClean="0"/>
              <a:t>No connection needed</a:t>
            </a:r>
          </a:p>
          <a:p>
            <a:r>
              <a:rPr lang="en-US" dirty="0" smtClean="0"/>
              <a:t>No dependencies</a:t>
            </a:r>
          </a:p>
          <a:p>
            <a:r>
              <a:rPr lang="en-US" dirty="0" smtClean="0"/>
              <a:t>Dead simple operations</a:t>
            </a:r>
            <a:endParaRPr lang="en-US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876800" y="1607868"/>
            <a:ext cx="3810000" cy="46405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SQL database engine.</a:t>
            </a:r>
          </a:p>
          <a:p>
            <a:r>
              <a:rPr lang="en-US" dirty="0" smtClean="0"/>
              <a:t>Versioning</a:t>
            </a:r>
          </a:p>
          <a:p>
            <a:r>
              <a:rPr lang="en-US" dirty="0" smtClean="0"/>
              <a:t>Branching</a:t>
            </a:r>
          </a:p>
          <a:p>
            <a:r>
              <a:rPr lang="en-US" dirty="0" smtClean="0"/>
              <a:t>Changing</a:t>
            </a:r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But needs connection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" y="1207758"/>
            <a:ext cx="1118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Text files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5400" y="1208387"/>
            <a:ext cx="1282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D</a:t>
            </a:r>
            <a:r>
              <a:rPr lang="en-US" sz="2000" b="1" dirty="0" smtClean="0">
                <a:solidFill>
                  <a:srgbClr val="C00000"/>
                </a:solidFill>
              </a:rPr>
              <a:t>atabases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http://www.antarctica.gov.au/__data/assets/image/0017/92051/varieties/icynews_displa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3213849"/>
            <a:ext cx="4046068" cy="303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89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10/4/2012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762000" y="1143000"/>
            <a:ext cx="7772400" cy="464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most widely deployed</a:t>
            </a:r>
            <a:r>
              <a:rPr lang="en-US" dirty="0"/>
              <a:t> SQL </a:t>
            </a:r>
            <a:r>
              <a:rPr lang="en-US" dirty="0" err="1" smtClean="0"/>
              <a:t>db</a:t>
            </a:r>
            <a:r>
              <a:rPr lang="en-US" dirty="0" smtClean="0"/>
              <a:t> engine </a:t>
            </a:r>
            <a:r>
              <a:rPr lang="en-US" dirty="0"/>
              <a:t>in the </a:t>
            </a:r>
            <a:r>
              <a:rPr lang="en-US" dirty="0" smtClean="0"/>
              <a:t>world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SQLite </a:t>
            </a:r>
            <a:r>
              <a:rPr lang="en-US" dirty="0"/>
              <a:t>is a library </a:t>
            </a:r>
            <a:r>
              <a:rPr lang="en-US" dirty="0" smtClean="0"/>
              <a:t>that:</a:t>
            </a:r>
            <a:endParaRPr lang="en-US" dirty="0"/>
          </a:p>
          <a:p>
            <a:r>
              <a:rPr lang="en-US" dirty="0">
                <a:hlinkClick r:id="rId3"/>
              </a:rPr>
              <a:t>self-contained</a:t>
            </a:r>
            <a:endParaRPr lang="en-US" dirty="0"/>
          </a:p>
          <a:p>
            <a:r>
              <a:rPr lang="en-US" dirty="0" err="1" smtClean="0">
                <a:hlinkClick r:id="rId4"/>
              </a:rPr>
              <a:t>serverless</a:t>
            </a:r>
            <a:endParaRPr lang="en-US" dirty="0"/>
          </a:p>
          <a:p>
            <a:r>
              <a:rPr lang="en-US" dirty="0" smtClean="0">
                <a:hlinkClick r:id="rId5"/>
              </a:rPr>
              <a:t>zero-configuration</a:t>
            </a:r>
            <a:endParaRPr lang="en-US" dirty="0"/>
          </a:p>
          <a:p>
            <a:r>
              <a:rPr lang="en-US" dirty="0">
                <a:hlinkClick r:id="rId6"/>
              </a:rPr>
              <a:t>transactional</a:t>
            </a:r>
            <a:r>
              <a:rPr lang="en-US" dirty="0"/>
              <a:t> </a:t>
            </a:r>
          </a:p>
          <a:p>
            <a:r>
              <a:rPr lang="en-US" dirty="0"/>
              <a:t>SQL database </a:t>
            </a:r>
            <a:r>
              <a:rPr lang="en-US" dirty="0" smtClean="0"/>
              <a:t>engine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It is a simple </a:t>
            </a:r>
            <a:r>
              <a:rPr lang="en-US" b="1" dirty="0" err="1" smtClean="0">
                <a:solidFill>
                  <a:srgbClr val="C00000"/>
                </a:solidFill>
              </a:rPr>
              <a:t>gluex.sqlite</a:t>
            </a:r>
            <a:r>
              <a:rPr lang="en-US" b="1" dirty="0" smtClean="0"/>
              <a:t> file!</a:t>
            </a:r>
            <a:endParaRPr lang="en-US" b="1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828800"/>
            <a:ext cx="169068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0" y="5560365"/>
            <a:ext cx="4420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SQLite is now embedded in CCDB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0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 40"/>
          <p:cNvSpPr/>
          <p:nvPr/>
        </p:nvSpPr>
        <p:spPr>
          <a:xfrm>
            <a:off x="5867400" y="2743200"/>
            <a:ext cx="2667000" cy="288544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2" descr="http://www.antarctica.gov.au/__data/assets/image/0017/92051/varieties/icynews_display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2" t="7773" r="32513" b="19084"/>
          <a:stretch/>
        </p:blipFill>
        <p:spPr bwMode="auto">
          <a:xfrm>
            <a:off x="5867400" y="2743200"/>
            <a:ext cx="2667000" cy="288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infrastructure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10/4/2012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Цилиндр 5"/>
          <p:cNvSpPr/>
          <p:nvPr/>
        </p:nvSpPr>
        <p:spPr>
          <a:xfrm>
            <a:off x="3505200" y="4497511"/>
            <a:ext cx="1143000" cy="1216152"/>
          </a:xfrm>
          <a:prstGeom prst="can">
            <a:avLst/>
          </a:prstGeom>
          <a:solidFill>
            <a:srgbClr val="2D591B"/>
          </a:solidFill>
          <a:ln>
            <a:solidFill>
              <a:srgbClr val="2D59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7" name="Улыбающееся лицо 6"/>
          <p:cNvSpPr/>
          <p:nvPr/>
        </p:nvSpPr>
        <p:spPr>
          <a:xfrm>
            <a:off x="3790950" y="1532823"/>
            <a:ext cx="571500" cy="609600"/>
          </a:xfrm>
          <a:prstGeom prst="smileyFac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Улыбающееся лицо 7"/>
          <p:cNvSpPr/>
          <p:nvPr/>
        </p:nvSpPr>
        <p:spPr>
          <a:xfrm>
            <a:off x="2210372" y="5771575"/>
            <a:ext cx="571500" cy="609600"/>
          </a:xfrm>
          <a:prstGeom prst="smileyFac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Улыбающееся лицо 8"/>
          <p:cNvSpPr/>
          <p:nvPr/>
        </p:nvSpPr>
        <p:spPr>
          <a:xfrm>
            <a:off x="6400800" y="3200400"/>
            <a:ext cx="571500" cy="609600"/>
          </a:xfrm>
          <a:prstGeom prst="smileyFac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Прямая со стрелкой 12"/>
          <p:cNvCxnSpPr>
            <a:stCxn id="6" idx="1"/>
            <a:endCxn id="7" idx="4"/>
          </p:cNvCxnSpPr>
          <p:nvPr/>
        </p:nvCxnSpPr>
        <p:spPr>
          <a:xfrm flipV="1">
            <a:off x="4076700" y="2142423"/>
            <a:ext cx="0" cy="2355088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endCxn id="8" idx="7"/>
          </p:cNvCxnSpPr>
          <p:nvPr/>
        </p:nvCxnSpPr>
        <p:spPr>
          <a:xfrm flipH="1">
            <a:off x="2698178" y="5346641"/>
            <a:ext cx="781622" cy="514208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Улыбающееся лицо 18"/>
          <p:cNvSpPr/>
          <p:nvPr/>
        </p:nvSpPr>
        <p:spPr>
          <a:xfrm>
            <a:off x="2235772" y="1532823"/>
            <a:ext cx="571500" cy="609600"/>
          </a:xfrm>
          <a:prstGeom prst="smileyFac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Прямая со стрелкой 20"/>
          <p:cNvCxnSpPr>
            <a:endCxn id="19" idx="5"/>
          </p:cNvCxnSpPr>
          <p:nvPr/>
        </p:nvCxnSpPr>
        <p:spPr>
          <a:xfrm flipH="1" flipV="1">
            <a:off x="2723578" y="2053149"/>
            <a:ext cx="928244" cy="2444362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6" idx="4"/>
            <a:endCxn id="10" idx="2"/>
          </p:cNvCxnSpPr>
          <p:nvPr/>
        </p:nvCxnSpPr>
        <p:spPr>
          <a:xfrm flipV="1">
            <a:off x="4648200" y="4320353"/>
            <a:ext cx="2292303" cy="785234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Улыбающееся лицо 32"/>
          <p:cNvSpPr/>
          <p:nvPr/>
        </p:nvSpPr>
        <p:spPr>
          <a:xfrm>
            <a:off x="5252022" y="1545149"/>
            <a:ext cx="571500" cy="609600"/>
          </a:xfrm>
          <a:prstGeom prst="smileyFac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Прямая со стрелкой 36"/>
          <p:cNvCxnSpPr>
            <a:endCxn id="33" idx="4"/>
          </p:cNvCxnSpPr>
          <p:nvPr/>
        </p:nvCxnSpPr>
        <p:spPr>
          <a:xfrm flipV="1">
            <a:off x="4490022" y="2154749"/>
            <a:ext cx="1047750" cy="2342762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686550" y="2820975"/>
            <a:ext cx="1828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CCDB usage</a:t>
            </a:r>
            <a:endParaRPr lang="en-US" dirty="0"/>
          </a:p>
        </p:txBody>
      </p:sp>
      <p:sp>
        <p:nvSpPr>
          <p:cNvPr id="46" name="Улыбающееся лицо 45"/>
          <p:cNvSpPr/>
          <p:nvPr/>
        </p:nvSpPr>
        <p:spPr>
          <a:xfrm>
            <a:off x="5252022" y="5771575"/>
            <a:ext cx="571500" cy="609600"/>
          </a:xfrm>
          <a:prstGeom prst="smileyFac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Прямая со стрелкой 46"/>
          <p:cNvCxnSpPr>
            <a:stCxn id="46" idx="1"/>
          </p:cNvCxnSpPr>
          <p:nvPr/>
        </p:nvCxnSpPr>
        <p:spPr>
          <a:xfrm flipH="1" flipV="1">
            <a:off x="4648200" y="5346641"/>
            <a:ext cx="687516" cy="514208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Цилиндр 53"/>
          <p:cNvSpPr/>
          <p:nvPr/>
        </p:nvSpPr>
        <p:spPr>
          <a:xfrm>
            <a:off x="3505200" y="2667254"/>
            <a:ext cx="1143000" cy="1216152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</a:p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81000" y="3445502"/>
            <a:ext cx="947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World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0116" y="4349990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JLab</a:t>
            </a:r>
            <a:endParaRPr lang="en-US" dirty="0"/>
          </a:p>
        </p:txBody>
      </p:sp>
      <p:cxnSp>
        <p:nvCxnSpPr>
          <p:cNvPr id="61" name="Скругленная соединительная линия 60"/>
          <p:cNvCxnSpPr>
            <a:stCxn id="19" idx="4"/>
            <a:endCxn id="6" idx="2"/>
          </p:cNvCxnSpPr>
          <p:nvPr/>
        </p:nvCxnSpPr>
        <p:spPr>
          <a:xfrm rot="16200000" flipH="1">
            <a:off x="1531779" y="3132166"/>
            <a:ext cx="2963164" cy="983678"/>
          </a:xfrm>
          <a:prstGeom prst="curvedConnector2">
            <a:avLst/>
          </a:prstGeom>
          <a:ln w="571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кругленная соединительная линия 64"/>
          <p:cNvCxnSpPr>
            <a:stCxn id="33" idx="4"/>
            <a:endCxn id="6" idx="4"/>
          </p:cNvCxnSpPr>
          <p:nvPr/>
        </p:nvCxnSpPr>
        <p:spPr>
          <a:xfrm rot="5400000">
            <a:off x="3617567" y="3185382"/>
            <a:ext cx="2950838" cy="889572"/>
          </a:xfrm>
          <a:prstGeom prst="curvedConnector2">
            <a:avLst/>
          </a:prstGeom>
          <a:ln w="571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endCxn id="19" idx="5"/>
          </p:cNvCxnSpPr>
          <p:nvPr/>
        </p:nvCxnSpPr>
        <p:spPr>
          <a:xfrm flipH="1" flipV="1">
            <a:off x="2723578" y="2053149"/>
            <a:ext cx="928244" cy="614106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54" idx="1"/>
            <a:endCxn id="7" idx="4"/>
          </p:cNvCxnSpPr>
          <p:nvPr/>
        </p:nvCxnSpPr>
        <p:spPr>
          <a:xfrm flipV="1">
            <a:off x="4076700" y="2142423"/>
            <a:ext cx="0" cy="52483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endCxn id="33" idx="4"/>
          </p:cNvCxnSpPr>
          <p:nvPr/>
        </p:nvCxnSpPr>
        <p:spPr>
          <a:xfrm flipV="1">
            <a:off x="4648200" y="2154749"/>
            <a:ext cx="889572" cy="55924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>
            <a:off x="185294" y="4128008"/>
            <a:ext cx="832996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Куб 9"/>
          <p:cNvSpPr/>
          <p:nvPr/>
        </p:nvSpPr>
        <p:spPr>
          <a:xfrm>
            <a:off x="6940503" y="3798383"/>
            <a:ext cx="933450" cy="835152"/>
          </a:xfrm>
          <a:prstGeom prst="cub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SQLite</a:t>
            </a:r>
            <a:endParaRPr lang="en-US" sz="1600" dirty="0"/>
          </a:p>
        </p:txBody>
      </p:sp>
      <p:sp>
        <p:nvSpPr>
          <p:cNvPr id="55" name="Стрелка вверх 54"/>
          <p:cNvSpPr/>
          <p:nvPr/>
        </p:nvSpPr>
        <p:spPr>
          <a:xfrm>
            <a:off x="3834384" y="3968429"/>
            <a:ext cx="484632" cy="489204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5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8" grpId="0"/>
      <p:bldP spid="59" grpId="0"/>
      <p:bldP spid="10" grpId="0" animBg="1"/>
      <p:bldP spid="10" grpId="1" animBg="1"/>
      <p:bldP spid="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кругленный прямоугольник 19"/>
          <p:cNvSpPr/>
          <p:nvPr/>
        </p:nvSpPr>
        <p:spPr>
          <a:xfrm>
            <a:off x="3124200" y="5585480"/>
            <a:ext cx="2743200" cy="54353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to CCDB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10/4/2012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Нашивка 5"/>
          <p:cNvSpPr/>
          <p:nvPr/>
        </p:nvSpPr>
        <p:spPr>
          <a:xfrm>
            <a:off x="685800" y="2463800"/>
            <a:ext cx="2438400" cy="990600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Нашивка 7"/>
          <p:cNvSpPr/>
          <p:nvPr/>
        </p:nvSpPr>
        <p:spPr>
          <a:xfrm>
            <a:off x="2819400" y="2463800"/>
            <a:ext cx="3352800" cy="990600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0.5 (trunk)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Нашивка 8"/>
          <p:cNvSpPr/>
          <p:nvPr/>
        </p:nvSpPr>
        <p:spPr>
          <a:xfrm>
            <a:off x="5867400" y="2463800"/>
            <a:ext cx="2590800" cy="990600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0.6 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1964372"/>
            <a:ext cx="1637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CCDB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versions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19400" y="1447800"/>
            <a:ext cx="499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Hall B people tested it for about a year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2362200" y="1909465"/>
            <a:ext cx="457200" cy="424239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685800" y="3581400"/>
            <a:ext cx="2133600" cy="1219200"/>
          </a:xfrm>
        </p:spPr>
        <p:txBody>
          <a:bodyPr>
            <a:noAutofit/>
          </a:bodyPr>
          <a:lstStyle/>
          <a:p>
            <a:r>
              <a:rPr lang="en-US" sz="1800" dirty="0" smtClean="0"/>
              <a:t>Last tag</a:t>
            </a:r>
          </a:p>
          <a:p>
            <a:r>
              <a:rPr lang="en-US" sz="1800" dirty="0" smtClean="0"/>
              <a:t>S</a:t>
            </a:r>
            <a:r>
              <a:rPr lang="en-US" sz="1800" dirty="0" smtClean="0"/>
              <a:t>table</a:t>
            </a:r>
          </a:p>
          <a:p>
            <a:r>
              <a:rPr lang="en-US" sz="1800" dirty="0" smtClean="0"/>
              <a:t>Only MySQ</a:t>
            </a:r>
            <a:r>
              <a:rPr lang="en-US" sz="1800" dirty="0" smtClean="0"/>
              <a:t>L</a:t>
            </a:r>
          </a:p>
          <a:p>
            <a:endParaRPr lang="en-US" sz="1800" dirty="0"/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3429000" y="3568700"/>
            <a:ext cx="2133600" cy="16129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Current trunk</a:t>
            </a:r>
          </a:p>
          <a:p>
            <a:r>
              <a:rPr lang="en-US" sz="1800" dirty="0" smtClean="0"/>
              <a:t>Try to test it</a:t>
            </a:r>
          </a:p>
          <a:p>
            <a:r>
              <a:rPr lang="en-US" sz="1800" dirty="0" smtClean="0"/>
              <a:t>MySQL + SQLite</a:t>
            </a:r>
          </a:p>
          <a:p>
            <a:r>
              <a:rPr lang="en-US" sz="1800" dirty="0" smtClean="0"/>
              <a:t>New features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16" name="Объект 2"/>
          <p:cNvSpPr txBox="1">
            <a:spLocks/>
          </p:cNvSpPr>
          <p:nvPr/>
        </p:nvSpPr>
        <p:spPr>
          <a:xfrm>
            <a:off x="6019800" y="3581400"/>
            <a:ext cx="2667000" cy="1219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Stable and tested</a:t>
            </a:r>
            <a:br>
              <a:rPr lang="en-US" sz="1800" dirty="0" smtClean="0"/>
            </a:br>
            <a:r>
              <a:rPr lang="en-US" sz="1800" dirty="0" smtClean="0"/>
              <a:t>0.5 version</a:t>
            </a:r>
          </a:p>
          <a:p>
            <a:r>
              <a:rPr lang="en-US" sz="1800" dirty="0" smtClean="0"/>
              <a:t>Default </a:t>
            </a:r>
            <a:r>
              <a:rPr lang="en-US" sz="1800" dirty="0" err="1" smtClean="0"/>
              <a:t>calib</a:t>
            </a:r>
            <a:r>
              <a:rPr lang="en-US" sz="1800" dirty="0" smtClean="0"/>
              <a:t> source</a:t>
            </a:r>
          </a:p>
          <a:p>
            <a:endParaRPr 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3577053" y="5044520"/>
            <a:ext cx="2066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Release plan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277453" y="5585480"/>
            <a:ext cx="243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Massive testing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539577" y="5585480"/>
            <a:ext cx="1245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Default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1371600" y="5595635"/>
            <a:ext cx="843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522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Другая 1">
      <a:majorFont>
        <a:latin typeface="Arial Narrow"/>
        <a:ea typeface=""/>
        <a:cs typeface=""/>
      </a:majorFont>
      <a:minorFont>
        <a:latin typeface="Calibri"/>
        <a:ea typeface=""/>
        <a:cs typeface="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7369</TotalTime>
  <Words>2027</Words>
  <Application>Microsoft Office PowerPoint</Application>
  <PresentationFormat>Экран (4:3)</PresentationFormat>
  <Paragraphs>663</Paragraphs>
  <Slides>44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5" baseType="lpstr">
      <vt:lpstr>Начальная</vt:lpstr>
      <vt:lpstr>Calibration database</vt:lpstr>
      <vt:lpstr>Calibration Constants Data Base package</vt:lpstr>
      <vt:lpstr>Basic concepts</vt:lpstr>
      <vt:lpstr>Branching and versioning</vt:lpstr>
      <vt:lpstr>Requesting particular constants</vt:lpstr>
      <vt:lpstr>Files vs CCDB</vt:lpstr>
      <vt:lpstr>SQLite</vt:lpstr>
      <vt:lpstr>Network infrastructure</vt:lpstr>
      <vt:lpstr>Switch to CCDB</vt:lpstr>
      <vt:lpstr>Goals of switching</vt:lpstr>
      <vt:lpstr>CCDB switch preparation plan</vt:lpstr>
      <vt:lpstr>CCDB interactive shell</vt:lpstr>
      <vt:lpstr>Automated tests</vt:lpstr>
      <vt:lpstr>While testing (what about today?)</vt:lpstr>
      <vt:lpstr>Install CCDB</vt:lpstr>
      <vt:lpstr>CCDB Interfaces</vt:lpstr>
      <vt:lpstr>C++ design levels</vt:lpstr>
      <vt:lpstr>User API in action</vt:lpstr>
      <vt:lpstr>Code example</vt:lpstr>
      <vt:lpstr>C++ and JANA interface</vt:lpstr>
      <vt:lpstr>Multi Threading</vt:lpstr>
      <vt:lpstr>Simple synchronization</vt:lpstr>
      <vt:lpstr>Simple synchronization 2</vt:lpstr>
      <vt:lpstr>Synchronization</vt:lpstr>
      <vt:lpstr>Getting threads</vt:lpstr>
      <vt:lpstr>Performance budget </vt:lpstr>
      <vt:lpstr>CCDB shell and command line tools</vt:lpstr>
      <vt:lpstr>CCDB text files</vt:lpstr>
      <vt:lpstr>Database layout structure</vt:lpstr>
      <vt:lpstr>MySQL database layout</vt:lpstr>
      <vt:lpstr>Searching over particular cell</vt:lpstr>
      <vt:lpstr>Indexing technique</vt:lpstr>
      <vt:lpstr>Overall package design</vt:lpstr>
      <vt:lpstr>SQLite</vt:lpstr>
      <vt:lpstr>Unit testing</vt:lpstr>
      <vt:lpstr>Command line tools implementation</vt:lpstr>
      <vt:lpstr>Web interface approach</vt:lpstr>
      <vt:lpstr>What is JQuery?</vt:lpstr>
      <vt:lpstr>Web interface</vt:lpstr>
      <vt:lpstr>Dependencies summary</vt:lpstr>
      <vt:lpstr>Calibration Database now</vt:lpstr>
      <vt:lpstr>Conclusion</vt:lpstr>
      <vt:lpstr>Old performance budget study</vt:lpstr>
      <vt:lpstr>SWIG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DmitryRA</dc:creator>
  <cp:lastModifiedBy>DmitryRa</cp:lastModifiedBy>
  <cp:revision>516</cp:revision>
  <dcterms:created xsi:type="dcterms:W3CDTF">2010-09-21T02:30:09Z</dcterms:created>
  <dcterms:modified xsi:type="dcterms:W3CDTF">2012-10-04T16:16:23Z</dcterms:modified>
</cp:coreProperties>
</file>