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90" r:id="rId3"/>
    <p:sldId id="287" r:id="rId4"/>
    <p:sldId id="278" r:id="rId5"/>
    <p:sldId id="277" r:id="rId6"/>
    <p:sldId id="282" r:id="rId7"/>
    <p:sldId id="283" r:id="rId8"/>
    <p:sldId id="288" r:id="rId9"/>
    <p:sldId id="265" r:id="rId10"/>
    <p:sldId id="291" r:id="rId11"/>
    <p:sldId id="279" r:id="rId12"/>
    <p:sldId id="297" r:id="rId13"/>
    <p:sldId id="298" r:id="rId14"/>
    <p:sldId id="294" r:id="rId15"/>
    <p:sldId id="295" r:id="rId16"/>
    <p:sldId id="285" r:id="rId17"/>
    <p:sldId id="296" r:id="rId18"/>
    <p:sldId id="264" r:id="rId19"/>
    <p:sldId id="299" r:id="rId20"/>
    <p:sldId id="300" r:id="rId21"/>
    <p:sldId id="302" r:id="rId22"/>
    <p:sldId id="303" r:id="rId23"/>
    <p:sldId id="304" r:id="rId24"/>
    <p:sldId id="301" r:id="rId25"/>
    <p:sldId id="305" r:id="rId26"/>
    <p:sldId id="293" r:id="rId27"/>
    <p:sldId id="286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445E01-0224-4AE0-B968-74369AF84230}">
          <p14:sldIdLst>
            <p14:sldId id="256"/>
            <p14:sldId id="290"/>
            <p14:sldId id="287"/>
            <p14:sldId id="278"/>
            <p14:sldId id="277"/>
            <p14:sldId id="282"/>
            <p14:sldId id="283"/>
            <p14:sldId id="288"/>
            <p14:sldId id="265"/>
            <p14:sldId id="291"/>
            <p14:sldId id="279"/>
            <p14:sldId id="297"/>
            <p14:sldId id="298"/>
            <p14:sldId id="294"/>
            <p14:sldId id="295"/>
            <p14:sldId id="285"/>
            <p14:sldId id="296"/>
            <p14:sldId id="264"/>
            <p14:sldId id="299"/>
          </p14:sldIdLst>
        </p14:section>
        <p14:section name="Multi threading" id="{AF160937-09F9-4903-9020-01EC14E2AE1B}">
          <p14:sldIdLst>
            <p14:sldId id="300"/>
            <p14:sldId id="302"/>
            <p14:sldId id="303"/>
            <p14:sldId id="304"/>
            <p14:sldId id="301"/>
            <p14:sldId id="305"/>
            <p14:sldId id="293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3300"/>
    <a:srgbClr val="2D591B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2007" autoAdjust="0"/>
  </p:normalViewPr>
  <p:slideViewPr>
    <p:cSldViewPr>
      <p:cViewPr varScale="1">
        <p:scale>
          <a:sx n="64" d="100"/>
          <a:sy n="64" d="100"/>
        </p:scale>
        <p:origin x="-6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918978F-BFEE-478B-B938-1CAA289D4FD6}" type="presOf" srcId="{7F00DB3E-8C50-420C-B589-BDFF103374A8}" destId="{3845DAED-7F6D-4036-AB18-EA402D322357}" srcOrd="0" destOrd="0" presId="urn:microsoft.com/office/officeart/2005/8/layout/cycle6"/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5684DA55-E6CB-4374-981F-0254A0F6E9D2}" type="presOf" srcId="{887C581E-9108-4FDB-8A6F-7FEDF656BFA3}" destId="{AB7C5891-7648-4AE0-8EA1-67913D29E964}" srcOrd="0" destOrd="0" presId="urn:microsoft.com/office/officeart/2005/8/layout/cycle6"/>
    <dgm:cxn modelId="{4A345B0E-6441-4BC7-93CA-F369D7ACDE08}" type="presOf" srcId="{47FAD5BA-3FDC-4B5D-8055-E6C688CC39A4}" destId="{6E75E371-E4D1-4969-B379-C2576D3806CF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1513950E-DCEF-4328-8051-756B45851E5E}" type="presOf" srcId="{75948F05-92E5-4253-992A-06FF261A5717}" destId="{797B2806-2E36-408B-8403-02DF1DE64CBC}" srcOrd="0" destOrd="0" presId="urn:microsoft.com/office/officeart/2005/8/layout/cycle6"/>
    <dgm:cxn modelId="{966D72E5-BB1B-4D07-BF86-5BF09AD585DC}" type="presOf" srcId="{DD3D3B28-3A46-402F-867F-AEDFD0C7818E}" destId="{F51C6200-BE3C-4095-BFF1-E6E700770435}" srcOrd="0" destOrd="0" presId="urn:microsoft.com/office/officeart/2005/8/layout/cycle6"/>
    <dgm:cxn modelId="{9B60A24B-3651-40E3-BC9D-6E9D6BBD1322}" type="presOf" srcId="{9D2E7D16-96C4-4E74-975F-3266BF0592F9}" destId="{B653A5E8-7742-48B0-BCE8-8F119E1377D4}" srcOrd="0" destOrd="0" presId="urn:microsoft.com/office/officeart/2005/8/layout/cycle6"/>
    <dgm:cxn modelId="{FA4DB98D-5503-481A-9AD6-25534AB4EF17}" type="presOf" srcId="{7ACCE2D8-B3CE-408B-95E3-0634076C0723}" destId="{03114756-6B9C-4437-97E4-ECD30437BA47}" srcOrd="0" destOrd="0" presId="urn:microsoft.com/office/officeart/2005/8/layout/cycle6"/>
    <dgm:cxn modelId="{677F5549-C6E2-4FF8-B1A3-B237CCDEE4C6}" type="presOf" srcId="{056F86CF-2D6D-4F48-A8EB-1D043ED22708}" destId="{894A3FCC-19B6-4124-994F-24A5DF8A45E8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FCD6D847-6D17-490C-965B-24069A524F46}" type="presOf" srcId="{308FBE6F-42B6-4F91-91F7-586D892877A2}" destId="{165D8971-9998-415F-BF3F-8ED04E1F3F50}" srcOrd="0" destOrd="0" presId="urn:microsoft.com/office/officeart/2005/8/layout/cycle6"/>
    <dgm:cxn modelId="{09BABE2D-0DA5-4D5B-8860-66B87042D229}" type="presOf" srcId="{E66B73F0-87A4-4D6E-A0ED-F026A87F3C95}" destId="{5DE254B9-CB2A-4376-AC66-3597B743C647}" srcOrd="0" destOrd="0" presId="urn:microsoft.com/office/officeart/2005/8/layout/cycle6"/>
    <dgm:cxn modelId="{F67888CD-4D76-4450-857C-CDFCF0921722}" type="presOf" srcId="{BA760EED-47D0-4566-998C-31209DF718A6}" destId="{00DAD2C2-E67B-4BEE-9F83-A6B3635337F1}" srcOrd="0" destOrd="0" presId="urn:microsoft.com/office/officeart/2005/8/layout/cycle6"/>
    <dgm:cxn modelId="{C0186419-4AE0-42C8-B4B2-74D565E26A25}" type="presParOf" srcId="{797B2806-2E36-408B-8403-02DF1DE64CBC}" destId="{03114756-6B9C-4437-97E4-ECD30437BA47}" srcOrd="0" destOrd="0" presId="urn:microsoft.com/office/officeart/2005/8/layout/cycle6"/>
    <dgm:cxn modelId="{8275D7E8-7572-49AB-A6F0-876A64C7E46B}" type="presParOf" srcId="{797B2806-2E36-408B-8403-02DF1DE64CBC}" destId="{B9E229F2-D6AB-42D9-A414-9237AA82CF2D}" srcOrd="1" destOrd="0" presId="urn:microsoft.com/office/officeart/2005/8/layout/cycle6"/>
    <dgm:cxn modelId="{8645A435-B4A3-477B-9D39-8BA461ECB8A2}" type="presParOf" srcId="{797B2806-2E36-408B-8403-02DF1DE64CBC}" destId="{F51C6200-BE3C-4095-BFF1-E6E700770435}" srcOrd="2" destOrd="0" presId="urn:microsoft.com/office/officeart/2005/8/layout/cycle6"/>
    <dgm:cxn modelId="{ACB1FF59-70DC-45F9-BD81-EB8A50872289}" type="presParOf" srcId="{797B2806-2E36-408B-8403-02DF1DE64CBC}" destId="{894A3FCC-19B6-4124-994F-24A5DF8A45E8}" srcOrd="3" destOrd="0" presId="urn:microsoft.com/office/officeart/2005/8/layout/cycle6"/>
    <dgm:cxn modelId="{488F0C27-0DFE-4F66-8B3F-58E6640D9536}" type="presParOf" srcId="{797B2806-2E36-408B-8403-02DF1DE64CBC}" destId="{CF0A2175-85AD-42CA-ABD6-CEF8CD5EB9FB}" srcOrd="4" destOrd="0" presId="urn:microsoft.com/office/officeart/2005/8/layout/cycle6"/>
    <dgm:cxn modelId="{44BA2B35-00E8-4B29-B16C-983848E1DF63}" type="presParOf" srcId="{797B2806-2E36-408B-8403-02DF1DE64CBC}" destId="{6E75E371-E4D1-4969-B379-C2576D3806CF}" srcOrd="5" destOrd="0" presId="urn:microsoft.com/office/officeart/2005/8/layout/cycle6"/>
    <dgm:cxn modelId="{36207A4A-5D5F-4B35-A54A-23CCD04CC26D}" type="presParOf" srcId="{797B2806-2E36-408B-8403-02DF1DE64CBC}" destId="{3845DAED-7F6D-4036-AB18-EA402D322357}" srcOrd="6" destOrd="0" presId="urn:microsoft.com/office/officeart/2005/8/layout/cycle6"/>
    <dgm:cxn modelId="{2417CF03-AFCA-4548-A715-3FAF857D9AF0}" type="presParOf" srcId="{797B2806-2E36-408B-8403-02DF1DE64CBC}" destId="{AD1D7AD6-6927-490E-B84F-8FBCA1BD34B1}" srcOrd="7" destOrd="0" presId="urn:microsoft.com/office/officeart/2005/8/layout/cycle6"/>
    <dgm:cxn modelId="{C7BE9D99-AAC4-44F2-A531-81A495CC00B1}" type="presParOf" srcId="{797B2806-2E36-408B-8403-02DF1DE64CBC}" destId="{5DE254B9-CB2A-4376-AC66-3597B743C647}" srcOrd="8" destOrd="0" presId="urn:microsoft.com/office/officeart/2005/8/layout/cycle6"/>
    <dgm:cxn modelId="{1C5D7CDE-D6BB-4AB4-ABC1-45B20EFDE2EC}" type="presParOf" srcId="{797B2806-2E36-408B-8403-02DF1DE64CBC}" destId="{165D8971-9998-415F-BF3F-8ED04E1F3F50}" srcOrd="9" destOrd="0" presId="urn:microsoft.com/office/officeart/2005/8/layout/cycle6"/>
    <dgm:cxn modelId="{B77639C1-04C6-4ADE-96A8-18BB2C02586D}" type="presParOf" srcId="{797B2806-2E36-408B-8403-02DF1DE64CBC}" destId="{B9973201-EA46-4CD1-9154-9A7D015EFD4E}" srcOrd="10" destOrd="0" presId="urn:microsoft.com/office/officeart/2005/8/layout/cycle6"/>
    <dgm:cxn modelId="{FC71ECF9-285F-492A-8C68-CDA0A5CD6754}" type="presParOf" srcId="{797B2806-2E36-408B-8403-02DF1DE64CBC}" destId="{00DAD2C2-E67B-4BEE-9F83-A6B3635337F1}" srcOrd="11" destOrd="0" presId="urn:microsoft.com/office/officeart/2005/8/layout/cycle6"/>
    <dgm:cxn modelId="{5C93CEF3-4013-436C-96BE-E84508EC7044}" type="presParOf" srcId="{797B2806-2E36-408B-8403-02DF1DE64CBC}" destId="{AB7C5891-7648-4AE0-8EA1-67913D29E964}" srcOrd="12" destOrd="0" presId="urn:microsoft.com/office/officeart/2005/8/layout/cycle6"/>
    <dgm:cxn modelId="{E6F00D50-3586-4128-A5C6-1BD2A7D0277F}" type="presParOf" srcId="{797B2806-2E36-408B-8403-02DF1DE64CBC}" destId="{E35A1831-B33E-4F70-9816-0E4FCCD52C0A}" srcOrd="13" destOrd="0" presId="urn:microsoft.com/office/officeart/2005/8/layout/cycle6"/>
    <dgm:cxn modelId="{4A3B0338-397F-4A4B-85B2-24E30B367E43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1E2-B254-44F4-A32B-7A29226C2481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10/4/2011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10/4/2011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10/4/2011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10/4/2011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10/4/2011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10/4/2011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10/4/2011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10/4/2011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10/4/2011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10/4/2011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_library" TargetMode="External"/><Relationship Id="rId2" Type="http://schemas.openxmlformats.org/officeDocument/2006/relationships/hyperlink" Target="http://en.wikipedia.org/wiki/Cross-brow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Client-side_script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February 2, 2011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8300" y="1461184"/>
            <a:ext cx="1678067" cy="87464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Прямоугольник 16"/>
          <p:cNvSpPr/>
          <p:nvPr/>
        </p:nvSpPr>
        <p:spPr>
          <a:xfrm>
            <a:off x="3187391" y="1524000"/>
            <a:ext cx="1847649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8" name="Стрелка вправо 24"/>
          <p:cNvSpPr/>
          <p:nvPr/>
        </p:nvSpPr>
        <p:spPr>
          <a:xfrm rot="16200000">
            <a:off x="3379638" y="1044958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24"/>
          <p:cNvSpPr/>
          <p:nvPr/>
        </p:nvSpPr>
        <p:spPr>
          <a:xfrm rot="16200000">
            <a:off x="4297647" y="1029686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24"/>
          <p:cNvSpPr/>
          <p:nvPr/>
        </p:nvSpPr>
        <p:spPr>
          <a:xfrm>
            <a:off x="2122064" y="1757217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59046" y="144916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22064" y="1423084"/>
            <a:ext cx="4961743" cy="990600"/>
            <a:chOff x="979766" y="2781300"/>
            <a:chExt cx="4961743" cy="990600"/>
          </a:xfrm>
        </p:grpSpPr>
        <p:sp>
          <p:nvSpPr>
            <p:cNvPr id="12" name="Rectangle 11"/>
            <p:cNvSpPr/>
            <p:nvPr/>
          </p:nvSpPr>
          <p:spPr>
            <a:xfrm>
              <a:off x="1270351" y="2781300"/>
              <a:ext cx="636438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8719" y="2781300"/>
              <a:ext cx="1059296" cy="990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69946" y="2781300"/>
              <a:ext cx="1278254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ccdb_py.so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8200" y="2781300"/>
              <a:ext cx="990600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ccdb.py</a:t>
              </a:r>
              <a:endParaRPr lang="en-US" dirty="0"/>
            </a:p>
          </p:txBody>
        </p:sp>
        <p:sp>
          <p:nvSpPr>
            <p:cNvPr id="18" name="Стрелка вправо 24"/>
            <p:cNvSpPr/>
            <p:nvPr/>
          </p:nvSpPr>
          <p:spPr>
            <a:xfrm>
              <a:off x="1906789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4"/>
            <p:cNvSpPr/>
            <p:nvPr/>
          </p:nvSpPr>
          <p:spPr>
            <a:xfrm>
              <a:off x="3168015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4"/>
            <p:cNvSpPr/>
            <p:nvPr/>
          </p:nvSpPr>
          <p:spPr>
            <a:xfrm>
              <a:off x="5739579" y="3130548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4"/>
            <p:cNvSpPr/>
            <p:nvPr/>
          </p:nvSpPr>
          <p:spPr>
            <a:xfrm>
              <a:off x="979766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3883" y="4038600"/>
            <a:ext cx="44678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to use SWIG?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SWIG interface files .h</a:t>
            </a:r>
            <a:br>
              <a:rPr lang="en-US" dirty="0" smtClean="0"/>
            </a:br>
            <a:r>
              <a:rPr lang="en-US" dirty="0" smtClean="0"/>
              <a:t>(it is headers without private members)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SWIG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C++ wrapping source files, </a:t>
            </a:r>
            <a:r>
              <a:rPr lang="en-US" dirty="0" err="1" smtClean="0"/>
              <a:t>compale</a:t>
            </a:r>
            <a:r>
              <a:rPr lang="en-US" dirty="0" smtClean="0"/>
              <a:t>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 in target language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3686551" y="2514600"/>
            <a:ext cx="146482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4542" y="2667000"/>
            <a:ext cx="3276600" cy="31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Wrapping for any of languages: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Allegro, CL, C#, CFFI, CLISP, Chicken, Go, Guile, Java, </a:t>
            </a:r>
            <a:r>
              <a:rPr lang="en-US" dirty="0" err="1" smtClean="0">
                <a:solidFill>
                  <a:schemeClr val="tx1"/>
                </a:solidFill>
              </a:rPr>
              <a:t>Lua</a:t>
            </a:r>
            <a:r>
              <a:rPr lang="en-US" dirty="0" smtClean="0">
                <a:solidFill>
                  <a:schemeClr val="tx1"/>
                </a:solidFill>
              </a:rPr>
              <a:t>, Modula-3, </a:t>
            </a:r>
            <a:r>
              <a:rPr lang="en-US" dirty="0" err="1" smtClean="0">
                <a:solidFill>
                  <a:schemeClr val="tx1"/>
                </a:solidFill>
              </a:rPr>
              <a:t>Mzscheme</a:t>
            </a:r>
            <a:r>
              <a:rPr lang="en-US" dirty="0" smtClean="0">
                <a:solidFill>
                  <a:schemeClr val="tx1"/>
                </a:solidFill>
              </a:rPr>
              <a:t>, OCAML, Octave, Perl, PHP, Python, R, Ruby, </a:t>
            </a:r>
            <a:r>
              <a:rPr lang="en-US" dirty="0" err="1" smtClean="0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, UFFI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3115270"/>
            <a:ext cx="34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SWIG - </a:t>
            </a:r>
            <a:r>
              <a:rPr lang="en-US" dirty="0"/>
              <a:t>is an interface compiler that connects programs written in C and C++ with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25623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44 L 0.43368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26" grpId="0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shell and command line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Aim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C00000"/>
                </a:solidFill>
              </a:rPr>
              <a:t>simplicity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C00000"/>
                </a:solidFill>
              </a:rPr>
              <a:t> better learning curve</a:t>
            </a:r>
          </a:p>
          <a:p>
            <a:pPr marL="0" indent="0">
              <a:buNone/>
            </a:pPr>
            <a:r>
              <a:rPr lang="en-US" sz="2400" dirty="0" smtClean="0"/>
              <a:t>Use POSIX like commands: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mv, … etc. commands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2286000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54102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791200"/>
            <a:ext cx="685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ccdbcmd</a:t>
            </a:r>
            <a:r>
              <a:rPr lang="en-US" sz="1400" dirty="0" smtClean="0"/>
              <a:t> dump /</a:t>
            </a:r>
            <a:r>
              <a:rPr lang="en-US" sz="1400" dirty="0" err="1" smtClean="0"/>
              <a:t>adc</a:t>
            </a:r>
            <a:r>
              <a:rPr lang="en-US" sz="1400" dirty="0" smtClean="0"/>
              <a:t>/</a:t>
            </a:r>
            <a:r>
              <a:rPr lang="en-US" sz="1400" dirty="0" err="1" smtClean="0"/>
              <a:t>adcpedestals</a:t>
            </a:r>
            <a:r>
              <a:rPr lang="en-US" sz="1400" dirty="0" smtClean="0"/>
              <a:t>   --run=1200  --variation=mc  &gt; /home/user/pedestals.txt</a:t>
            </a:r>
            <a:endParaRPr lang="ru-RU" sz="1400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533400" y="2667000"/>
            <a:ext cx="7315200" cy="2743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3400" y="2667001"/>
            <a:ext cx="6477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0070C0"/>
                </a:solidFill>
              </a:rPr>
              <a:t>adc</a:t>
            </a:r>
            <a:r>
              <a:rPr lang="en-US" sz="1400" dirty="0" smtClean="0">
                <a:solidFill>
                  <a:srgbClr val="0070C0"/>
                </a:solidFill>
              </a:rPr>
              <a:t>/     </a:t>
            </a:r>
            <a:r>
              <a:rPr lang="en-US" sz="1400" dirty="0" err="1" smtClean="0">
                <a:solidFill>
                  <a:srgbClr val="0070C0"/>
                </a:solidFill>
              </a:rPr>
              <a:t>dca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 &gt;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0070C0"/>
                </a:solidFill>
              </a:rPr>
              <a:t>../</a:t>
            </a:r>
            <a:r>
              <a:rPr lang="en-US" sz="1400" dirty="0" smtClean="0">
                <a:solidFill>
                  <a:srgbClr val="7030A0"/>
                </a:solidFill>
              </a:rPr>
              <a:t>     </a:t>
            </a: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        </a:t>
            </a: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endParaRPr lang="en-US" sz="1400" dirty="0" smtClean="0">
              <a:solidFill>
                <a:srgbClr val="CC0099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 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r>
              <a:rPr lang="en-US" sz="1400" dirty="0" smtClean="0">
                <a:solidFill>
                  <a:schemeClr val="bg1"/>
                </a:solidFill>
              </a:rPr>
              <a:t>   -l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</a:t>
            </a:r>
            <a:r>
              <a:rPr lang="en-US" sz="1400" dirty="0" smtClean="0">
                <a:solidFill>
                  <a:srgbClr val="7030A0"/>
                </a:solidFill>
              </a:rPr>
              <a:t> :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3 variations,   5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br>
              <a:rPr lang="en-US" sz="1400" dirty="0" smtClean="0">
                <a:solidFill>
                  <a:srgbClr val="7030A0"/>
                </a:solidFill>
              </a:rPr>
            </a:b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r>
              <a:rPr lang="en-US" sz="1400" dirty="0" smtClean="0">
                <a:solidFill>
                  <a:srgbClr val="CC0099"/>
                </a:solidFill>
              </a:rPr>
              <a:t>: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4 variations,   11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r>
              <a:rPr lang="en-US" sz="1400" dirty="0" smtClean="0">
                <a:solidFill>
                  <a:srgbClr val="CC0099"/>
                </a:solidFill>
              </a:rPr>
              <a:t>    </a:t>
            </a:r>
            <a:endParaRPr lang="en-US" sz="1400" dirty="0" smtClean="0">
              <a:solidFill>
                <a:srgbClr val="7030A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dump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r>
              <a:rPr lang="en-US" sz="1400" dirty="0" smtClean="0">
                <a:solidFill>
                  <a:schemeClr val="bg1"/>
                </a:solidFill>
              </a:rPr>
              <a:t> _pedestals  --run 1200 --variation mc  &gt; /home/user/pedestals.txt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8AD-C54A-47BE-B41B-03D8077F0C38}" type="datetime1">
              <a:rPr lang="en-US" smtClean="0"/>
              <a:t>10/4/2011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301715" y="2300475"/>
            <a:ext cx="2538399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Interactive loop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Прямоугольник 6"/>
          <p:cNvSpPr/>
          <p:nvPr/>
        </p:nvSpPr>
        <p:spPr>
          <a:xfrm>
            <a:off x="4095396" y="4693477"/>
            <a:ext cx="5964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2615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66409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12" name="Прямоугольник 15"/>
          <p:cNvSpPr/>
          <p:nvPr/>
        </p:nvSpPr>
        <p:spPr>
          <a:xfrm>
            <a:off x="7491972" y="4693477"/>
            <a:ext cx="7488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 . .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437367" y="3513291"/>
            <a:ext cx="2109210" cy="6095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parser</a:t>
            </a:r>
            <a:endParaRPr lang="en-US" dirty="0"/>
          </a:p>
        </p:txBody>
      </p:sp>
      <p:sp>
        <p:nvSpPr>
          <p:cNvPr id="23" name="Содержимое 2"/>
          <p:cNvSpPr txBox="1">
            <a:spLocks/>
          </p:cNvSpPr>
          <p:nvPr/>
        </p:nvSpPr>
        <p:spPr>
          <a:xfrm>
            <a:off x="3168897" y="1234972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1. Interactive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473" y="1588436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C00000"/>
                </a:solidFill>
              </a:rPr>
              <a:t>/&gt;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6159968" y="1225447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2. Command line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543" y="1615972"/>
            <a:ext cx="280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ccdbcmd</a:t>
            </a:r>
            <a:r>
              <a:rPr lang="en-US" sz="1400" dirty="0" smtClean="0"/>
              <a:t> &lt;options&gt;   </a:t>
            </a:r>
            <a:r>
              <a:rPr lang="en-US" sz="1400" dirty="0" err="1" smtClean="0"/>
              <a:t>ls</a:t>
            </a:r>
            <a:r>
              <a:rPr lang="en-US" sz="1400" dirty="0" smtClean="0"/>
              <a:t> </a:t>
            </a:r>
            <a:r>
              <a:rPr lang="en-US" sz="1400" dirty="0"/>
              <a:t>--</a:t>
            </a:r>
            <a:r>
              <a:rPr lang="en-US" sz="1400" dirty="0" err="1"/>
              <a:t>dump_tree</a:t>
            </a:r>
            <a:endParaRPr lang="ru-RU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6450609" y="2300474"/>
            <a:ext cx="2095968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 parser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09123" y="2976661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168897" y="3232450"/>
            <a:ext cx="26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ColnsoleContext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9"/>
          <p:cNvSpPr/>
          <p:nvPr/>
        </p:nvSpPr>
        <p:spPr>
          <a:xfrm>
            <a:off x="6279190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mkdir</a:t>
            </a:r>
            <a:endParaRPr lang="ru-RU" dirty="0"/>
          </a:p>
        </p:txBody>
      </p:sp>
      <p:sp>
        <p:nvSpPr>
          <p:cNvPr id="38" name="Rounded Rectangle 37"/>
          <p:cNvSpPr/>
          <p:nvPr/>
        </p:nvSpPr>
        <p:spPr>
          <a:xfrm>
            <a:off x="375688" y="2087898"/>
            <a:ext cx="8527480" cy="329942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1"/>
          </p:nvPr>
        </p:nvSpPr>
        <p:spPr>
          <a:xfrm>
            <a:off x="520415" y="2350112"/>
            <a:ext cx="2362200" cy="2070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ConsoleContext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DB connection</a:t>
            </a:r>
          </a:p>
          <a:p>
            <a:r>
              <a:rPr lang="en-US" dirty="0" smtClean="0"/>
              <a:t>Plugins system</a:t>
            </a:r>
          </a:p>
          <a:p>
            <a:r>
              <a:rPr lang="en-US" dirty="0" smtClean="0"/>
              <a:t>Command parsing</a:t>
            </a:r>
          </a:p>
          <a:p>
            <a:r>
              <a:rPr lang="en-US" dirty="0" smtClean="0"/>
              <a:t>Interactive loop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0827" y="4267200"/>
            <a:ext cx="8153400" cy="0"/>
          </a:xfrm>
          <a:prstGeom prst="line">
            <a:avLst/>
          </a:prstGeom>
          <a:ln w="3175">
            <a:solidFill>
              <a:srgbClr val="66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4541923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Plugins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1200" b="1" dirty="0" smtClean="0"/>
              <a:t>(commands)</a:t>
            </a:r>
            <a:endParaRPr lang="en-US" sz="12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38315" y="5210750"/>
            <a:ext cx="2007537" cy="1099098"/>
            <a:chOff x="6467056" y="4866152"/>
            <a:chExt cx="2007537" cy="1099098"/>
          </a:xfrm>
        </p:grpSpPr>
        <p:sp>
          <p:nvSpPr>
            <p:cNvPr id="19" name="Прямоугольник 16"/>
            <p:cNvSpPr/>
            <p:nvPr/>
          </p:nvSpPr>
          <p:spPr>
            <a:xfrm>
              <a:off x="6467056" y="5280052"/>
              <a:ext cx="2007537" cy="6851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 API</a:t>
              </a:r>
              <a:endParaRPr lang="ru-R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391399" y="4905211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543799" y="4866152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48"/>
          <p:cNvSpPr/>
          <p:nvPr/>
        </p:nvSpPr>
        <p:spPr>
          <a:xfrm>
            <a:off x="4469130" y="4134803"/>
            <a:ext cx="3215648" cy="541020"/>
          </a:xfrm>
          <a:custGeom>
            <a:avLst/>
            <a:gdLst>
              <a:gd name="connsiteX0" fmla="*/ 3399742 w 3413268"/>
              <a:gd name="connsiteY0" fmla="*/ 0 h 502920"/>
              <a:gd name="connsiteX1" fmla="*/ 2942542 w 3413268"/>
              <a:gd name="connsiteY1" fmla="*/ 411480 h 502920"/>
              <a:gd name="connsiteX2" fmla="*/ 306022 w 3413268"/>
              <a:gd name="connsiteY2" fmla="*/ 403860 h 502920"/>
              <a:gd name="connsiteX3" fmla="*/ 161242 w 3413268"/>
              <a:gd name="connsiteY3" fmla="*/ 502920 h 502920"/>
              <a:gd name="connsiteX0" fmla="*/ 3332328 w 3342829"/>
              <a:gd name="connsiteY0" fmla="*/ 0 h 502920"/>
              <a:gd name="connsiteX1" fmla="*/ 2875128 w 3342829"/>
              <a:gd name="connsiteY1" fmla="*/ 411480 h 502920"/>
              <a:gd name="connsiteX2" fmla="*/ 405295 w 3342829"/>
              <a:gd name="connsiteY2" fmla="*/ 360998 h 502920"/>
              <a:gd name="connsiteX3" fmla="*/ 93828 w 3342829"/>
              <a:gd name="connsiteY3" fmla="*/ 502920 h 502920"/>
              <a:gd name="connsiteX0" fmla="*/ 3295479 w 3305980"/>
              <a:gd name="connsiteY0" fmla="*/ 0 h 502920"/>
              <a:gd name="connsiteX1" fmla="*/ 2838279 w 3305980"/>
              <a:gd name="connsiteY1" fmla="*/ 411480 h 502920"/>
              <a:gd name="connsiteX2" fmla="*/ 368446 w 3305980"/>
              <a:gd name="connsiteY2" fmla="*/ 360998 h 502920"/>
              <a:gd name="connsiteX3" fmla="*/ 56979 w 3305980"/>
              <a:gd name="connsiteY3" fmla="*/ 502920 h 502920"/>
              <a:gd name="connsiteX0" fmla="*/ 3238500 w 3249001"/>
              <a:gd name="connsiteY0" fmla="*/ 0 h 502920"/>
              <a:gd name="connsiteX1" fmla="*/ 2781300 w 3249001"/>
              <a:gd name="connsiteY1" fmla="*/ 411480 h 502920"/>
              <a:gd name="connsiteX2" fmla="*/ 311467 w 3249001"/>
              <a:gd name="connsiteY2" fmla="*/ 360998 h 502920"/>
              <a:gd name="connsiteX3" fmla="*/ 0 w 3249001"/>
              <a:gd name="connsiteY3" fmla="*/ 502920 h 502920"/>
              <a:gd name="connsiteX0" fmla="*/ 3255331 w 3266335"/>
              <a:gd name="connsiteY0" fmla="*/ 0 h 502920"/>
              <a:gd name="connsiteX1" fmla="*/ 2802894 w 3266335"/>
              <a:gd name="connsiteY1" fmla="*/ 373380 h 502920"/>
              <a:gd name="connsiteX2" fmla="*/ 328298 w 3266335"/>
              <a:gd name="connsiteY2" fmla="*/ 360998 h 502920"/>
              <a:gd name="connsiteX3" fmla="*/ 16831 w 3266335"/>
              <a:gd name="connsiteY3" fmla="*/ 502920 h 502920"/>
              <a:gd name="connsiteX0" fmla="*/ 3253657 w 3264582"/>
              <a:gd name="connsiteY0" fmla="*/ 0 h 502920"/>
              <a:gd name="connsiteX1" fmla="*/ 2801220 w 3264582"/>
              <a:gd name="connsiteY1" fmla="*/ 373380 h 502920"/>
              <a:gd name="connsiteX2" fmla="*/ 331386 w 3264582"/>
              <a:gd name="connsiteY2" fmla="*/ 375285 h 502920"/>
              <a:gd name="connsiteX3" fmla="*/ 15157 w 3264582"/>
              <a:gd name="connsiteY3" fmla="*/ 502920 h 502920"/>
              <a:gd name="connsiteX0" fmla="*/ 3238500 w 3249425"/>
              <a:gd name="connsiteY0" fmla="*/ 0 h 502920"/>
              <a:gd name="connsiteX1" fmla="*/ 2786063 w 3249425"/>
              <a:gd name="connsiteY1" fmla="*/ 373380 h 502920"/>
              <a:gd name="connsiteX2" fmla="*/ 316229 w 3249425"/>
              <a:gd name="connsiteY2" fmla="*/ 375285 h 502920"/>
              <a:gd name="connsiteX3" fmla="*/ 0 w 3249425"/>
              <a:gd name="connsiteY3" fmla="*/ 502920 h 502920"/>
              <a:gd name="connsiteX0" fmla="*/ 3238500 w 3239220"/>
              <a:gd name="connsiteY0" fmla="*/ 0 h 502920"/>
              <a:gd name="connsiteX1" fmla="*/ 2786063 w 3239220"/>
              <a:gd name="connsiteY1" fmla="*/ 373380 h 502920"/>
              <a:gd name="connsiteX2" fmla="*/ 316229 w 3239220"/>
              <a:gd name="connsiteY2" fmla="*/ 375285 h 502920"/>
              <a:gd name="connsiteX3" fmla="*/ 0 w 3239220"/>
              <a:gd name="connsiteY3" fmla="*/ 502920 h 502920"/>
              <a:gd name="connsiteX0" fmla="*/ 3233738 w 3234657"/>
              <a:gd name="connsiteY0" fmla="*/ 0 h 536257"/>
              <a:gd name="connsiteX1" fmla="*/ 2786063 w 3234657"/>
              <a:gd name="connsiteY1" fmla="*/ 406717 h 536257"/>
              <a:gd name="connsiteX2" fmla="*/ 316229 w 3234657"/>
              <a:gd name="connsiteY2" fmla="*/ 408622 h 536257"/>
              <a:gd name="connsiteX3" fmla="*/ 0 w 3234657"/>
              <a:gd name="connsiteY3" fmla="*/ 536257 h 536257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14688 w 3215607"/>
              <a:gd name="connsiteY0" fmla="*/ 0 h 541020"/>
              <a:gd name="connsiteX1" fmla="*/ 2767013 w 3215607"/>
              <a:gd name="connsiteY1" fmla="*/ 406717 h 541020"/>
              <a:gd name="connsiteX2" fmla="*/ 297179 w 3215607"/>
              <a:gd name="connsiteY2" fmla="*/ 408622 h 541020"/>
              <a:gd name="connsiteX3" fmla="*/ 0 w 3215607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8" h="541020">
                <a:moveTo>
                  <a:pt x="3214688" y="0"/>
                </a:moveTo>
                <a:cubicBezTo>
                  <a:pt x="3215323" y="205422"/>
                  <a:pt x="3254058" y="333851"/>
                  <a:pt x="2767013" y="406717"/>
                </a:cubicBezTo>
                <a:cubicBezTo>
                  <a:pt x="2279968" y="479583"/>
                  <a:pt x="501174" y="438626"/>
                  <a:pt x="292417" y="437197"/>
                </a:cubicBezTo>
                <a:cubicBezTo>
                  <a:pt x="83660" y="435768"/>
                  <a:pt x="16827" y="422910"/>
                  <a:pt x="0" y="54102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548189" y="2917032"/>
            <a:ext cx="3111667" cy="588168"/>
          </a:xfrm>
          <a:custGeom>
            <a:avLst/>
            <a:gdLst>
              <a:gd name="connsiteX0" fmla="*/ 205845 w 3491383"/>
              <a:gd name="connsiteY0" fmla="*/ 0 h 571500"/>
              <a:gd name="connsiteX1" fmla="*/ 310620 w 3491383"/>
              <a:gd name="connsiteY1" fmla="*/ 295275 h 571500"/>
              <a:gd name="connsiteX2" fmla="*/ 3158595 w 3491383"/>
              <a:gd name="connsiteY2" fmla="*/ 381000 h 571500"/>
              <a:gd name="connsiteX3" fmla="*/ 3320520 w 3491383"/>
              <a:gd name="connsiteY3" fmla="*/ 571500 h 571500"/>
              <a:gd name="connsiteX0" fmla="*/ 205845 w 3387169"/>
              <a:gd name="connsiteY0" fmla="*/ 0 h 571500"/>
              <a:gd name="connsiteX1" fmla="*/ 310620 w 3387169"/>
              <a:gd name="connsiteY1" fmla="*/ 295275 h 571500"/>
              <a:gd name="connsiteX2" fmla="*/ 3158595 w 3387169"/>
              <a:gd name="connsiteY2" fmla="*/ 381000 h 571500"/>
              <a:gd name="connsiteX3" fmla="*/ 3320520 w 3387169"/>
              <a:gd name="connsiteY3" fmla="*/ 571500 h 571500"/>
              <a:gd name="connsiteX0" fmla="*/ 205845 w 3320520"/>
              <a:gd name="connsiteY0" fmla="*/ 0 h 571500"/>
              <a:gd name="connsiteX1" fmla="*/ 310620 w 3320520"/>
              <a:gd name="connsiteY1" fmla="*/ 295275 h 571500"/>
              <a:gd name="connsiteX2" fmla="*/ 3158595 w 3320520"/>
              <a:gd name="connsiteY2" fmla="*/ 381000 h 571500"/>
              <a:gd name="connsiteX3" fmla="*/ 3320520 w 3320520"/>
              <a:gd name="connsiteY3" fmla="*/ 571500 h 571500"/>
              <a:gd name="connsiteX0" fmla="*/ 162297 w 3276972"/>
              <a:gd name="connsiteY0" fmla="*/ 0 h 571500"/>
              <a:gd name="connsiteX1" fmla="*/ 267072 w 3276972"/>
              <a:gd name="connsiteY1" fmla="*/ 295275 h 571500"/>
              <a:gd name="connsiteX2" fmla="*/ 3115047 w 3276972"/>
              <a:gd name="connsiteY2" fmla="*/ 381000 h 571500"/>
              <a:gd name="connsiteX3" fmla="*/ 3276972 w 3276972"/>
              <a:gd name="connsiteY3" fmla="*/ 571500 h 571500"/>
              <a:gd name="connsiteX0" fmla="*/ 109047 w 3223722"/>
              <a:gd name="connsiteY0" fmla="*/ 0 h 571500"/>
              <a:gd name="connsiteX1" fmla="*/ 213822 w 3223722"/>
              <a:gd name="connsiteY1" fmla="*/ 295275 h 571500"/>
              <a:gd name="connsiteX2" fmla="*/ 3061797 w 3223722"/>
              <a:gd name="connsiteY2" fmla="*/ 381000 h 571500"/>
              <a:gd name="connsiteX3" fmla="*/ 3223722 w 3223722"/>
              <a:gd name="connsiteY3" fmla="*/ 571500 h 571500"/>
              <a:gd name="connsiteX0" fmla="*/ 164958 w 3274870"/>
              <a:gd name="connsiteY0" fmla="*/ 0 h 588168"/>
              <a:gd name="connsiteX1" fmla="*/ 264970 w 3274870"/>
              <a:gd name="connsiteY1" fmla="*/ 311943 h 588168"/>
              <a:gd name="connsiteX2" fmla="*/ 3112945 w 3274870"/>
              <a:gd name="connsiteY2" fmla="*/ 397668 h 588168"/>
              <a:gd name="connsiteX3" fmla="*/ 3274870 w 3274870"/>
              <a:gd name="connsiteY3" fmla="*/ 588168 h 588168"/>
              <a:gd name="connsiteX0" fmla="*/ 147250 w 3257162"/>
              <a:gd name="connsiteY0" fmla="*/ 0 h 588168"/>
              <a:gd name="connsiteX1" fmla="*/ 247262 w 3257162"/>
              <a:gd name="connsiteY1" fmla="*/ 311943 h 588168"/>
              <a:gd name="connsiteX2" fmla="*/ 3095237 w 3257162"/>
              <a:gd name="connsiteY2" fmla="*/ 397668 h 588168"/>
              <a:gd name="connsiteX3" fmla="*/ 3257162 w 3257162"/>
              <a:gd name="connsiteY3" fmla="*/ 588168 h 588168"/>
              <a:gd name="connsiteX0" fmla="*/ 42809 w 3152721"/>
              <a:gd name="connsiteY0" fmla="*/ 0 h 588168"/>
              <a:gd name="connsiteX1" fmla="*/ 142821 w 3152721"/>
              <a:gd name="connsiteY1" fmla="*/ 311943 h 588168"/>
              <a:gd name="connsiteX2" fmla="*/ 2990796 w 3152721"/>
              <a:gd name="connsiteY2" fmla="*/ 397668 h 588168"/>
              <a:gd name="connsiteX3" fmla="*/ 3152721 w 3152721"/>
              <a:gd name="connsiteY3" fmla="*/ 588168 h 588168"/>
              <a:gd name="connsiteX0" fmla="*/ 30183 w 3140095"/>
              <a:gd name="connsiteY0" fmla="*/ 0 h 588168"/>
              <a:gd name="connsiteX1" fmla="*/ 130195 w 3140095"/>
              <a:gd name="connsiteY1" fmla="*/ 311943 h 588168"/>
              <a:gd name="connsiteX2" fmla="*/ 2978170 w 3140095"/>
              <a:gd name="connsiteY2" fmla="*/ 397668 h 588168"/>
              <a:gd name="connsiteX3" fmla="*/ 3140095 w 3140095"/>
              <a:gd name="connsiteY3" fmla="*/ 588168 h 588168"/>
              <a:gd name="connsiteX0" fmla="*/ 0 w 3209567"/>
              <a:gd name="connsiteY0" fmla="*/ 0 h 588168"/>
              <a:gd name="connsiteX1" fmla="*/ 275272 w 3209567"/>
              <a:gd name="connsiteY1" fmla="*/ 334803 h 588168"/>
              <a:gd name="connsiteX2" fmla="*/ 2947987 w 3209567"/>
              <a:gd name="connsiteY2" fmla="*/ 397668 h 588168"/>
              <a:gd name="connsiteX3" fmla="*/ 3109912 w 3209567"/>
              <a:gd name="connsiteY3" fmla="*/ 588168 h 588168"/>
              <a:gd name="connsiteX0" fmla="*/ 32538 w 3144205"/>
              <a:gd name="connsiteY0" fmla="*/ 0 h 588168"/>
              <a:gd name="connsiteX1" fmla="*/ 307810 w 3144205"/>
              <a:gd name="connsiteY1" fmla="*/ 334803 h 588168"/>
              <a:gd name="connsiteX2" fmla="*/ 2729065 w 3144205"/>
              <a:gd name="connsiteY2" fmla="*/ 382428 h 588168"/>
              <a:gd name="connsiteX3" fmla="*/ 3142450 w 3144205"/>
              <a:gd name="connsiteY3" fmla="*/ 588168 h 588168"/>
              <a:gd name="connsiteX0" fmla="*/ 0 w 3111667"/>
              <a:gd name="connsiteY0" fmla="*/ 0 h 588168"/>
              <a:gd name="connsiteX1" fmla="*/ 275272 w 3111667"/>
              <a:gd name="connsiteY1" fmla="*/ 334803 h 588168"/>
              <a:gd name="connsiteX2" fmla="*/ 2696527 w 3111667"/>
              <a:gd name="connsiteY2" fmla="*/ 382428 h 588168"/>
              <a:gd name="connsiteX3" fmla="*/ 3109912 w 3111667"/>
              <a:gd name="connsiteY3" fmla="*/ 588168 h 58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667" h="588168">
                <a:moveTo>
                  <a:pt x="0" y="0"/>
                </a:moveTo>
                <a:cubicBezTo>
                  <a:pt x="1588" y="109537"/>
                  <a:pt x="62071" y="271065"/>
                  <a:pt x="275272" y="334803"/>
                </a:cubicBezTo>
                <a:cubicBezTo>
                  <a:pt x="488473" y="398541"/>
                  <a:pt x="2224087" y="340201"/>
                  <a:pt x="2696527" y="382428"/>
                </a:cubicBezTo>
                <a:cubicBezTo>
                  <a:pt x="3168967" y="424655"/>
                  <a:pt x="3108324" y="433386"/>
                  <a:pt x="3109912" y="588168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610475" y="1948547"/>
            <a:ext cx="390525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577415" y="2924175"/>
            <a:ext cx="54965" cy="435610"/>
          </a:xfrm>
          <a:custGeom>
            <a:avLst/>
            <a:gdLst>
              <a:gd name="connsiteX0" fmla="*/ 0 w 190500"/>
              <a:gd name="connsiteY0" fmla="*/ 0 h 457200"/>
              <a:gd name="connsiteX1" fmla="*/ 190500 w 190500"/>
              <a:gd name="connsiteY1" fmla="*/ 457200 h 457200"/>
              <a:gd name="connsiteX0" fmla="*/ 25400 w 25400"/>
              <a:gd name="connsiteY0" fmla="*/ 0 h 412750"/>
              <a:gd name="connsiteX1" fmla="*/ 0 w 25400"/>
              <a:gd name="connsiteY1" fmla="*/ 412750 h 412750"/>
              <a:gd name="connsiteX0" fmla="*/ 57023 w 57023"/>
              <a:gd name="connsiteY0" fmla="*/ 0 h 412750"/>
              <a:gd name="connsiteX1" fmla="*/ 31623 w 57023"/>
              <a:gd name="connsiteY1" fmla="*/ 412750 h 412750"/>
              <a:gd name="connsiteX0" fmla="*/ 52109 w 54965"/>
              <a:gd name="connsiteY0" fmla="*/ 0 h 412750"/>
              <a:gd name="connsiteX1" fmla="*/ 26709 w 54965"/>
              <a:gd name="connsiteY1" fmla="*/ 412750 h 412750"/>
              <a:gd name="connsiteX0" fmla="*/ 52109 w 54965"/>
              <a:gd name="connsiteY0" fmla="*/ 0 h 435610"/>
              <a:gd name="connsiteX1" fmla="*/ 26709 w 54965"/>
              <a:gd name="connsiteY1" fmla="*/ 435610 h 43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65" h="435610">
                <a:moveTo>
                  <a:pt x="52109" y="0"/>
                </a:moveTo>
                <a:cubicBezTo>
                  <a:pt x="75392" y="232833"/>
                  <a:pt x="-53724" y="272627"/>
                  <a:pt x="26709" y="43561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47118" y="4267200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317197" y="124664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40827" y="1454047"/>
            <a:ext cx="59330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Down Arrow 57"/>
          <p:cNvSpPr/>
          <p:nvPr/>
        </p:nvSpPr>
        <p:spPr>
          <a:xfrm rot="20637884">
            <a:off x="3454337" y="2453962"/>
            <a:ext cx="343787" cy="141566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rot="20637884" flipH="1" flipV="1">
            <a:off x="3490208" y="2618334"/>
            <a:ext cx="330786" cy="125377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flipH="1">
            <a:off x="4239685" y="1923749"/>
            <a:ext cx="343929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23" grpId="0"/>
      <p:bldP spid="24" grpId="0"/>
      <p:bldP spid="25" grpId="0"/>
      <p:bldP spid="26" grpId="0"/>
      <p:bldP spid="31" grpId="0" animBg="1"/>
      <p:bldP spid="33" grpId="0"/>
      <p:bldP spid="49" grpId="0" animBg="1"/>
      <p:bldP spid="50" grpId="0" animBg="1"/>
      <p:bldP spid="52" grpId="0" animBg="1"/>
      <p:bldP spid="53" grpId="0" animBg="1"/>
      <p:bldP spid="54" grpId="0"/>
      <p:bldP spid="55" grpId="0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CCDBCMD Live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" b="37682"/>
          <a:stretch/>
        </p:blipFill>
        <p:spPr bwMode="auto">
          <a:xfrm>
            <a:off x="609600" y="1301418"/>
            <a:ext cx="6934200" cy="321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3" r="-13" b="3550"/>
          <a:stretch/>
        </p:blipFill>
        <p:spPr bwMode="auto">
          <a:xfrm>
            <a:off x="609602" y="4648200"/>
            <a:ext cx="6934200" cy="42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0851" y="4330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9" b="75175"/>
          <a:stretch/>
        </p:blipFill>
        <p:spPr bwMode="auto">
          <a:xfrm>
            <a:off x="609601" y="5249582"/>
            <a:ext cx="6934201" cy="96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79244" y="5237176"/>
            <a:ext cx="17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 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85567" y="1301418"/>
            <a:ext cx="17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</a:t>
            </a:r>
            <a:br>
              <a:rPr lang="en-US" dirty="0" smtClean="0"/>
            </a:br>
            <a:r>
              <a:rPr lang="en-US" dirty="0" smtClean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8604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543394"/>
            <a:ext cx="8267700" cy="2038005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some framework to generate pages. </a:t>
            </a:r>
          </a:p>
          <a:p>
            <a:r>
              <a:rPr lang="en-US" sz="3200" dirty="0" smtClean="0"/>
              <a:t>Connect this framework with C++ CCDB API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142999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Task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49" y="33528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Solution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" y="3742730"/>
            <a:ext cx="8267700" cy="2505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PHP for page generation. </a:t>
            </a:r>
          </a:p>
          <a:p>
            <a:r>
              <a:rPr lang="en-US" sz="3200" dirty="0" smtClean="0"/>
              <a:t>CGI from C++ API for accessing data.</a:t>
            </a:r>
          </a:p>
          <a:p>
            <a:r>
              <a:rPr lang="en-US" sz="3200" dirty="0" err="1" smtClean="0"/>
              <a:t>JQuery</a:t>
            </a:r>
            <a:r>
              <a:rPr lang="en-US" sz="3200" dirty="0" smtClean="0"/>
              <a:t> to glue both and make UI reach.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a </a:t>
            </a:r>
            <a:r>
              <a:rPr lang="en-US" dirty="0">
                <a:hlinkClick r:id="rId2" tooltip="Cross-browser"/>
              </a:rPr>
              <a:t>cross-browser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designed to simplify the </a:t>
            </a:r>
            <a:r>
              <a:rPr lang="en-US" dirty="0">
                <a:hlinkClick r:id="rId4" tooltip="Client-side scripting"/>
              </a:rPr>
              <a:t>client-side scripting</a:t>
            </a:r>
            <a:r>
              <a:rPr lang="en-US" dirty="0"/>
              <a:t> of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Released January 2006. </a:t>
            </a:r>
            <a:r>
              <a:rPr lang="en-US" dirty="0"/>
              <a:t>Used by over 31% of the 10,000 most visited </a:t>
            </a:r>
            <a:r>
              <a:rPr lang="en-US" dirty="0" smtClean="0"/>
              <a:t>websites at the end of 2011.</a:t>
            </a:r>
          </a:p>
          <a:p>
            <a:r>
              <a:rPr lang="en-US" dirty="0" smtClean="0"/>
              <a:t> Works on all todays browser. Moreover, makes JavaScript programming browser independent.</a:t>
            </a:r>
          </a:p>
          <a:p>
            <a:r>
              <a:rPr lang="en-US" dirty="0" smtClean="0"/>
              <a:t>Makes AJAX – really easy. Enriches web User Interface.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48" y="4572000"/>
            <a:ext cx="675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AJAX  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Asynchronous JavaScript and XML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3548" y="5105400"/>
            <a:ext cx="77089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HTML – reload page on </a:t>
            </a:r>
            <a:r>
              <a:rPr lang="en-US" b="1" dirty="0" smtClean="0"/>
              <a:t>every</a:t>
            </a:r>
            <a:r>
              <a:rPr lang="en-US" dirty="0" smtClean="0"/>
              <a:t> user update.</a:t>
            </a:r>
          </a:p>
          <a:p>
            <a:r>
              <a:rPr lang="en-US" dirty="0" smtClean="0"/>
              <a:t>AJAX – Possibility to reload only part of the page.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8948" y="4572000"/>
            <a:ext cx="81978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286" y="2761938"/>
            <a:ext cx="1905000" cy="958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86" y="4407176"/>
            <a:ext cx="1866900" cy="85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268386" y="3810948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43325" y="2769032"/>
            <a:ext cx="1743075" cy="951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Context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36809" y="2766428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3324" y="4407176"/>
            <a:ext cx="1743075" cy="8538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</a:t>
            </a:r>
            <a:r>
              <a:rPr lang="en-US" dirty="0" smtClean="0"/>
              <a:t>. 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6248400" y="4359294"/>
            <a:ext cx="1552575" cy="9017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CCDB</a:t>
            </a:r>
          </a:p>
          <a:p>
            <a:pPr algn="ctr"/>
            <a:r>
              <a:rPr lang="en-US" sz="1600" dirty="0" smtClean="0"/>
              <a:t>My SQL Server</a:t>
            </a:r>
            <a:endParaRPr lang="ru-RU" sz="16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 rot="5400000">
            <a:off x="4412267" y="3897655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$("#</a:t>
            </a:r>
            <a:r>
              <a:rPr lang="en-US" dirty="0" err="1" smtClean="0"/>
              <a:t>tree_place</a:t>
            </a:r>
            <a:r>
              <a:rPr lang="en-US" dirty="0" smtClean="0"/>
              <a:t>").</a:t>
            </a:r>
            <a:r>
              <a:rPr lang="en-US" dirty="0" err="1" smtClean="0"/>
              <a:t>treeview</a:t>
            </a:r>
            <a:r>
              <a:rPr lang="en-US" dirty="0" smtClean="0"/>
              <a:t>({url: “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ccdb.cgi?op</a:t>
            </a:r>
            <a:r>
              <a:rPr lang="en-US" dirty="0" smtClean="0"/>
              <a:t>=</a:t>
            </a:r>
            <a:r>
              <a:rPr lang="en-US" dirty="0" err="1" smtClean="0"/>
              <a:t>ajaxdirs</a:t>
            </a:r>
            <a:r>
              <a:rPr lang="en-US" dirty="0" smtClean="0"/>
              <a:t> “})</a:t>
            </a:r>
            <a:endParaRPr lang="ru-RU" dirty="0"/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609600" y="5410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it?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8286" y="1433444"/>
            <a:ext cx="1905000" cy="685800"/>
          </a:xfrm>
          <a:prstGeom prst="ellipse">
            <a:avLst/>
          </a:prstGeom>
          <a:solidFill>
            <a:srgbClr val="CC00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9DD-2F14-4514-82D6-FAB512AA7A0E}" type="datetime1">
              <a:rPr lang="en-US" smtClean="0"/>
              <a:t>10/4/2011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1" name="Двойная стрелка влево/вправо 15"/>
          <p:cNvSpPr/>
          <p:nvPr/>
        </p:nvSpPr>
        <p:spPr>
          <a:xfrm>
            <a:off x="2564592" y="3147632"/>
            <a:ext cx="981075" cy="3310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4486274" y="1554922"/>
            <a:ext cx="4505326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generate pages.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asks the data from CGI.</a:t>
            </a:r>
          </a:p>
          <a:p>
            <a:r>
              <a:rPr lang="en-US" dirty="0" smtClean="0"/>
              <a:t>CGI getting data by C++ API.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1096317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it works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Стрелка вверх 5"/>
          <p:cNvSpPr/>
          <p:nvPr/>
        </p:nvSpPr>
        <p:spPr>
          <a:xfrm>
            <a:off x="1268386" y="224167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15"/>
          <p:cNvSpPr/>
          <p:nvPr/>
        </p:nvSpPr>
        <p:spPr>
          <a:xfrm>
            <a:off x="5638800" y="4609582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opensis.com/images/php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7"/>
          <a:stretch/>
        </p:blipFill>
        <p:spPr bwMode="auto">
          <a:xfrm>
            <a:off x="787371" y="4497672"/>
            <a:ext cx="1266825" cy="6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05831"/>
            <a:ext cx="8305800" cy="995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 files with tables.</a:t>
            </a:r>
          </a:p>
          <a:p>
            <a:r>
              <a:rPr lang="en-US" dirty="0" smtClean="0"/>
              <a:t>One file – one table.</a:t>
            </a:r>
          </a:p>
          <a:p>
            <a:r>
              <a:rPr lang="en-US" dirty="0" smtClean="0"/>
              <a:t>Comments and metadata optional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268003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49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This is a simple table with 4 columns and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3 rows. Any users comments are here…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8267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#&amp; col1      col2       col3       col4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22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run rage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100 - 200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variation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8089900" cy="12039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Files location related to </a:t>
            </a:r>
            <a:r>
              <a:rPr lang="en-US" sz="2200" dirty="0" err="1" smtClean="0"/>
              <a:t>namepaths</a:t>
            </a:r>
            <a:r>
              <a:rPr lang="en-US" sz="2200" dirty="0" smtClean="0"/>
              <a:t> of the tables</a:t>
            </a:r>
          </a:p>
          <a:p>
            <a:r>
              <a:rPr lang="en-US" sz="2200" dirty="0" smtClean="0"/>
              <a:t>This means that if a table has a </a:t>
            </a:r>
            <a:r>
              <a:rPr lang="en-US" sz="2200" dirty="0" err="1" smtClean="0"/>
              <a:t>namepath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/simple/constants  </a:t>
            </a:r>
            <a:r>
              <a:rPr lang="en-US" sz="2200" dirty="0" smtClean="0"/>
              <a:t>there is file </a:t>
            </a:r>
            <a:r>
              <a:rPr lang="en-US" sz="2200" dirty="0" smtClean="0">
                <a:solidFill>
                  <a:srgbClr val="0070C0"/>
                </a:solidFill>
              </a:rPr>
              <a:t>constants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70C0"/>
                </a:solidFill>
              </a:rPr>
              <a:t>($BASE_PATH)/simple/</a:t>
            </a:r>
          </a:p>
          <a:p>
            <a:r>
              <a:rPr lang="en-US" sz="2200" dirty="0" smtClean="0"/>
              <a:t>All manipulations for import and export of such files   </a:t>
            </a:r>
          </a:p>
          <a:p>
            <a:endParaRPr lang="en-US" sz="22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81778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Using as separate storage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4500" y="3733800"/>
            <a:ext cx="8166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sec</a:t>
            </a:r>
          </a:p>
          <a:p>
            <a:r>
              <a:rPr lang="en-US" dirty="0" smtClean="0"/>
              <a:t>Framework overhead ~ 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50 double doubles (8 digits) for each blob.</a:t>
            </a:r>
          </a:p>
          <a:p>
            <a:r>
              <a:rPr lang="en-US" dirty="0" smtClean="0"/>
              <a:t>Queried randomly with 1100 requests.</a:t>
            </a:r>
          </a:p>
          <a:p>
            <a:r>
              <a:rPr lang="en-US" dirty="0" smtClean="0"/>
              <a:t>Core 2 Duo 1800 GHz, 2 Gb – 0.23 sec average</a:t>
            </a:r>
          </a:p>
          <a:p>
            <a:r>
              <a:rPr lang="en-US" dirty="0" smtClean="0"/>
              <a:t>Core i7 4 cores 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10/4/2011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grouped </a:t>
            </a:r>
            <a:r>
              <a:rPr lang="en-US" dirty="0"/>
              <a:t>in </a:t>
            </a:r>
            <a:r>
              <a:rPr lang="en-US" dirty="0" smtClean="0"/>
              <a:t>sets. 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number - less </a:t>
            </a:r>
            <a:r>
              <a:rPr lang="en-US" dirty="0"/>
              <a:t>than 10 </a:t>
            </a:r>
            <a:r>
              <a:rPr lang="en-US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should </a:t>
            </a:r>
            <a:r>
              <a:rPr lang="en-US" dirty="0" smtClean="0"/>
              <a:t>- less </a:t>
            </a:r>
            <a:r>
              <a:rPr lang="en-US" dirty="0"/>
              <a:t>than 1 second under similar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026" name="Picture 2" descr="C:\Users\DmitryRa\Desktop\2011-02-07_2305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821598" y="1219200"/>
            <a:ext cx="720851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package overview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828800" y="31050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85273798"/>
              </p:ext>
            </p:extLst>
          </p:nvPr>
        </p:nvGraphicFramePr>
        <p:xfrm>
          <a:off x="-3937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1066800" y="51562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5400" y="1295400"/>
            <a:ext cx="38862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Versioning and branching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feature storage is DB (MySQL).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Interfaces  JANA</a:t>
            </a:r>
            <a:r>
              <a:rPr lang="en-US" dirty="0"/>
              <a:t>, plain C++, Python</a:t>
            </a:r>
            <a:br>
              <a:rPr lang="en-US" dirty="0"/>
            </a:br>
            <a:r>
              <a:rPr lang="en-US" dirty="0"/>
              <a:t>(and </a:t>
            </a:r>
            <a:r>
              <a:rPr lang="en-US" dirty="0" smtClean="0"/>
              <a:t>other)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Web interface and command line tools to manage the data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Tools to browse, import, export data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Simple for user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385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C++ User API is designed </a:t>
            </a:r>
          </a:p>
          <a:p>
            <a:r>
              <a:rPr lang="en-US" dirty="0" smtClean="0"/>
              <a:t>CCDB is thread safe.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2300" y="2374899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4700" y="23749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7100" y="2374898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9500" y="23749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8701" y="3505200"/>
            <a:ext cx="2057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4" name="Curved Connector 13"/>
          <p:cNvCxnSpPr>
            <a:stCxn id="7" idx="2"/>
            <a:endCxn id="11" idx="0"/>
          </p:cNvCxnSpPr>
          <p:nvPr/>
        </p:nvCxnSpPr>
        <p:spPr>
          <a:xfrm rot="16200000" flipH="1">
            <a:off x="3155950" y="2063748"/>
            <a:ext cx="749301" cy="21336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2"/>
            <a:endCxn id="11" idx="0"/>
          </p:cNvCxnSpPr>
          <p:nvPr/>
        </p:nvCxnSpPr>
        <p:spPr>
          <a:xfrm rot="16200000" flipH="1">
            <a:off x="3867150" y="2774949"/>
            <a:ext cx="749300" cy="71120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2"/>
            <a:endCxn id="11" idx="0"/>
          </p:cNvCxnSpPr>
          <p:nvPr/>
        </p:nvCxnSpPr>
        <p:spPr>
          <a:xfrm rot="5400000">
            <a:off x="4578350" y="2774950"/>
            <a:ext cx="749302" cy="7111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11" idx="0"/>
          </p:cNvCxnSpPr>
          <p:nvPr/>
        </p:nvCxnSpPr>
        <p:spPr>
          <a:xfrm rot="5400000">
            <a:off x="5289551" y="2063751"/>
            <a:ext cx="749300" cy="213359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79992" y="42672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79992" y="4636532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4384" y="50027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4384" y="53721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4</a:t>
            </a:r>
            <a:endParaRPr lang="en-US" dirty="0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3136900" y="914398"/>
            <a:ext cx="787401" cy="21336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8" idx="0"/>
          </p:cNvCxnSpPr>
          <p:nvPr/>
        </p:nvCxnSpPr>
        <p:spPr>
          <a:xfrm rot="5400000">
            <a:off x="3848099" y="1625599"/>
            <a:ext cx="787402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9" idx="0"/>
          </p:cNvCxnSpPr>
          <p:nvPr/>
        </p:nvCxnSpPr>
        <p:spPr>
          <a:xfrm rot="16200000" flipH="1">
            <a:off x="4559300" y="1625598"/>
            <a:ext cx="787400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10" idx="0"/>
          </p:cNvCxnSpPr>
          <p:nvPr/>
        </p:nvCxnSpPr>
        <p:spPr>
          <a:xfrm rot="16200000" flipH="1">
            <a:off x="5270499" y="914399"/>
            <a:ext cx="787402" cy="2133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516353" y="4114800"/>
            <a:ext cx="471447" cy="1730971"/>
            <a:chOff x="3414753" y="4114801"/>
            <a:chExt cx="471447" cy="1730971"/>
          </a:xfrm>
        </p:grpSpPr>
        <p:sp>
          <p:nvSpPr>
            <p:cNvPr id="62" name="Left-Right Arrow 61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2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/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37807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000" y="2362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0000" y="2362198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2362198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2" name="Curved Connector 11"/>
          <p:cNvCxnSpPr>
            <a:stCxn id="6" idx="4"/>
            <a:endCxn id="7" idx="0"/>
          </p:cNvCxnSpPr>
          <p:nvPr/>
        </p:nvCxnSpPr>
        <p:spPr>
          <a:xfrm rot="5400000">
            <a:off x="2570163" y="350835"/>
            <a:ext cx="790575" cy="32639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8" idx="0"/>
          </p:cNvCxnSpPr>
          <p:nvPr/>
        </p:nvCxnSpPr>
        <p:spPr>
          <a:xfrm rot="5400000">
            <a:off x="3657599" y="1422399"/>
            <a:ext cx="774702" cy="1104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9" idx="0"/>
          </p:cNvCxnSpPr>
          <p:nvPr/>
        </p:nvCxnSpPr>
        <p:spPr>
          <a:xfrm rot="16200000" flipH="1">
            <a:off x="4737100" y="1447798"/>
            <a:ext cx="774700" cy="1054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4"/>
            <a:endCxn id="10" idx="0"/>
          </p:cNvCxnSpPr>
          <p:nvPr/>
        </p:nvCxnSpPr>
        <p:spPr>
          <a:xfrm rot="16200000" flipH="1">
            <a:off x="5816600" y="368298"/>
            <a:ext cx="774700" cy="3213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9450" y="3540125"/>
            <a:ext cx="1308099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1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2053" y="4147244"/>
            <a:ext cx="471447" cy="1730971"/>
            <a:chOff x="3414753" y="4114801"/>
            <a:chExt cx="471447" cy="1730971"/>
          </a:xfrm>
        </p:grpSpPr>
        <p:sp>
          <p:nvSpPr>
            <p:cNvPr id="30" name="Left-Right Arrow 29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838450" y="3530603"/>
            <a:ext cx="1308099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2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21053" y="4114802"/>
            <a:ext cx="471447" cy="1730971"/>
            <a:chOff x="3414753" y="4114801"/>
            <a:chExt cx="471447" cy="1730971"/>
          </a:xfrm>
        </p:grpSpPr>
        <p:sp>
          <p:nvSpPr>
            <p:cNvPr id="36" name="Left-Right Arrow 3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997450" y="3540127"/>
            <a:ext cx="1308099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3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180053" y="4114801"/>
            <a:ext cx="471447" cy="1730971"/>
            <a:chOff x="3414753" y="4114801"/>
            <a:chExt cx="471447" cy="1730971"/>
          </a:xfrm>
        </p:grpSpPr>
        <p:sp>
          <p:nvSpPr>
            <p:cNvPr id="41" name="Left-Right Arrow 40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156451" y="3540128"/>
            <a:ext cx="1308099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4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339053" y="4142091"/>
            <a:ext cx="471447" cy="1730971"/>
            <a:chOff x="3414753" y="4114801"/>
            <a:chExt cx="471447" cy="1730971"/>
          </a:xfrm>
        </p:grpSpPr>
        <p:sp>
          <p:nvSpPr>
            <p:cNvPr id="46" name="Left-Right Arrow 4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cxnSp>
        <p:nvCxnSpPr>
          <p:cNvPr id="53" name="Straight Connector 52"/>
          <p:cNvCxnSpPr>
            <a:stCxn id="7" idx="2"/>
            <a:endCxn id="28" idx="0"/>
          </p:cNvCxnSpPr>
          <p:nvPr/>
        </p:nvCxnSpPr>
        <p:spPr>
          <a:xfrm>
            <a:off x="1333500" y="2759073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92499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51500" y="2749551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10500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62403" y="1206497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468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597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54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401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49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6759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178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982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887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06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7016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4111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725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0435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144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55635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273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0692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58200" y="2971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1917701" y="317497"/>
            <a:ext cx="1384303" cy="3924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12" idx="0"/>
          </p:cNvCxnSpPr>
          <p:nvPr/>
        </p:nvCxnSpPr>
        <p:spPr>
          <a:xfrm rot="5400000">
            <a:off x="2126248" y="526044"/>
            <a:ext cx="1384303" cy="350720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13" idx="0"/>
          </p:cNvCxnSpPr>
          <p:nvPr/>
        </p:nvCxnSpPr>
        <p:spPr>
          <a:xfrm rot="5400000">
            <a:off x="2334796" y="734592"/>
            <a:ext cx="1384303" cy="30901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8" idx="0"/>
          </p:cNvCxnSpPr>
          <p:nvPr/>
        </p:nvCxnSpPr>
        <p:spPr>
          <a:xfrm rot="5400000">
            <a:off x="2543343" y="943139"/>
            <a:ext cx="1384303" cy="26730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" idx="4"/>
            <a:endCxn id="14" idx="0"/>
          </p:cNvCxnSpPr>
          <p:nvPr/>
        </p:nvCxnSpPr>
        <p:spPr>
          <a:xfrm rot="5400000">
            <a:off x="2751891" y="1151687"/>
            <a:ext cx="1384303" cy="2255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4"/>
            <a:endCxn id="16" idx="0"/>
          </p:cNvCxnSpPr>
          <p:nvPr/>
        </p:nvCxnSpPr>
        <p:spPr>
          <a:xfrm rot="5400000">
            <a:off x="2960438" y="1360234"/>
            <a:ext cx="1384303" cy="18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6" idx="4"/>
            <a:endCxn id="9" idx="0"/>
          </p:cNvCxnSpPr>
          <p:nvPr/>
        </p:nvCxnSpPr>
        <p:spPr>
          <a:xfrm rot="5400000">
            <a:off x="3168986" y="1568782"/>
            <a:ext cx="1384303" cy="14217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6" idx="4"/>
            <a:endCxn id="17" idx="0"/>
          </p:cNvCxnSpPr>
          <p:nvPr/>
        </p:nvCxnSpPr>
        <p:spPr>
          <a:xfrm rot="5400000">
            <a:off x="3377533" y="1777329"/>
            <a:ext cx="1384303" cy="1004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4"/>
            <a:endCxn id="18" idx="0"/>
          </p:cNvCxnSpPr>
          <p:nvPr/>
        </p:nvCxnSpPr>
        <p:spPr>
          <a:xfrm rot="5400000">
            <a:off x="3586081" y="1985877"/>
            <a:ext cx="1384303" cy="587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" idx="4"/>
            <a:endCxn id="20" idx="0"/>
          </p:cNvCxnSpPr>
          <p:nvPr/>
        </p:nvCxnSpPr>
        <p:spPr>
          <a:xfrm rot="5400000">
            <a:off x="3794628" y="2194424"/>
            <a:ext cx="1384303" cy="1704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" idx="4"/>
            <a:endCxn id="21" idx="0"/>
          </p:cNvCxnSpPr>
          <p:nvPr/>
        </p:nvCxnSpPr>
        <p:spPr>
          <a:xfrm rot="16200000" flipH="1">
            <a:off x="4003175" y="2156324"/>
            <a:ext cx="1384303" cy="2466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4"/>
            <a:endCxn id="22" idx="0"/>
          </p:cNvCxnSpPr>
          <p:nvPr/>
        </p:nvCxnSpPr>
        <p:spPr>
          <a:xfrm rot="16200000" flipH="1">
            <a:off x="4211723" y="1947777"/>
            <a:ext cx="1384303" cy="6637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4"/>
            <a:endCxn id="10" idx="0"/>
          </p:cNvCxnSpPr>
          <p:nvPr/>
        </p:nvCxnSpPr>
        <p:spPr>
          <a:xfrm rot="16200000" flipH="1">
            <a:off x="4420270" y="1739229"/>
            <a:ext cx="1384303" cy="10808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" idx="4"/>
            <a:endCxn id="23" idx="0"/>
          </p:cNvCxnSpPr>
          <p:nvPr/>
        </p:nvCxnSpPr>
        <p:spPr>
          <a:xfrm rot="16200000" flipH="1">
            <a:off x="4628818" y="1530682"/>
            <a:ext cx="1384303" cy="14979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6" idx="4"/>
            <a:endCxn id="24" idx="0"/>
          </p:cNvCxnSpPr>
          <p:nvPr/>
        </p:nvCxnSpPr>
        <p:spPr>
          <a:xfrm rot="16200000" flipH="1">
            <a:off x="4837365" y="1322134"/>
            <a:ext cx="1384303" cy="19150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6" idx="4"/>
            <a:endCxn id="15" idx="0"/>
          </p:cNvCxnSpPr>
          <p:nvPr/>
        </p:nvCxnSpPr>
        <p:spPr>
          <a:xfrm rot="16200000" flipH="1">
            <a:off x="5045913" y="1113587"/>
            <a:ext cx="1384303" cy="2332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" idx="4"/>
            <a:endCxn id="25" idx="0"/>
          </p:cNvCxnSpPr>
          <p:nvPr/>
        </p:nvCxnSpPr>
        <p:spPr>
          <a:xfrm rot="16200000" flipH="1">
            <a:off x="5254460" y="905039"/>
            <a:ext cx="1384303" cy="27492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6" idx="4"/>
            <a:endCxn id="11" idx="0"/>
          </p:cNvCxnSpPr>
          <p:nvPr/>
        </p:nvCxnSpPr>
        <p:spPr>
          <a:xfrm rot="16200000" flipH="1">
            <a:off x="5463008" y="696492"/>
            <a:ext cx="1384303" cy="31663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" idx="4"/>
            <a:endCxn id="19" idx="0"/>
          </p:cNvCxnSpPr>
          <p:nvPr/>
        </p:nvCxnSpPr>
        <p:spPr>
          <a:xfrm rot="16200000" flipH="1">
            <a:off x="5671555" y="487944"/>
            <a:ext cx="1384303" cy="35834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6" idx="4"/>
            <a:endCxn id="26" idx="0"/>
          </p:cNvCxnSpPr>
          <p:nvPr/>
        </p:nvCxnSpPr>
        <p:spPr>
          <a:xfrm rot="16200000" flipH="1">
            <a:off x="5880100" y="279399"/>
            <a:ext cx="1384303" cy="40004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2000" y="4343400"/>
            <a:ext cx="10226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430380" y="4343400"/>
            <a:ext cx="10226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60661" y="4343400"/>
            <a:ext cx="10226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767139" y="4343400"/>
            <a:ext cx="10226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435515" y="4362450"/>
            <a:ext cx="10226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urved Connector 123"/>
          <p:cNvCxnSpPr>
            <a:stCxn id="7" idx="2"/>
            <a:endCxn id="117" idx="0"/>
          </p:cNvCxnSpPr>
          <p:nvPr/>
        </p:nvCxnSpPr>
        <p:spPr>
          <a:xfrm rot="16200000" flipH="1">
            <a:off x="38902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12" idx="2"/>
            <a:endCxn id="117" idx="0"/>
          </p:cNvCxnSpPr>
          <p:nvPr/>
        </p:nvCxnSpPr>
        <p:spPr>
          <a:xfrm rot="16200000" flipH="1">
            <a:off x="597569" y="3667626"/>
            <a:ext cx="1143000" cy="2085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3" idx="2"/>
            <a:endCxn id="117" idx="0"/>
          </p:cNvCxnSpPr>
          <p:nvPr/>
        </p:nvCxnSpPr>
        <p:spPr>
          <a:xfrm rot="5400000">
            <a:off x="806117" y="3667627"/>
            <a:ext cx="1143000" cy="20854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8" idx="2"/>
            <a:endCxn id="117" idx="0"/>
          </p:cNvCxnSpPr>
          <p:nvPr/>
        </p:nvCxnSpPr>
        <p:spPr>
          <a:xfrm rot="5400000">
            <a:off x="1014664" y="3459079"/>
            <a:ext cx="1143000" cy="6256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4" idx="2"/>
            <a:endCxn id="119" idx="0"/>
          </p:cNvCxnSpPr>
          <p:nvPr/>
        </p:nvCxnSpPr>
        <p:spPr>
          <a:xfrm rot="16200000" flipH="1">
            <a:off x="205740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9" idx="2"/>
            <a:endCxn id="119" idx="0"/>
          </p:cNvCxnSpPr>
          <p:nvPr/>
        </p:nvCxnSpPr>
        <p:spPr>
          <a:xfrm rot="5400000">
            <a:off x="2474497" y="3667627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6" idx="2"/>
            <a:endCxn id="119" idx="0"/>
          </p:cNvCxnSpPr>
          <p:nvPr/>
        </p:nvCxnSpPr>
        <p:spPr>
          <a:xfrm rot="16200000" flipH="1">
            <a:off x="2265949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7" idx="2"/>
            <a:endCxn id="119" idx="0"/>
          </p:cNvCxnSpPr>
          <p:nvPr/>
        </p:nvCxnSpPr>
        <p:spPr>
          <a:xfrm rot="5400000">
            <a:off x="2683044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8" idx="2"/>
            <a:endCxn id="120" idx="0"/>
          </p:cNvCxnSpPr>
          <p:nvPr/>
        </p:nvCxnSpPr>
        <p:spPr>
          <a:xfrm rot="16200000" flipH="1">
            <a:off x="3706732" y="3478128"/>
            <a:ext cx="1143000" cy="5875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20" idx="2"/>
            <a:endCxn id="120" idx="0"/>
          </p:cNvCxnSpPr>
          <p:nvPr/>
        </p:nvCxnSpPr>
        <p:spPr>
          <a:xfrm rot="16200000" flipH="1">
            <a:off x="3915279" y="3686675"/>
            <a:ext cx="1143000" cy="17044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21" idx="2"/>
            <a:endCxn id="120" idx="0"/>
          </p:cNvCxnSpPr>
          <p:nvPr/>
        </p:nvCxnSpPr>
        <p:spPr>
          <a:xfrm rot="5400000">
            <a:off x="4123827" y="3648577"/>
            <a:ext cx="1143000" cy="2466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22" idx="2"/>
            <a:endCxn id="120" idx="0"/>
          </p:cNvCxnSpPr>
          <p:nvPr/>
        </p:nvCxnSpPr>
        <p:spPr>
          <a:xfrm rot="5400000">
            <a:off x="4332375" y="3440030"/>
            <a:ext cx="1143000" cy="6637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0" idx="2"/>
            <a:endCxn id="121" idx="0"/>
          </p:cNvCxnSpPr>
          <p:nvPr/>
        </p:nvCxnSpPr>
        <p:spPr>
          <a:xfrm rot="16200000" flipH="1">
            <a:off x="5394161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23" idx="2"/>
            <a:endCxn id="121" idx="0"/>
          </p:cNvCxnSpPr>
          <p:nvPr/>
        </p:nvCxnSpPr>
        <p:spPr>
          <a:xfrm rot="16200000" flipH="1">
            <a:off x="5602708" y="3667626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24" idx="2"/>
            <a:endCxn id="121" idx="0"/>
          </p:cNvCxnSpPr>
          <p:nvPr/>
        </p:nvCxnSpPr>
        <p:spPr>
          <a:xfrm rot="5400000">
            <a:off x="5811256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5" idx="2"/>
            <a:endCxn id="121" idx="0"/>
          </p:cNvCxnSpPr>
          <p:nvPr/>
        </p:nvCxnSpPr>
        <p:spPr>
          <a:xfrm rot="5400000">
            <a:off x="6019804" y="3459079"/>
            <a:ext cx="1143000" cy="6256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25" idx="2"/>
            <a:endCxn id="122" idx="0"/>
          </p:cNvCxnSpPr>
          <p:nvPr/>
        </p:nvCxnSpPr>
        <p:spPr>
          <a:xfrm rot="16200000" flipH="1">
            <a:off x="7053014" y="3468606"/>
            <a:ext cx="1162050" cy="625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1" idx="2"/>
            <a:endCxn id="122" idx="0"/>
          </p:cNvCxnSpPr>
          <p:nvPr/>
        </p:nvCxnSpPr>
        <p:spPr>
          <a:xfrm rot="16200000" flipH="1">
            <a:off x="7261561" y="3677153"/>
            <a:ext cx="1162050" cy="208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19" idx="2"/>
            <a:endCxn id="122" idx="0"/>
          </p:cNvCxnSpPr>
          <p:nvPr/>
        </p:nvCxnSpPr>
        <p:spPr>
          <a:xfrm rot="5400000">
            <a:off x="7470109" y="3677149"/>
            <a:ext cx="1162050" cy="2085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26" idx="2"/>
            <a:endCxn id="122" idx="0"/>
          </p:cNvCxnSpPr>
          <p:nvPr/>
        </p:nvCxnSpPr>
        <p:spPr>
          <a:xfrm rot="5400000">
            <a:off x="7678654" y="3468604"/>
            <a:ext cx="116205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86" name="Straight Connector 185"/>
          <p:cNvCxnSpPr>
            <a:stCxn id="117" idx="2"/>
          </p:cNvCxnSpPr>
          <p:nvPr/>
        </p:nvCxnSpPr>
        <p:spPr>
          <a:xfrm>
            <a:off x="127334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94172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7200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278482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946857" y="459105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28600" y="2768600"/>
            <a:ext cx="914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95400" y="3257708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4499" y="2871548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GetCalibration</a:t>
            </a:r>
            <a:r>
              <a:rPr lang="en-US" dirty="0" smtClean="0"/>
              <a:t> ( … 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68600"/>
            <a:ext cx="1524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  <a:br>
              <a:rPr lang="en-US" dirty="0" smtClean="0"/>
            </a:br>
            <a:r>
              <a:rPr lang="en-US" dirty="0" smtClean="0"/>
              <a:t>Generator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791200" y="1636811"/>
            <a:ext cx="3352800" cy="612577"/>
            <a:chOff x="5791200" y="1828800"/>
            <a:chExt cx="3352800" cy="612577"/>
          </a:xfrm>
        </p:grpSpPr>
        <p:sp>
          <p:nvSpPr>
            <p:cNvPr id="10" name="Rectangle 9"/>
            <p:cNvSpPr/>
            <p:nvPr/>
          </p:nvSpPr>
          <p:spPr>
            <a:xfrm>
              <a:off x="5791200" y="18288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239000" y="2133600"/>
              <a:ext cx="1905000" cy="307777"/>
              <a:chOff x="7239000" y="2133600"/>
              <a:chExt cx="1905000" cy="307777"/>
            </a:xfrm>
          </p:grpSpPr>
          <p:cxnSp>
            <p:nvCxnSpPr>
              <p:cNvPr id="20" name="Straight Connector 19"/>
              <p:cNvCxnSpPr>
                <a:stCxn id="10" idx="3"/>
              </p:cNvCxnSpPr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1</a:t>
                </a:r>
                <a:endParaRPr lang="en-US" sz="14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791200" y="2451844"/>
            <a:ext cx="3352800" cy="609600"/>
            <a:chOff x="5791200" y="2573614"/>
            <a:chExt cx="3352800" cy="609600"/>
          </a:xfrm>
        </p:grpSpPr>
        <p:sp>
          <p:nvSpPr>
            <p:cNvPr id="15" name="Rectangle 14"/>
            <p:cNvSpPr/>
            <p:nvPr/>
          </p:nvSpPr>
          <p:spPr>
            <a:xfrm>
              <a:off x="5791200" y="2573614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239000" y="2871548"/>
              <a:ext cx="1905000" cy="307777"/>
              <a:chOff x="7239000" y="2133600"/>
              <a:chExt cx="1905000" cy="3077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2</a:t>
                </a:r>
                <a:endParaRPr lang="en-US" sz="1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791200" y="3263900"/>
            <a:ext cx="3365500" cy="609600"/>
            <a:chOff x="5791200" y="3403600"/>
            <a:chExt cx="3365500" cy="609600"/>
          </a:xfrm>
        </p:grpSpPr>
        <p:sp>
          <p:nvSpPr>
            <p:cNvPr id="16" name="Rectangle 15"/>
            <p:cNvSpPr/>
            <p:nvPr/>
          </p:nvSpPr>
          <p:spPr>
            <a:xfrm>
              <a:off x="5791200" y="34036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3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251700" y="3688236"/>
              <a:ext cx="1905000" cy="307777"/>
              <a:chOff x="7239000" y="2133600"/>
              <a:chExt cx="1905000" cy="30777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3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5791200" y="4075956"/>
            <a:ext cx="3365500" cy="609600"/>
            <a:chOff x="5791200" y="4267200"/>
            <a:chExt cx="33655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791200" y="42672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4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251700" y="4569023"/>
              <a:ext cx="1905000" cy="307777"/>
              <a:chOff x="7239000" y="2133600"/>
              <a:chExt cx="1905000" cy="3077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4</a:t>
                </a:r>
                <a:endParaRPr lang="en-US" sz="1400" dirty="0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5791200" y="4888011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 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239000" y="5164434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43800" y="5164434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 5</a:t>
            </a:r>
            <a:endParaRPr lang="en-US" sz="1400" dirty="0"/>
          </a:p>
        </p:txBody>
      </p:sp>
      <p:cxnSp>
        <p:nvCxnSpPr>
          <p:cNvPr id="42" name="Curved Connector 41"/>
          <p:cNvCxnSpPr>
            <a:stCxn id="9" idx="3"/>
            <a:endCxn id="15" idx="1"/>
          </p:cNvCxnSpPr>
          <p:nvPr/>
        </p:nvCxnSpPr>
        <p:spPr>
          <a:xfrm flipV="1">
            <a:off x="5029200" y="2756644"/>
            <a:ext cx="762000" cy="85015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9" idx="3"/>
            <a:endCxn id="18" idx="1"/>
          </p:cNvCxnSpPr>
          <p:nvPr/>
        </p:nvCxnSpPr>
        <p:spPr>
          <a:xfrm>
            <a:off x="5029200" y="3606800"/>
            <a:ext cx="762000" cy="158601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10800000">
            <a:off x="1304401" y="3721100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00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C++ API the only dependency is </a:t>
            </a:r>
            <a:r>
              <a:rPr lang="en-US" dirty="0" err="1" smtClean="0"/>
              <a:t>libmysql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Python wrapping is done by SWIG. No SWIG dependencies are needed for users.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Console tools are made by python 2.6+. No additional dependencies.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interface consists of two parts PHP and C++ CGI.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pages are driven by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1370052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Concise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30" y="3968591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Technologies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30" y="4337923"/>
            <a:ext cx="3600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C++, STL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 API for 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Python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SWIG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CCDB Package provides interfaces to read and manage calibration constants for:</a:t>
            </a:r>
          </a:p>
          <a:p>
            <a:r>
              <a:rPr lang="en-US" dirty="0" smtClean="0"/>
              <a:t> JANA Users, plain C++, Python, command line,  web. </a:t>
            </a:r>
          </a:p>
          <a:p>
            <a:r>
              <a:rPr lang="en-US" dirty="0" smtClean="0"/>
              <a:t>Full featured storage is relational database (MySQL). Other storage mechanisms are possible. </a:t>
            </a:r>
          </a:p>
          <a:p>
            <a:r>
              <a:rPr lang="en-US" dirty="0" smtClean="0"/>
              <a:t>Versioning and branching for data available. </a:t>
            </a:r>
          </a:p>
          <a:p>
            <a:r>
              <a:rPr lang="en-US" dirty="0" smtClean="0"/>
              <a:t>Core API is in C++. </a:t>
            </a:r>
            <a:endParaRPr lang="en-US" dirty="0"/>
          </a:p>
          <a:p>
            <a:r>
              <a:rPr lang="en-US" dirty="0" smtClean="0"/>
              <a:t>Modular structure allows to extend package to use other storing sources. The only dependency for C++ is </a:t>
            </a:r>
            <a:r>
              <a:rPr lang="en-US" dirty="0" err="1" smtClean="0"/>
              <a:t>libmysql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wrapping is done by SWIG. That allow to have API for 19 other languages.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276" y="6343610"/>
            <a:ext cx="2289048" cy="365760"/>
          </a:xfrm>
        </p:spPr>
        <p:txBody>
          <a:bodyPr/>
          <a:lstStyle/>
          <a:p>
            <a:fld id="{90231927-408C-49A6-AA0E-E4B777926223}" type="datetime1">
              <a:rPr lang="en-US" smtClean="0"/>
              <a:t>10/4/2011</a:t>
            </a:fld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81200" y="6328370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Dmitry Romanov      romanov@jlab.org</a:t>
            </a:r>
            <a:endParaRPr lang="en-US" dirty="0"/>
          </a:p>
        </p:txBody>
      </p:sp>
      <p:pic>
        <p:nvPicPr>
          <p:cNvPr id="7" name="Picture 4" descr="http://upload.wikimedia.org/wikipedia/en/5/5a/Mephi_Logo_And_Ho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7" y="5951319"/>
            <a:ext cx="529194" cy="7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28370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76600"/>
            <a:ext cx="8077200" cy="2804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Calibration constants as tables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Columns might have different types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Name paths. I.e. /FDC/pedestals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Data have versions and branches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“Data Update” by adding new version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No Delete</a:t>
            </a: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33605"/>
              </p:ext>
            </p:extLst>
          </p:nvPr>
        </p:nvGraphicFramePr>
        <p:xfrm>
          <a:off x="914400" y="14478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680-8F32-4DBB-B322-90D1C0B3389E}" type="datetime1">
              <a:rPr lang="en-US" smtClean="0"/>
              <a:t>10/4/2011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54353"/>
              </p:ext>
            </p:extLst>
          </p:nvPr>
        </p:nvGraphicFramePr>
        <p:xfrm>
          <a:off x="914400" y="14478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96734"/>
              </p:ext>
            </p:extLst>
          </p:nvPr>
        </p:nvGraphicFramePr>
        <p:xfrm>
          <a:off x="914400" y="1447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066800" y="1295400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</a:t>
            </a:r>
            <a:br>
              <a:rPr lang="en-US" dirty="0" smtClean="0"/>
            </a:br>
            <a:r>
              <a:rPr lang="en-US" dirty="0" smtClean="0"/>
              <a:t>User gets:          1.1 ;   1.2 ;   1.3;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</a:t>
            </a:r>
            <a:r>
              <a:rPr lang="en-US" dirty="0" err="1" smtClean="0"/>
              <a:t>jhon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gets:          3 ;   4 ;   5;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into variations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295400" y="16002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295400" y="2362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295400" y="30480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505200" y="3200400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4800600" y="3657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295400" y="39624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4800600" y="4267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1295400" y="4800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429000" y="4648200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247900" y="2171700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248694" y="28567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3600" y="3124200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5791994" y="4114800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9200" y="2133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8194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37338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3429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4038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219200" y="4572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295400" y="1295400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134394" y="3657600"/>
            <a:ext cx="456406" cy="79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john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cxnSp>
        <p:nvCxnSpPr>
          <p:cNvPr id="88" name="Прямая со стрелкой 87"/>
          <p:cNvCxnSpPr/>
          <p:nvPr/>
        </p:nvCxnSpPr>
        <p:spPr>
          <a:xfrm rot="5400000">
            <a:off x="2248694" y="52951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одержимое 2"/>
          <p:cNvSpPr>
            <a:spLocks noGrp="1"/>
          </p:cNvSpPr>
          <p:nvPr>
            <p:ph sz="quarter" idx="1"/>
          </p:nvPr>
        </p:nvSpPr>
        <p:spPr>
          <a:xfrm>
            <a:off x="5029200" y="1295400"/>
            <a:ext cx="388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Variations provide branching</a:t>
            </a:r>
          </a:p>
          <a:p>
            <a:r>
              <a:rPr lang="en-US" dirty="0" smtClean="0"/>
              <a:t>Users can create variations to  work </a:t>
            </a:r>
            <a:br>
              <a:rPr lang="en-US" dirty="0" smtClean="0"/>
            </a:br>
            <a:r>
              <a:rPr lang="en-US" dirty="0" smtClean="0"/>
              <a:t>with their versions of constants</a:t>
            </a:r>
          </a:p>
          <a:p>
            <a:r>
              <a:rPr lang="en-US" dirty="0" smtClean="0"/>
              <a:t>Main branch is called “default” variation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3600" y="5181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1.11 ;   1.22 ;   1.33;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027-7B9F-41AD-89FF-EF4C00E0C0C1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349342" y="4254416"/>
            <a:ext cx="0" cy="1143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0" animBg="1"/>
      <p:bldP spid="48" grpId="0"/>
      <p:bldP spid="61" grpId="0"/>
      <p:bldP spid="63" grpId="0"/>
      <p:bldP spid="64" grpId="0"/>
      <p:bldP spid="65" grpId="0"/>
      <p:bldP spid="66" grpId="0"/>
      <p:bldP spid="67" grpId="0"/>
      <p:bldP spid="82" grpId="0" animBg="1"/>
      <p:bldP spid="90" grpId="0"/>
      <p:bldP spid="92" grpId="0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5715000" y="1752600"/>
          <a:ext cx="3048000" cy="1676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715000" y="1752600"/>
            <a:ext cx="3048000" cy="1676400"/>
            <a:chOff x="5715000" y="1752600"/>
            <a:chExt cx="3048000" cy="16764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715000" y="1752600"/>
              <a:ext cx="3048000" cy="16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Constants Type Table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2133600"/>
              <a:ext cx="1317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directory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N_rows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N_columns</a:t>
              </a:r>
              <a:endParaRPr lang="en-US" dirty="0" smtClean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layout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447800"/>
            <a:ext cx="270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/FDC/</a:t>
            </a:r>
            <a:r>
              <a:rPr lang="en-US" sz="1600" dirty="0" err="1" smtClean="0"/>
              <a:t>CathodeStrips</a:t>
            </a:r>
            <a:r>
              <a:rPr lang="en-US" sz="1600" dirty="0" smtClean="0"/>
              <a:t>/pedestals</a:t>
            </a:r>
            <a:endParaRPr lang="ru-RU" sz="16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791200" y="4191000"/>
            <a:ext cx="1371600" cy="1609130"/>
            <a:chOff x="7467600" y="4419600"/>
            <a:chExt cx="1371600" cy="160913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467600" y="4419600"/>
              <a:ext cx="1371600" cy="1600200"/>
            </a:xfrm>
            <a:prstGeom prst="rect">
              <a:avLst/>
            </a:prstGeom>
            <a:solidFill>
              <a:srgbClr val="F7DC1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495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Directories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5105400"/>
              <a:ext cx="10659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id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parentId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467600" y="4191000"/>
            <a:ext cx="1447800" cy="1600200"/>
            <a:chOff x="5562600" y="4419600"/>
            <a:chExt cx="1447800" cy="16002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5562600" y="4419600"/>
              <a:ext cx="1447800" cy="1600200"/>
            </a:xfrm>
            <a:prstGeom prst="rect">
              <a:avLst/>
            </a:prstGeom>
            <a:solidFill>
              <a:srgbClr val="F1E659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495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876800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</a:t>
              </a:r>
            </a:p>
            <a:p>
              <a:r>
                <a:rPr lang="en-US" dirty="0" smtClean="0"/>
                <a:t>- type</a:t>
              </a:r>
              <a:endParaRPr lang="ru-RU" dirty="0"/>
            </a:p>
          </p:txBody>
        </p:sp>
      </p:grpSp>
      <p:cxnSp>
        <p:nvCxnSpPr>
          <p:cNvPr id="25" name="Соединительная линия уступом 24"/>
          <p:cNvCxnSpPr>
            <a:stCxn id="13" idx="3"/>
            <a:endCxn id="4" idx="1"/>
          </p:cNvCxnSpPr>
          <p:nvPr/>
        </p:nvCxnSpPr>
        <p:spPr>
          <a:xfrm flipV="1">
            <a:off x="4876800" y="2590800"/>
            <a:ext cx="838200" cy="1866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81007" y="3343793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 -  1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57200" y="4572000"/>
            <a:ext cx="1752600" cy="1371600"/>
            <a:chOff x="533400" y="2743200"/>
            <a:chExt cx="1905000" cy="1371600"/>
          </a:xfrm>
          <a:solidFill>
            <a:schemeClr val="bg1"/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533400" y="2743200"/>
              <a:ext cx="1905000" cy="13716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819400"/>
              <a:ext cx="140081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Event range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" y="3124200"/>
              <a:ext cx="714173" cy="923330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57200" y="2971800"/>
            <a:ext cx="1752600" cy="1143000"/>
            <a:chOff x="457200" y="4495800"/>
            <a:chExt cx="1905000" cy="1143000"/>
          </a:xfrm>
          <a:solidFill>
            <a:srgbClr val="CCFF99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457200" y="4495800"/>
              <a:ext cx="1905000" cy="1143000"/>
            </a:xfrm>
            <a:prstGeom prst="rect">
              <a:avLst/>
            </a:prstGeom>
            <a:grpFill/>
            <a:ln>
              <a:solidFill>
                <a:srgbClr val="2D59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504" y="4572000"/>
              <a:ext cx="125013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 range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504" y="4953000"/>
              <a:ext cx="65703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max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57200" y="1447800"/>
            <a:ext cx="1752600" cy="762000"/>
            <a:chOff x="457200" y="1447800"/>
            <a:chExt cx="1752600" cy="762000"/>
          </a:xfrm>
          <a:solidFill>
            <a:srgbClr val="FF9999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457200" y="1447800"/>
              <a:ext cx="1752600" cy="7620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1524000"/>
              <a:ext cx="10546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Variation</a:t>
              </a:r>
              <a:endParaRPr lang="ru-RU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" y="1828800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2971800" y="1828800"/>
            <a:ext cx="1905000" cy="1447800"/>
            <a:chOff x="2971800" y="1828800"/>
            <a:chExt cx="1905000" cy="14478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971800" y="1828800"/>
              <a:ext cx="19050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600" y="1905000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Assignment</a:t>
              </a:r>
              <a:endParaRPr lang="ru-RU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6600" y="2209801"/>
              <a:ext cx="1447800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timestamp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run_range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variation</a:t>
              </a: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971800" y="3581400"/>
            <a:ext cx="1905000" cy="1752600"/>
            <a:chOff x="2819400" y="3657600"/>
            <a:chExt cx="19050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819400" y="3657600"/>
              <a:ext cx="1905000" cy="1600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3733800"/>
              <a:ext cx="1126719" cy="3372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Constants</a:t>
              </a:r>
              <a:endParaRPr lang="ru-RU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4200" y="4343400"/>
              <a:ext cx="129432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DATA BLOB</a:t>
              </a:r>
            </a:p>
            <a:p>
              <a:endParaRPr lang="en-US" dirty="0" smtClean="0"/>
            </a:p>
          </p:txBody>
        </p:sp>
      </p:grpSp>
      <p:cxnSp>
        <p:nvCxnSpPr>
          <p:cNvPr id="41" name="Соединительная линия уступом 40"/>
          <p:cNvCxnSpPr>
            <a:stCxn id="4" idx="2"/>
            <a:endCxn id="7" idx="0"/>
          </p:cNvCxnSpPr>
          <p:nvPr/>
        </p:nvCxnSpPr>
        <p:spPr>
          <a:xfrm rot="5400000">
            <a:off x="6477000" y="3429000"/>
            <a:ext cx="7620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" idx="2"/>
            <a:endCxn id="9" idx="0"/>
          </p:cNvCxnSpPr>
          <p:nvPr/>
        </p:nvCxnSpPr>
        <p:spPr>
          <a:xfrm rot="16200000" flipH="1">
            <a:off x="7334250" y="3333750"/>
            <a:ext cx="762000" cy="9525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1" idx="1"/>
            <a:endCxn id="7" idx="1"/>
          </p:cNvCxnSpPr>
          <p:nvPr/>
        </p:nvCxnSpPr>
        <p:spPr>
          <a:xfrm rot="10800000">
            <a:off x="5791200" y="4991101"/>
            <a:ext cx="76200" cy="347365"/>
          </a:xfrm>
          <a:prstGeom prst="bentConnector3">
            <a:avLst>
              <a:gd name="adj1" fmla="val 400000"/>
            </a:avLst>
          </a:prstGeom>
          <a:ln w="158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1" idx="2"/>
            <a:endCxn id="13" idx="0"/>
          </p:cNvCxnSpPr>
          <p:nvPr/>
        </p:nvCxnSpPr>
        <p:spPr>
          <a:xfrm rot="5400000">
            <a:off x="37719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11" idx="1"/>
            <a:endCxn id="12" idx="3"/>
          </p:cNvCxnSpPr>
          <p:nvPr/>
        </p:nvCxnSpPr>
        <p:spPr>
          <a:xfrm rot="10800000" flipV="1">
            <a:off x="2209800" y="2552700"/>
            <a:ext cx="762000" cy="9906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1" idx="1"/>
            <a:endCxn id="15" idx="3"/>
          </p:cNvCxnSpPr>
          <p:nvPr/>
        </p:nvCxnSpPr>
        <p:spPr>
          <a:xfrm rot="10800000" flipV="1">
            <a:off x="2209800" y="2552700"/>
            <a:ext cx="762000" cy="27051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11" idx="1"/>
            <a:endCxn id="14" idx="3"/>
          </p:cNvCxnSpPr>
          <p:nvPr/>
        </p:nvCxnSpPr>
        <p:spPr>
          <a:xfrm rot="10800000">
            <a:off x="2209800" y="1828800"/>
            <a:ext cx="762000" cy="7239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7722-CC3A-4FF6-AB60-A1C62B011C40}" type="datetime1">
              <a:rPr lang="en-US" smtClean="0"/>
              <a:t>10/4/2011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 layout</a:t>
            </a:r>
            <a:endParaRPr lang="ru-RU" dirty="0"/>
          </a:p>
        </p:txBody>
      </p:sp>
      <p:pic>
        <p:nvPicPr>
          <p:cNvPr id="1027" name="Picture 3" descr="C:\AProjects\CCDB\MySQL\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6469" cy="5010557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CF6C-C3C1-4C7C-AAE8-E7AE7D9BF8AE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JANA interface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Two main parts:</a:t>
            </a:r>
          </a:p>
          <a:p>
            <a:pPr>
              <a:buNone/>
            </a:pPr>
            <a:r>
              <a:rPr lang="en-US" sz="1800" dirty="0" smtClean="0"/>
              <a:t>1) </a:t>
            </a:r>
            <a:r>
              <a:rPr lang="en-US" sz="1800" b="1" dirty="0" err="1" smtClean="0">
                <a:solidFill>
                  <a:srgbClr val="C00000"/>
                </a:solidFill>
              </a:rPr>
              <a:t>JCalibrationGenerator</a:t>
            </a:r>
            <a:r>
              <a:rPr lang="en-US" sz="1800" dirty="0" smtClean="0"/>
              <a:t> A generator class (e.g. </a:t>
            </a:r>
            <a:r>
              <a:rPr lang="en-US" sz="1800" dirty="0" err="1" smtClean="0"/>
              <a:t>JCalibrationGeneratorMySQL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2) </a:t>
            </a:r>
            <a:r>
              <a:rPr lang="en-US" sz="1800" b="1" dirty="0" err="1" smtClean="0">
                <a:solidFill>
                  <a:srgbClr val="0070C0"/>
                </a:solidFill>
              </a:rPr>
              <a:t>Jcalibration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 class implementing the backend itself.</a:t>
            </a:r>
          </a:p>
          <a:p>
            <a:r>
              <a:rPr lang="en-US" sz="1800" dirty="0" smtClean="0"/>
              <a:t> Retrieve calibration constants from CCDB (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 Discovery of available constants (</a:t>
            </a:r>
            <a:r>
              <a:rPr lang="en-US" sz="1800" dirty="0" err="1" smtClean="0"/>
              <a:t>GetListOfNamepaths</a:t>
            </a:r>
            <a:r>
              <a:rPr lang="en-US" sz="1800" dirty="0" smtClean="0"/>
              <a:t>()) etc.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Jcallibration</a:t>
            </a:r>
            <a:r>
              <a:rPr lang="en-US" sz="1800" dirty="0" smtClean="0"/>
              <a:t> * </a:t>
            </a:r>
            <a:r>
              <a:rPr lang="en-US" sz="1800" dirty="0" err="1" smtClean="0"/>
              <a:t>calib</a:t>
            </a:r>
            <a:r>
              <a:rPr lang="en-US" sz="1800" dirty="0" smtClean="0"/>
              <a:t> = </a:t>
            </a:r>
            <a:r>
              <a:rPr lang="en-US" sz="1800" dirty="0" err="1" smtClean="0"/>
              <a:t>jApp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vector&lt;double&gt; </a:t>
            </a:r>
            <a:r>
              <a:rPr lang="en-US" sz="1800" dirty="0" smtClean="0"/>
              <a:t>constants;</a:t>
            </a:r>
            <a:br>
              <a:rPr lang="en-US" sz="1800" dirty="0" smtClean="0"/>
            </a:b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</a:t>
            </a:r>
            <a:r>
              <a:rPr lang="en-US" sz="1800" dirty="0" smtClean="0">
                <a:solidFill>
                  <a:srgbClr val="C00000"/>
                </a:solidFill>
              </a:rPr>
              <a:t> “/simple/constants”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/*time*/ </a:t>
            </a:r>
            <a:r>
              <a:rPr lang="en-US" sz="1800" dirty="0" smtClean="0"/>
              <a:t>time); </a:t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27778" t="52907" r="25000" b="33140"/>
          <a:stretch>
            <a:fillRect/>
          </a:stretch>
        </p:blipFill>
        <p:spPr bwMode="auto">
          <a:xfrm>
            <a:off x="762000" y="1981200"/>
            <a:ext cx="690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9D3-6F56-416D-86DB-2B3B976DB752}" type="datetime1">
              <a:rPr lang="en-US" smtClean="0"/>
              <a:t>10/4/2011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10/4/2011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38686"/>
            <a:ext cx="8229600" cy="16354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DCallibration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application-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returns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double constants 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/*time*/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677154"/>
            <a:ext cx="8229600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 </a:t>
            </a:r>
            <a:r>
              <a:rPr lang="en-US" sz="1200" dirty="0" smtClean="0">
                <a:solidFill>
                  <a:srgbClr val="00B050"/>
                </a:solidFill>
              </a:rPr>
              <a:t>Somewhere </a:t>
            </a:r>
            <a:r>
              <a:rPr lang="en-US" sz="1200" dirty="0">
                <a:solidFill>
                  <a:srgbClr val="00B050"/>
                </a:solidFill>
              </a:rPr>
              <a:t>in “application” class</a:t>
            </a: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</a:t>
            </a:r>
            <a:r>
              <a:rPr lang="en-US" sz="13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DCalibrationGenerator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://ccdb_user@halld1.jlab.org”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/*run number*/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/*variation*/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“default”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37734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6935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data.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9600" y="5136436"/>
            <a:ext cx="8229600" cy="111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constants by rows and column names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multi type 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multi_rows_constants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" y="4767104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Multi-row and multi-type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package design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2812" y="1590623"/>
            <a:ext cx="1454206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JANA</a:t>
            </a:r>
            <a:r>
              <a:rPr lang="en-US" dirty="0" smtClean="0"/>
              <a:t> Users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99548" y="1588532"/>
            <a:ext cx="1507677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Python Users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88545" y="3046696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315200" y="1590623"/>
            <a:ext cx="1447799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Command      line tools _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3047999"/>
            <a:ext cx="1524000" cy="821921"/>
          </a:xfrm>
          <a:prstGeom prst="rect">
            <a:avLst/>
          </a:prstGeom>
          <a:solidFill>
            <a:srgbClr val="754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engine</a:t>
            </a:r>
          </a:p>
          <a:p>
            <a:pPr algn="ctr"/>
            <a:r>
              <a:rPr lang="en-US" dirty="0" smtClean="0"/>
              <a:t>PHP </a:t>
            </a:r>
          </a:p>
          <a:p>
            <a:pPr algn="ctr"/>
            <a:r>
              <a:rPr lang="en-US" dirty="0" smtClean="0"/>
              <a:t>C++ CGI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3289651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8600" y="1219200"/>
            <a:ext cx="8686800" cy="1219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62400" y="1590623"/>
            <a:ext cx="13398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99548" y="298915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155825" y="3048000"/>
            <a:ext cx="8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90623"/>
            <a:ext cx="1676400" cy="762000"/>
            <a:chOff x="381000" y="1590623"/>
            <a:chExt cx="1676400" cy="76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81000" y="1590623"/>
              <a:ext cx="1676400" cy="762000"/>
            </a:xfrm>
            <a:prstGeom prst="roundRect">
              <a:avLst/>
            </a:prstGeom>
            <a:solidFill>
              <a:srgbClr val="EFEFEF"/>
            </a:solidFill>
            <a:ln cap="rnd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WEB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1026" name="Picture 2" descr="http://www.youthedesigner.com/wp-content/uploads/2008/05/free-vector-images-globe-icon-se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6" t="50000" r="38906" b="2896"/>
            <a:stretch/>
          </p:blipFill>
          <p:spPr bwMode="auto">
            <a:xfrm>
              <a:off x="504188" y="1828800"/>
              <a:ext cx="314962" cy="31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21067" y="4009277"/>
            <a:ext cx="3042833" cy="2126454"/>
            <a:chOff x="221067" y="4009277"/>
            <a:chExt cx="3042833" cy="2126454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SQLite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507696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SQLite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04900" y="4009277"/>
              <a:ext cx="2159000" cy="331985"/>
            </a:xfrm>
            <a:custGeom>
              <a:avLst/>
              <a:gdLst>
                <a:gd name="connsiteX0" fmla="*/ 0 w 2184400"/>
                <a:gd name="connsiteY0" fmla="*/ 400084 h 400084"/>
                <a:gd name="connsiteX1" fmla="*/ 749300 w 2184400"/>
                <a:gd name="connsiteY1" fmla="*/ 6384 h 400084"/>
                <a:gd name="connsiteX2" fmla="*/ 1841500 w 2184400"/>
                <a:gd name="connsiteY2" fmla="*/ 146084 h 400084"/>
                <a:gd name="connsiteX3" fmla="*/ 2184400 w 2184400"/>
                <a:gd name="connsiteY3" fmla="*/ 6384 h 400084"/>
                <a:gd name="connsiteX4" fmla="*/ 2184400 w 2184400"/>
                <a:gd name="connsiteY4" fmla="*/ 6384 h 400084"/>
                <a:gd name="connsiteX0" fmla="*/ 0 w 2184400"/>
                <a:gd name="connsiteY0" fmla="*/ 333769 h 333769"/>
                <a:gd name="connsiteX1" fmla="*/ 749300 w 2184400"/>
                <a:gd name="connsiteY1" fmla="*/ 3910 h 333769"/>
                <a:gd name="connsiteX2" fmla="*/ 1841500 w 2184400"/>
                <a:gd name="connsiteY2" fmla="*/ 143610 h 333769"/>
                <a:gd name="connsiteX3" fmla="*/ 2184400 w 2184400"/>
                <a:gd name="connsiteY3" fmla="*/ 3910 h 333769"/>
                <a:gd name="connsiteX4" fmla="*/ 2184400 w 2184400"/>
                <a:gd name="connsiteY4" fmla="*/ 3910 h 3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00" h="333769">
                  <a:moveTo>
                    <a:pt x="0" y="333769"/>
                  </a:moveTo>
                  <a:cubicBezTo>
                    <a:pt x="221191" y="158085"/>
                    <a:pt x="442383" y="35603"/>
                    <a:pt x="749300" y="3910"/>
                  </a:cubicBezTo>
                  <a:cubicBezTo>
                    <a:pt x="1056217" y="-27783"/>
                    <a:pt x="1602317" y="143610"/>
                    <a:pt x="1841500" y="143610"/>
                  </a:cubicBezTo>
                  <a:cubicBezTo>
                    <a:pt x="2080683" y="143610"/>
                    <a:pt x="2184400" y="3910"/>
                    <a:pt x="2184400" y="3910"/>
                  </a:cubicBezTo>
                  <a:lnTo>
                    <a:pt x="2184400" y="3910"/>
                  </a:lnTo>
                </a:path>
              </a:pathLst>
            </a:custGeom>
            <a:solidFill>
              <a:schemeClr val="bg1"/>
            </a:solidFill>
            <a:ln w="28575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900" y="4404762"/>
            <a:ext cx="1943099" cy="1846659"/>
            <a:chOff x="6819900" y="4404762"/>
            <a:chExt cx="1943099" cy="1846659"/>
          </a:xfrm>
        </p:grpSpPr>
        <p:sp>
          <p:nvSpPr>
            <p:cNvPr id="11" name="Rectangle 10"/>
            <p:cNvSpPr/>
            <p:nvPr/>
          </p:nvSpPr>
          <p:spPr>
            <a:xfrm>
              <a:off x="6819900" y="4404762"/>
              <a:ext cx="1943099" cy="170290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404762"/>
              <a:ext cx="17526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Ruby</a:t>
              </a:r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.NET</a:t>
              </a:r>
            </a:p>
            <a:p>
              <a:pPr algn="ctr"/>
              <a:r>
                <a:rPr lang="en-US" sz="1400" dirty="0" smtClean="0"/>
                <a:t>+</a:t>
              </a:r>
            </a:p>
            <a:p>
              <a:pPr algn="ctr"/>
              <a:r>
                <a:rPr lang="en-US" sz="1400" dirty="0" smtClean="0"/>
                <a:t>20 more </a:t>
              </a:r>
            </a:p>
            <a:p>
              <a:pPr algn="ctr"/>
              <a:r>
                <a:rPr lang="en-US" sz="1400" dirty="0" smtClean="0"/>
                <a:t>languages</a:t>
              </a:r>
            </a:p>
            <a:p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10/4/2011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6" name="Стрелка вправо 24"/>
          <p:cNvSpPr/>
          <p:nvPr/>
        </p:nvSpPr>
        <p:spPr>
          <a:xfrm rot="16200000">
            <a:off x="4785606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24"/>
          <p:cNvSpPr/>
          <p:nvPr/>
        </p:nvSpPr>
        <p:spPr>
          <a:xfrm rot="16200000">
            <a:off x="6476683" y="2552381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24"/>
          <p:cNvSpPr/>
          <p:nvPr/>
        </p:nvSpPr>
        <p:spPr>
          <a:xfrm rot="16200000">
            <a:off x="7837169" y="2552382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24"/>
          <p:cNvSpPr/>
          <p:nvPr/>
        </p:nvSpPr>
        <p:spPr>
          <a:xfrm rot="16200000">
            <a:off x="1018135" y="2525064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Group 23"/>
          <p:cNvGrpSpPr/>
          <p:nvPr/>
        </p:nvGrpSpPr>
        <p:grpSpPr>
          <a:xfrm>
            <a:off x="2385039" y="3048000"/>
            <a:ext cx="3762023" cy="3069296"/>
            <a:chOff x="2385039" y="3048000"/>
            <a:chExt cx="3762023" cy="3069296"/>
          </a:xfrm>
        </p:grpSpPr>
        <p:grpSp>
          <p:nvGrpSpPr>
            <p:cNvPr id="22" name="Group 21"/>
            <p:cNvGrpSpPr/>
            <p:nvPr/>
          </p:nvGrpSpPr>
          <p:grpSpPr>
            <a:xfrm>
              <a:off x="2385039" y="3048000"/>
              <a:ext cx="3762023" cy="3069296"/>
              <a:chOff x="2362199" y="3048000"/>
              <a:chExt cx="3762023" cy="306929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362199" y="3048000"/>
                <a:ext cx="3762023" cy="3069296"/>
                <a:chOff x="3417454" y="3125856"/>
                <a:chExt cx="3762023" cy="3208810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4255655" y="3125856"/>
                  <a:ext cx="2059067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Calib</a:t>
                  </a:r>
                  <a:r>
                    <a:rPr lang="en-US" dirty="0" smtClean="0"/>
                    <a:t>. DB API</a:t>
                  </a:r>
                </a:p>
                <a:p>
                  <a:pPr algn="ctr"/>
                  <a:r>
                    <a:rPr lang="en-US" dirty="0" smtClean="0"/>
                    <a:t>C++</a:t>
                  </a:r>
                  <a:endParaRPr lang="ru-RU" dirty="0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3417455" y="4544290"/>
                  <a:ext cx="1676400" cy="685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/>
                    <a:t>MySQL</a:t>
                  </a:r>
                  <a:r>
                    <a:rPr lang="en-US" sz="1600" dirty="0" smtClean="0"/>
                    <a:t> Provider</a:t>
                  </a:r>
                  <a:endParaRPr lang="ru-RU" sz="1600" dirty="0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5503077" y="4544290"/>
                  <a:ext cx="1676400" cy="685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File Provider</a:t>
                  </a:r>
                  <a:endParaRPr lang="ru-RU" sz="1600" dirty="0"/>
                </a:p>
              </p:txBody>
            </p:sp>
            <p:sp>
              <p:nvSpPr>
                <p:cNvPr id="9" name="Блок-схема: магнитный диск 8"/>
                <p:cNvSpPr/>
                <p:nvPr/>
              </p:nvSpPr>
              <p:spPr>
                <a:xfrm>
                  <a:off x="5503077" y="5697357"/>
                  <a:ext cx="1660525" cy="637309"/>
                </a:xfrm>
                <a:prstGeom prst="flowChartMagneticDisk">
                  <a:avLst/>
                </a:prstGeom>
                <a:solidFill>
                  <a:srgbClr val="2D591B"/>
                </a:solidFill>
                <a:scene3d>
                  <a:camera prst="perspective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Local  DB Files</a:t>
                  </a:r>
                  <a:endParaRPr lang="ru-RU" sz="1600" dirty="0"/>
                </a:p>
              </p:txBody>
            </p:sp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417454" y="5687291"/>
                  <a:ext cx="1700645" cy="637309"/>
                </a:xfrm>
                <a:prstGeom prst="flowChartMagneticDisk">
                  <a:avLst/>
                </a:prstGeom>
                <a:solidFill>
                  <a:srgbClr val="13351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MySQL Server</a:t>
                  </a:r>
                  <a:endParaRPr lang="ru-RU" sz="1600" dirty="0"/>
                </a:p>
              </p:txBody>
            </p:sp>
            <p:sp>
              <p:nvSpPr>
                <p:cNvPr id="29" name="Двойная стрелка вверх/вниз 28"/>
                <p:cNvSpPr/>
                <p:nvPr/>
              </p:nvSpPr>
              <p:spPr>
                <a:xfrm rot="2763548">
                  <a:off x="4579680" y="4025174"/>
                  <a:ext cx="304800" cy="533400"/>
                </a:xfrm>
                <a:prstGeom prst="up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Двойная стрелка вверх/вниз 29"/>
                <p:cNvSpPr/>
                <p:nvPr/>
              </p:nvSpPr>
              <p:spPr>
                <a:xfrm rot="19029722">
                  <a:off x="5635882" y="4022334"/>
                  <a:ext cx="304800" cy="533400"/>
                </a:xfrm>
                <a:prstGeom prst="up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520" y="5116359"/>
                <a:ext cx="152400" cy="363237"/>
                <a:chOff x="3081020" y="5127966"/>
                <a:chExt cx="152400" cy="363237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3081020" y="5165107"/>
                  <a:ext cx="0" cy="326096"/>
                </a:xfrm>
                <a:prstGeom prst="straightConnector1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233420" y="5127966"/>
                  <a:ext cx="0" cy="326096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Стрелка вправо 24"/>
          <p:cNvSpPr/>
          <p:nvPr/>
        </p:nvSpPr>
        <p:spPr>
          <a:xfrm rot="10800000">
            <a:off x="2057399" y="3317670"/>
            <a:ext cx="1066800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24"/>
          <p:cNvSpPr/>
          <p:nvPr/>
        </p:nvSpPr>
        <p:spPr>
          <a:xfrm>
            <a:off x="5410199" y="3317670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Freeform 62"/>
          <p:cNvSpPr/>
          <p:nvPr/>
        </p:nvSpPr>
        <p:spPr>
          <a:xfrm rot="11616778" flipH="1">
            <a:off x="5780198" y="3774533"/>
            <a:ext cx="1686234" cy="377685"/>
          </a:xfrm>
          <a:custGeom>
            <a:avLst/>
            <a:gdLst>
              <a:gd name="connsiteX0" fmla="*/ 0 w 2184400"/>
              <a:gd name="connsiteY0" fmla="*/ 400084 h 400084"/>
              <a:gd name="connsiteX1" fmla="*/ 749300 w 2184400"/>
              <a:gd name="connsiteY1" fmla="*/ 6384 h 400084"/>
              <a:gd name="connsiteX2" fmla="*/ 1841500 w 2184400"/>
              <a:gd name="connsiteY2" fmla="*/ 146084 h 400084"/>
              <a:gd name="connsiteX3" fmla="*/ 2184400 w 2184400"/>
              <a:gd name="connsiteY3" fmla="*/ 6384 h 400084"/>
              <a:gd name="connsiteX4" fmla="*/ 2184400 w 2184400"/>
              <a:gd name="connsiteY4" fmla="*/ 6384 h 400084"/>
              <a:gd name="connsiteX0" fmla="*/ 0 w 2184400"/>
              <a:gd name="connsiteY0" fmla="*/ 333769 h 333769"/>
              <a:gd name="connsiteX1" fmla="*/ 749300 w 2184400"/>
              <a:gd name="connsiteY1" fmla="*/ 3910 h 333769"/>
              <a:gd name="connsiteX2" fmla="*/ 1841500 w 2184400"/>
              <a:gd name="connsiteY2" fmla="*/ 143610 h 333769"/>
              <a:gd name="connsiteX3" fmla="*/ 2184400 w 2184400"/>
              <a:gd name="connsiteY3" fmla="*/ 3910 h 333769"/>
              <a:gd name="connsiteX4" fmla="*/ 2184400 w 2184400"/>
              <a:gd name="connsiteY4" fmla="*/ 3910 h 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0" h="333769">
                <a:moveTo>
                  <a:pt x="0" y="333769"/>
                </a:moveTo>
                <a:cubicBezTo>
                  <a:pt x="221191" y="158085"/>
                  <a:pt x="442383" y="35603"/>
                  <a:pt x="749300" y="3910"/>
                </a:cubicBezTo>
                <a:cubicBezTo>
                  <a:pt x="1056217" y="-27783"/>
                  <a:pt x="1602317" y="143610"/>
                  <a:pt x="1841500" y="143610"/>
                </a:cubicBezTo>
                <a:cubicBezTo>
                  <a:pt x="2080683" y="143610"/>
                  <a:pt x="2184400" y="3910"/>
                  <a:pt x="2184400" y="3910"/>
                </a:cubicBezTo>
                <a:lnTo>
                  <a:pt x="2184400" y="391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51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3" y="1842327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41" grpId="0"/>
      <p:bldP spid="42" grpId="0"/>
      <p:bldP spid="46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5702</TotalTime>
  <Words>1348</Words>
  <Application>Microsoft Office PowerPoint</Application>
  <PresentationFormat>On-screen Show (4:3)</PresentationFormat>
  <Paragraphs>449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Начальная</vt:lpstr>
      <vt:lpstr>Calibration database</vt:lpstr>
      <vt:lpstr>CCDB package overview </vt:lpstr>
      <vt:lpstr>Basic concepts</vt:lpstr>
      <vt:lpstr>Deep into variations</vt:lpstr>
      <vt:lpstr>Database layout structure</vt:lpstr>
      <vt:lpstr>MySQL database layout</vt:lpstr>
      <vt:lpstr>C++ and JANA interface</vt:lpstr>
      <vt:lpstr>Code example</vt:lpstr>
      <vt:lpstr>Overall package design</vt:lpstr>
      <vt:lpstr>SWIG</vt:lpstr>
      <vt:lpstr>CCDB shell and command line tools</vt:lpstr>
      <vt:lpstr>Command line tools implementation</vt:lpstr>
      <vt:lpstr>CCDBCMD Live example</vt:lpstr>
      <vt:lpstr>Web interface approach</vt:lpstr>
      <vt:lpstr>What is JQuery?</vt:lpstr>
      <vt:lpstr>Web interface</vt:lpstr>
      <vt:lpstr>CCDB text files</vt:lpstr>
      <vt:lpstr>Performance budget </vt:lpstr>
      <vt:lpstr>Unit testing</vt:lpstr>
      <vt:lpstr>Multi Threading</vt:lpstr>
      <vt:lpstr>Simple synchronization</vt:lpstr>
      <vt:lpstr>Simple synchronization 2</vt:lpstr>
      <vt:lpstr>Synchronization</vt:lpstr>
      <vt:lpstr>Getting threads</vt:lpstr>
      <vt:lpstr>Performance</vt:lpstr>
      <vt:lpstr>Dependencies 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415</cp:revision>
  <dcterms:created xsi:type="dcterms:W3CDTF">2010-09-21T02:30:09Z</dcterms:created>
  <dcterms:modified xsi:type="dcterms:W3CDTF">2011-10-06T03:53:31Z</dcterms:modified>
</cp:coreProperties>
</file>