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287" r:id="rId4"/>
    <p:sldId id="278" r:id="rId5"/>
    <p:sldId id="316" r:id="rId6"/>
    <p:sldId id="314" r:id="rId7"/>
    <p:sldId id="308" r:id="rId8"/>
    <p:sldId id="309" r:id="rId9"/>
    <p:sldId id="288" r:id="rId10"/>
    <p:sldId id="283" r:id="rId11"/>
    <p:sldId id="300" r:id="rId12"/>
    <p:sldId id="302" r:id="rId13"/>
    <p:sldId id="303" r:id="rId14"/>
    <p:sldId id="304" r:id="rId15"/>
    <p:sldId id="301" r:id="rId16"/>
    <p:sldId id="306" r:id="rId17"/>
    <p:sldId id="279" r:id="rId18"/>
    <p:sldId id="322" r:id="rId19"/>
    <p:sldId id="296" r:id="rId20"/>
    <p:sldId id="319" r:id="rId21"/>
    <p:sldId id="313" r:id="rId22"/>
    <p:sldId id="320" r:id="rId23"/>
    <p:sldId id="321" r:id="rId24"/>
    <p:sldId id="323" r:id="rId25"/>
    <p:sldId id="324" r:id="rId26"/>
    <p:sldId id="299" r:id="rId27"/>
    <p:sldId id="297" r:id="rId28"/>
    <p:sldId id="294" r:id="rId29"/>
    <p:sldId id="295" r:id="rId30"/>
    <p:sldId id="285" r:id="rId31"/>
    <p:sldId id="293" r:id="rId32"/>
    <p:sldId id="325" r:id="rId33"/>
    <p:sldId id="286" r:id="rId34"/>
    <p:sldId id="264" r:id="rId35"/>
    <p:sldId id="31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45E01-0224-4AE0-B968-74369AF84230}">
          <p14:sldIdLst>
            <p14:sldId id="256"/>
          </p14:sldIdLst>
        </p14:section>
        <p14:section name="Basic Concepts" id="{DF7439FA-5021-4B72-9093-E0DA04A23ACF}">
          <p14:sldIdLst>
            <p14:sldId id="290"/>
            <p14:sldId id="287"/>
            <p14:sldId id="278"/>
            <p14:sldId id="316"/>
          </p14:sldIdLst>
        </p14:section>
        <p14:section name="C++ interface" id="{2EFF9C81-996A-4AF3-B68B-1C6CC4667801}">
          <p14:sldIdLst>
            <p14:sldId id="314"/>
            <p14:sldId id="308"/>
            <p14:sldId id="309"/>
            <p14:sldId id="288"/>
            <p14:sldId id="283"/>
          </p14:sldIdLst>
        </p14:section>
        <p14:section name="Multi threading" id="{6AA7B6A3-A466-4293-A495-AF74B101881E}">
          <p14:sldIdLst>
            <p14:sldId id="300"/>
            <p14:sldId id="302"/>
            <p14:sldId id="303"/>
            <p14:sldId id="304"/>
            <p14:sldId id="301"/>
          </p14:sldIdLst>
        </p14:section>
        <p14:section name="Performance" id="{AF880A6F-8DE2-4096-9595-E7F33BF9A0B5}">
          <p14:sldIdLst>
            <p14:sldId id="306"/>
          </p14:sldIdLst>
        </p14:section>
        <p14:section name="Management" id="{F15D83BC-871A-4BE4-A4A6-75AC37E860B9}">
          <p14:sldIdLst>
            <p14:sldId id="279"/>
            <p14:sldId id="322"/>
            <p14:sldId id="296"/>
          </p14:sldIdLst>
        </p14:section>
        <p14:section name="Scalability" id="{3FE8A481-844D-4C16-B14B-3B2BCEB8BB0A}">
          <p14:sldIdLst>
            <p14:sldId id="319"/>
            <p14:sldId id="313"/>
            <p14:sldId id="320"/>
            <p14:sldId id="321"/>
            <p14:sldId id="323"/>
            <p14:sldId id="324"/>
            <p14:sldId id="299"/>
            <p14:sldId id="297"/>
          </p14:sldIdLst>
        </p14:section>
        <p14:section name="Web Interface" id="{3A1E5764-0428-4C4C-89D1-254FD3A2FBE4}">
          <p14:sldIdLst>
            <p14:sldId id="294"/>
            <p14:sldId id="295"/>
            <p14:sldId id="285"/>
          </p14:sldIdLst>
        </p14:section>
        <p14:section name="Conclusion" id="{C58D14E2-2368-4796-B637-DA90B090B196}">
          <p14:sldIdLst>
            <p14:sldId id="293"/>
            <p14:sldId id="325"/>
            <p14:sldId id="286"/>
          </p14:sldIdLst>
        </p14:section>
        <p14:section name="Additional slides" id="{7AF5388C-3701-4498-B986-A1DE5E4BCD3B}">
          <p14:sldIdLst>
            <p14:sldId id="264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91B"/>
    <a:srgbClr val="CC0099"/>
    <a:srgbClr val="663300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2007" autoAdjust="0"/>
  </p:normalViewPr>
  <p:slideViewPr>
    <p:cSldViewPr>
      <p:cViewPr>
        <p:scale>
          <a:sx n="66" d="100"/>
          <a:sy n="66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9FCFEE12-CC12-482A-9E1B-90543A5E8996}" type="presOf" srcId="{DD3D3B28-3A46-402F-867F-AEDFD0C7818E}" destId="{F51C6200-BE3C-4095-BFF1-E6E700770435}" srcOrd="0" destOrd="0" presId="urn:microsoft.com/office/officeart/2005/8/layout/cycle6"/>
    <dgm:cxn modelId="{334A745A-AD71-4BEA-A40C-06D100AE32C9}" type="presOf" srcId="{47FAD5BA-3FDC-4B5D-8055-E6C688CC39A4}" destId="{6E75E371-E4D1-4969-B379-C2576D3806CF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1026C072-C099-4487-AEFC-36D5ECB2B1BE}" type="presOf" srcId="{887C581E-9108-4FDB-8A6F-7FEDF656BFA3}" destId="{AB7C5891-7648-4AE0-8EA1-67913D29E964}" srcOrd="0" destOrd="0" presId="urn:microsoft.com/office/officeart/2005/8/layout/cycle6"/>
    <dgm:cxn modelId="{5AC603F7-9861-47E2-A758-125AF94D15F1}" type="presOf" srcId="{056F86CF-2D6D-4F48-A8EB-1D043ED22708}" destId="{894A3FCC-19B6-4124-994F-24A5DF8A45E8}" srcOrd="0" destOrd="0" presId="urn:microsoft.com/office/officeart/2005/8/layout/cycle6"/>
    <dgm:cxn modelId="{B2E1E4B0-32C9-4671-9F7D-EF8EFA33FE31}" type="presOf" srcId="{308FBE6F-42B6-4F91-91F7-586D892877A2}" destId="{165D8971-9998-415F-BF3F-8ED04E1F3F50}" srcOrd="0" destOrd="0" presId="urn:microsoft.com/office/officeart/2005/8/layout/cycle6"/>
    <dgm:cxn modelId="{141FA3A3-3F2A-43E8-AEE6-B9C9C6366518}" type="presOf" srcId="{9D2E7D16-96C4-4E74-975F-3266BF0592F9}" destId="{B653A5E8-7742-48B0-BCE8-8F119E1377D4}" srcOrd="0" destOrd="0" presId="urn:microsoft.com/office/officeart/2005/8/layout/cycle6"/>
    <dgm:cxn modelId="{961F7627-3E7B-43A7-8AFE-3DDFF9BA8D6C}" type="presOf" srcId="{75948F05-92E5-4253-992A-06FF261A5717}" destId="{797B2806-2E36-408B-8403-02DF1DE64CBC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B292F6E7-62C5-4464-830E-7BB0FAAD504A}" type="presOf" srcId="{BA760EED-47D0-4566-998C-31209DF718A6}" destId="{00DAD2C2-E67B-4BEE-9F83-A6B3635337F1}" srcOrd="0" destOrd="0" presId="urn:microsoft.com/office/officeart/2005/8/layout/cycle6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E02AE789-AD8F-4D89-B7C1-5885925E8BBE}" type="presOf" srcId="{E66B73F0-87A4-4D6E-A0ED-F026A87F3C95}" destId="{5DE254B9-CB2A-4376-AC66-3597B743C647}" srcOrd="0" destOrd="0" presId="urn:microsoft.com/office/officeart/2005/8/layout/cycle6"/>
    <dgm:cxn modelId="{FE1E830C-2334-4AB6-B8CB-C25501342CE2}" type="presOf" srcId="{7F00DB3E-8C50-420C-B589-BDFF103374A8}" destId="{3845DAED-7F6D-4036-AB18-EA402D322357}" srcOrd="0" destOrd="0" presId="urn:microsoft.com/office/officeart/2005/8/layout/cycle6"/>
    <dgm:cxn modelId="{A2AC50F4-296B-4146-BFA0-77FAAF5CA8D0}" type="presOf" srcId="{7ACCE2D8-B3CE-408B-95E3-0634076C0723}" destId="{03114756-6B9C-4437-97E4-ECD30437BA47}" srcOrd="0" destOrd="0" presId="urn:microsoft.com/office/officeart/2005/8/layout/cycle6"/>
    <dgm:cxn modelId="{C38860D8-D231-497F-A62E-4922161DB9C0}" type="presParOf" srcId="{797B2806-2E36-408B-8403-02DF1DE64CBC}" destId="{03114756-6B9C-4437-97E4-ECD30437BA47}" srcOrd="0" destOrd="0" presId="urn:microsoft.com/office/officeart/2005/8/layout/cycle6"/>
    <dgm:cxn modelId="{446DE86B-FEEA-4C05-BF40-232AD7690589}" type="presParOf" srcId="{797B2806-2E36-408B-8403-02DF1DE64CBC}" destId="{B9E229F2-D6AB-42D9-A414-9237AA82CF2D}" srcOrd="1" destOrd="0" presId="urn:microsoft.com/office/officeart/2005/8/layout/cycle6"/>
    <dgm:cxn modelId="{9D0254BA-41C4-4895-9DB7-AF47E6F722DB}" type="presParOf" srcId="{797B2806-2E36-408B-8403-02DF1DE64CBC}" destId="{F51C6200-BE3C-4095-BFF1-E6E700770435}" srcOrd="2" destOrd="0" presId="urn:microsoft.com/office/officeart/2005/8/layout/cycle6"/>
    <dgm:cxn modelId="{D41976AC-2831-4F49-85B5-EF21876DB9B4}" type="presParOf" srcId="{797B2806-2E36-408B-8403-02DF1DE64CBC}" destId="{894A3FCC-19B6-4124-994F-24A5DF8A45E8}" srcOrd="3" destOrd="0" presId="urn:microsoft.com/office/officeart/2005/8/layout/cycle6"/>
    <dgm:cxn modelId="{EF0166F3-8D87-4276-9132-C697273F8D78}" type="presParOf" srcId="{797B2806-2E36-408B-8403-02DF1DE64CBC}" destId="{CF0A2175-85AD-42CA-ABD6-CEF8CD5EB9FB}" srcOrd="4" destOrd="0" presId="urn:microsoft.com/office/officeart/2005/8/layout/cycle6"/>
    <dgm:cxn modelId="{5118A5FB-97F1-44C9-8591-75DFA609D8FF}" type="presParOf" srcId="{797B2806-2E36-408B-8403-02DF1DE64CBC}" destId="{6E75E371-E4D1-4969-B379-C2576D3806CF}" srcOrd="5" destOrd="0" presId="urn:microsoft.com/office/officeart/2005/8/layout/cycle6"/>
    <dgm:cxn modelId="{51165926-BA28-4514-B274-1EAE199CC873}" type="presParOf" srcId="{797B2806-2E36-408B-8403-02DF1DE64CBC}" destId="{3845DAED-7F6D-4036-AB18-EA402D322357}" srcOrd="6" destOrd="0" presId="urn:microsoft.com/office/officeart/2005/8/layout/cycle6"/>
    <dgm:cxn modelId="{95CC7BC9-11FA-466A-97E0-73F80AD32BF4}" type="presParOf" srcId="{797B2806-2E36-408B-8403-02DF1DE64CBC}" destId="{AD1D7AD6-6927-490E-B84F-8FBCA1BD34B1}" srcOrd="7" destOrd="0" presId="urn:microsoft.com/office/officeart/2005/8/layout/cycle6"/>
    <dgm:cxn modelId="{E29DB71B-2AF3-4AE3-9435-55B8C016B20C}" type="presParOf" srcId="{797B2806-2E36-408B-8403-02DF1DE64CBC}" destId="{5DE254B9-CB2A-4376-AC66-3597B743C647}" srcOrd="8" destOrd="0" presId="urn:microsoft.com/office/officeart/2005/8/layout/cycle6"/>
    <dgm:cxn modelId="{66E47946-87D6-4C68-91B0-38172CF00656}" type="presParOf" srcId="{797B2806-2E36-408B-8403-02DF1DE64CBC}" destId="{165D8971-9998-415F-BF3F-8ED04E1F3F50}" srcOrd="9" destOrd="0" presId="urn:microsoft.com/office/officeart/2005/8/layout/cycle6"/>
    <dgm:cxn modelId="{868C5C91-93FB-459C-9DA4-1F52655B02C8}" type="presParOf" srcId="{797B2806-2E36-408B-8403-02DF1DE64CBC}" destId="{B9973201-EA46-4CD1-9154-9A7D015EFD4E}" srcOrd="10" destOrd="0" presId="urn:microsoft.com/office/officeart/2005/8/layout/cycle6"/>
    <dgm:cxn modelId="{D1288BC2-9B67-4DE8-85F9-64B62B1251B7}" type="presParOf" srcId="{797B2806-2E36-408B-8403-02DF1DE64CBC}" destId="{00DAD2C2-E67B-4BEE-9F83-A6B3635337F1}" srcOrd="11" destOrd="0" presId="urn:microsoft.com/office/officeart/2005/8/layout/cycle6"/>
    <dgm:cxn modelId="{45729AEA-1B65-4DAF-91C1-3C6ED7151C49}" type="presParOf" srcId="{797B2806-2E36-408B-8403-02DF1DE64CBC}" destId="{AB7C5891-7648-4AE0-8EA1-67913D29E964}" srcOrd="12" destOrd="0" presId="urn:microsoft.com/office/officeart/2005/8/layout/cycle6"/>
    <dgm:cxn modelId="{992155ED-3BA0-4748-98BB-6A8DA2FC8FC8}" type="presParOf" srcId="{797B2806-2E36-408B-8403-02DF1DE64CBC}" destId="{E35A1831-B33E-4F70-9816-0E4FCCD52C0A}" srcOrd="13" destOrd="0" presId="urn:microsoft.com/office/officeart/2005/8/layout/cycle6"/>
    <dgm:cxn modelId="{68E7330B-64BC-4F12-BEFE-19DBDA877532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10/6/2011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10/6/2011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10/6/2011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10/6/2011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10/6/2011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10/6/2011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10/6/2011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</a:t>
            </a:r>
            <a:r>
              <a:rPr lang="en-US" dirty="0"/>
              <a:t>6</a:t>
            </a:r>
            <a:r>
              <a:rPr lang="en-US" dirty="0" smtClean="0"/>
              <a:t>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576943" y="3505200"/>
            <a:ext cx="8229600" cy="2086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876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Two main parts: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2400" dirty="0" smtClean="0"/>
              <a:t> A generator class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 class implementing the backend itself.</a:t>
            </a:r>
          </a:p>
          <a:p>
            <a:r>
              <a:rPr lang="en-US" sz="2400" dirty="0" smtClean="0"/>
              <a:t> Retrieve calibration constants from CCDB (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Discovery of available constants (</a:t>
            </a:r>
            <a:r>
              <a:rPr lang="en-US" sz="2400" b="1" dirty="0" err="1" smtClean="0">
                <a:solidFill>
                  <a:srgbClr val="0070C0"/>
                </a:solidFill>
              </a:rPr>
              <a:t>GetListOfNamepaths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 etc.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err="1" smtClean="0"/>
              <a:t>Jcallibration</a:t>
            </a:r>
            <a:r>
              <a:rPr lang="en-US" sz="2400" dirty="0" smtClean="0"/>
              <a:t> * </a:t>
            </a:r>
            <a:r>
              <a:rPr lang="en-US" sz="2400" dirty="0" err="1" smtClean="0"/>
              <a:t>calib</a:t>
            </a:r>
            <a:r>
              <a:rPr lang="en-US" sz="2400" dirty="0" smtClean="0"/>
              <a:t> = </a:t>
            </a:r>
            <a:r>
              <a:rPr lang="en-US" sz="2400" dirty="0" err="1" smtClean="0"/>
              <a:t>jApp</a:t>
            </a:r>
            <a:r>
              <a:rPr lang="en-US" sz="2400" dirty="0" smtClean="0"/>
              <a:t>-&gt;</a:t>
            </a:r>
            <a:r>
              <a:rPr lang="en-US" sz="2400" dirty="0" err="1" smtClean="0"/>
              <a:t>GetCalib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2060"/>
                </a:solidFill>
              </a:rPr>
              <a:t>vector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2060"/>
                </a:solidFill>
              </a:rPr>
              <a:t>double</a:t>
            </a:r>
            <a:r>
              <a:rPr lang="en-US" sz="2400" dirty="0" smtClean="0"/>
              <a:t>&gt; constants;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“/simple/constants::john”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</a:t>
            </a:r>
            <a:r>
              <a:rPr lang="en-US" sz="2400" dirty="0" smtClean="0">
                <a:solidFill>
                  <a:srgbClr val="C00000"/>
                </a:solidFill>
              </a:rPr>
              <a:t> “/simple/constants::john:2012”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endParaRPr lang="en-US" sz="18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10/6/2011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C++ User API is designed to be multithread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Calibration object instances are thread safe.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Generator class manage distribution of ‘connections-by-threads’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2300" y="2374899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47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7100" y="23748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95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8701" y="3505200"/>
            <a:ext cx="2057400" cy="48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4" name="Curved Connector 13"/>
          <p:cNvCxnSpPr>
            <a:stCxn id="7" idx="2"/>
            <a:endCxn id="11" idx="0"/>
          </p:cNvCxnSpPr>
          <p:nvPr/>
        </p:nvCxnSpPr>
        <p:spPr>
          <a:xfrm rot="16200000" flipH="1">
            <a:off x="3155950" y="2063748"/>
            <a:ext cx="749301" cy="21336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11" idx="0"/>
          </p:cNvCxnSpPr>
          <p:nvPr/>
        </p:nvCxnSpPr>
        <p:spPr>
          <a:xfrm rot="16200000" flipH="1">
            <a:off x="3867150" y="2774949"/>
            <a:ext cx="749300" cy="71120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11" idx="0"/>
          </p:cNvCxnSpPr>
          <p:nvPr/>
        </p:nvCxnSpPr>
        <p:spPr>
          <a:xfrm rot="5400000">
            <a:off x="4578350" y="2774950"/>
            <a:ext cx="749302" cy="7111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11" idx="0"/>
          </p:cNvCxnSpPr>
          <p:nvPr/>
        </p:nvCxnSpPr>
        <p:spPr>
          <a:xfrm rot="5400000">
            <a:off x="5289551" y="2063751"/>
            <a:ext cx="749300" cy="21335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79992" y="42672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79992" y="4636532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4384" y="50027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4384" y="53721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4</a:t>
            </a:r>
            <a:endParaRPr lang="en-US" dirty="0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3136900" y="914398"/>
            <a:ext cx="787401" cy="21336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8" idx="0"/>
          </p:cNvCxnSpPr>
          <p:nvPr/>
        </p:nvCxnSpPr>
        <p:spPr>
          <a:xfrm rot="5400000">
            <a:off x="3848099" y="1625599"/>
            <a:ext cx="787402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9" idx="0"/>
          </p:cNvCxnSpPr>
          <p:nvPr/>
        </p:nvCxnSpPr>
        <p:spPr>
          <a:xfrm rot="16200000" flipH="1">
            <a:off x="4559300" y="1625598"/>
            <a:ext cx="787400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10" idx="0"/>
          </p:cNvCxnSpPr>
          <p:nvPr/>
        </p:nvCxnSpPr>
        <p:spPr>
          <a:xfrm rot="16200000" flipH="1">
            <a:off x="5270499" y="914399"/>
            <a:ext cx="787402" cy="2133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516353" y="4114800"/>
            <a:ext cx="471447" cy="1730971"/>
            <a:chOff x="3414753" y="4114801"/>
            <a:chExt cx="471447" cy="1730971"/>
          </a:xfrm>
        </p:grpSpPr>
        <p:sp>
          <p:nvSpPr>
            <p:cNvPr id="62" name="Left-Right Arrow 61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378073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000" y="23622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0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4"/>
            <a:endCxn id="7" idx="0"/>
          </p:cNvCxnSpPr>
          <p:nvPr/>
        </p:nvCxnSpPr>
        <p:spPr>
          <a:xfrm rot="5400000">
            <a:off x="2570163" y="350835"/>
            <a:ext cx="790575" cy="3263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8" idx="0"/>
          </p:cNvCxnSpPr>
          <p:nvPr/>
        </p:nvCxnSpPr>
        <p:spPr>
          <a:xfrm rot="5400000">
            <a:off x="3657599" y="1422399"/>
            <a:ext cx="774702" cy="1104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9" idx="0"/>
          </p:cNvCxnSpPr>
          <p:nvPr/>
        </p:nvCxnSpPr>
        <p:spPr>
          <a:xfrm rot="16200000" flipH="1">
            <a:off x="4737100" y="1447798"/>
            <a:ext cx="774700" cy="1054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10" idx="0"/>
          </p:cNvCxnSpPr>
          <p:nvPr/>
        </p:nvCxnSpPr>
        <p:spPr>
          <a:xfrm rot="16200000" flipH="1">
            <a:off x="5816600" y="368298"/>
            <a:ext cx="774700" cy="3213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9450" y="3540125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2053" y="4147244"/>
            <a:ext cx="471447" cy="1730971"/>
            <a:chOff x="3414753" y="4114801"/>
            <a:chExt cx="471447" cy="1730971"/>
          </a:xfrm>
        </p:grpSpPr>
        <p:sp>
          <p:nvSpPr>
            <p:cNvPr id="30" name="Left-Right Arrow 29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838450" y="3530603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21053" y="4114802"/>
            <a:ext cx="471447" cy="1730971"/>
            <a:chOff x="3414753" y="4114801"/>
            <a:chExt cx="471447" cy="1730971"/>
          </a:xfrm>
        </p:grpSpPr>
        <p:sp>
          <p:nvSpPr>
            <p:cNvPr id="36" name="Left-Right Arrow 3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997450" y="3540127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80053" y="4114801"/>
            <a:ext cx="471447" cy="1730971"/>
            <a:chOff x="3414753" y="4114801"/>
            <a:chExt cx="471447" cy="1730971"/>
          </a:xfrm>
        </p:grpSpPr>
        <p:sp>
          <p:nvSpPr>
            <p:cNvPr id="41" name="Left-Right Arrow 40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56451" y="3540128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4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339053" y="4142091"/>
            <a:ext cx="471447" cy="1730971"/>
            <a:chOff x="3414753" y="4114801"/>
            <a:chExt cx="471447" cy="1730971"/>
          </a:xfrm>
        </p:grpSpPr>
        <p:sp>
          <p:nvSpPr>
            <p:cNvPr id="46" name="Left-Right Arrow 4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2"/>
            <a:endCxn id="28" idx="0"/>
          </p:cNvCxnSpPr>
          <p:nvPr/>
        </p:nvCxnSpPr>
        <p:spPr>
          <a:xfrm>
            <a:off x="1333500" y="2759073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2499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51500" y="2749551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10500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62403" y="1206497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468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597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54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401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49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759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178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982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887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06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016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111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725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435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144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563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273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692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582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1917701" y="317497"/>
            <a:ext cx="1384303" cy="3924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12" idx="0"/>
          </p:cNvCxnSpPr>
          <p:nvPr/>
        </p:nvCxnSpPr>
        <p:spPr>
          <a:xfrm rot="5400000">
            <a:off x="2126248" y="526044"/>
            <a:ext cx="1384303" cy="35072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13" idx="0"/>
          </p:cNvCxnSpPr>
          <p:nvPr/>
        </p:nvCxnSpPr>
        <p:spPr>
          <a:xfrm rot="5400000">
            <a:off x="2334796" y="734592"/>
            <a:ext cx="1384303" cy="30901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8" idx="0"/>
          </p:cNvCxnSpPr>
          <p:nvPr/>
        </p:nvCxnSpPr>
        <p:spPr>
          <a:xfrm rot="5400000">
            <a:off x="2543343" y="943139"/>
            <a:ext cx="1384303" cy="26730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4"/>
            <a:endCxn id="14" idx="0"/>
          </p:cNvCxnSpPr>
          <p:nvPr/>
        </p:nvCxnSpPr>
        <p:spPr>
          <a:xfrm rot="5400000">
            <a:off x="2751891" y="1151687"/>
            <a:ext cx="1384303" cy="2255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4"/>
            <a:endCxn id="16" idx="0"/>
          </p:cNvCxnSpPr>
          <p:nvPr/>
        </p:nvCxnSpPr>
        <p:spPr>
          <a:xfrm rot="5400000">
            <a:off x="2960438" y="1360234"/>
            <a:ext cx="1384303" cy="18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4"/>
            <a:endCxn id="9" idx="0"/>
          </p:cNvCxnSpPr>
          <p:nvPr/>
        </p:nvCxnSpPr>
        <p:spPr>
          <a:xfrm rot="5400000">
            <a:off x="3168986" y="1568782"/>
            <a:ext cx="1384303" cy="14217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6" idx="4"/>
            <a:endCxn id="17" idx="0"/>
          </p:cNvCxnSpPr>
          <p:nvPr/>
        </p:nvCxnSpPr>
        <p:spPr>
          <a:xfrm rot="5400000">
            <a:off x="3377533" y="1777329"/>
            <a:ext cx="1384303" cy="1004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4"/>
            <a:endCxn id="18" idx="0"/>
          </p:cNvCxnSpPr>
          <p:nvPr/>
        </p:nvCxnSpPr>
        <p:spPr>
          <a:xfrm rot="5400000">
            <a:off x="3586081" y="1985877"/>
            <a:ext cx="1384303" cy="587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" idx="4"/>
            <a:endCxn id="20" idx="0"/>
          </p:cNvCxnSpPr>
          <p:nvPr/>
        </p:nvCxnSpPr>
        <p:spPr>
          <a:xfrm rot="5400000">
            <a:off x="3794628" y="2194424"/>
            <a:ext cx="1384303" cy="1704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4"/>
            <a:endCxn id="21" idx="0"/>
          </p:cNvCxnSpPr>
          <p:nvPr/>
        </p:nvCxnSpPr>
        <p:spPr>
          <a:xfrm rot="16200000" flipH="1">
            <a:off x="4003175" y="2156324"/>
            <a:ext cx="1384303" cy="2466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4"/>
            <a:endCxn id="22" idx="0"/>
          </p:cNvCxnSpPr>
          <p:nvPr/>
        </p:nvCxnSpPr>
        <p:spPr>
          <a:xfrm rot="16200000" flipH="1">
            <a:off x="4211723" y="1947777"/>
            <a:ext cx="1384303" cy="6637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4"/>
            <a:endCxn id="10" idx="0"/>
          </p:cNvCxnSpPr>
          <p:nvPr/>
        </p:nvCxnSpPr>
        <p:spPr>
          <a:xfrm rot="16200000" flipH="1">
            <a:off x="4420270" y="1739229"/>
            <a:ext cx="1384303" cy="10808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" idx="4"/>
            <a:endCxn id="23" idx="0"/>
          </p:cNvCxnSpPr>
          <p:nvPr/>
        </p:nvCxnSpPr>
        <p:spPr>
          <a:xfrm rot="16200000" flipH="1">
            <a:off x="4628818" y="1530682"/>
            <a:ext cx="1384303" cy="14979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6" idx="4"/>
            <a:endCxn id="24" idx="0"/>
          </p:cNvCxnSpPr>
          <p:nvPr/>
        </p:nvCxnSpPr>
        <p:spPr>
          <a:xfrm rot="16200000" flipH="1">
            <a:off x="4837365" y="1322134"/>
            <a:ext cx="1384303" cy="19150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" idx="4"/>
            <a:endCxn id="15" idx="0"/>
          </p:cNvCxnSpPr>
          <p:nvPr/>
        </p:nvCxnSpPr>
        <p:spPr>
          <a:xfrm rot="16200000" flipH="1">
            <a:off x="5045913" y="1113587"/>
            <a:ext cx="1384303" cy="2332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" idx="4"/>
            <a:endCxn id="25" idx="0"/>
          </p:cNvCxnSpPr>
          <p:nvPr/>
        </p:nvCxnSpPr>
        <p:spPr>
          <a:xfrm rot="16200000" flipH="1">
            <a:off x="5254460" y="905039"/>
            <a:ext cx="1384303" cy="27492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" idx="4"/>
            <a:endCxn id="11" idx="0"/>
          </p:cNvCxnSpPr>
          <p:nvPr/>
        </p:nvCxnSpPr>
        <p:spPr>
          <a:xfrm rot="16200000" flipH="1">
            <a:off x="5463008" y="696492"/>
            <a:ext cx="1384303" cy="3166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" idx="4"/>
            <a:endCxn id="19" idx="0"/>
          </p:cNvCxnSpPr>
          <p:nvPr/>
        </p:nvCxnSpPr>
        <p:spPr>
          <a:xfrm rot="16200000" flipH="1">
            <a:off x="5671555" y="487944"/>
            <a:ext cx="1384303" cy="3583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" idx="4"/>
            <a:endCxn id="26" idx="0"/>
          </p:cNvCxnSpPr>
          <p:nvPr/>
        </p:nvCxnSpPr>
        <p:spPr>
          <a:xfrm rot="16200000" flipH="1">
            <a:off x="5880100" y="279399"/>
            <a:ext cx="1384303" cy="40004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200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43038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60661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767139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435515" y="436245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urved Connector 123"/>
          <p:cNvCxnSpPr>
            <a:stCxn id="7" idx="2"/>
            <a:endCxn id="117" idx="0"/>
          </p:cNvCxnSpPr>
          <p:nvPr/>
        </p:nvCxnSpPr>
        <p:spPr>
          <a:xfrm rot="16200000" flipH="1">
            <a:off x="38902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2" idx="2"/>
            <a:endCxn id="117" idx="0"/>
          </p:cNvCxnSpPr>
          <p:nvPr/>
        </p:nvCxnSpPr>
        <p:spPr>
          <a:xfrm rot="16200000" flipH="1">
            <a:off x="597569" y="3667626"/>
            <a:ext cx="1143000" cy="2085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3" idx="2"/>
            <a:endCxn id="117" idx="0"/>
          </p:cNvCxnSpPr>
          <p:nvPr/>
        </p:nvCxnSpPr>
        <p:spPr>
          <a:xfrm rot="5400000">
            <a:off x="806117" y="3667627"/>
            <a:ext cx="1143000" cy="2085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" idx="2"/>
            <a:endCxn id="117" idx="0"/>
          </p:cNvCxnSpPr>
          <p:nvPr/>
        </p:nvCxnSpPr>
        <p:spPr>
          <a:xfrm rot="5400000">
            <a:off x="1014664" y="3459079"/>
            <a:ext cx="1143000" cy="6256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4" idx="2"/>
            <a:endCxn id="119" idx="0"/>
          </p:cNvCxnSpPr>
          <p:nvPr/>
        </p:nvCxnSpPr>
        <p:spPr>
          <a:xfrm rot="16200000" flipH="1">
            <a:off x="205740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9" idx="2"/>
            <a:endCxn id="119" idx="0"/>
          </p:cNvCxnSpPr>
          <p:nvPr/>
        </p:nvCxnSpPr>
        <p:spPr>
          <a:xfrm rot="5400000">
            <a:off x="2474497" y="3667627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6" idx="2"/>
            <a:endCxn id="119" idx="0"/>
          </p:cNvCxnSpPr>
          <p:nvPr/>
        </p:nvCxnSpPr>
        <p:spPr>
          <a:xfrm rot="16200000" flipH="1">
            <a:off x="2265949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7" idx="2"/>
            <a:endCxn id="119" idx="0"/>
          </p:cNvCxnSpPr>
          <p:nvPr/>
        </p:nvCxnSpPr>
        <p:spPr>
          <a:xfrm rot="5400000">
            <a:off x="2683044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8" idx="2"/>
            <a:endCxn id="120" idx="0"/>
          </p:cNvCxnSpPr>
          <p:nvPr/>
        </p:nvCxnSpPr>
        <p:spPr>
          <a:xfrm rot="16200000" flipH="1">
            <a:off x="3706732" y="3478128"/>
            <a:ext cx="1143000" cy="5875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0" idx="2"/>
            <a:endCxn id="120" idx="0"/>
          </p:cNvCxnSpPr>
          <p:nvPr/>
        </p:nvCxnSpPr>
        <p:spPr>
          <a:xfrm rot="16200000" flipH="1">
            <a:off x="3915279" y="3686675"/>
            <a:ext cx="1143000" cy="170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2"/>
            <a:endCxn id="120" idx="0"/>
          </p:cNvCxnSpPr>
          <p:nvPr/>
        </p:nvCxnSpPr>
        <p:spPr>
          <a:xfrm rot="5400000">
            <a:off x="4123827" y="3648577"/>
            <a:ext cx="1143000" cy="246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22" idx="2"/>
            <a:endCxn id="120" idx="0"/>
          </p:cNvCxnSpPr>
          <p:nvPr/>
        </p:nvCxnSpPr>
        <p:spPr>
          <a:xfrm rot="5400000">
            <a:off x="4332375" y="3440030"/>
            <a:ext cx="1143000" cy="663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0" idx="2"/>
            <a:endCxn id="121" idx="0"/>
          </p:cNvCxnSpPr>
          <p:nvPr/>
        </p:nvCxnSpPr>
        <p:spPr>
          <a:xfrm rot="16200000" flipH="1">
            <a:off x="5394161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23" idx="2"/>
            <a:endCxn id="121" idx="0"/>
          </p:cNvCxnSpPr>
          <p:nvPr/>
        </p:nvCxnSpPr>
        <p:spPr>
          <a:xfrm rot="16200000" flipH="1">
            <a:off x="5602708" y="3667626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24" idx="2"/>
            <a:endCxn id="121" idx="0"/>
          </p:cNvCxnSpPr>
          <p:nvPr/>
        </p:nvCxnSpPr>
        <p:spPr>
          <a:xfrm rot="5400000">
            <a:off x="5811256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2"/>
            <a:endCxn id="121" idx="0"/>
          </p:cNvCxnSpPr>
          <p:nvPr/>
        </p:nvCxnSpPr>
        <p:spPr>
          <a:xfrm rot="5400000">
            <a:off x="6019804" y="3459079"/>
            <a:ext cx="1143000" cy="6256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25" idx="2"/>
            <a:endCxn id="122" idx="0"/>
          </p:cNvCxnSpPr>
          <p:nvPr/>
        </p:nvCxnSpPr>
        <p:spPr>
          <a:xfrm rot="16200000" flipH="1">
            <a:off x="7053014" y="3468606"/>
            <a:ext cx="1162050" cy="625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1" idx="2"/>
            <a:endCxn id="122" idx="0"/>
          </p:cNvCxnSpPr>
          <p:nvPr/>
        </p:nvCxnSpPr>
        <p:spPr>
          <a:xfrm rot="16200000" flipH="1">
            <a:off x="7261561" y="3677153"/>
            <a:ext cx="1162050" cy="208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9" idx="2"/>
            <a:endCxn id="122" idx="0"/>
          </p:cNvCxnSpPr>
          <p:nvPr/>
        </p:nvCxnSpPr>
        <p:spPr>
          <a:xfrm rot="5400000">
            <a:off x="7470109" y="3677149"/>
            <a:ext cx="1162050" cy="2085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6" idx="2"/>
            <a:endCxn id="122" idx="0"/>
          </p:cNvCxnSpPr>
          <p:nvPr/>
        </p:nvCxnSpPr>
        <p:spPr>
          <a:xfrm rot="5400000">
            <a:off x="7678654" y="3468604"/>
            <a:ext cx="116205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86" name="Straight Connector 185"/>
          <p:cNvCxnSpPr>
            <a:stCxn id="117" idx="2"/>
          </p:cNvCxnSpPr>
          <p:nvPr/>
        </p:nvCxnSpPr>
        <p:spPr>
          <a:xfrm>
            <a:off x="127334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94172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7200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78482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946857" y="459105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3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7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28600" y="2768600"/>
            <a:ext cx="914400" cy="16764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3257708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4499" y="287154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GetCalibration</a:t>
            </a:r>
            <a:r>
              <a:rPr lang="en-US" dirty="0" smtClean="0"/>
              <a:t> ( …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68600"/>
            <a:ext cx="1524000" cy="167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br>
              <a:rPr lang="en-US" dirty="0" smtClean="0"/>
            </a:br>
            <a:r>
              <a:rPr lang="en-US" dirty="0" smtClean="0"/>
              <a:t>Generator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791200" y="1636811"/>
            <a:ext cx="3352800" cy="612577"/>
            <a:chOff x="5791200" y="1828800"/>
            <a:chExt cx="3352800" cy="612577"/>
          </a:xfrm>
        </p:grpSpPr>
        <p:sp>
          <p:nvSpPr>
            <p:cNvPr id="10" name="Rectangle 9"/>
            <p:cNvSpPr/>
            <p:nvPr/>
          </p:nvSpPr>
          <p:spPr>
            <a:xfrm>
              <a:off x="5791200" y="18288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39000" y="2133600"/>
              <a:ext cx="1905000" cy="307777"/>
              <a:chOff x="7239000" y="2133600"/>
              <a:chExt cx="1905000" cy="307777"/>
            </a:xfrm>
          </p:grpSpPr>
          <p:cxnSp>
            <p:nvCxnSpPr>
              <p:cNvPr id="20" name="Straight Connector 19"/>
              <p:cNvCxnSpPr>
                <a:stCxn id="10" idx="3"/>
              </p:cNvCxnSpPr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1</a:t>
                </a:r>
                <a:endParaRPr lang="en-US" sz="14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791200" y="2451844"/>
            <a:ext cx="3352800" cy="609600"/>
            <a:chOff x="5791200" y="2573614"/>
            <a:chExt cx="3352800" cy="609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573614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39000" y="2871548"/>
              <a:ext cx="1905000" cy="307777"/>
              <a:chOff x="7239000" y="2133600"/>
              <a:chExt cx="1905000" cy="3077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2</a:t>
                </a:r>
                <a:endParaRPr lang="en-US" sz="1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791200" y="3263900"/>
            <a:ext cx="3365500" cy="609600"/>
            <a:chOff x="5791200" y="3403600"/>
            <a:chExt cx="3365500" cy="609600"/>
          </a:xfrm>
        </p:grpSpPr>
        <p:sp>
          <p:nvSpPr>
            <p:cNvPr id="16" name="Rectangle 15"/>
            <p:cNvSpPr/>
            <p:nvPr/>
          </p:nvSpPr>
          <p:spPr>
            <a:xfrm>
              <a:off x="5791200" y="34036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3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51700" y="3688236"/>
              <a:ext cx="1905000" cy="307777"/>
              <a:chOff x="7239000" y="2133600"/>
              <a:chExt cx="1905000" cy="30777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3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791200" y="4075956"/>
            <a:ext cx="3365500" cy="609600"/>
            <a:chOff x="5791200" y="4267200"/>
            <a:chExt cx="33655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791200" y="42672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4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51700" y="4569023"/>
              <a:ext cx="1905000" cy="307777"/>
              <a:chOff x="7239000" y="2133600"/>
              <a:chExt cx="1905000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4</a:t>
                </a:r>
                <a:endParaRPr lang="en-US" sz="1400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791200" y="4888011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239000" y="5164434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43800" y="5164434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 5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9" idx="3"/>
            <a:endCxn id="15" idx="1"/>
          </p:cNvCxnSpPr>
          <p:nvPr/>
        </p:nvCxnSpPr>
        <p:spPr>
          <a:xfrm flipV="1">
            <a:off x="5029200" y="2756644"/>
            <a:ext cx="762000" cy="8501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9" idx="3"/>
            <a:endCxn id="18" idx="1"/>
          </p:cNvCxnSpPr>
          <p:nvPr/>
        </p:nvCxnSpPr>
        <p:spPr>
          <a:xfrm>
            <a:off x="5029200" y="3606800"/>
            <a:ext cx="762000" cy="15860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10800000">
            <a:off x="1304401" y="3721100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00200" y="3933278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16443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Generator may hide complex logic for  managing database connections per 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52" grpId="0" animBg="1"/>
      <p:bldP spid="4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40895" y="52578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Framework overhead ~ 10%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8384" y="1580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- less </a:t>
            </a:r>
            <a:r>
              <a:rPr lang="en-US" dirty="0"/>
              <a:t>than </a:t>
            </a:r>
            <a:r>
              <a:rPr lang="en-US" b="1" dirty="0"/>
              <a:t>10 </a:t>
            </a:r>
            <a:r>
              <a:rPr lang="en-US" b="1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 - less </a:t>
            </a:r>
            <a:r>
              <a:rPr lang="en-US" dirty="0"/>
              <a:t>than </a:t>
            </a:r>
            <a:r>
              <a:rPr lang="en-US" b="1" dirty="0"/>
              <a:t>1 </a:t>
            </a:r>
            <a:r>
              <a:rPr lang="en-US" b="1" dirty="0" smtClean="0"/>
              <a:t>second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627" y="1231053"/>
            <a:ext cx="147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Requirments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614" y="2503330"/>
            <a:ext cx="142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Benchmarks: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384" y="2872662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PC - Core i5 2.5 GHz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– less than </a:t>
            </a:r>
            <a:r>
              <a:rPr lang="en-US" b="1" dirty="0" smtClean="0"/>
              <a:t>1 </a:t>
            </a:r>
            <a:r>
              <a:rPr lang="en-US" b="1" dirty="0" err="1" smtClean="0"/>
              <a:t>ms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- less </a:t>
            </a:r>
            <a:r>
              <a:rPr lang="en-US" dirty="0"/>
              <a:t>than </a:t>
            </a:r>
            <a:r>
              <a:rPr lang="en-US" b="1" dirty="0" smtClean="0"/>
              <a:t>0.1 second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614" y="3844443"/>
            <a:ext cx="11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Real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614" y="4165324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Readout of all constants (much more than regular readout that is made on start)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otal constants read  count – </a:t>
            </a:r>
            <a:r>
              <a:rPr lang="en-US" b="1" dirty="0" smtClean="0"/>
              <a:t>126 421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– </a:t>
            </a:r>
            <a:r>
              <a:rPr lang="en-US" b="1" dirty="0" smtClean="0"/>
              <a:t>0.7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3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Use POSIX like commands: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mv,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555343" y="28194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10/6/2011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02343" y="2834398"/>
            <a:ext cx="2016651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000" b="1" dirty="0" smtClean="0">
                <a:solidFill>
                  <a:srgbClr val="C00000"/>
                </a:solidFill>
              </a:rPr>
              <a:t>Interactive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45" y="32915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ccdb</a:t>
            </a:r>
            <a:r>
              <a:rPr lang="en-US" sz="2000" b="1" dirty="0" smtClean="0">
                <a:solidFill>
                  <a:srgbClr val="0070C0"/>
                </a:solidFill>
              </a:rPr>
              <a:t>   -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082" y="3713044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4082" y="4172953"/>
            <a:ext cx="198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 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082" y="4632862"/>
            <a:ext cx="175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4082" y="5552682"/>
            <a:ext cx="1963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dump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4082" y="5092771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cat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29" y="3291598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/>
              <a:t>  </a:t>
            </a:r>
            <a:r>
              <a:rPr lang="en-US" sz="2000" dirty="0" err="1" smtClean="0"/>
              <a:t>ls</a:t>
            </a:r>
            <a:r>
              <a:rPr lang="en-US" sz="2000" dirty="0"/>
              <a:t> </a:t>
            </a:r>
            <a:r>
              <a:rPr lang="en-US" sz="2000" dirty="0" smtClean="0"/>
              <a:t>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5229" y="4051314"/>
            <a:ext cx="38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info 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/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5229" y="5570745"/>
            <a:ext cx="420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ccdb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dump </a:t>
            </a:r>
            <a:r>
              <a:rPr lang="en-US" sz="2000" dirty="0"/>
              <a:t>/test/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55229" y="4811030"/>
            <a:ext cx="3854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cat /</a:t>
            </a:r>
            <a:r>
              <a:rPr lang="en-US" sz="2000" dirty="0"/>
              <a:t>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7" name="Содержимое 2"/>
          <p:cNvSpPr txBox="1">
            <a:spLocks/>
          </p:cNvSpPr>
          <p:nvPr/>
        </p:nvSpPr>
        <p:spPr>
          <a:xfrm>
            <a:off x="1828800" y="2198914"/>
            <a:ext cx="4426857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b="1" dirty="0" smtClean="0">
                <a:solidFill>
                  <a:srgbClr val="C00000"/>
                </a:solidFill>
              </a:rPr>
              <a:t>CCDB CLI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27" idx="2"/>
            <a:endCxn id="11" idx="3"/>
          </p:cNvCxnSpPr>
          <p:nvPr/>
        </p:nvCxnSpPr>
        <p:spPr>
          <a:xfrm flipH="1">
            <a:off x="2618994" y="2656114"/>
            <a:ext cx="1423235" cy="406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7" idx="1"/>
          </p:cNvCxnSpPr>
          <p:nvPr/>
        </p:nvCxnSpPr>
        <p:spPr>
          <a:xfrm>
            <a:off x="4042229" y="2656114"/>
            <a:ext cx="1513114" cy="391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23" grpId="0"/>
      <p:bldP spid="24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interactive 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027" name="Picture 3" descr="D:\Projects\Share\ccdb\trunk\doc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cts\Share\ccdb\trunk\doc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Share\ccdb\trunk\doc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Share\ccdb\trunk\doc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Projects\Share\ccdb\trunk\doc\0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Projects\Share\ccdb\trunk\doc\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Projects\Share\ccdb\trunk\doc\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Projects\Share\ccdb\trunk\doc\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Projects\Share\ccdb\trunk\doc\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Projects\Share\ccdb\trunk\doc\0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Projects\Share\ccdb\trunk\doc\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5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Projects\Share\ccdb\trunk\doc\1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Projects\Share\ccdb\trunk\doc\1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3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Projects\Share\ccdb\trunk\doc\1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Projects\Share\ccdb\trunk\doc\1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Projects\Share\ccdb\trunk\doc\1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2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Projects\Share\ccdb\trunk\doc\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Projects\Share\ccdb\trunk\doc\17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Projects\Share\ccdb\trunk\doc\1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Projects\Share\ccdb\trunk\doc\19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Projects\Share\ccdb\trunk\doc\2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:\Projects\Share\ccdb\trunk\doc\21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D:\Projects\Share\ccdb\trunk\doc\2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Projects\Share\ccdb\trunk\doc\2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Projects\Share\ccdb\trunk\doc\2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:\Projects\Share\ccdb\trunk\doc\25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D:\Projects\Share\ccdb\trunk\doc\2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:\Projects\Share\ccdb\trunk\doc\27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D:\Projects\Share\ccdb\trunk\doc\28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500" y="3733800"/>
            <a:ext cx="8166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Constants Data Base package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57200" y="1455874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1295400"/>
            <a:ext cx="5791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Storing calibrations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Managing calibrations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API  for  JANA</a:t>
            </a:r>
            <a:r>
              <a:rPr lang="en-US" sz="2800" dirty="0"/>
              <a:t>, plain C++, </a:t>
            </a:r>
            <a:r>
              <a:rPr lang="en-US" sz="2800" dirty="0" smtClean="0"/>
              <a:t>Python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Tools to browse, import, export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Simple for user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88422"/>
              </p:ext>
            </p:extLst>
          </p:nvPr>
        </p:nvGraphicFramePr>
        <p:xfrm>
          <a:off x="5715000" y="2381250"/>
          <a:ext cx="3048000" cy="146707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8934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4597" y="2381250"/>
            <a:ext cx="3048000" cy="1480531"/>
            <a:chOff x="5715000" y="1675625"/>
            <a:chExt cx="3048000" cy="175337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675625"/>
              <a:ext cx="3048000" cy="1753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96701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14598" y="4444934"/>
            <a:ext cx="1371600" cy="1476239"/>
            <a:chOff x="7467600" y="4419600"/>
            <a:chExt cx="1371600" cy="16002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700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392447" y="4444934"/>
            <a:ext cx="1370553" cy="1484478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988322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792459" y="3121516"/>
            <a:ext cx="922138" cy="1945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3180665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2044698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886923" y="238125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Assignment</a:t>
              </a:r>
              <a:br>
                <a:rPr lang="en-US" b="1" dirty="0" smtClean="0"/>
              </a:br>
              <a:r>
                <a:rPr lang="en-US" dirty="0" smtClean="0"/>
                <a:t>(header)</a:t>
              </a:r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87459" y="41910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527922" y="3734258"/>
            <a:ext cx="583153" cy="83819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66584" y="3733793"/>
            <a:ext cx="583153" cy="83912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14598" y="5183054"/>
            <a:ext cx="76200" cy="217720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>
            <a:off x="3839423" y="3829050"/>
            <a:ext cx="536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1" y="3105149"/>
            <a:ext cx="677123" cy="647015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1" y="3105150"/>
            <a:ext cx="677123" cy="215265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1" y="2425698"/>
            <a:ext cx="677123" cy="6794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10/6/2011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50756" y="1147465"/>
            <a:ext cx="235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Type definition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782" y="1147465"/>
            <a:ext cx="8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Tags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0917" y="114746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over particular cell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7550" y="1503024"/>
            <a:ext cx="8770249" cy="466917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Easy solution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Assumption</a:t>
            </a:r>
            <a:r>
              <a:rPr lang="en-US" dirty="0" smtClean="0"/>
              <a:t>: One knows which table he would like to search</a:t>
            </a:r>
          </a:p>
          <a:p>
            <a:r>
              <a:rPr lang="en-US" dirty="0" smtClean="0"/>
              <a:t>We are capable of retrieving of </a:t>
            </a:r>
            <a:r>
              <a:rPr lang="en-US" b="1" dirty="0" smtClean="0">
                <a:solidFill>
                  <a:srgbClr val="C00000"/>
                </a:solidFill>
              </a:rPr>
              <a:t>10 000 </a:t>
            </a:r>
            <a:r>
              <a:rPr lang="en-US" dirty="0" smtClean="0"/>
              <a:t>sets for about </a:t>
            </a:r>
            <a:r>
              <a:rPr lang="en-US" b="1" dirty="0" smtClean="0">
                <a:solidFill>
                  <a:srgbClr val="C00000"/>
                </a:solidFill>
              </a:rPr>
              <a:t>1.5 s</a:t>
            </a:r>
            <a:r>
              <a:rPr lang="en-US" dirty="0" smtClean="0"/>
              <a:t>. Tables with less than </a:t>
            </a:r>
            <a:r>
              <a:rPr lang="en-US" b="1" dirty="0" smtClean="0"/>
              <a:t>10 000 versions </a:t>
            </a:r>
            <a:r>
              <a:rPr lang="en-US" dirty="0" smtClean="0"/>
              <a:t>could be processed with current API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Universal solution.</a:t>
            </a:r>
          </a:p>
          <a:p>
            <a:r>
              <a:rPr lang="en-US" dirty="0" smtClean="0"/>
              <a:t>Using indexing technique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459" y="1272192"/>
            <a:ext cx="687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Statement. </a:t>
            </a:r>
            <a:r>
              <a:rPr lang="en-US" sz="2400" b="1" dirty="0" smtClean="0"/>
              <a:t>We can do search through particular 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technique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23</a:t>
            </a:fld>
            <a:endParaRPr lang="ru-RU"/>
          </a:p>
        </p:txBody>
      </p:sp>
      <p:grpSp>
        <p:nvGrpSpPr>
          <p:cNvPr id="54" name="Group 53"/>
          <p:cNvGrpSpPr/>
          <p:nvPr/>
        </p:nvGrpSpPr>
        <p:grpSpPr>
          <a:xfrm>
            <a:off x="728548" y="2590801"/>
            <a:ext cx="3332044" cy="1771650"/>
            <a:chOff x="782756" y="2362200"/>
            <a:chExt cx="3200400" cy="2362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2756" y="23622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2756" y="47244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982" y="35433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2756" y="2362200"/>
              <a:ext cx="4227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80843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978930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698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084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48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8084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93821" y="1260154"/>
            <a:ext cx="142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blob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715697" y="259080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79516" y="2590799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5696" y="347321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379517" y="3473211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269204" y="1251103"/>
            <a:ext cx="3339047" cy="4688135"/>
            <a:chOff x="5257800" y="1445965"/>
            <a:chExt cx="3339047" cy="468813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257800" y="4362450"/>
              <a:ext cx="3327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585444" y="2590800"/>
              <a:ext cx="440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64803" y="436245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65285" y="1445965"/>
              <a:ext cx="1609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Index table</a:t>
              </a:r>
              <a:endParaRPr lang="en-US" sz="2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269204" y="2590800"/>
              <a:ext cx="331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62201" y="3476625"/>
              <a:ext cx="3327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257800" y="259080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21622" y="2590800"/>
              <a:ext cx="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2201" y="4362450"/>
              <a:ext cx="33302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62201" y="6134100"/>
              <a:ext cx="3330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62201" y="5248275"/>
              <a:ext cx="333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84757" y="2590800"/>
              <a:ext cx="4401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6463" y="2186278"/>
              <a:ext cx="54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86440" y="218649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41189" y="2186278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87429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90931" y="2903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87429" y="3752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95331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2600" y="37348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62600" y="28595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62600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62600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2812" y="4878943"/>
            <a:ext cx="388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Index tables may be built afterwards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4798E-6 L 0.6816 -0.02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-12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49843 0.09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49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13873E-6 L 0.6816 0.10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50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49895 0.233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74" grpId="0" animBg="1"/>
      <p:bldP spid="76" grpId="0" animBg="1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SQLite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10/6/2011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74533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Zero-Configuration.  </a:t>
            </a:r>
            <a:r>
              <a:rPr lang="en-US" dirty="0" smtClean="0"/>
              <a:t>SQLite </a:t>
            </a:r>
            <a:r>
              <a:rPr lang="en-US" dirty="0"/>
              <a:t>does not need to be "installed" before it is used. There is no "setup" procedure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Serverless</a:t>
            </a:r>
            <a:endParaRPr lang="en-US" b="1" dirty="0" smtClean="0"/>
          </a:p>
          <a:p>
            <a:r>
              <a:rPr lang="en-US" b="1" dirty="0"/>
              <a:t>Single Database </a:t>
            </a:r>
            <a:r>
              <a:rPr lang="en-US" b="1" dirty="0" smtClean="0"/>
              <a:t>File</a:t>
            </a:r>
          </a:p>
          <a:p>
            <a:r>
              <a:rPr lang="en-US" b="1" dirty="0"/>
              <a:t>Stable Cross-Platform Database </a:t>
            </a:r>
            <a:r>
              <a:rPr lang="en-US" b="1" dirty="0" smtClean="0"/>
              <a:t>File</a:t>
            </a:r>
          </a:p>
          <a:p>
            <a:r>
              <a:rPr lang="en-US" b="1" dirty="0" smtClean="0"/>
              <a:t>Compact</a:t>
            </a:r>
          </a:p>
          <a:p>
            <a:r>
              <a:rPr lang="en-US" b="1" dirty="0" smtClean="0"/>
              <a:t>Faster then MySQL. </a:t>
            </a:r>
            <a:r>
              <a:rPr lang="en-US" dirty="0" smtClean="0"/>
              <a:t>Tests shows 2 – 20 times.</a:t>
            </a:r>
          </a:p>
          <a:p>
            <a:r>
              <a:rPr lang="en-US" b="1" dirty="0" smtClean="0"/>
              <a:t>Similar SQL queries</a:t>
            </a:r>
          </a:p>
          <a:p>
            <a:r>
              <a:rPr lang="en-US" b="1" dirty="0"/>
              <a:t>Public </a:t>
            </a:r>
            <a:r>
              <a:rPr lang="en-US" b="1" dirty="0" smtClean="0"/>
              <a:t>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026" name="Picture 2" descr="C:\Users\DmitryRa\Desktop\2011-02-07_2305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1598" y="1219200"/>
            <a:ext cx="720851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301715" y="2300475"/>
            <a:ext cx="2538399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Interactive loop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Прямоугольник 6"/>
          <p:cNvSpPr/>
          <p:nvPr/>
        </p:nvSpPr>
        <p:spPr>
          <a:xfrm>
            <a:off x="4095396" y="4693477"/>
            <a:ext cx="5964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2615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66409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2" name="Прямоугольник 15"/>
          <p:cNvSpPr/>
          <p:nvPr/>
        </p:nvSpPr>
        <p:spPr>
          <a:xfrm>
            <a:off x="7491972" y="4693477"/>
            <a:ext cx="7488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437367" y="3513291"/>
            <a:ext cx="2109210" cy="609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parser</a:t>
            </a:r>
            <a:endParaRPr lang="en-US" dirty="0"/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3168897" y="1234972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73" y="1588436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159968" y="1225447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543" y="1615972"/>
            <a:ext cx="280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&lt;options&gt;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  <a:r>
              <a:rPr lang="en-US" sz="1400" dirty="0"/>
              <a:t>--</a:t>
            </a:r>
            <a:r>
              <a:rPr lang="en-US" sz="1400" dirty="0" err="1"/>
              <a:t>dump_tree</a:t>
            </a:r>
            <a:endParaRPr lang="ru-RU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450609" y="2300474"/>
            <a:ext cx="2095968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 parser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123" y="2976661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168897" y="3232450"/>
            <a:ext cx="26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ColnsoleContext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9"/>
          <p:cNvSpPr/>
          <p:nvPr/>
        </p:nvSpPr>
        <p:spPr>
          <a:xfrm>
            <a:off x="6279190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38" name="Rounded Rectangle 37"/>
          <p:cNvSpPr/>
          <p:nvPr/>
        </p:nvSpPr>
        <p:spPr>
          <a:xfrm>
            <a:off x="375688" y="2087898"/>
            <a:ext cx="8527480" cy="329942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520415" y="2350112"/>
            <a:ext cx="2362200" cy="2070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ConsoleContext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Plugins system</a:t>
            </a:r>
          </a:p>
          <a:p>
            <a:r>
              <a:rPr lang="en-US" dirty="0" smtClean="0"/>
              <a:t>Command parsing</a:t>
            </a:r>
          </a:p>
          <a:p>
            <a:r>
              <a:rPr lang="en-US" dirty="0" smtClean="0"/>
              <a:t>Interactive loop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0827" y="4267200"/>
            <a:ext cx="8153400" cy="0"/>
          </a:xfrm>
          <a:prstGeom prst="line">
            <a:avLst/>
          </a:prstGeom>
          <a:ln w="3175">
            <a:solidFill>
              <a:srgbClr val="66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5419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Plugins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1200" b="1" dirty="0" smtClean="0"/>
              <a:t>(commands)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38315" y="5210750"/>
            <a:ext cx="2007537" cy="1099098"/>
            <a:chOff x="6467056" y="4866152"/>
            <a:chExt cx="2007537" cy="1099098"/>
          </a:xfrm>
        </p:grpSpPr>
        <p:sp>
          <p:nvSpPr>
            <p:cNvPr id="19" name="Прямоугольник 16"/>
            <p:cNvSpPr/>
            <p:nvPr/>
          </p:nvSpPr>
          <p:spPr>
            <a:xfrm>
              <a:off x="6467056" y="5280052"/>
              <a:ext cx="2007537" cy="6851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 API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91399" y="4905211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3799" y="4866152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4469130" y="4134803"/>
            <a:ext cx="3215648" cy="541020"/>
          </a:xfrm>
          <a:custGeom>
            <a:avLst/>
            <a:gdLst>
              <a:gd name="connsiteX0" fmla="*/ 3399742 w 3413268"/>
              <a:gd name="connsiteY0" fmla="*/ 0 h 502920"/>
              <a:gd name="connsiteX1" fmla="*/ 2942542 w 3413268"/>
              <a:gd name="connsiteY1" fmla="*/ 411480 h 502920"/>
              <a:gd name="connsiteX2" fmla="*/ 306022 w 3413268"/>
              <a:gd name="connsiteY2" fmla="*/ 403860 h 502920"/>
              <a:gd name="connsiteX3" fmla="*/ 161242 w 3413268"/>
              <a:gd name="connsiteY3" fmla="*/ 502920 h 502920"/>
              <a:gd name="connsiteX0" fmla="*/ 3332328 w 3342829"/>
              <a:gd name="connsiteY0" fmla="*/ 0 h 502920"/>
              <a:gd name="connsiteX1" fmla="*/ 2875128 w 3342829"/>
              <a:gd name="connsiteY1" fmla="*/ 411480 h 502920"/>
              <a:gd name="connsiteX2" fmla="*/ 405295 w 3342829"/>
              <a:gd name="connsiteY2" fmla="*/ 360998 h 502920"/>
              <a:gd name="connsiteX3" fmla="*/ 93828 w 3342829"/>
              <a:gd name="connsiteY3" fmla="*/ 502920 h 502920"/>
              <a:gd name="connsiteX0" fmla="*/ 3295479 w 3305980"/>
              <a:gd name="connsiteY0" fmla="*/ 0 h 502920"/>
              <a:gd name="connsiteX1" fmla="*/ 2838279 w 3305980"/>
              <a:gd name="connsiteY1" fmla="*/ 411480 h 502920"/>
              <a:gd name="connsiteX2" fmla="*/ 368446 w 3305980"/>
              <a:gd name="connsiteY2" fmla="*/ 360998 h 502920"/>
              <a:gd name="connsiteX3" fmla="*/ 56979 w 3305980"/>
              <a:gd name="connsiteY3" fmla="*/ 502920 h 502920"/>
              <a:gd name="connsiteX0" fmla="*/ 3238500 w 3249001"/>
              <a:gd name="connsiteY0" fmla="*/ 0 h 502920"/>
              <a:gd name="connsiteX1" fmla="*/ 2781300 w 3249001"/>
              <a:gd name="connsiteY1" fmla="*/ 411480 h 502920"/>
              <a:gd name="connsiteX2" fmla="*/ 311467 w 3249001"/>
              <a:gd name="connsiteY2" fmla="*/ 360998 h 502920"/>
              <a:gd name="connsiteX3" fmla="*/ 0 w 3249001"/>
              <a:gd name="connsiteY3" fmla="*/ 502920 h 502920"/>
              <a:gd name="connsiteX0" fmla="*/ 3255331 w 3266335"/>
              <a:gd name="connsiteY0" fmla="*/ 0 h 502920"/>
              <a:gd name="connsiteX1" fmla="*/ 2802894 w 3266335"/>
              <a:gd name="connsiteY1" fmla="*/ 373380 h 502920"/>
              <a:gd name="connsiteX2" fmla="*/ 328298 w 3266335"/>
              <a:gd name="connsiteY2" fmla="*/ 360998 h 502920"/>
              <a:gd name="connsiteX3" fmla="*/ 16831 w 3266335"/>
              <a:gd name="connsiteY3" fmla="*/ 502920 h 502920"/>
              <a:gd name="connsiteX0" fmla="*/ 3253657 w 3264582"/>
              <a:gd name="connsiteY0" fmla="*/ 0 h 502920"/>
              <a:gd name="connsiteX1" fmla="*/ 2801220 w 3264582"/>
              <a:gd name="connsiteY1" fmla="*/ 373380 h 502920"/>
              <a:gd name="connsiteX2" fmla="*/ 331386 w 3264582"/>
              <a:gd name="connsiteY2" fmla="*/ 375285 h 502920"/>
              <a:gd name="connsiteX3" fmla="*/ 15157 w 3264582"/>
              <a:gd name="connsiteY3" fmla="*/ 502920 h 502920"/>
              <a:gd name="connsiteX0" fmla="*/ 3238500 w 3249425"/>
              <a:gd name="connsiteY0" fmla="*/ 0 h 502920"/>
              <a:gd name="connsiteX1" fmla="*/ 2786063 w 3249425"/>
              <a:gd name="connsiteY1" fmla="*/ 373380 h 502920"/>
              <a:gd name="connsiteX2" fmla="*/ 316229 w 3249425"/>
              <a:gd name="connsiteY2" fmla="*/ 375285 h 502920"/>
              <a:gd name="connsiteX3" fmla="*/ 0 w 3249425"/>
              <a:gd name="connsiteY3" fmla="*/ 502920 h 502920"/>
              <a:gd name="connsiteX0" fmla="*/ 3238500 w 3239220"/>
              <a:gd name="connsiteY0" fmla="*/ 0 h 502920"/>
              <a:gd name="connsiteX1" fmla="*/ 2786063 w 3239220"/>
              <a:gd name="connsiteY1" fmla="*/ 373380 h 502920"/>
              <a:gd name="connsiteX2" fmla="*/ 316229 w 3239220"/>
              <a:gd name="connsiteY2" fmla="*/ 375285 h 502920"/>
              <a:gd name="connsiteX3" fmla="*/ 0 w 3239220"/>
              <a:gd name="connsiteY3" fmla="*/ 502920 h 502920"/>
              <a:gd name="connsiteX0" fmla="*/ 3233738 w 3234657"/>
              <a:gd name="connsiteY0" fmla="*/ 0 h 536257"/>
              <a:gd name="connsiteX1" fmla="*/ 2786063 w 3234657"/>
              <a:gd name="connsiteY1" fmla="*/ 406717 h 536257"/>
              <a:gd name="connsiteX2" fmla="*/ 316229 w 3234657"/>
              <a:gd name="connsiteY2" fmla="*/ 408622 h 536257"/>
              <a:gd name="connsiteX3" fmla="*/ 0 w 3234657"/>
              <a:gd name="connsiteY3" fmla="*/ 536257 h 536257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14688 w 3215607"/>
              <a:gd name="connsiteY0" fmla="*/ 0 h 541020"/>
              <a:gd name="connsiteX1" fmla="*/ 2767013 w 3215607"/>
              <a:gd name="connsiteY1" fmla="*/ 406717 h 541020"/>
              <a:gd name="connsiteX2" fmla="*/ 297179 w 3215607"/>
              <a:gd name="connsiteY2" fmla="*/ 408622 h 541020"/>
              <a:gd name="connsiteX3" fmla="*/ 0 w 3215607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8" h="541020">
                <a:moveTo>
                  <a:pt x="3214688" y="0"/>
                </a:moveTo>
                <a:cubicBezTo>
                  <a:pt x="3215323" y="205422"/>
                  <a:pt x="3254058" y="333851"/>
                  <a:pt x="2767013" y="406717"/>
                </a:cubicBezTo>
                <a:cubicBezTo>
                  <a:pt x="2279968" y="479583"/>
                  <a:pt x="501174" y="438626"/>
                  <a:pt x="292417" y="437197"/>
                </a:cubicBezTo>
                <a:cubicBezTo>
                  <a:pt x="83660" y="435768"/>
                  <a:pt x="16827" y="422910"/>
                  <a:pt x="0" y="54102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548189" y="2917032"/>
            <a:ext cx="3111667" cy="588168"/>
          </a:xfrm>
          <a:custGeom>
            <a:avLst/>
            <a:gdLst>
              <a:gd name="connsiteX0" fmla="*/ 205845 w 3491383"/>
              <a:gd name="connsiteY0" fmla="*/ 0 h 571500"/>
              <a:gd name="connsiteX1" fmla="*/ 310620 w 3491383"/>
              <a:gd name="connsiteY1" fmla="*/ 295275 h 571500"/>
              <a:gd name="connsiteX2" fmla="*/ 3158595 w 3491383"/>
              <a:gd name="connsiteY2" fmla="*/ 381000 h 571500"/>
              <a:gd name="connsiteX3" fmla="*/ 3320520 w 3491383"/>
              <a:gd name="connsiteY3" fmla="*/ 571500 h 571500"/>
              <a:gd name="connsiteX0" fmla="*/ 205845 w 3387169"/>
              <a:gd name="connsiteY0" fmla="*/ 0 h 571500"/>
              <a:gd name="connsiteX1" fmla="*/ 310620 w 3387169"/>
              <a:gd name="connsiteY1" fmla="*/ 295275 h 571500"/>
              <a:gd name="connsiteX2" fmla="*/ 3158595 w 3387169"/>
              <a:gd name="connsiteY2" fmla="*/ 381000 h 571500"/>
              <a:gd name="connsiteX3" fmla="*/ 3320520 w 3387169"/>
              <a:gd name="connsiteY3" fmla="*/ 571500 h 571500"/>
              <a:gd name="connsiteX0" fmla="*/ 205845 w 3320520"/>
              <a:gd name="connsiteY0" fmla="*/ 0 h 571500"/>
              <a:gd name="connsiteX1" fmla="*/ 310620 w 3320520"/>
              <a:gd name="connsiteY1" fmla="*/ 295275 h 571500"/>
              <a:gd name="connsiteX2" fmla="*/ 3158595 w 3320520"/>
              <a:gd name="connsiteY2" fmla="*/ 381000 h 571500"/>
              <a:gd name="connsiteX3" fmla="*/ 3320520 w 3320520"/>
              <a:gd name="connsiteY3" fmla="*/ 571500 h 571500"/>
              <a:gd name="connsiteX0" fmla="*/ 162297 w 3276972"/>
              <a:gd name="connsiteY0" fmla="*/ 0 h 571500"/>
              <a:gd name="connsiteX1" fmla="*/ 267072 w 3276972"/>
              <a:gd name="connsiteY1" fmla="*/ 295275 h 571500"/>
              <a:gd name="connsiteX2" fmla="*/ 3115047 w 3276972"/>
              <a:gd name="connsiteY2" fmla="*/ 381000 h 571500"/>
              <a:gd name="connsiteX3" fmla="*/ 3276972 w 3276972"/>
              <a:gd name="connsiteY3" fmla="*/ 571500 h 571500"/>
              <a:gd name="connsiteX0" fmla="*/ 109047 w 3223722"/>
              <a:gd name="connsiteY0" fmla="*/ 0 h 571500"/>
              <a:gd name="connsiteX1" fmla="*/ 213822 w 3223722"/>
              <a:gd name="connsiteY1" fmla="*/ 295275 h 571500"/>
              <a:gd name="connsiteX2" fmla="*/ 3061797 w 3223722"/>
              <a:gd name="connsiteY2" fmla="*/ 381000 h 571500"/>
              <a:gd name="connsiteX3" fmla="*/ 3223722 w 3223722"/>
              <a:gd name="connsiteY3" fmla="*/ 571500 h 571500"/>
              <a:gd name="connsiteX0" fmla="*/ 164958 w 3274870"/>
              <a:gd name="connsiteY0" fmla="*/ 0 h 588168"/>
              <a:gd name="connsiteX1" fmla="*/ 264970 w 3274870"/>
              <a:gd name="connsiteY1" fmla="*/ 311943 h 588168"/>
              <a:gd name="connsiteX2" fmla="*/ 3112945 w 3274870"/>
              <a:gd name="connsiteY2" fmla="*/ 397668 h 588168"/>
              <a:gd name="connsiteX3" fmla="*/ 3274870 w 3274870"/>
              <a:gd name="connsiteY3" fmla="*/ 588168 h 588168"/>
              <a:gd name="connsiteX0" fmla="*/ 147250 w 3257162"/>
              <a:gd name="connsiteY0" fmla="*/ 0 h 588168"/>
              <a:gd name="connsiteX1" fmla="*/ 247262 w 3257162"/>
              <a:gd name="connsiteY1" fmla="*/ 311943 h 588168"/>
              <a:gd name="connsiteX2" fmla="*/ 3095237 w 3257162"/>
              <a:gd name="connsiteY2" fmla="*/ 397668 h 588168"/>
              <a:gd name="connsiteX3" fmla="*/ 3257162 w 3257162"/>
              <a:gd name="connsiteY3" fmla="*/ 588168 h 588168"/>
              <a:gd name="connsiteX0" fmla="*/ 42809 w 3152721"/>
              <a:gd name="connsiteY0" fmla="*/ 0 h 588168"/>
              <a:gd name="connsiteX1" fmla="*/ 142821 w 3152721"/>
              <a:gd name="connsiteY1" fmla="*/ 311943 h 588168"/>
              <a:gd name="connsiteX2" fmla="*/ 2990796 w 3152721"/>
              <a:gd name="connsiteY2" fmla="*/ 397668 h 588168"/>
              <a:gd name="connsiteX3" fmla="*/ 3152721 w 3152721"/>
              <a:gd name="connsiteY3" fmla="*/ 588168 h 588168"/>
              <a:gd name="connsiteX0" fmla="*/ 30183 w 3140095"/>
              <a:gd name="connsiteY0" fmla="*/ 0 h 588168"/>
              <a:gd name="connsiteX1" fmla="*/ 130195 w 3140095"/>
              <a:gd name="connsiteY1" fmla="*/ 311943 h 588168"/>
              <a:gd name="connsiteX2" fmla="*/ 2978170 w 3140095"/>
              <a:gd name="connsiteY2" fmla="*/ 397668 h 588168"/>
              <a:gd name="connsiteX3" fmla="*/ 3140095 w 3140095"/>
              <a:gd name="connsiteY3" fmla="*/ 588168 h 588168"/>
              <a:gd name="connsiteX0" fmla="*/ 0 w 3209567"/>
              <a:gd name="connsiteY0" fmla="*/ 0 h 588168"/>
              <a:gd name="connsiteX1" fmla="*/ 275272 w 3209567"/>
              <a:gd name="connsiteY1" fmla="*/ 334803 h 588168"/>
              <a:gd name="connsiteX2" fmla="*/ 2947987 w 3209567"/>
              <a:gd name="connsiteY2" fmla="*/ 397668 h 588168"/>
              <a:gd name="connsiteX3" fmla="*/ 3109912 w 3209567"/>
              <a:gd name="connsiteY3" fmla="*/ 588168 h 588168"/>
              <a:gd name="connsiteX0" fmla="*/ 32538 w 3144205"/>
              <a:gd name="connsiteY0" fmla="*/ 0 h 588168"/>
              <a:gd name="connsiteX1" fmla="*/ 307810 w 3144205"/>
              <a:gd name="connsiteY1" fmla="*/ 334803 h 588168"/>
              <a:gd name="connsiteX2" fmla="*/ 2729065 w 3144205"/>
              <a:gd name="connsiteY2" fmla="*/ 382428 h 588168"/>
              <a:gd name="connsiteX3" fmla="*/ 3142450 w 3144205"/>
              <a:gd name="connsiteY3" fmla="*/ 588168 h 588168"/>
              <a:gd name="connsiteX0" fmla="*/ 0 w 3111667"/>
              <a:gd name="connsiteY0" fmla="*/ 0 h 588168"/>
              <a:gd name="connsiteX1" fmla="*/ 275272 w 3111667"/>
              <a:gd name="connsiteY1" fmla="*/ 334803 h 588168"/>
              <a:gd name="connsiteX2" fmla="*/ 2696527 w 3111667"/>
              <a:gd name="connsiteY2" fmla="*/ 382428 h 588168"/>
              <a:gd name="connsiteX3" fmla="*/ 3109912 w 3111667"/>
              <a:gd name="connsiteY3" fmla="*/ 588168 h 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67" h="588168">
                <a:moveTo>
                  <a:pt x="0" y="0"/>
                </a:moveTo>
                <a:cubicBezTo>
                  <a:pt x="1588" y="109537"/>
                  <a:pt x="62071" y="271065"/>
                  <a:pt x="275272" y="334803"/>
                </a:cubicBezTo>
                <a:cubicBezTo>
                  <a:pt x="488473" y="398541"/>
                  <a:pt x="2224087" y="340201"/>
                  <a:pt x="2696527" y="382428"/>
                </a:cubicBezTo>
                <a:cubicBezTo>
                  <a:pt x="3168967" y="424655"/>
                  <a:pt x="3108324" y="433386"/>
                  <a:pt x="3109912" y="588168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610475" y="1948547"/>
            <a:ext cx="390525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577415" y="2924175"/>
            <a:ext cx="54965" cy="435610"/>
          </a:xfrm>
          <a:custGeom>
            <a:avLst/>
            <a:gdLst>
              <a:gd name="connsiteX0" fmla="*/ 0 w 190500"/>
              <a:gd name="connsiteY0" fmla="*/ 0 h 457200"/>
              <a:gd name="connsiteX1" fmla="*/ 190500 w 190500"/>
              <a:gd name="connsiteY1" fmla="*/ 457200 h 457200"/>
              <a:gd name="connsiteX0" fmla="*/ 25400 w 25400"/>
              <a:gd name="connsiteY0" fmla="*/ 0 h 412750"/>
              <a:gd name="connsiteX1" fmla="*/ 0 w 25400"/>
              <a:gd name="connsiteY1" fmla="*/ 412750 h 412750"/>
              <a:gd name="connsiteX0" fmla="*/ 57023 w 57023"/>
              <a:gd name="connsiteY0" fmla="*/ 0 h 412750"/>
              <a:gd name="connsiteX1" fmla="*/ 31623 w 57023"/>
              <a:gd name="connsiteY1" fmla="*/ 412750 h 412750"/>
              <a:gd name="connsiteX0" fmla="*/ 52109 w 54965"/>
              <a:gd name="connsiteY0" fmla="*/ 0 h 412750"/>
              <a:gd name="connsiteX1" fmla="*/ 26709 w 54965"/>
              <a:gd name="connsiteY1" fmla="*/ 412750 h 412750"/>
              <a:gd name="connsiteX0" fmla="*/ 52109 w 54965"/>
              <a:gd name="connsiteY0" fmla="*/ 0 h 435610"/>
              <a:gd name="connsiteX1" fmla="*/ 26709 w 54965"/>
              <a:gd name="connsiteY1" fmla="*/ 435610 h 43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65" h="435610">
                <a:moveTo>
                  <a:pt x="52109" y="0"/>
                </a:moveTo>
                <a:cubicBezTo>
                  <a:pt x="75392" y="232833"/>
                  <a:pt x="-53724" y="272627"/>
                  <a:pt x="26709" y="43561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47118" y="4267200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317197" y="124664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827" y="1454047"/>
            <a:ext cx="5933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 rot="20637884">
            <a:off x="3454337" y="2453962"/>
            <a:ext cx="343787" cy="141566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20637884" flipH="1" flipV="1">
            <a:off x="3490208" y="2618334"/>
            <a:ext cx="330786" cy="125377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4239685" y="1923749"/>
            <a:ext cx="343929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23" grpId="0"/>
      <p:bldP spid="24" grpId="0"/>
      <p:bldP spid="25" grpId="0"/>
      <p:bldP spid="26" grpId="0"/>
      <p:bldP spid="31" grpId="0" animBg="1"/>
      <p:bldP spid="33" grpId="0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8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8001000" cy="2575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Tables. Calibration constants grouped in sets.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Tables identified by /name/paths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Delete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“Update” by adding new version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56071"/>
              </p:ext>
            </p:extLst>
          </p:nvPr>
        </p:nvGraphicFramePr>
        <p:xfrm>
          <a:off x="1524000" y="16002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10/6/2011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85228"/>
              </p:ext>
            </p:extLst>
          </p:nvPr>
        </p:nvGraphicFramePr>
        <p:xfrm>
          <a:off x="15240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7675"/>
              </p:ext>
            </p:extLst>
          </p:nvPr>
        </p:nvGraphicFramePr>
        <p:xfrm>
          <a:off x="1524000" y="1600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1194429"/>
            <a:ext cx="149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/path/name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10/6/2011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requires python 2.7+.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Database now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534400" cy="3870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CCDB connects to JANA as a plugin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Converter for current calibrations is created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Existing constants are converted to CCDB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Tested with august tag of the reconstruction software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Several user already uses the package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Ready to a beta stage and Hall D usage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Calibrations Data Base (CCDB)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Managing is implemented for command line interface</a:t>
            </a:r>
          </a:p>
          <a:p>
            <a:r>
              <a:rPr lang="en-US" dirty="0" smtClean="0"/>
              <a:t>Web interface is in progress</a:t>
            </a:r>
          </a:p>
          <a:p>
            <a:r>
              <a:rPr lang="en-US" dirty="0" smtClean="0"/>
              <a:t>CCDB is at the Beta stage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10/6/2011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performance budget study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183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Simplest query (used most of the time):</a:t>
            </a:r>
            <a:endParaRPr lang="en-US" sz="2000" dirty="0"/>
          </a:p>
        </p:txBody>
      </p:sp>
      <p:sp>
        <p:nvSpPr>
          <p:cNvPr id="6" name="Прямоугольник 92"/>
          <p:cNvSpPr/>
          <p:nvPr/>
        </p:nvSpPr>
        <p:spPr>
          <a:xfrm>
            <a:off x="777823" y="1630180"/>
            <a:ext cx="5943600" cy="722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/simple/constants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/FDC/</a:t>
            </a:r>
            <a:r>
              <a:rPr lang="en-US" sz="2000" b="1" dirty="0" err="1" smtClean="0">
                <a:solidFill>
                  <a:srgbClr val="0070C0"/>
                </a:solidFill>
              </a:rPr>
              <a:t>strip_calib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92"/>
          <p:cNvSpPr/>
          <p:nvPr/>
        </p:nvSpPr>
        <p:spPr>
          <a:xfrm>
            <a:off x="728272" y="2693858"/>
            <a:ext cx="2286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name_path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92"/>
          <p:cNvSpPr/>
          <p:nvPr/>
        </p:nvSpPr>
        <p:spPr>
          <a:xfrm>
            <a:off x="3135027" y="2693858"/>
            <a:ext cx="116173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&lt;run&gt;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92"/>
          <p:cNvSpPr/>
          <p:nvPr/>
        </p:nvSpPr>
        <p:spPr>
          <a:xfrm>
            <a:off x="4417519" y="2693858"/>
            <a:ext cx="19812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&lt;variation&gt;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2"/>
          <p:cNvSpPr/>
          <p:nvPr/>
        </p:nvSpPr>
        <p:spPr>
          <a:xfrm>
            <a:off x="6519472" y="2693858"/>
            <a:ext cx="1828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&lt;time&gt;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92"/>
          <p:cNvSpPr/>
          <p:nvPr/>
        </p:nvSpPr>
        <p:spPr>
          <a:xfrm>
            <a:off x="2929120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92"/>
          <p:cNvSpPr/>
          <p:nvPr/>
        </p:nvSpPr>
        <p:spPr>
          <a:xfrm>
            <a:off x="4211612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92"/>
          <p:cNvSpPr/>
          <p:nvPr/>
        </p:nvSpPr>
        <p:spPr>
          <a:xfrm>
            <a:off x="6313567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Unique</a:t>
            </a:r>
            <a:r>
              <a:rPr lang="en-US" sz="2400" dirty="0" smtClean="0"/>
              <a:t>. Specifying all fields makes identifier for the constants.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Intelligent Query.</a:t>
            </a:r>
            <a:r>
              <a:rPr lang="en-US" sz="2400" dirty="0" smtClean="0">
                <a:solidFill>
                  <a:srgbClr val="CC0099"/>
                </a:solidFill>
              </a:rPr>
              <a:t> </a:t>
            </a:r>
            <a:r>
              <a:rPr lang="en-US" sz="2400" dirty="0" smtClean="0"/>
              <a:t>One can skip any part on the right of the name</a:t>
            </a:r>
            <a:endParaRPr lang="en-US" sz="2400" dirty="0"/>
          </a:p>
        </p:txBody>
      </p:sp>
      <p:sp>
        <p:nvSpPr>
          <p:cNvPr id="15" name="Прямоугольник 92"/>
          <p:cNvSpPr/>
          <p:nvPr/>
        </p:nvSpPr>
        <p:spPr>
          <a:xfrm>
            <a:off x="300220" y="4343400"/>
            <a:ext cx="5257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</a:rPr>
              <a:t>simple/constants 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</a:rPr>
              <a:t>101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mc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2012-11-21 20:19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mc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2012-11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mc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2013</a:t>
            </a:r>
            <a:endParaRPr lang="ru-RU" sz="2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6" name="Прямоугольник 92"/>
          <p:cNvSpPr/>
          <p:nvPr/>
        </p:nvSpPr>
        <p:spPr>
          <a:xfrm>
            <a:off x="5705959" y="4126970"/>
            <a:ext cx="3352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Unique constants id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mc var.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ovember 2012-11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2013 mc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975100" y="28891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66616406"/>
              </p:ext>
            </p:extLst>
          </p:nvPr>
        </p:nvGraphicFramePr>
        <p:xfrm>
          <a:off x="1752600" y="1536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3213100" y="49403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0226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design levels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553200" y="1296245"/>
            <a:ext cx="183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300978" y="2220104"/>
            <a:ext cx="2491759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 API</a:t>
            </a:r>
            <a:endParaRPr lang="ru-RU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10/6/2011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5" name="Прямоугольник 38"/>
          <p:cNvSpPr/>
          <p:nvPr/>
        </p:nvSpPr>
        <p:spPr>
          <a:xfrm>
            <a:off x="3300978" y="1207633"/>
            <a:ext cx="249175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3293765" y="3232575"/>
            <a:ext cx="2506184" cy="172042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API</a:t>
            </a:r>
            <a:endParaRPr lang="ru-RU" dirty="0"/>
          </a:p>
        </p:txBody>
      </p:sp>
      <p:sp>
        <p:nvSpPr>
          <p:cNvPr id="61" name="Блок-схема: магнитный диск 13"/>
          <p:cNvSpPr/>
          <p:nvPr/>
        </p:nvSpPr>
        <p:spPr>
          <a:xfrm>
            <a:off x="3311254" y="5715000"/>
            <a:ext cx="2506184" cy="6096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ru-RU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4394457" y="5049811"/>
            <a:ext cx="304800" cy="533400"/>
          </a:xfrm>
          <a:prstGeom prst="upDownArrow">
            <a:avLst>
              <a:gd name="adj1" fmla="val 40625"/>
              <a:gd name="adj2" fmla="val 3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198" y="3232574"/>
            <a:ext cx="105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Core 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API in 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9195216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calib</a:t>
            </a:r>
            <a:r>
              <a:rPr lang="en-US" sz="2800" dirty="0" smtClean="0"/>
              <a:t> = </a:t>
            </a:r>
            <a:r>
              <a:rPr lang="en-US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://halld1”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default”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693" y="1256888"/>
            <a:ext cx="3545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8050" y="2649378"/>
            <a:ext cx="1638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Connection </a:t>
            </a:r>
          </a:p>
          <a:p>
            <a:pPr algn="ctr"/>
            <a:r>
              <a:rPr lang="en-US" sz="2000" dirty="0" smtClean="0"/>
              <a:t>string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2285626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2672606"/>
            <a:ext cx="60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0704" y="2649378"/>
            <a:ext cx="121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ariation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437" y="3634263"/>
            <a:ext cx="407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3437" y="4345262"/>
            <a:ext cx="8167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5530" y="1256888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calibration 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6859" y="3634263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Get constants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75314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10000" y="4849082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168" y="5292279"/>
            <a:ext cx="574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25" grpId="0" animBg="1"/>
      <p:bldP spid="26" grpId="0"/>
      <p:bldP spid="3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6445</TotalTime>
  <Words>1818</Words>
  <Application>Microsoft Office PowerPoint</Application>
  <PresentationFormat>On-screen Show (4:3)</PresentationFormat>
  <Paragraphs>567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Начальная</vt:lpstr>
      <vt:lpstr>Calibration database</vt:lpstr>
      <vt:lpstr>Calibration Constants Data Base package</vt:lpstr>
      <vt:lpstr>Basic concepts</vt:lpstr>
      <vt:lpstr>Deep into variations</vt:lpstr>
      <vt:lpstr>Query</vt:lpstr>
      <vt:lpstr>CCDB Interfaces</vt:lpstr>
      <vt:lpstr>C++ design levels</vt:lpstr>
      <vt:lpstr>User API in action</vt:lpstr>
      <vt:lpstr>Code example</vt:lpstr>
      <vt:lpstr>C++ and JANA interface</vt:lpstr>
      <vt:lpstr>Multi Threading</vt:lpstr>
      <vt:lpstr>Simple synchronization</vt:lpstr>
      <vt:lpstr>Simple synchronization 2</vt:lpstr>
      <vt:lpstr>Synchronization</vt:lpstr>
      <vt:lpstr>Getting threads</vt:lpstr>
      <vt:lpstr>Performance budget </vt:lpstr>
      <vt:lpstr>CCDB shell and command line tools</vt:lpstr>
      <vt:lpstr>CCDB interactive shell</vt:lpstr>
      <vt:lpstr>CCDB text files</vt:lpstr>
      <vt:lpstr>Database layout structure</vt:lpstr>
      <vt:lpstr>MySQL database layout</vt:lpstr>
      <vt:lpstr>Searching over particular cell</vt:lpstr>
      <vt:lpstr>Indexing technique</vt:lpstr>
      <vt:lpstr>Overall package design</vt:lpstr>
      <vt:lpstr>SQLite</vt:lpstr>
      <vt:lpstr>Unit testing</vt:lpstr>
      <vt:lpstr>Command line tools implementation</vt:lpstr>
      <vt:lpstr>Web interface approach</vt:lpstr>
      <vt:lpstr>What is JQuery?</vt:lpstr>
      <vt:lpstr>Web interface</vt:lpstr>
      <vt:lpstr>Dependencies summary</vt:lpstr>
      <vt:lpstr>Calibration Database now</vt:lpstr>
      <vt:lpstr>Conclusion</vt:lpstr>
      <vt:lpstr>Old performance budget study</vt:lpstr>
      <vt:lpstr>SWIG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470</cp:revision>
  <dcterms:created xsi:type="dcterms:W3CDTF">2010-09-21T02:30:09Z</dcterms:created>
  <dcterms:modified xsi:type="dcterms:W3CDTF">2011-10-06T19:21:36Z</dcterms:modified>
</cp:coreProperties>
</file>