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7.png" ContentType="image/png"/>
  <Override PartName="/ppt/media/image6.wmf" ContentType="image/x-wmf"/>
  <Override PartName="/ppt/media/image4.wmf" ContentType="image/x-wmf"/>
  <Override PartName="/ppt/media/image1.wmf" ContentType="image/x-wmf"/>
  <Override PartName="/ppt/media/image9.wmf" ContentType="image/x-wmf"/>
  <Override PartName="/ppt/media/image11.jpeg" ContentType="image/jpe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16.png" ContentType="image/png"/>
  <Override PartName="/ppt/media/image3.jpeg" ContentType="image/jpeg"/>
  <Override PartName="/ppt/media/image13.png" ContentType="image/png"/>
  <Override PartName="/ppt/media/image8.jpeg" ContentType="image/jpeg"/>
  <Override PartName="/ppt/media/image10.png" ContentType="image/png"/>
  <Override PartName="/ppt/media/image12.png" ContentType="image/png"/>
  <Override PartName="/ppt/media/image14.png" ContentType="image/png"/>
  <Override PartName="/ppt/media/image15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wmf"/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wmf"/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1282320"/>
          </a:xfrm>
          <a:prstGeom prst="rect">
            <a:avLst/>
          </a:prstGeom>
          <a:ln>
            <a:noFill/>
          </a:ln>
        </p:spPr>
      </p:pic>
      <p:pic>
        <p:nvPicPr>
          <p:cNvPr id="1" name="Picture 11" descr=""/>
          <p:cNvPicPr/>
          <p:nvPr/>
        </p:nvPicPr>
        <p:blipFill>
          <a:blip r:embed="rId3"/>
          <a:stretch/>
        </p:blipFill>
        <p:spPr>
          <a:xfrm>
            <a:off x="-228600" y="2941920"/>
            <a:ext cx="4258080" cy="42580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23280" y="1746000"/>
            <a:ext cx="4060800" cy="31845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ae0a24"/>
                </a:solidFill>
                <a:latin typeface="Arial"/>
              </a:rPr>
              <a:t>Title Here</a:t>
            </a: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06840" y="1725840"/>
            <a:ext cx="4630680" cy="38214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Drag picture to placeholder or click icon to 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332280" y="5126760"/>
            <a:ext cx="4051440" cy="4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919191"/>
                </a:solidFill>
                <a:latin typeface="Arial"/>
              </a:rPr>
              <a:t>Author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/>
          </p:nvPr>
        </p:nvSpPr>
        <p:spPr>
          <a:xfrm>
            <a:off x="333360" y="56113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22FDE32-28B7-4073-BCE2-431411DE80F9}" type="datetime">
              <a:rPr b="0" lang="en-GB" sz="1000" spc="-1" strike="noStrike">
                <a:solidFill>
                  <a:srgbClr val="8b8b8b"/>
                </a:solidFill>
                <a:latin typeface="Arial"/>
              </a:rPr>
              <a:t>17/06/19</a:t>
            </a:fld>
            <a:endParaRPr b="0" lang="en-GB" sz="1000" spc="-1" strike="noStrike">
              <a:latin typeface="Times New Roman"/>
            </a:endParaRPr>
          </a:p>
        </p:txBody>
      </p:sp>
      <p:pic>
        <p:nvPicPr>
          <p:cNvPr id="6" name="Picture 12" descr=""/>
          <p:cNvPicPr/>
          <p:nvPr/>
        </p:nvPicPr>
        <p:blipFill>
          <a:blip r:embed="rId4"/>
          <a:stretch/>
        </p:blipFill>
        <p:spPr>
          <a:xfrm>
            <a:off x="7722360" y="6098040"/>
            <a:ext cx="1421280" cy="7596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10263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08880" y="408600"/>
            <a:ext cx="8463960" cy="4870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8880" y="1353960"/>
            <a:ext cx="8463960" cy="499320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08880" y="6467400"/>
            <a:ext cx="3917520" cy="311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latin typeface="Arial"/>
              </a:rPr>
              <a:t>Talk Title Here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/>
          </p:nvPr>
        </p:nvSpPr>
        <p:spPr>
          <a:xfrm>
            <a:off x="4226760" y="6467400"/>
            <a:ext cx="535680" cy="303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639E66E-C98E-4BCA-B25A-E55088AF0EAB}" type="slidenum">
              <a:rPr b="0" lang="en-GB" sz="10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pic>
        <p:nvPicPr>
          <p:cNvPr id="48" name="Picture 7" descr=""/>
          <p:cNvPicPr/>
          <p:nvPr/>
        </p:nvPicPr>
        <p:blipFill>
          <a:blip r:embed="rId3"/>
          <a:stretch/>
        </p:blipFill>
        <p:spPr>
          <a:xfrm>
            <a:off x="8263800" y="6387480"/>
            <a:ext cx="879840" cy="4701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1282320"/>
          </a:xfrm>
          <a:prstGeom prst="rect">
            <a:avLst/>
          </a:prstGeom>
          <a:ln>
            <a:noFill/>
          </a:ln>
        </p:spPr>
      </p:pic>
      <p:pic>
        <p:nvPicPr>
          <p:cNvPr id="86" name="Picture 11" descr=""/>
          <p:cNvPicPr/>
          <p:nvPr/>
        </p:nvPicPr>
        <p:blipFill>
          <a:blip r:embed="rId3"/>
          <a:stretch/>
        </p:blipFill>
        <p:spPr>
          <a:xfrm>
            <a:off x="-228600" y="2941920"/>
            <a:ext cx="4258080" cy="4258080"/>
          </a:xfrm>
          <a:prstGeom prst="rect">
            <a:avLst/>
          </a:prstGeom>
          <a:ln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2280" y="505440"/>
            <a:ext cx="5774040" cy="61740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Questions?</a:t>
            </a: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06840" y="1725840"/>
            <a:ext cx="4630680" cy="38214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Drag picture to placeholder or click icon to 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07040" y="849240"/>
            <a:ext cx="2898000" cy="2772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c00000"/>
                </a:solidFill>
                <a:latin typeface="Arial"/>
              </a:rPr>
              <a:t>Contact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107040" y="156600"/>
            <a:ext cx="2898000" cy="6318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400" spc="-1" strike="noStrike">
                <a:solidFill>
                  <a:srgbClr val="919191"/>
                </a:solidFill>
                <a:latin typeface="Arial"/>
              </a:rPr>
              <a:t>Author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400" spc="-1" strike="noStrike">
                <a:solidFill>
                  <a:srgbClr val="919191"/>
                </a:solidFill>
                <a:latin typeface="Arial"/>
              </a:rPr>
              <a:t>Title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318600" y="1726200"/>
            <a:ext cx="4097880" cy="386100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be1d1d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be1d1d"/>
                </a:solidFill>
                <a:latin typeface="Arial"/>
              </a:rPr>
              <a:t>Agenda Topics Covered: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be1d1d"/>
              </a:buClr>
              <a:buFont typeface=".PingFangSC-Regular"/>
              <a:buChar char="－"/>
            </a:pPr>
            <a:r>
              <a:rPr b="0" lang="en-US" sz="2200" spc="-1" strike="noStrike">
                <a:solidFill>
                  <a:srgbClr val="be1d1d"/>
                </a:solidFill>
                <a:latin typeface="Arial"/>
              </a:rPr>
              <a:t>Second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be1d1d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be1d1d"/>
                </a:solidFill>
                <a:latin typeface="Arial"/>
              </a:rPr>
              <a:t>Third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be1d1d"/>
              </a:buClr>
              <a:buFont typeface=".PingFangSC-Regular"/>
              <a:buChar char="－"/>
            </a:pPr>
            <a:r>
              <a:rPr b="0" lang="en-US" sz="2200" spc="-1" strike="noStrike">
                <a:solidFill>
                  <a:srgbClr val="be1d1d"/>
                </a:solidFill>
                <a:latin typeface="Arial"/>
              </a:rPr>
              <a:t>Fourth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be1d1d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be1d1d"/>
                </a:solidFill>
                <a:latin typeface="Arial"/>
              </a:rPr>
              <a:t>Fifth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Picture 12" descr=""/>
          <p:cNvPicPr/>
          <p:nvPr/>
        </p:nvPicPr>
        <p:blipFill>
          <a:blip r:embed="rId4"/>
          <a:stretch/>
        </p:blipFill>
        <p:spPr>
          <a:xfrm>
            <a:off x="7722360" y="6098040"/>
            <a:ext cx="1421280" cy="7596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1281600"/>
          </a:xfrm>
          <a:prstGeom prst="rect">
            <a:avLst/>
          </a:prstGeom>
          <a:ln>
            <a:noFill/>
          </a:ln>
        </p:spPr>
      </p:pic>
      <p:pic>
        <p:nvPicPr>
          <p:cNvPr id="130" name="Picture 11" descr=""/>
          <p:cNvPicPr/>
          <p:nvPr/>
        </p:nvPicPr>
        <p:blipFill>
          <a:blip r:embed="rId3"/>
          <a:stretch/>
        </p:blipFill>
        <p:spPr>
          <a:xfrm>
            <a:off x="-228600" y="2941920"/>
            <a:ext cx="4257360" cy="4257360"/>
          </a:xfrm>
          <a:prstGeom prst="rect">
            <a:avLst/>
          </a:prstGeom>
          <a:ln>
            <a:noFill/>
          </a:ln>
        </p:spPr>
      </p:pic>
      <p:pic>
        <p:nvPicPr>
          <p:cNvPr id="131" name="Picture 12" descr=""/>
          <p:cNvPicPr/>
          <p:nvPr/>
        </p:nvPicPr>
        <p:blipFill>
          <a:blip r:embed="rId4"/>
          <a:stretch/>
        </p:blipFill>
        <p:spPr>
          <a:xfrm>
            <a:off x="7722360" y="6098040"/>
            <a:ext cx="1420560" cy="758880"/>
          </a:xfrm>
          <a:prstGeom prst="rect">
            <a:avLst/>
          </a:prstGeom>
          <a:ln>
            <a:noFill/>
          </a:ln>
        </p:spPr>
      </p:pic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23280" y="1746000"/>
            <a:ext cx="8036640" cy="28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GB" sz="3000" spc="-1" strike="noStrike">
                <a:solidFill>
                  <a:srgbClr val="ae0a24"/>
                </a:solidFill>
                <a:latin typeface="Avenir Book"/>
                <a:ea typeface="DejaVu Sans"/>
              </a:rPr>
              <a:t>HIPO4 + CLAS12TOOL + ROOT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23280" y="404280"/>
            <a:ext cx="8481240" cy="7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>
            <a:off x="323280" y="4694400"/>
            <a:ext cx="405072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"/>
          <p:cNvSpPr/>
          <p:nvPr/>
        </p:nvSpPr>
        <p:spPr>
          <a:xfrm>
            <a:off x="333360" y="5611320"/>
            <a:ext cx="205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12CA14AE-9C17-44A8-B5F3-B7CD5DD734BB}" type="datetime">
              <a:rPr b="0" lang="en-GB" sz="1000" spc="-1" strike="noStrike">
                <a:solidFill>
                  <a:srgbClr val="8b8b8b"/>
                </a:solidFill>
                <a:latin typeface="Arial"/>
                <a:ea typeface="DejaVu Sans"/>
              </a:rPr>
              <a:t>17/06/19</a:t>
            </a:fld>
            <a:endParaRPr b="0" lang="en-GB" sz="10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23760" y="860760"/>
            <a:ext cx="9143640" cy="51678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444960" y="15840"/>
            <a:ext cx="830124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23760" y="359640"/>
            <a:ext cx="9143640" cy="61700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3760" y="439920"/>
            <a:ext cx="9143640" cy="60094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18080" y="15840"/>
            <a:ext cx="830700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288000" y="1368000"/>
            <a:ext cx="7124400" cy="2123640"/>
          </a:xfrm>
          <a:prstGeom prst="rect">
            <a:avLst/>
          </a:prstGeom>
          <a:ln>
            <a:noFill/>
          </a:ln>
        </p:spPr>
      </p:pic>
      <p:sp>
        <p:nvSpPr>
          <p:cNvPr id="197" name="TextShape 1"/>
          <p:cNvSpPr txBox="1"/>
          <p:nvPr/>
        </p:nvSpPr>
        <p:spPr>
          <a:xfrm>
            <a:off x="504000" y="360000"/>
            <a:ext cx="6764400" cy="4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solidFill>
                  <a:srgbClr val="800000"/>
                </a:solidFill>
                <a:latin typeface="Courier New"/>
              </a:rPr>
              <a:t>Add event selections to HipoSelector</a:t>
            </a:r>
            <a:endParaRPr b="0" lang="en-GB" sz="24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0" y="432000"/>
            <a:ext cx="9143640" cy="54356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23760" y="621000"/>
            <a:ext cx="9143640" cy="5647680"/>
          </a:xfrm>
          <a:prstGeom prst="rect">
            <a:avLst/>
          </a:prstGeom>
          <a:ln>
            <a:noFill/>
          </a:ln>
        </p:spPr>
      </p:pic>
      <p:sp>
        <p:nvSpPr>
          <p:cNvPr id="176" name="TextShape 1"/>
          <p:cNvSpPr txBox="1"/>
          <p:nvPr/>
        </p:nvSpPr>
        <p:spPr>
          <a:xfrm>
            <a:off x="2376000" y="1656000"/>
            <a:ext cx="5880600" cy="40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200" spc="-1" strike="noStrike">
                <a:solidFill>
                  <a:srgbClr val="800000"/>
                </a:solidFill>
                <a:latin typeface="Courier New"/>
              </a:rPr>
              <a:t>**TEMPORARY** will move to master </a:t>
            </a:r>
            <a:endParaRPr b="0" lang="en-GB" sz="22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32000" y="504000"/>
            <a:ext cx="4967640" cy="4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800000"/>
                </a:solidFill>
                <a:latin typeface="Courier New"/>
                <a:ea typeface="DejaVu Sans"/>
              </a:rPr>
              <a:t>New clas12reader class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72000" y="1368000"/>
            <a:ext cx="4715280" cy="524088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>
            <a:off x="4176000" y="3561480"/>
            <a:ext cx="4706280" cy="19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region_particles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= particle + 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associated detector info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Seperate class for regions: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FT, FD, CD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0" name="Line 3"/>
          <p:cNvSpPr/>
          <p:nvPr/>
        </p:nvSpPr>
        <p:spPr>
          <a:xfrm flipV="1">
            <a:off x="3168000" y="4608000"/>
            <a:ext cx="93600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3760" y="1341720"/>
            <a:ext cx="9143640" cy="42062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23760" y="737640"/>
            <a:ext cx="9143640" cy="5846400"/>
          </a:xfrm>
          <a:prstGeom prst="rect">
            <a:avLst/>
          </a:prstGeom>
          <a:ln>
            <a:noFill/>
          </a:ln>
        </p:spPr>
      </p:pic>
      <p:sp>
        <p:nvSpPr>
          <p:cNvPr id="183" name="TextShape 1"/>
          <p:cNvSpPr txBox="1"/>
          <p:nvPr/>
        </p:nvSpPr>
        <p:spPr>
          <a:xfrm>
            <a:off x="3420000" y="5580000"/>
            <a:ext cx="5209920" cy="103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200" spc="-1" strike="noStrike">
                <a:solidFill>
                  <a:srgbClr val="800000"/>
                </a:solidFill>
                <a:latin typeface="Courier New"/>
              </a:rPr>
              <a:t>i.e. for FD track you get time</a:t>
            </a:r>
            <a:endParaRPr b="0" lang="en-GB" sz="2200" spc="-1" strike="noStrike">
              <a:latin typeface="Arial"/>
            </a:endParaRPr>
          </a:p>
          <a:p>
            <a:r>
              <a:rPr b="0" lang="en-GB" sz="2200" spc="-1" strike="noStrike">
                <a:solidFill>
                  <a:srgbClr val="800000"/>
                </a:solidFill>
                <a:latin typeface="Courier New"/>
              </a:rPr>
              <a:t>from FTOF1B,FTOF1A,FTOF2,PCAL</a:t>
            </a:r>
            <a:endParaRPr b="0" lang="en-GB" sz="2200" spc="-1" strike="noStrike">
              <a:latin typeface="Arial"/>
            </a:endParaRPr>
          </a:p>
          <a:p>
            <a:r>
              <a:rPr b="0" lang="en-GB" sz="2200" spc="-1" strike="noStrike">
                <a:solidFill>
                  <a:srgbClr val="800000"/>
                </a:solidFill>
                <a:latin typeface="Courier New"/>
              </a:rPr>
              <a:t>In order of precedence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792000" y="214200"/>
            <a:ext cx="7724520" cy="40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200" spc="-1" strike="noStrike">
                <a:solidFill>
                  <a:srgbClr val="800000"/>
                </a:solidFill>
                <a:latin typeface="Courier New"/>
              </a:rPr>
              <a:t>Creating your own analysis loop : clas12root4</a:t>
            </a:r>
            <a:endParaRPr b="0" lang="en-GB" sz="22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36000" y="252000"/>
            <a:ext cx="5258880" cy="26380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36000" y="252000"/>
            <a:ext cx="5258880" cy="263808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3812400" y="1584000"/>
            <a:ext cx="5114880" cy="4592880"/>
          </a:xfrm>
          <a:prstGeom prst="rect">
            <a:avLst/>
          </a:prstGeom>
          <a:ln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288000" y="4176000"/>
            <a:ext cx="319788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ce181e"/>
                </a:solidFill>
                <a:latin typeface="Courier New"/>
              </a:rPr>
              <a:t>Only need to loop over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ce181e"/>
                </a:solidFill>
                <a:latin typeface="Courier New"/>
              </a:rPr>
              <a:t>Particle!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144000" y="792000"/>
            <a:ext cx="8064000" cy="6015600"/>
          </a:xfrm>
          <a:prstGeom prst="rect">
            <a:avLst/>
          </a:prstGeom>
          <a:ln>
            <a:noFill/>
          </a:ln>
        </p:spPr>
      </p:pic>
      <p:sp>
        <p:nvSpPr>
          <p:cNvPr id="190" name="TextShape 1"/>
          <p:cNvSpPr txBox="1"/>
          <p:nvPr/>
        </p:nvSpPr>
        <p:spPr>
          <a:xfrm>
            <a:off x="936000" y="284400"/>
            <a:ext cx="5880600" cy="40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200" spc="-1" strike="noStrike">
                <a:solidFill>
                  <a:srgbClr val="800000"/>
                </a:solidFill>
                <a:latin typeface="Courier New"/>
              </a:rPr>
              <a:t>Or analyse particular final states</a:t>
            </a:r>
            <a:endParaRPr b="0" lang="en-GB" sz="2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2019-06-12T11:53:51Z</dcterms:created>
  <dc:creator/>
  <dc:description/>
  <dc:language>en-GB</dc:language>
  <cp:lastModifiedBy/>
  <dcterms:modified xsi:type="dcterms:W3CDTF">2019-06-13T13:35:58Z</dcterms:modified>
  <cp:revision>15</cp:revision>
  <dc:subject/>
  <dc:title>JLABCLAS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