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405"/>
  </p:normalViewPr>
  <p:slideViewPr>
    <p:cSldViewPr snapToGrid="0" snapToObjects="1">
      <p:cViewPr varScale="1">
        <p:scale>
          <a:sx n="125" d="100"/>
          <a:sy n="125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253B-0AEB-9446-A946-A05F6455C0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3B2F-5DA1-F14A-A56C-DE6C89E7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253B-0AEB-9446-A946-A05F6455C0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3B2F-5DA1-F14A-A56C-DE6C89E7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253B-0AEB-9446-A946-A05F6455C0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3B2F-5DA1-F14A-A56C-DE6C89E7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253B-0AEB-9446-A946-A05F6455C0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3B2F-5DA1-F14A-A56C-DE6C89E7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253B-0AEB-9446-A946-A05F6455C0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3B2F-5DA1-F14A-A56C-DE6C89E7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253B-0AEB-9446-A946-A05F6455C0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3B2F-5DA1-F14A-A56C-DE6C89E7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253B-0AEB-9446-A946-A05F6455C0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3B2F-5DA1-F14A-A56C-DE6C89E7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253B-0AEB-9446-A946-A05F6455C0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3B2F-5DA1-F14A-A56C-DE6C89E7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253B-0AEB-9446-A946-A05F6455C0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3B2F-5DA1-F14A-A56C-DE6C89E7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253B-0AEB-9446-A946-A05F6455C0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3B2F-5DA1-F14A-A56C-DE6C89E7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253B-0AEB-9446-A946-A05F6455C0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3B2F-5DA1-F14A-A56C-DE6C89E7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F253B-0AEB-9446-A946-A05F6455C0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03B2F-5DA1-F14A-A56C-DE6C89E74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 rot="16200000">
            <a:off x="-1139235" y="3382405"/>
            <a:ext cx="306705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ROC Time Slice Bank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4267200" y="971669"/>
            <a:ext cx="1016179" cy="22476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65980" y="5182850"/>
            <a:ext cx="3148814" cy="14465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ROC Time Slice Bank</a:t>
            </a:r>
          </a:p>
          <a:p>
            <a:endParaRPr lang="en-US" sz="1200" dirty="0" smtClean="0"/>
          </a:p>
          <a:p>
            <a:r>
              <a:rPr lang="en-US" sz="1200" dirty="0" smtClean="0"/>
              <a:t>(Note that multiple Time Slices can be transported as defined in the EVIO Header)</a:t>
            </a:r>
          </a:p>
          <a:p>
            <a:endParaRPr lang="en-US" sz="1200" dirty="0" smtClean="0"/>
          </a:p>
          <a:p>
            <a:r>
              <a:rPr lang="en-US" sz="1200" dirty="0" smtClean="0"/>
              <a:t>Multiple Streams can be included as defined by the Stream Status bits.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14400" y="848380"/>
            <a:ext cx="838200" cy="338554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Header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52248" y="2187924"/>
            <a:ext cx="876300" cy="1077218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Stream Info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Bank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(SIB)</a:t>
            </a:r>
          </a:p>
        </p:txBody>
      </p:sp>
      <p:sp>
        <p:nvSpPr>
          <p:cNvPr id="107" name="Left Brace 106"/>
          <p:cNvSpPr/>
          <p:nvPr/>
        </p:nvSpPr>
        <p:spPr>
          <a:xfrm flipH="1">
            <a:off x="4381500" y="1903870"/>
            <a:ext cx="304800" cy="1086979"/>
          </a:xfrm>
          <a:prstGeom prst="leftBrace">
            <a:avLst>
              <a:gd name="adj1" fmla="val 4270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990600" y="5054025"/>
            <a:ext cx="685800" cy="5847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Data Banks</a:t>
            </a:r>
          </a:p>
        </p:txBody>
      </p:sp>
      <p:sp>
        <p:nvSpPr>
          <p:cNvPr id="109" name="Left Brace 108"/>
          <p:cNvSpPr/>
          <p:nvPr/>
        </p:nvSpPr>
        <p:spPr>
          <a:xfrm>
            <a:off x="1676400" y="1295400"/>
            <a:ext cx="304800" cy="2800739"/>
          </a:xfrm>
          <a:prstGeom prst="leftBrace">
            <a:avLst>
              <a:gd name="adj1" fmla="val 645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Left Brace 109"/>
          <p:cNvSpPr/>
          <p:nvPr/>
        </p:nvSpPr>
        <p:spPr>
          <a:xfrm>
            <a:off x="1676400" y="772180"/>
            <a:ext cx="304800" cy="533400"/>
          </a:xfrm>
          <a:prstGeom prst="leftBrace">
            <a:avLst>
              <a:gd name="adj1" fmla="val 312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Left Brace 110"/>
          <p:cNvSpPr/>
          <p:nvPr/>
        </p:nvSpPr>
        <p:spPr>
          <a:xfrm>
            <a:off x="1676400" y="4105108"/>
            <a:ext cx="304800" cy="2524292"/>
          </a:xfrm>
          <a:prstGeom prst="leftBrace">
            <a:avLst>
              <a:gd name="adj1" fmla="val 645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57400" y="762000"/>
            <a:ext cx="2209800" cy="5867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            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57400" y="781705"/>
            <a:ext cx="220980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ROC Bank Length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057400" y="1334155"/>
            <a:ext cx="22098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Stream Info Length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57399" y="4649747"/>
            <a:ext cx="22098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PP 1 Data</a:t>
            </a:r>
          </a:p>
          <a:p>
            <a:pPr algn="ctr"/>
            <a:endParaRPr lang="en-US" sz="800" b="1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6" name="Group 108"/>
          <p:cNvGrpSpPr/>
          <p:nvPr/>
        </p:nvGrpSpPr>
        <p:grpSpPr>
          <a:xfrm>
            <a:off x="2057400" y="1057929"/>
            <a:ext cx="2209800" cy="277000"/>
            <a:chOff x="1600200" y="971549"/>
            <a:chExt cx="2209800" cy="277000"/>
          </a:xfrm>
          <a:solidFill>
            <a:schemeClr val="bg1">
              <a:lumMod val="85000"/>
            </a:schemeClr>
          </a:solidFill>
        </p:grpSpPr>
        <p:grpSp>
          <p:nvGrpSpPr>
            <p:cNvPr id="117" name="Group 62"/>
            <p:cNvGrpSpPr/>
            <p:nvPr/>
          </p:nvGrpSpPr>
          <p:grpSpPr>
            <a:xfrm>
              <a:off x="1600200" y="971549"/>
              <a:ext cx="2209800" cy="277000"/>
              <a:chOff x="3276600" y="1333498"/>
              <a:chExt cx="2209800" cy="277000"/>
            </a:xfrm>
            <a:grpFill/>
          </p:grpSpPr>
          <p:sp>
            <p:nvSpPr>
              <p:cNvPr id="119" name="TextBox 118"/>
              <p:cNvSpPr txBox="1"/>
              <p:nvPr/>
            </p:nvSpPr>
            <p:spPr>
              <a:xfrm>
                <a:off x="3276600" y="1333499"/>
                <a:ext cx="2209800" cy="27699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Arial" pitchFamily="34" charset="0"/>
                    <a:cs typeface="Arial" pitchFamily="34" charset="0"/>
                  </a:rPr>
                  <a:t>     ROC ID         0x10       SS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 rot="16200000" flipH="1">
                <a:off x="4243000" y="1471998"/>
                <a:ext cx="276999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/>
            <p:cNvCxnSpPr/>
            <p:nvPr/>
          </p:nvCxnSpPr>
          <p:spPr>
            <a:xfrm rot="16200000" flipH="1">
              <a:off x="3138100" y="1110050"/>
              <a:ext cx="27699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09"/>
          <p:cNvGrpSpPr/>
          <p:nvPr/>
        </p:nvGrpSpPr>
        <p:grpSpPr>
          <a:xfrm>
            <a:off x="2057400" y="1609605"/>
            <a:ext cx="2209800" cy="277000"/>
            <a:chOff x="1600200" y="971549"/>
            <a:chExt cx="2209800" cy="27700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22" name="Group 62"/>
            <p:cNvGrpSpPr/>
            <p:nvPr/>
          </p:nvGrpSpPr>
          <p:grpSpPr>
            <a:xfrm>
              <a:off x="1600200" y="971549"/>
              <a:ext cx="2209800" cy="277000"/>
              <a:chOff x="3276600" y="1333498"/>
              <a:chExt cx="2209800" cy="277000"/>
            </a:xfrm>
            <a:grpFill/>
          </p:grpSpPr>
          <p:sp>
            <p:nvSpPr>
              <p:cNvPr id="124" name="TextBox 123"/>
              <p:cNvSpPr txBox="1"/>
              <p:nvPr/>
            </p:nvSpPr>
            <p:spPr>
              <a:xfrm>
                <a:off x="3276600" y="1333499"/>
                <a:ext cx="2209800" cy="27699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Arial" pitchFamily="34" charset="0"/>
                    <a:cs typeface="Arial" pitchFamily="34" charset="0"/>
                  </a:rPr>
                  <a:t>     0xFF30         0x20       SS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 rot="16200000" flipH="1">
                <a:off x="4243000" y="1471998"/>
                <a:ext cx="276999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3" name="Straight Connector 122"/>
            <p:cNvCxnSpPr/>
            <p:nvPr/>
          </p:nvCxnSpPr>
          <p:spPr>
            <a:xfrm rot="16200000" flipH="1">
              <a:off x="3138100" y="1110050"/>
              <a:ext cx="27699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/>
          <p:cNvSpPr txBox="1"/>
          <p:nvPr/>
        </p:nvSpPr>
        <p:spPr>
          <a:xfrm>
            <a:off x="2057400" y="5181600"/>
            <a:ext cx="2209800" cy="400110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…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2057400" y="1885950"/>
            <a:ext cx="2219325" cy="1104900"/>
            <a:chOff x="1447800" y="1885950"/>
            <a:chExt cx="2219325" cy="1104900"/>
          </a:xfrm>
        </p:grpSpPr>
        <p:sp>
          <p:nvSpPr>
            <p:cNvPr id="128" name="TextBox 127"/>
            <p:cNvSpPr txBox="1"/>
            <p:nvPr/>
          </p:nvSpPr>
          <p:spPr>
            <a:xfrm>
              <a:off x="1447800" y="2161401"/>
              <a:ext cx="2209800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Frame Number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447800" y="2438400"/>
              <a:ext cx="2209800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Timestamp1 (31 – 0)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0" name="Group 122"/>
            <p:cNvGrpSpPr/>
            <p:nvPr/>
          </p:nvGrpSpPr>
          <p:grpSpPr>
            <a:xfrm>
              <a:off x="1447800" y="1885950"/>
              <a:ext cx="2209800" cy="277000"/>
              <a:chOff x="1600200" y="971549"/>
              <a:chExt cx="2209800" cy="277000"/>
            </a:xfrm>
          </p:grpSpPr>
          <p:grpSp>
            <p:nvGrpSpPr>
              <p:cNvPr id="132" name="Group 62"/>
              <p:cNvGrpSpPr/>
              <p:nvPr/>
            </p:nvGrpSpPr>
            <p:grpSpPr>
              <a:xfrm>
                <a:off x="1600200" y="971549"/>
                <a:ext cx="2209800" cy="277000"/>
                <a:chOff x="3276600" y="1333498"/>
                <a:chExt cx="2209800" cy="277000"/>
              </a:xfrm>
            </p:grpSpPr>
            <p:sp>
              <p:nvSpPr>
                <p:cNvPr id="134" name="TextBox 133"/>
                <p:cNvSpPr txBox="1"/>
                <p:nvPr/>
              </p:nvSpPr>
              <p:spPr>
                <a:xfrm>
                  <a:off x="3276600" y="1333499"/>
                  <a:ext cx="2209800" cy="276999"/>
                </a:xfrm>
                <a:prstGeom prst="rect">
                  <a:avLst/>
                </a:prstGeom>
                <a:solidFill>
                  <a:srgbClr val="FFFF00">
                    <a:alpha val="25000"/>
                  </a:srgbClr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>
                      <a:latin typeface="Arial" pitchFamily="34" charset="0"/>
                      <a:cs typeface="Arial" pitchFamily="34" charset="0"/>
                    </a:rPr>
                    <a:t> 0x31     0x01       TSS Len</a:t>
                  </a:r>
                  <a:endParaRPr lang="en-US" sz="12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35" name="Straight Connector 134"/>
                <p:cNvCxnSpPr/>
                <p:nvPr/>
              </p:nvCxnSpPr>
              <p:spPr>
                <a:xfrm rot="16200000" flipH="1">
                  <a:off x="4243000" y="1471998"/>
                  <a:ext cx="27699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3" name="Straight Connector 132"/>
              <p:cNvCxnSpPr/>
              <p:nvPr/>
            </p:nvCxnSpPr>
            <p:spPr>
              <a:xfrm rot="16200000" flipH="1">
                <a:off x="1995100" y="1110050"/>
                <a:ext cx="2769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TextBox 130"/>
            <p:cNvSpPr txBox="1"/>
            <p:nvPr/>
          </p:nvSpPr>
          <p:spPr>
            <a:xfrm>
              <a:off x="1457325" y="2713851"/>
              <a:ext cx="2209800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Timestamp1 (63 – 32)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4826178" y="401419"/>
            <a:ext cx="3963362" cy="1649350"/>
            <a:chOff x="4648199" y="482648"/>
            <a:chExt cx="3963362" cy="1649350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6515100" y="772180"/>
              <a:ext cx="0" cy="258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29" idx="2"/>
            </p:cNvCxnSpPr>
            <p:nvPr/>
          </p:nvCxnSpPr>
          <p:spPr>
            <a:xfrm>
              <a:off x="5622695" y="759647"/>
              <a:ext cx="0" cy="258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7315200" y="1052898"/>
              <a:ext cx="2285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6248400" y="484999"/>
              <a:ext cx="1066800" cy="276999"/>
            </a:xfrm>
            <a:prstGeom prst="rect">
              <a:avLst/>
            </a:prstGeom>
            <a:noFill/>
            <a:ln w="3175">
              <a:solidFill>
                <a:srgbClr val="0070C0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Bank of banks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542835" y="936595"/>
              <a:ext cx="1068726" cy="276999"/>
            </a:xfrm>
            <a:prstGeom prst="rect">
              <a:avLst/>
            </a:prstGeom>
            <a:noFill/>
            <a:ln w="3175">
              <a:solidFill>
                <a:srgbClr val="0070C0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rgbClr val="0070C0"/>
                  </a:solidFill>
                </a:rPr>
                <a:t>Stream Status</a:t>
              </a:r>
              <a:endParaRPr lang="en-US" sz="12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075220" y="482648"/>
              <a:ext cx="1094950" cy="276999"/>
            </a:xfrm>
            <a:prstGeom prst="rect">
              <a:avLst/>
            </a:prstGeom>
            <a:noFill/>
            <a:ln w="3175">
              <a:solidFill>
                <a:srgbClr val="0070C0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rgbClr val="0070C0"/>
                  </a:solidFill>
                </a:rPr>
                <a:t> 16 </a:t>
              </a:r>
              <a:r>
                <a:rPr lang="en-US" sz="1200" dirty="0" smtClean="0">
                  <a:solidFill>
                    <a:srgbClr val="0070C0"/>
                  </a:solidFill>
                </a:rPr>
                <a:t>bit ROC  ID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5105400" y="914398"/>
              <a:ext cx="2209800" cy="276999"/>
              <a:chOff x="6096000" y="990600"/>
              <a:chExt cx="2209800" cy="276999"/>
            </a:xfrm>
            <a:solidFill>
              <a:schemeClr val="bg1"/>
            </a:solidFill>
          </p:grpSpPr>
          <p:grpSp>
            <p:nvGrpSpPr>
              <p:cNvPr id="153" name="Group 152"/>
              <p:cNvGrpSpPr/>
              <p:nvPr/>
            </p:nvGrpSpPr>
            <p:grpSpPr>
              <a:xfrm>
                <a:off x="6096000" y="990600"/>
                <a:ext cx="2209800" cy="276999"/>
                <a:chOff x="6248400" y="1066800"/>
                <a:chExt cx="2209800" cy="276999"/>
              </a:xfrm>
              <a:grpFill/>
            </p:grpSpPr>
            <p:sp>
              <p:nvSpPr>
                <p:cNvPr id="155" name="TextBox 154"/>
                <p:cNvSpPr txBox="1"/>
                <p:nvPr/>
              </p:nvSpPr>
              <p:spPr>
                <a:xfrm>
                  <a:off x="6248400" y="1066800"/>
                  <a:ext cx="2209800" cy="276999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>
                      <a:latin typeface="Arial" pitchFamily="34" charset="0"/>
                      <a:cs typeface="Arial" pitchFamily="34" charset="0"/>
                    </a:rPr>
                    <a:t>     ROC ID        0x10       SS</a:t>
                  </a:r>
                  <a:endParaRPr lang="en-US" sz="12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56" name="Straight Connector 155"/>
                <p:cNvCxnSpPr/>
                <p:nvPr/>
              </p:nvCxnSpPr>
              <p:spPr>
                <a:xfrm rot="16200000" flipH="1">
                  <a:off x="7786300" y="1205300"/>
                  <a:ext cx="276999" cy="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4" name="Straight Connector 153"/>
              <p:cNvCxnSpPr/>
              <p:nvPr/>
            </p:nvCxnSpPr>
            <p:spPr>
              <a:xfrm rot="16200000" flipH="1">
                <a:off x="7024300" y="1129100"/>
                <a:ext cx="276999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4" name="Straight Connector 143"/>
            <p:cNvCxnSpPr/>
            <p:nvPr/>
          </p:nvCxnSpPr>
          <p:spPr>
            <a:xfrm flipH="1">
              <a:off x="4648201" y="1194736"/>
              <a:ext cx="2114870" cy="2859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315200" y="1179487"/>
              <a:ext cx="228598" cy="3307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46" name="Group 145"/>
            <p:cNvGrpSpPr/>
            <p:nvPr/>
          </p:nvGrpSpPr>
          <p:grpSpPr>
            <a:xfrm>
              <a:off x="4648199" y="1510255"/>
              <a:ext cx="2895600" cy="289299"/>
              <a:chOff x="4648199" y="1510255"/>
              <a:chExt cx="2895600" cy="289299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4648199" y="1510255"/>
                <a:ext cx="2895600" cy="277000"/>
                <a:chOff x="5562600" y="1600200"/>
                <a:chExt cx="1524000" cy="277000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5562600" y="1600201"/>
                  <a:ext cx="1524000" cy="27699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latin typeface="Arial" pitchFamily="34" charset="0"/>
                      <a:cs typeface="Arial" pitchFamily="34" charset="0"/>
                    </a:rPr>
                    <a:t> </a:t>
                  </a:r>
                  <a:r>
                    <a:rPr lang="en-US" sz="1200" b="1" dirty="0" smtClean="0">
                      <a:latin typeface="Arial" pitchFamily="34" charset="0"/>
                      <a:cs typeface="Arial" pitchFamily="34" charset="0"/>
                    </a:rPr>
                    <a:t>     Total </a:t>
                  </a:r>
                  <a:r>
                    <a:rPr lang="en-US" sz="1200" b="1" smtClean="0">
                      <a:latin typeface="Arial" pitchFamily="34" charset="0"/>
                      <a:cs typeface="Arial" pitchFamily="34" charset="0"/>
                    </a:rPr>
                    <a:t>Streams         </a:t>
                  </a:r>
                  <a:r>
                    <a:rPr lang="en-US" sz="1200" b="1" dirty="0" smtClean="0">
                      <a:latin typeface="Arial" pitchFamily="34" charset="0"/>
                      <a:cs typeface="Arial" pitchFamily="34" charset="0"/>
                    </a:rPr>
                    <a:t>Stream Mask</a:t>
                  </a:r>
                  <a:endParaRPr lang="en-US" sz="12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52" name="Straight Connector 151"/>
                <p:cNvCxnSpPr/>
                <p:nvPr/>
              </p:nvCxnSpPr>
              <p:spPr>
                <a:xfrm rot="16200000" flipH="1">
                  <a:off x="6186100" y="1738700"/>
                  <a:ext cx="27699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0" name="Straight Connector 149"/>
              <p:cNvCxnSpPr/>
              <p:nvPr/>
            </p:nvCxnSpPr>
            <p:spPr>
              <a:xfrm rot="16200000" flipH="1">
                <a:off x="4733163" y="1661055"/>
                <a:ext cx="2769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/>
            <p:cNvSpPr txBox="1"/>
            <p:nvPr/>
          </p:nvSpPr>
          <p:spPr>
            <a:xfrm>
              <a:off x="5088918" y="1849554"/>
              <a:ext cx="725129" cy="276999"/>
            </a:xfrm>
            <a:prstGeom prst="rect">
              <a:avLst/>
            </a:prstGeom>
            <a:noFill/>
            <a:ln w="3175">
              <a:solidFill>
                <a:srgbClr val="0070C0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Bits </a:t>
              </a:r>
              <a:r>
                <a:rPr lang="en-US" sz="1200" dirty="0" smtClean="0">
                  <a:solidFill>
                    <a:srgbClr val="0070C0"/>
                  </a:solidFill>
                </a:rPr>
                <a:t>6 </a:t>
              </a:r>
              <a:r>
                <a:rPr lang="en-US" sz="1200" dirty="0" smtClean="0">
                  <a:solidFill>
                    <a:srgbClr val="0070C0"/>
                  </a:solidFill>
                </a:rPr>
                <a:t>- </a:t>
              </a:r>
              <a:r>
                <a:rPr lang="en-US" sz="1200" dirty="0" smtClean="0">
                  <a:solidFill>
                    <a:srgbClr val="0070C0"/>
                  </a:solidFill>
                </a:rPr>
                <a:t>4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395662" y="1854999"/>
              <a:ext cx="762002" cy="276999"/>
            </a:xfrm>
            <a:prstGeom prst="rect">
              <a:avLst/>
            </a:prstGeom>
            <a:noFill/>
            <a:ln w="3175">
              <a:solidFill>
                <a:srgbClr val="0070C0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Bits </a:t>
              </a:r>
              <a:r>
                <a:rPr lang="en-US" sz="1200" dirty="0" smtClean="0">
                  <a:solidFill>
                    <a:srgbClr val="0070C0"/>
                  </a:solidFill>
                </a:rPr>
                <a:t>3 </a:t>
              </a:r>
              <a:r>
                <a:rPr lang="en-US" sz="1200" dirty="0" smtClean="0">
                  <a:solidFill>
                    <a:srgbClr val="0070C0"/>
                  </a:solidFill>
                </a:rPr>
                <a:t>- </a:t>
              </a:r>
              <a:r>
                <a:rPr lang="en-US" sz="1200" dirty="0" smtClean="0">
                  <a:solidFill>
                    <a:srgbClr val="0070C0"/>
                  </a:solidFill>
                </a:rPr>
                <a:t>0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057400" y="2991239"/>
            <a:ext cx="2219325" cy="1104900"/>
            <a:chOff x="1447800" y="1885950"/>
            <a:chExt cx="2219325" cy="1104900"/>
          </a:xfrm>
        </p:grpSpPr>
        <p:sp>
          <p:nvSpPr>
            <p:cNvPr id="158" name="TextBox 157"/>
            <p:cNvSpPr txBox="1"/>
            <p:nvPr/>
          </p:nvSpPr>
          <p:spPr>
            <a:xfrm>
              <a:off x="1447800" y="2161401"/>
              <a:ext cx="2209800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 Payload 2         Payload 1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447800" y="2438400"/>
              <a:ext cx="2209800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       </a:t>
              </a:r>
              <a:r>
                <a:rPr lang="mr-IN" sz="1200" b="1" dirty="0" smtClean="0">
                  <a:latin typeface="Arial" pitchFamily="34" charset="0"/>
                  <a:cs typeface="Arial" pitchFamily="34" charset="0"/>
                </a:rPr>
                <a:t>…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                   </a:t>
              </a:r>
              <a:r>
                <a:rPr lang="mr-IN" sz="1200" b="1" dirty="0" smtClean="0">
                  <a:latin typeface="Arial" pitchFamily="34" charset="0"/>
                  <a:cs typeface="Arial" pitchFamily="34" charset="0"/>
                </a:rPr>
                <a:t>…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60" name="Group 122"/>
            <p:cNvGrpSpPr/>
            <p:nvPr/>
          </p:nvGrpSpPr>
          <p:grpSpPr>
            <a:xfrm>
              <a:off x="1447800" y="1885950"/>
              <a:ext cx="2209800" cy="277000"/>
              <a:chOff x="1600200" y="971549"/>
              <a:chExt cx="2209800" cy="277000"/>
            </a:xfrm>
          </p:grpSpPr>
          <p:grpSp>
            <p:nvGrpSpPr>
              <p:cNvPr id="162" name="Group 62"/>
              <p:cNvGrpSpPr/>
              <p:nvPr/>
            </p:nvGrpSpPr>
            <p:grpSpPr>
              <a:xfrm>
                <a:off x="1600200" y="971549"/>
                <a:ext cx="2209800" cy="277000"/>
                <a:chOff x="3276600" y="1333498"/>
                <a:chExt cx="2209800" cy="277000"/>
              </a:xfrm>
            </p:grpSpPr>
            <p:sp>
              <p:nvSpPr>
                <p:cNvPr id="164" name="TextBox 163"/>
                <p:cNvSpPr txBox="1"/>
                <p:nvPr/>
              </p:nvSpPr>
              <p:spPr>
                <a:xfrm>
                  <a:off x="3276600" y="1333499"/>
                  <a:ext cx="2209800" cy="276999"/>
                </a:xfrm>
                <a:prstGeom prst="rect">
                  <a:avLst/>
                </a:prstGeom>
                <a:solidFill>
                  <a:srgbClr val="FFFF00">
                    <a:alpha val="24000"/>
                  </a:srgbClr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>
                      <a:latin typeface="Arial" pitchFamily="34" charset="0"/>
                      <a:cs typeface="Arial" pitchFamily="34" charset="0"/>
                    </a:rPr>
                    <a:t> 0x41     </a:t>
                  </a:r>
                  <a:r>
                    <a:rPr lang="en-US" sz="1200" b="1" dirty="0" smtClean="0">
                      <a:latin typeface="Arial" pitchFamily="34" charset="0"/>
                      <a:cs typeface="Arial" pitchFamily="34" charset="0"/>
                    </a:rPr>
                    <a:t>0x85       </a:t>
                  </a:r>
                  <a:r>
                    <a:rPr lang="en-US" sz="1200" b="1" dirty="0" smtClean="0">
                      <a:latin typeface="Arial" pitchFamily="34" charset="0"/>
                      <a:cs typeface="Arial" pitchFamily="34" charset="0"/>
                    </a:rPr>
                    <a:t>AIS Len</a:t>
                  </a:r>
                  <a:endParaRPr lang="en-US" sz="12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65" name="Straight Connector 164"/>
                <p:cNvCxnSpPr/>
                <p:nvPr/>
              </p:nvCxnSpPr>
              <p:spPr>
                <a:xfrm rot="16200000" flipH="1">
                  <a:off x="4243000" y="1471998"/>
                  <a:ext cx="27699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3" name="Straight Connector 162"/>
              <p:cNvCxnSpPr/>
              <p:nvPr/>
            </p:nvCxnSpPr>
            <p:spPr>
              <a:xfrm rot="16200000" flipH="1">
                <a:off x="1995100" y="1110050"/>
                <a:ext cx="2769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TextBox 160"/>
            <p:cNvSpPr txBox="1"/>
            <p:nvPr/>
          </p:nvSpPr>
          <p:spPr>
            <a:xfrm>
              <a:off x="1457325" y="2713851"/>
              <a:ext cx="2209800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        0               Payload N     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66" name="Straight Connector 165"/>
          <p:cNvCxnSpPr/>
          <p:nvPr/>
        </p:nvCxnSpPr>
        <p:spPr>
          <a:xfrm rot="16200000" flipH="1">
            <a:off x="3023800" y="3405190"/>
            <a:ext cx="2769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16200000" flipH="1">
            <a:off x="3023800" y="3680641"/>
            <a:ext cx="2769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16200000" flipH="1">
            <a:off x="3023800" y="3957640"/>
            <a:ext cx="2769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2057399" y="4098845"/>
            <a:ext cx="2209800" cy="552450"/>
            <a:chOff x="1447799" y="4098845"/>
            <a:chExt cx="2209800" cy="552450"/>
          </a:xfrm>
        </p:grpSpPr>
        <p:sp>
          <p:nvSpPr>
            <p:cNvPr id="170" name="TextBox 169"/>
            <p:cNvSpPr txBox="1"/>
            <p:nvPr/>
          </p:nvSpPr>
          <p:spPr>
            <a:xfrm>
              <a:off x="1447799" y="4098845"/>
              <a:ext cx="2209800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Payload Port 1 Length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1" name="Group 109"/>
            <p:cNvGrpSpPr/>
            <p:nvPr/>
          </p:nvGrpSpPr>
          <p:grpSpPr>
            <a:xfrm>
              <a:off x="1447799" y="4374295"/>
              <a:ext cx="2209800" cy="277000"/>
              <a:chOff x="1600200" y="971549"/>
              <a:chExt cx="2209800" cy="277000"/>
            </a:xfrm>
            <a:solidFill>
              <a:schemeClr val="accent1">
                <a:lumMod val="20000"/>
                <a:lumOff val="80000"/>
              </a:schemeClr>
            </a:solidFill>
          </p:grpSpPr>
          <p:grpSp>
            <p:nvGrpSpPr>
              <p:cNvPr id="172" name="Group 62"/>
              <p:cNvGrpSpPr/>
              <p:nvPr/>
            </p:nvGrpSpPr>
            <p:grpSpPr>
              <a:xfrm>
                <a:off x="1600200" y="971549"/>
                <a:ext cx="2209800" cy="277000"/>
                <a:chOff x="3276600" y="1333498"/>
                <a:chExt cx="2209800" cy="277000"/>
              </a:xfrm>
              <a:grpFill/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3276600" y="1333499"/>
                  <a:ext cx="2209800" cy="276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>
                      <a:latin typeface="Arial" pitchFamily="34" charset="0"/>
                      <a:cs typeface="Arial" pitchFamily="34" charset="0"/>
                    </a:rPr>
                    <a:t>     PP 1 ID          0xf        SS</a:t>
                  </a:r>
                  <a:endParaRPr lang="en-US" sz="12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75" name="Straight Connector 174"/>
                <p:cNvCxnSpPr/>
                <p:nvPr/>
              </p:nvCxnSpPr>
              <p:spPr>
                <a:xfrm rot="16200000" flipH="1">
                  <a:off x="4243000" y="1471998"/>
                  <a:ext cx="276999" cy="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3" name="Straight Connector 172"/>
              <p:cNvCxnSpPr/>
              <p:nvPr/>
            </p:nvCxnSpPr>
            <p:spPr>
              <a:xfrm rot="16200000" flipH="1">
                <a:off x="3138100" y="1110050"/>
                <a:ext cx="276999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6" name="Group 175"/>
          <p:cNvGrpSpPr/>
          <p:nvPr/>
        </p:nvGrpSpPr>
        <p:grpSpPr>
          <a:xfrm>
            <a:off x="2057396" y="5548647"/>
            <a:ext cx="2209800" cy="552450"/>
            <a:chOff x="1447799" y="4098845"/>
            <a:chExt cx="2209800" cy="552450"/>
          </a:xfrm>
        </p:grpSpPr>
        <p:sp>
          <p:nvSpPr>
            <p:cNvPr id="177" name="TextBox 176"/>
            <p:cNvSpPr txBox="1"/>
            <p:nvPr/>
          </p:nvSpPr>
          <p:spPr>
            <a:xfrm>
              <a:off x="1447799" y="4098845"/>
              <a:ext cx="2209800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Payload Port N Length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8" name="Group 109"/>
            <p:cNvGrpSpPr/>
            <p:nvPr/>
          </p:nvGrpSpPr>
          <p:grpSpPr>
            <a:xfrm>
              <a:off x="1447799" y="4374295"/>
              <a:ext cx="2209800" cy="277000"/>
              <a:chOff x="1600200" y="971549"/>
              <a:chExt cx="2209800" cy="277000"/>
            </a:xfrm>
            <a:solidFill>
              <a:schemeClr val="accent1">
                <a:lumMod val="20000"/>
                <a:lumOff val="80000"/>
              </a:schemeClr>
            </a:solidFill>
          </p:grpSpPr>
          <p:grpSp>
            <p:nvGrpSpPr>
              <p:cNvPr id="179" name="Group 62"/>
              <p:cNvGrpSpPr/>
              <p:nvPr/>
            </p:nvGrpSpPr>
            <p:grpSpPr>
              <a:xfrm>
                <a:off x="1600200" y="971549"/>
                <a:ext cx="2209800" cy="277000"/>
                <a:chOff x="3276600" y="1333498"/>
                <a:chExt cx="2209800" cy="277000"/>
              </a:xfrm>
              <a:grpFill/>
            </p:grpSpPr>
            <p:sp>
              <p:nvSpPr>
                <p:cNvPr id="181" name="TextBox 180"/>
                <p:cNvSpPr txBox="1"/>
                <p:nvPr/>
              </p:nvSpPr>
              <p:spPr>
                <a:xfrm>
                  <a:off x="3276600" y="1333499"/>
                  <a:ext cx="2209800" cy="276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>
                      <a:latin typeface="Arial" pitchFamily="34" charset="0"/>
                      <a:cs typeface="Arial" pitchFamily="34" charset="0"/>
                    </a:rPr>
                    <a:t>     PP N ID          0xf        SS</a:t>
                  </a:r>
                  <a:endParaRPr lang="en-US" sz="12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82" name="Straight Connector 181"/>
                <p:cNvCxnSpPr/>
                <p:nvPr/>
              </p:nvCxnSpPr>
              <p:spPr>
                <a:xfrm rot="16200000" flipH="1">
                  <a:off x="4243000" y="1471998"/>
                  <a:ext cx="276999" cy="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0" name="Straight Connector 179"/>
              <p:cNvCxnSpPr/>
              <p:nvPr/>
            </p:nvCxnSpPr>
            <p:spPr>
              <a:xfrm rot="16200000" flipH="1">
                <a:off x="3138100" y="1110050"/>
                <a:ext cx="276999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3" name="TextBox 182"/>
          <p:cNvSpPr txBox="1"/>
          <p:nvPr/>
        </p:nvSpPr>
        <p:spPr>
          <a:xfrm>
            <a:off x="2057398" y="6106181"/>
            <a:ext cx="22098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PP N Data</a:t>
            </a:r>
          </a:p>
          <a:p>
            <a:pPr algn="ctr"/>
            <a:endParaRPr lang="en-US" sz="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" name="Left Brace 183"/>
          <p:cNvSpPr/>
          <p:nvPr/>
        </p:nvSpPr>
        <p:spPr>
          <a:xfrm flipH="1">
            <a:off x="4379893" y="2999047"/>
            <a:ext cx="304800" cy="1097092"/>
          </a:xfrm>
          <a:prstGeom prst="leftBrace">
            <a:avLst>
              <a:gd name="adj1" fmla="val 42708"/>
              <a:gd name="adj2" fmla="val 7622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4707011" y="2314074"/>
            <a:ext cx="1884288" cy="276999"/>
          </a:xfrm>
          <a:prstGeom prst="rect">
            <a:avLst/>
          </a:prstGeom>
          <a:noFill/>
          <a:ln w="3175"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Time Slice Segment (TSS)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057395" y="257845"/>
            <a:ext cx="22098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EVIO HEADER</a:t>
            </a:r>
            <a:endParaRPr lang="en-US" sz="12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7" name="Left Brace 186"/>
          <p:cNvSpPr/>
          <p:nvPr/>
        </p:nvSpPr>
        <p:spPr>
          <a:xfrm>
            <a:off x="616663" y="817388"/>
            <a:ext cx="304800" cy="5812012"/>
          </a:xfrm>
          <a:prstGeom prst="leftBrace">
            <a:avLst>
              <a:gd name="adj1" fmla="val 645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4707011" y="3619677"/>
            <a:ext cx="3979790" cy="1384995"/>
            <a:chOff x="4707010" y="3415345"/>
            <a:chExt cx="3979790" cy="1384995"/>
          </a:xfrm>
        </p:grpSpPr>
        <p:sp>
          <p:nvSpPr>
            <p:cNvPr id="189" name="TextBox 188"/>
            <p:cNvSpPr txBox="1"/>
            <p:nvPr/>
          </p:nvSpPr>
          <p:spPr>
            <a:xfrm>
              <a:off x="4707010" y="3415345"/>
              <a:ext cx="3979790" cy="1384995"/>
            </a:xfrm>
            <a:prstGeom prst="rect">
              <a:avLst/>
            </a:prstGeom>
            <a:noFill/>
            <a:ln w="3175">
              <a:solidFill>
                <a:srgbClr val="0070C0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Aggregation Info Segment (AIS)</a:t>
              </a:r>
            </a:p>
            <a:p>
              <a:endParaRPr lang="en-US" sz="1200" dirty="0">
                <a:solidFill>
                  <a:srgbClr val="0070C0"/>
                </a:solidFill>
              </a:endParaRPr>
            </a:p>
            <a:p>
              <a:endParaRPr lang="en-US" sz="1200" dirty="0" smtClean="0">
                <a:solidFill>
                  <a:srgbClr val="0070C0"/>
                </a:solidFill>
              </a:endParaRPr>
            </a:p>
            <a:p>
              <a:endParaRPr lang="en-US" sz="1200" dirty="0">
                <a:solidFill>
                  <a:srgbClr val="0070C0"/>
                </a:solidFill>
              </a:endParaRPr>
            </a:p>
            <a:p>
              <a:endParaRPr lang="en-US" sz="1200" dirty="0" smtClean="0">
                <a:solidFill>
                  <a:srgbClr val="0070C0"/>
                </a:solidFill>
              </a:endParaRPr>
            </a:p>
            <a:p>
              <a:endParaRPr lang="en-US" sz="1200" dirty="0" smtClean="0">
                <a:solidFill>
                  <a:srgbClr val="0070C0"/>
                </a:solidFill>
              </a:endParaRPr>
            </a:p>
            <a:p>
              <a:r>
                <a:rPr lang="en-US" sz="1200" dirty="0" smtClean="0">
                  <a:solidFill>
                    <a:srgbClr val="0070C0"/>
                  </a:solidFill>
                </a:rPr>
                <a:t>N &lt;= 20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130980" y="3798741"/>
              <a:ext cx="3251020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Arial" pitchFamily="34" charset="0"/>
                  <a:cs typeface="Arial" pitchFamily="34" charset="0"/>
                </a:rPr>
                <a:t> Module ID     Bond?  Lane ID    Payload Port #</a:t>
              </a:r>
              <a:endParaRPr lang="en-US" sz="11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7188167" y="3798739"/>
              <a:ext cx="0" cy="261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6584987" y="3798741"/>
              <a:ext cx="0" cy="261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6019801" y="3798739"/>
              <a:ext cx="0" cy="261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7511255" y="4131184"/>
              <a:ext cx="762002" cy="276999"/>
            </a:xfrm>
            <a:prstGeom prst="rect">
              <a:avLst/>
            </a:prstGeom>
            <a:noFill/>
            <a:ln w="3175">
              <a:solidFill>
                <a:srgbClr val="0070C0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Bits </a:t>
              </a:r>
              <a:r>
                <a:rPr lang="en-US" sz="1200" dirty="0" smtClean="0">
                  <a:solidFill>
                    <a:srgbClr val="0070C0"/>
                  </a:solidFill>
                </a:rPr>
                <a:t>4 </a:t>
              </a:r>
              <a:r>
                <a:rPr lang="en-US" sz="1200" dirty="0" smtClean="0">
                  <a:solidFill>
                    <a:srgbClr val="0070C0"/>
                  </a:solidFill>
                </a:rPr>
                <a:t>- </a:t>
              </a:r>
              <a:r>
                <a:rPr lang="en-US" sz="1200" dirty="0" smtClean="0">
                  <a:solidFill>
                    <a:srgbClr val="0070C0"/>
                  </a:solidFill>
                </a:rPr>
                <a:t>0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653490" y="4131184"/>
              <a:ext cx="739523" cy="276999"/>
            </a:xfrm>
            <a:prstGeom prst="rect">
              <a:avLst/>
            </a:prstGeom>
            <a:noFill/>
            <a:ln w="3175">
              <a:solidFill>
                <a:srgbClr val="0070C0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Bits </a:t>
              </a:r>
              <a:r>
                <a:rPr lang="en-US" sz="1200" dirty="0" smtClean="0">
                  <a:solidFill>
                    <a:srgbClr val="0070C0"/>
                  </a:solidFill>
                </a:rPr>
                <a:t>6 , 5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039949" y="4131184"/>
              <a:ext cx="495299" cy="276999"/>
            </a:xfrm>
            <a:prstGeom prst="rect">
              <a:avLst/>
            </a:prstGeom>
            <a:noFill/>
            <a:ln w="3175">
              <a:solidFill>
                <a:srgbClr val="0070C0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rgbClr val="0070C0"/>
                  </a:solidFill>
                </a:rPr>
                <a:t>Bit 7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114498" y="4131184"/>
              <a:ext cx="807209" cy="276999"/>
            </a:xfrm>
            <a:prstGeom prst="rect">
              <a:avLst/>
            </a:prstGeom>
            <a:noFill/>
            <a:ln w="3175">
              <a:solidFill>
                <a:srgbClr val="0070C0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rgbClr val="0070C0"/>
                  </a:solidFill>
                </a:rPr>
                <a:t>Bits </a:t>
              </a:r>
              <a:r>
                <a:rPr lang="en-US" sz="1200" smtClean="0">
                  <a:solidFill>
                    <a:srgbClr val="0070C0"/>
                  </a:solidFill>
                </a:rPr>
                <a:t>11 </a:t>
              </a:r>
              <a:r>
                <a:rPr lang="en-US" sz="1200" smtClean="0">
                  <a:solidFill>
                    <a:srgbClr val="0070C0"/>
                  </a:solidFill>
                </a:rPr>
                <a:t>- </a:t>
              </a:r>
              <a:r>
                <a:rPr lang="en-US" sz="1200" dirty="0">
                  <a:solidFill>
                    <a:srgbClr val="0070C0"/>
                  </a:solidFill>
                </a:rPr>
                <a:t>8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98" name="Straight Arrow Connector 197"/>
          <p:cNvCxnSpPr/>
          <p:nvPr/>
        </p:nvCxnSpPr>
        <p:spPr>
          <a:xfrm flipV="1">
            <a:off x="4267195" y="3120774"/>
            <a:ext cx="811517" cy="565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5073293" y="2797608"/>
            <a:ext cx="3307854" cy="646331"/>
          </a:xfrm>
          <a:prstGeom prst="rect">
            <a:avLst/>
          </a:prstGeom>
          <a:noFill/>
          <a:ln w="3175"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2</a:t>
            </a:r>
            <a:r>
              <a:rPr lang="en-US" sz="1200" baseline="30000" dirty="0" smtClean="0">
                <a:solidFill>
                  <a:srgbClr val="0070C0"/>
                </a:solidFill>
              </a:rPr>
              <a:t>nd</a:t>
            </a:r>
            <a:r>
              <a:rPr lang="en-US" sz="1200" dirty="0" smtClean="0">
                <a:solidFill>
                  <a:srgbClr val="0070C0"/>
                </a:solidFill>
              </a:rPr>
              <a:t> byte: top 2 bits = 2 for padding if odd # payloads (else 0), lower 6 bits is type 5 (unsigned short) =&gt; 0x85 (1000 0101)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0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4195979" y="2250991"/>
            <a:ext cx="1031914" cy="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0559" y="1902940"/>
            <a:ext cx="838200" cy="338554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Header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728" y="2793000"/>
            <a:ext cx="1201862" cy="5847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Time </a:t>
            </a:r>
            <a:r>
              <a:rPr lang="en-US" sz="1600" dirty="0" smtClean="0">
                <a:solidFill>
                  <a:srgbClr val="0070C0"/>
                </a:solidFill>
              </a:rPr>
              <a:t>Info</a:t>
            </a:r>
            <a:endParaRPr lang="en-US" sz="1600" dirty="0" smtClean="0">
              <a:solidFill>
                <a:srgbClr val="0070C0"/>
              </a:solidFill>
            </a:endParaRP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Bank (TIB)</a:t>
            </a:r>
            <a:endParaRPr lang="en-US" sz="1600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728" y="4210938"/>
            <a:ext cx="1111220" cy="5847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ROC </a:t>
            </a:r>
            <a:r>
              <a:rPr lang="en-US" sz="1600" smtClean="0">
                <a:solidFill>
                  <a:srgbClr val="0070C0"/>
                </a:solidFill>
              </a:rPr>
              <a:t>Time Slice Banks</a:t>
            </a:r>
            <a:endParaRPr lang="en-US" sz="1600" dirty="0" smtClean="0">
              <a:solidFill>
                <a:srgbClr val="0070C0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1605179" y="2349961"/>
            <a:ext cx="304800" cy="1425908"/>
          </a:xfrm>
          <a:prstGeom prst="leftBrace">
            <a:avLst>
              <a:gd name="adj1" fmla="val 645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1605179" y="1826740"/>
            <a:ext cx="304800" cy="533400"/>
          </a:xfrm>
          <a:prstGeom prst="leftBrace">
            <a:avLst>
              <a:gd name="adj1" fmla="val 312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1609991" y="3775868"/>
            <a:ext cx="304800" cy="1374831"/>
          </a:xfrm>
          <a:prstGeom prst="leftBrace">
            <a:avLst>
              <a:gd name="adj1" fmla="val 64583"/>
              <a:gd name="adj2" fmla="val 520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86179" y="1826740"/>
            <a:ext cx="2209800" cy="33239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latin typeface="Arial" pitchFamily="34" charset="0"/>
                <a:cs typeface="Arial" pitchFamily="34" charset="0"/>
              </a:rPr>
              <a:t>             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6179" y="1836265"/>
            <a:ext cx="220980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Physics Event Length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108"/>
          <p:cNvGrpSpPr/>
          <p:nvPr/>
        </p:nvGrpSpPr>
        <p:grpSpPr>
          <a:xfrm>
            <a:off x="1986179" y="2112489"/>
            <a:ext cx="2209800" cy="277000"/>
            <a:chOff x="1600200" y="971549"/>
            <a:chExt cx="2209800" cy="277000"/>
          </a:xfrm>
          <a:solidFill>
            <a:schemeClr val="bg1">
              <a:lumMod val="85000"/>
            </a:schemeClr>
          </a:solidFill>
        </p:grpSpPr>
        <p:grpSp>
          <p:nvGrpSpPr>
            <p:cNvPr id="14" name="Group 62"/>
            <p:cNvGrpSpPr/>
            <p:nvPr/>
          </p:nvGrpSpPr>
          <p:grpSpPr>
            <a:xfrm>
              <a:off x="1600200" y="971549"/>
              <a:ext cx="2209800" cy="277000"/>
              <a:chOff x="3276600" y="1333498"/>
              <a:chExt cx="2209800" cy="277000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3276600" y="1333499"/>
                <a:ext cx="2209800" cy="27699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Arial" pitchFamily="34" charset="0"/>
                    <a:cs typeface="Arial" pitchFamily="34" charset="0"/>
                  </a:rPr>
                  <a:t>     </a:t>
                </a:r>
                <a:r>
                  <a:rPr lang="en-US" sz="1200" b="1" dirty="0" smtClean="0"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en-US" sz="1200" b="1" dirty="0" smtClean="0">
                    <a:latin typeface="Arial" pitchFamily="34" charset="0"/>
                    <a:cs typeface="Arial" pitchFamily="34" charset="0"/>
                  </a:rPr>
                  <a:t>xFF6X         </a:t>
                </a:r>
                <a:r>
                  <a:rPr lang="en-US" sz="1200" b="1" dirty="0" smtClean="0">
                    <a:latin typeface="Arial" pitchFamily="34" charset="0"/>
                    <a:cs typeface="Arial" pitchFamily="34" charset="0"/>
                  </a:rPr>
                  <a:t>0x10       </a:t>
                </a:r>
                <a:r>
                  <a:rPr lang="en-US" sz="1200" b="1" dirty="0" smtClean="0">
                    <a:latin typeface="Arial" pitchFamily="34" charset="0"/>
                    <a:cs typeface="Arial" pitchFamily="34" charset="0"/>
                  </a:rPr>
                  <a:t>TC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rot="16200000" flipH="1">
                <a:off x="4243000" y="1471998"/>
                <a:ext cx="276999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 rot="16200000" flipH="1">
              <a:off x="3138100" y="1110050"/>
              <a:ext cx="27699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986175" y="2388715"/>
            <a:ext cx="2209804" cy="1391515"/>
            <a:chOff x="2057396" y="1334155"/>
            <a:chExt cx="2209804" cy="1391515"/>
          </a:xfrm>
        </p:grpSpPr>
        <p:sp>
          <p:nvSpPr>
            <p:cNvPr id="19" name="TextBox 18"/>
            <p:cNvSpPr txBox="1"/>
            <p:nvPr/>
          </p:nvSpPr>
          <p:spPr>
            <a:xfrm>
              <a:off x="2057400" y="1334155"/>
              <a:ext cx="2209800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Time Info Bank Length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" name="Group 109"/>
            <p:cNvGrpSpPr/>
            <p:nvPr/>
          </p:nvGrpSpPr>
          <p:grpSpPr>
            <a:xfrm>
              <a:off x="2057400" y="1609605"/>
              <a:ext cx="2209800" cy="277000"/>
              <a:chOff x="1600200" y="971549"/>
              <a:chExt cx="2209800" cy="277000"/>
            </a:xfrm>
            <a:solidFill>
              <a:schemeClr val="accent1">
                <a:lumMod val="20000"/>
                <a:lumOff val="80000"/>
              </a:schemeClr>
            </a:solidFill>
          </p:grpSpPr>
          <p:grpSp>
            <p:nvGrpSpPr>
              <p:cNvPr id="24" name="Group 62"/>
              <p:cNvGrpSpPr/>
              <p:nvPr/>
            </p:nvGrpSpPr>
            <p:grpSpPr>
              <a:xfrm>
                <a:off x="1600200" y="971549"/>
                <a:ext cx="2209800" cy="277000"/>
                <a:chOff x="3276600" y="1333498"/>
                <a:chExt cx="2209800" cy="277000"/>
              </a:xfrm>
              <a:grpFill/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3276600" y="1333499"/>
                  <a:ext cx="2209800" cy="276999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>
                      <a:latin typeface="Arial" pitchFamily="34" charset="0"/>
                      <a:cs typeface="Arial" pitchFamily="34" charset="0"/>
                    </a:rPr>
                    <a:t>     </a:t>
                  </a:r>
                  <a:r>
                    <a:rPr lang="en-US" sz="1200" b="1" dirty="0" smtClean="0">
                      <a:latin typeface="Arial" pitchFamily="34" charset="0"/>
                      <a:cs typeface="Arial" pitchFamily="34" charset="0"/>
                    </a:rPr>
                    <a:t>0xFF31         0x01       TC</a:t>
                  </a:r>
                  <a:endParaRPr lang="en-US" sz="12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 rot="16200000" flipH="1">
                  <a:off x="4243000" y="1471998"/>
                  <a:ext cx="276999" cy="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Straight Connector 24"/>
              <p:cNvCxnSpPr/>
              <p:nvPr/>
            </p:nvCxnSpPr>
            <p:spPr>
              <a:xfrm rot="16200000" flipH="1">
                <a:off x="3138100" y="1110050"/>
                <a:ext cx="276999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057396" y="2171509"/>
              <a:ext cx="2209800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Avg. Timestamp1 </a:t>
              </a:r>
              <a:r>
                <a:rPr lang="en-US" sz="1200" b="1" dirty="0">
                  <a:latin typeface="Arial" pitchFamily="34" charset="0"/>
                  <a:cs typeface="Arial" pitchFamily="34" charset="0"/>
                </a:rPr>
                <a:t>(31 – 0)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57396" y="2448671"/>
              <a:ext cx="2209800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Avg. Timestamp1 </a:t>
              </a:r>
              <a:r>
                <a:rPr lang="en-US" sz="1200" b="1" dirty="0">
                  <a:latin typeface="Arial" pitchFamily="34" charset="0"/>
                  <a:cs typeface="Arial" pitchFamily="34" charset="0"/>
                </a:rPr>
                <a:t>(63 – 32)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57400" y="1885951"/>
              <a:ext cx="2209800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Avg. Frame Number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637593" y="1970361"/>
            <a:ext cx="0" cy="25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47217" y="2297067"/>
            <a:ext cx="0" cy="25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70893" y="1683180"/>
            <a:ext cx="1066800" cy="276999"/>
          </a:xfrm>
          <a:prstGeom prst="rect">
            <a:avLst/>
          </a:prstGeom>
          <a:noFill/>
          <a:ln w="3175"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Bank of banks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12158" y="2555077"/>
            <a:ext cx="1094950" cy="461665"/>
          </a:xfrm>
          <a:prstGeom prst="rect">
            <a:avLst/>
          </a:prstGeom>
          <a:noFill/>
          <a:ln w="3175"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Built Physics </a:t>
            </a:r>
            <a:r>
              <a:rPr lang="en-US" sz="1200" smtClean="0">
                <a:solidFill>
                  <a:srgbClr val="0070C0"/>
                </a:solidFill>
              </a:rPr>
              <a:t>for Streaming</a:t>
            </a:r>
            <a:endParaRPr lang="en-US" sz="1200" dirty="0">
              <a:solidFill>
                <a:srgbClr val="0070C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227893" y="2112579"/>
            <a:ext cx="2209800" cy="276999"/>
            <a:chOff x="6096000" y="990600"/>
            <a:chExt cx="2209800" cy="276999"/>
          </a:xfrm>
          <a:solidFill>
            <a:schemeClr val="bg1"/>
          </a:solidFill>
        </p:grpSpPr>
        <p:grpSp>
          <p:nvGrpSpPr>
            <p:cNvPr id="33" name="Group 32"/>
            <p:cNvGrpSpPr/>
            <p:nvPr/>
          </p:nvGrpSpPr>
          <p:grpSpPr>
            <a:xfrm>
              <a:off x="6096000" y="990600"/>
              <a:ext cx="2209800" cy="276999"/>
              <a:chOff x="6248400" y="1066800"/>
              <a:chExt cx="2209800" cy="276999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6248400" y="1066800"/>
                <a:ext cx="2209800" cy="27699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Arial" pitchFamily="34" charset="0"/>
                    <a:cs typeface="Arial" pitchFamily="34" charset="0"/>
                  </a:rPr>
                  <a:t>     0xFF6X        </a:t>
                </a:r>
                <a:r>
                  <a:rPr lang="en-US" sz="1200" b="1" dirty="0" smtClean="0">
                    <a:latin typeface="Arial" pitchFamily="34" charset="0"/>
                    <a:cs typeface="Arial" pitchFamily="34" charset="0"/>
                  </a:rPr>
                  <a:t>0x10       </a:t>
                </a:r>
                <a:r>
                  <a:rPr lang="en-US" sz="1200" b="1" dirty="0" smtClean="0">
                    <a:latin typeface="Arial" pitchFamily="34" charset="0"/>
                    <a:cs typeface="Arial" pitchFamily="34" charset="0"/>
                  </a:rPr>
                  <a:t>TC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rot="16200000" flipH="1">
                <a:off x="7786300" y="1205300"/>
                <a:ext cx="276999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/>
            <p:nvPr/>
          </p:nvCxnSpPr>
          <p:spPr>
            <a:xfrm rot="16200000" flipH="1">
              <a:off x="7024300" y="1129100"/>
              <a:ext cx="27699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6739722" y="2555077"/>
            <a:ext cx="1566077" cy="1015663"/>
          </a:xfrm>
          <a:prstGeom prst="rect">
            <a:avLst/>
          </a:prstGeom>
          <a:noFill/>
          <a:ln w="3175"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ROC TSB Count</a:t>
            </a:r>
          </a:p>
          <a:p>
            <a:endParaRPr lang="en-US" sz="1200" dirty="0" smtClean="0">
              <a:solidFill>
                <a:srgbClr val="0070C0"/>
              </a:solidFill>
            </a:endParaRPr>
          </a:p>
          <a:p>
            <a:r>
              <a:rPr lang="en-US" sz="1200" dirty="0" smtClean="0">
                <a:solidFill>
                  <a:srgbClr val="0070C0"/>
                </a:solidFill>
              </a:rPr>
              <a:t>Note: there can be up to 4 streams from each ROC</a:t>
            </a:r>
            <a:endParaRPr lang="en-US" sz="1200" dirty="0" smtClean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95641" y="1198806"/>
            <a:ext cx="3409925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Streaming Physics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Event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981200" y="3775868"/>
            <a:ext cx="2214612" cy="1367679"/>
            <a:chOff x="1981200" y="3775868"/>
            <a:chExt cx="2214612" cy="1367679"/>
          </a:xfrm>
        </p:grpSpPr>
        <p:sp>
          <p:nvSpPr>
            <p:cNvPr id="40" name="TextBox 39"/>
            <p:cNvSpPr txBox="1"/>
            <p:nvPr/>
          </p:nvSpPr>
          <p:spPr>
            <a:xfrm>
              <a:off x="1981200" y="4866548"/>
              <a:ext cx="2209800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itchFamily="34" charset="0"/>
                  <a:cs typeface="Arial" pitchFamily="34" charset="0"/>
                </a:rPr>
                <a:t>ROC 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N </a:t>
              </a:r>
              <a:r>
                <a:rPr lang="en-US" sz="1200" b="1" dirty="0">
                  <a:latin typeface="Arial" pitchFamily="34" charset="0"/>
                  <a:cs typeface="Arial" pitchFamily="34" charset="0"/>
                </a:rPr>
                <a:t>Time Slice Bank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86012" y="3775868"/>
              <a:ext cx="2209800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ROC 1a Time Slice Bank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81200" y="4597291"/>
              <a:ext cx="2209800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mr-IN" sz="1200" b="1" dirty="0" smtClean="0">
                  <a:latin typeface="Arial" pitchFamily="34" charset="0"/>
                  <a:cs typeface="Arial" pitchFamily="34" charset="0"/>
                </a:rPr>
                <a:t>…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81200" y="4326486"/>
              <a:ext cx="2209800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ROC 2 Time Slice Bank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81200" y="4051035"/>
              <a:ext cx="2209800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ROC 1b Time Slice Bank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>
          <a:xfrm>
            <a:off x="7159305" y="2389578"/>
            <a:ext cx="363456" cy="165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59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990600"/>
            <a:ext cx="487680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TRIGGER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/ STREAMING 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BANK 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TAGS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04316"/>
              </p:ext>
            </p:extLst>
          </p:nvPr>
        </p:nvGraphicFramePr>
        <p:xfrm>
          <a:off x="609600" y="1693816"/>
          <a:ext cx="7848600" cy="397111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5533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952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09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Tag</a:t>
                      </a:r>
                      <a:r>
                        <a:rPr lang="en-US" sz="1600" baseline="0" dirty="0" smtClean="0"/>
                        <a:t> Value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Purpose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0xFF4F</a:t>
                      </a:r>
                      <a:endParaRPr lang="en-US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one ROC used in building trigger bank</a:t>
                      </a:r>
                      <a:r>
                        <a:rPr lang="en-US" sz="14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bad or nonexistent trigger bank</a:t>
                      </a:r>
                      <a:endParaRPr lang="en-US" sz="1400" i="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0xFF50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 built by primary event builder</a:t>
                      </a:r>
                      <a:endParaRPr lang="en-US" sz="14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0xFF58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 built by primary event builder with sync bit set</a:t>
                      </a:r>
                      <a:endParaRPr lang="en-US" sz="1400" b="0" i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657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0xFF70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 built by secondary event builder</a:t>
                      </a:r>
                      <a:endParaRPr lang="en-US" sz="1400" b="0" i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0xFF78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2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 built by secondary event builder with sync bit set</a:t>
                      </a:r>
                      <a:endParaRPr lang="en-US" sz="1400" b="0" i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STREAMING TAGS</a:t>
                      </a:r>
                      <a:endParaRPr lang="en-US" sz="12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09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0xFF30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2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Stream Info Bank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smtClean="0"/>
                        <a:t>(for ROC Raw)</a:t>
                      </a:r>
                      <a:endParaRPr lang="en-US" sz="14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0xFF31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2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Time Info Bank</a:t>
                      </a:r>
                      <a:r>
                        <a:rPr lang="en-US" sz="1400" b="0" baseline="0" dirty="0" smtClean="0"/>
                        <a:t> (for Physics)</a:t>
                      </a:r>
                      <a:endParaRPr lang="en-US" sz="14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0xFF60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 built by primary event builder in streaming mode</a:t>
                      </a:r>
                      <a:endParaRPr lang="en-US" sz="1400" b="0" i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0xFF62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 built by secondary event builder in streaming mode</a:t>
                      </a:r>
                      <a:endParaRPr lang="en-US" sz="1400" b="0" i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926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0xFF64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 built by DC event builder in streaming mode</a:t>
                      </a:r>
                      <a:endParaRPr lang="en-US" sz="1400" b="0" i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02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136470" y="186784"/>
            <a:ext cx="166388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VTP ROC 1 Channel</a:t>
            </a: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(3 streams)</a:t>
            </a:r>
            <a:endParaRPr lang="en-US" sz="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68572" y="186784"/>
            <a:ext cx="166388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VTP ROC 2 Channel</a:t>
            </a: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(1 stream)</a:t>
            </a:r>
            <a:endParaRPr lang="en-US" sz="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00674" y="186784"/>
            <a:ext cx="166388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VTP ROC 3 Channel</a:t>
            </a: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(2 streams)</a:t>
            </a:r>
            <a:endParaRPr lang="en-US" sz="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69070" y="4263354"/>
            <a:ext cx="2561006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 ==&gt; Stream</a:t>
            </a:r>
          </a:p>
          <a:p>
            <a:r>
              <a:rPr lang="en-US" sz="1600" dirty="0" smtClean="0"/>
              <a:t>TS </a:t>
            </a:r>
            <a:r>
              <a:rPr lang="en-US" sz="1600" dirty="0" smtClean="0">
                <a:sym typeface="Wingdings"/>
              </a:rPr>
              <a:t>==&gt;</a:t>
            </a:r>
            <a:r>
              <a:rPr lang="en-US" sz="1600" dirty="0" smtClean="0"/>
              <a:t>  Time Slice</a:t>
            </a:r>
          </a:p>
          <a:p>
            <a:r>
              <a:rPr lang="en-US" sz="1600" dirty="0" smtClean="0"/>
              <a:t>TSB </a:t>
            </a:r>
            <a:r>
              <a:rPr lang="en-US" sz="1600" dirty="0" smtClean="0">
                <a:sym typeface="Wingdings"/>
              </a:rPr>
              <a:t>==&gt;</a:t>
            </a:r>
            <a:r>
              <a:rPr lang="en-US" sz="1600" dirty="0" smtClean="0"/>
              <a:t> ROC Time Slice Bank</a:t>
            </a:r>
          </a:p>
          <a:p>
            <a:endParaRPr lang="en-US" sz="1200" dirty="0" smtClean="0"/>
          </a:p>
        </p:txBody>
      </p:sp>
      <p:grpSp>
        <p:nvGrpSpPr>
          <p:cNvPr id="71" name="Group 70"/>
          <p:cNvGrpSpPr/>
          <p:nvPr/>
        </p:nvGrpSpPr>
        <p:grpSpPr>
          <a:xfrm>
            <a:off x="1207590" y="1778329"/>
            <a:ext cx="1469450" cy="828534"/>
            <a:chOff x="1136470" y="2819536"/>
            <a:chExt cx="1469450" cy="828534"/>
          </a:xfrm>
        </p:grpSpPr>
        <p:sp>
          <p:nvSpPr>
            <p:cNvPr id="8" name="TextBox 7"/>
            <p:cNvSpPr txBox="1"/>
            <p:nvPr/>
          </p:nvSpPr>
          <p:spPr>
            <a:xfrm>
              <a:off x="1136470" y="3371071"/>
              <a:ext cx="1469450" cy="2769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ROC 1, TS 2, S 1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36470" y="2819536"/>
              <a:ext cx="1469450" cy="2769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ROC 1, TS 2, S 3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36470" y="3100384"/>
              <a:ext cx="1469450" cy="2769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ROC 1, TS 2, S 2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207590" y="2668460"/>
            <a:ext cx="1469450" cy="828534"/>
            <a:chOff x="1136470" y="2819536"/>
            <a:chExt cx="1469450" cy="828534"/>
          </a:xfrm>
        </p:grpSpPr>
        <p:sp>
          <p:nvSpPr>
            <p:cNvPr id="73" name="TextBox 72"/>
            <p:cNvSpPr txBox="1"/>
            <p:nvPr/>
          </p:nvSpPr>
          <p:spPr>
            <a:xfrm>
              <a:off x="1136470" y="3371071"/>
              <a:ext cx="1469450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ROC 1, TS 1, S 1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136470" y="2819536"/>
              <a:ext cx="1469450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ROC 1, TS 1, S 3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36470" y="3100384"/>
              <a:ext cx="1469450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ROC 1, TS 1, S 2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207590" y="888198"/>
            <a:ext cx="1469450" cy="828534"/>
            <a:chOff x="1136470" y="2819536"/>
            <a:chExt cx="1469450" cy="828534"/>
          </a:xfrm>
        </p:grpSpPr>
        <p:sp>
          <p:nvSpPr>
            <p:cNvPr id="77" name="TextBox 76"/>
            <p:cNvSpPr txBox="1"/>
            <p:nvPr/>
          </p:nvSpPr>
          <p:spPr>
            <a:xfrm>
              <a:off x="1136470" y="3371071"/>
              <a:ext cx="1469450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ROC 1, TS 3, S 1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36470" y="2819536"/>
              <a:ext cx="1469450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ROC 1, TS 3, S 3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36470" y="3100384"/>
              <a:ext cx="1469450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ROC 1, TS 3, S 2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539189" y="2329864"/>
            <a:ext cx="146945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ROC 2, TS 2, S 1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39189" y="3219995"/>
            <a:ext cx="146945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ROC 2, TS 1, S 1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39189" y="1439733"/>
            <a:ext cx="146945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ROC 2, TS 3, S 1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5926733" y="2059177"/>
            <a:ext cx="1469450" cy="547686"/>
            <a:chOff x="1136470" y="3100384"/>
            <a:chExt cx="1469450" cy="547686"/>
          </a:xfrm>
        </p:grpSpPr>
        <p:sp>
          <p:nvSpPr>
            <p:cNvPr id="93" name="TextBox 92"/>
            <p:cNvSpPr txBox="1"/>
            <p:nvPr/>
          </p:nvSpPr>
          <p:spPr>
            <a:xfrm>
              <a:off x="1136470" y="3371071"/>
              <a:ext cx="1469450" cy="2769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ROC 3, TS 2, S 1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36470" y="3100384"/>
              <a:ext cx="1469450" cy="2769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ROC 3, TS 2, S 2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926733" y="2949308"/>
            <a:ext cx="1469450" cy="547686"/>
            <a:chOff x="1136470" y="3100384"/>
            <a:chExt cx="1469450" cy="547686"/>
          </a:xfrm>
        </p:grpSpPr>
        <p:sp>
          <p:nvSpPr>
            <p:cNvPr id="97" name="TextBox 96"/>
            <p:cNvSpPr txBox="1"/>
            <p:nvPr/>
          </p:nvSpPr>
          <p:spPr>
            <a:xfrm>
              <a:off x="1136470" y="3371071"/>
              <a:ext cx="1469450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ROC 3, TS 1, S 1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136470" y="3100384"/>
              <a:ext cx="1469450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ROC 3, TS 1, S 2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926733" y="1169046"/>
            <a:ext cx="1469450" cy="547686"/>
            <a:chOff x="1136470" y="3100384"/>
            <a:chExt cx="1469450" cy="547686"/>
          </a:xfrm>
        </p:grpSpPr>
        <p:sp>
          <p:nvSpPr>
            <p:cNvPr id="101" name="TextBox 100"/>
            <p:cNvSpPr txBox="1"/>
            <p:nvPr/>
          </p:nvSpPr>
          <p:spPr>
            <a:xfrm>
              <a:off x="1136470" y="3371071"/>
              <a:ext cx="1469450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ROC 3, TS 3, S 1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136470" y="3100384"/>
              <a:ext cx="1469450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ROC 3, TS 3, S 2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774174" y="3793736"/>
            <a:ext cx="30265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Time Slice Sorting Thread</a:t>
            </a:r>
            <a:endParaRPr lang="en-US" sz="800" b="1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1967557" y="3511413"/>
            <a:ext cx="771691" cy="48544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5" idx="2"/>
            <a:endCxn id="104" idx="0"/>
          </p:cNvCxnSpPr>
          <p:nvPr/>
        </p:nvCxnSpPr>
        <p:spPr>
          <a:xfrm>
            <a:off x="4273914" y="3496994"/>
            <a:ext cx="13510" cy="29674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5800674" y="3520358"/>
            <a:ext cx="952248" cy="45524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 rot="16200000">
            <a:off x="-1372716" y="3148924"/>
            <a:ext cx="3534012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Event Building </a:t>
            </a:r>
            <a:r>
              <a:rPr lang="en-US" sz="2000" b="1" smtClean="0">
                <a:latin typeface="Arial" pitchFamily="34" charset="0"/>
                <a:cs typeface="Arial" pitchFamily="34" charset="0"/>
              </a:rPr>
              <a:t>with slices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2481221" y="4214668"/>
            <a:ext cx="1623060" cy="1623060"/>
            <a:chOff x="2633980" y="723900"/>
            <a:chExt cx="1623060" cy="1623060"/>
          </a:xfrm>
        </p:grpSpPr>
        <p:grpSp>
          <p:nvGrpSpPr>
            <p:cNvPr id="129" name="Group 128"/>
            <p:cNvGrpSpPr/>
            <p:nvPr/>
          </p:nvGrpSpPr>
          <p:grpSpPr>
            <a:xfrm>
              <a:off x="2633980" y="723900"/>
              <a:ext cx="1623060" cy="1623060"/>
              <a:chOff x="2633980" y="723900"/>
              <a:chExt cx="2966720" cy="296672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2633980" y="723900"/>
                <a:ext cx="2966720" cy="296672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Connector 142"/>
              <p:cNvCxnSpPr>
                <a:stCxn id="130" idx="0"/>
                <a:endCxn id="130" idx="4"/>
              </p:cNvCxnSpPr>
              <p:nvPr/>
            </p:nvCxnSpPr>
            <p:spPr>
              <a:xfrm>
                <a:off x="4117340" y="723900"/>
                <a:ext cx="0" cy="296672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30" idx="2"/>
                <a:endCxn id="130" idx="6"/>
              </p:cNvCxnSpPr>
              <p:nvPr/>
            </p:nvCxnSpPr>
            <p:spPr>
              <a:xfrm>
                <a:off x="2633980" y="2207260"/>
                <a:ext cx="29667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stCxn id="130" idx="1"/>
                <a:endCxn id="130" idx="5"/>
              </p:cNvCxnSpPr>
              <p:nvPr/>
            </p:nvCxnSpPr>
            <p:spPr>
              <a:xfrm>
                <a:off x="3068446" y="1158366"/>
                <a:ext cx="2097788" cy="20977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stCxn id="130" idx="7"/>
                <a:endCxn id="130" idx="3"/>
              </p:cNvCxnSpPr>
              <p:nvPr/>
            </p:nvCxnSpPr>
            <p:spPr>
              <a:xfrm flipH="1">
                <a:off x="3068446" y="1158366"/>
                <a:ext cx="2097788" cy="20977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3548380" y="855980"/>
                <a:ext cx="1137920" cy="270256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2743200" y="1656080"/>
                <a:ext cx="2763520" cy="110612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H="1">
                <a:off x="3548381" y="855980"/>
                <a:ext cx="1131984" cy="270256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V="1">
                <a:off x="2743200" y="1656080"/>
                <a:ext cx="2748280" cy="112020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Oval 150"/>
              <p:cNvSpPr/>
              <p:nvPr/>
            </p:nvSpPr>
            <p:spPr>
              <a:xfrm>
                <a:off x="3368040" y="1457960"/>
                <a:ext cx="1498600" cy="149860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3419852" y="19521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16210" y="1718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670102" y="189173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941373" y="12211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949404" y="14675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04494" y="7527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866317" y="9880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778779" y="10206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643467" y="8450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964263" y="8164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443887" y="7425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686786" y="12338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331925" y="4214668"/>
            <a:ext cx="1623060" cy="1623060"/>
            <a:chOff x="2633980" y="723900"/>
            <a:chExt cx="1623060" cy="1623060"/>
          </a:xfrm>
        </p:grpSpPr>
        <p:grpSp>
          <p:nvGrpSpPr>
            <p:cNvPr id="153" name="Group 152"/>
            <p:cNvGrpSpPr/>
            <p:nvPr/>
          </p:nvGrpSpPr>
          <p:grpSpPr>
            <a:xfrm>
              <a:off x="2633980" y="723900"/>
              <a:ext cx="1623060" cy="1623060"/>
              <a:chOff x="2633980" y="723900"/>
              <a:chExt cx="2966720" cy="2966720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2633980" y="723900"/>
                <a:ext cx="2966720" cy="296672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/>
              <p:cNvCxnSpPr/>
              <p:nvPr/>
            </p:nvCxnSpPr>
            <p:spPr>
              <a:xfrm>
                <a:off x="4117340" y="723900"/>
                <a:ext cx="0" cy="296672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2633980" y="2207260"/>
                <a:ext cx="29667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3068446" y="1158366"/>
                <a:ext cx="2097788" cy="20977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flipH="1">
                <a:off x="3068446" y="1158366"/>
                <a:ext cx="2097788" cy="20977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3548380" y="855980"/>
                <a:ext cx="1137920" cy="270256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2743200" y="1656080"/>
                <a:ext cx="2763520" cy="110612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H="1">
                <a:off x="3548381" y="855980"/>
                <a:ext cx="1131984" cy="270256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flipV="1">
                <a:off x="2743200" y="1656080"/>
                <a:ext cx="2748280" cy="112020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3368040" y="1457960"/>
                <a:ext cx="1498600" cy="149860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4" name="TextBox 153"/>
            <p:cNvSpPr txBox="1"/>
            <p:nvPr/>
          </p:nvSpPr>
          <p:spPr>
            <a:xfrm>
              <a:off x="3419852" y="19521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816210" y="1718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670102" y="189173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941373" y="12211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949404" y="14675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2</a:t>
              </a:r>
              <a:endParaRPr lang="en-US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866317" y="9880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2</a:t>
              </a:r>
              <a:endParaRPr lang="en-US" dirty="0"/>
            </a:p>
          </p:txBody>
        </p:sp>
      </p:grpSp>
      <p:cxnSp>
        <p:nvCxnSpPr>
          <p:cNvPr id="170" name="Straight Arrow Connector 169"/>
          <p:cNvCxnSpPr>
            <a:endCxn id="142" idx="7"/>
          </p:cNvCxnSpPr>
          <p:nvPr/>
        </p:nvCxnSpPr>
        <p:spPr>
          <a:xfrm flipH="1">
            <a:off x="3866589" y="4097075"/>
            <a:ext cx="231743" cy="35528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endCxn id="160" idx="1"/>
          </p:cNvCxnSpPr>
          <p:nvPr/>
        </p:nvCxnSpPr>
        <p:spPr>
          <a:xfrm>
            <a:off x="4441849" y="4106835"/>
            <a:ext cx="127768" cy="3455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103538" y="4705126"/>
            <a:ext cx="134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Ring </a:t>
            </a:r>
            <a:r>
              <a:rPr lang="en-US" dirty="0" err="1" smtClean="0"/>
              <a:t>Buf</a:t>
            </a:r>
            <a:r>
              <a:rPr lang="en-US" dirty="0" smtClean="0"/>
              <a:t> of TSBs (TS </a:t>
            </a:r>
            <a:r>
              <a:rPr lang="en-US" dirty="0" err="1" smtClean="0"/>
              <a:t>val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6" name="Left Brace 175"/>
          <p:cNvSpPr/>
          <p:nvPr/>
        </p:nvSpPr>
        <p:spPr>
          <a:xfrm flipH="1">
            <a:off x="7537117" y="885618"/>
            <a:ext cx="304800" cy="2624115"/>
          </a:xfrm>
          <a:prstGeom prst="leftBrace">
            <a:avLst>
              <a:gd name="adj1" fmla="val 4270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88024" y="5990204"/>
            <a:ext cx="245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Building Threads</a:t>
            </a:r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2451507" y="6049973"/>
            <a:ext cx="1621521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latin typeface="Arial" pitchFamily="34" charset="0"/>
                <a:cs typeface="Arial" pitchFamily="34" charset="0"/>
              </a:rPr>
              <a:t>Building Thread 1</a:t>
            </a:r>
            <a:endParaRPr lang="en-US" sz="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300512" y="6049917"/>
            <a:ext cx="1621521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Building Thread 2</a:t>
            </a:r>
            <a:endParaRPr lang="en-US" sz="800" b="1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1" name="Straight Arrow Connector 180"/>
          <p:cNvCxnSpPr/>
          <p:nvPr/>
        </p:nvCxnSpPr>
        <p:spPr>
          <a:xfrm>
            <a:off x="5631187" y="5699567"/>
            <a:ext cx="127768" cy="3455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2638019" y="5720168"/>
            <a:ext cx="231743" cy="35528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3318450" y="6326916"/>
            <a:ext cx="34971" cy="4091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5106861" y="6347713"/>
            <a:ext cx="34971" cy="4091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7683555" y="1606630"/>
            <a:ext cx="1261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Contents of each channel’s ring 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1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1551" y="202474"/>
            <a:ext cx="146945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ROC 2, TS 1, S 1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8744" y="1001603"/>
            <a:ext cx="7423736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Time Slice Sorting Thread</a:t>
            </a:r>
            <a:endParaRPr lang="en-US" sz="800" b="1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90772" y="476617"/>
            <a:ext cx="771691" cy="48544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441849" y="479630"/>
            <a:ext cx="0" cy="5219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146114" y="503048"/>
            <a:ext cx="952248" cy="45524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481221" y="4214668"/>
            <a:ext cx="1623060" cy="1623060"/>
            <a:chOff x="2633980" y="723900"/>
            <a:chExt cx="1623060" cy="1623060"/>
          </a:xfrm>
        </p:grpSpPr>
        <p:grpSp>
          <p:nvGrpSpPr>
            <p:cNvPr id="10" name="Group 9"/>
            <p:cNvGrpSpPr/>
            <p:nvPr/>
          </p:nvGrpSpPr>
          <p:grpSpPr>
            <a:xfrm>
              <a:off x="2633980" y="723900"/>
              <a:ext cx="1623060" cy="1623060"/>
              <a:chOff x="2633980" y="723900"/>
              <a:chExt cx="2966720" cy="296672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633980" y="723900"/>
                <a:ext cx="2966720" cy="296672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4117340" y="723900"/>
                <a:ext cx="0" cy="296672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633980" y="2207260"/>
                <a:ext cx="29667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068446" y="1158366"/>
                <a:ext cx="2097788" cy="20977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3068446" y="1158366"/>
                <a:ext cx="2097788" cy="20977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548380" y="855980"/>
                <a:ext cx="1137920" cy="270256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743200" y="1656080"/>
                <a:ext cx="2763520" cy="110612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3548381" y="855980"/>
                <a:ext cx="1131984" cy="270256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743200" y="1656080"/>
                <a:ext cx="2748280" cy="112020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3368040" y="1457960"/>
                <a:ext cx="1498600" cy="149860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419852" y="19521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6210" y="1718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70102" y="189173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41373" y="12211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49404" y="14675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494" y="7527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66317" y="9880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78779" y="10206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43467" y="8450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64263" y="8164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43887" y="7425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86786" y="12338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331925" y="4214668"/>
            <a:ext cx="1623060" cy="1623060"/>
            <a:chOff x="2633980" y="723900"/>
            <a:chExt cx="1623060" cy="1623060"/>
          </a:xfrm>
        </p:grpSpPr>
        <p:grpSp>
          <p:nvGrpSpPr>
            <p:cNvPr id="34" name="Group 33"/>
            <p:cNvGrpSpPr/>
            <p:nvPr/>
          </p:nvGrpSpPr>
          <p:grpSpPr>
            <a:xfrm>
              <a:off x="2633980" y="723900"/>
              <a:ext cx="1623060" cy="1623060"/>
              <a:chOff x="2633980" y="723900"/>
              <a:chExt cx="2966720" cy="296672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2633980" y="723900"/>
                <a:ext cx="2966720" cy="296672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4117340" y="723900"/>
                <a:ext cx="0" cy="296672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633980" y="2207260"/>
                <a:ext cx="29667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068446" y="1158366"/>
                <a:ext cx="2097788" cy="20977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3068446" y="1158366"/>
                <a:ext cx="2097788" cy="20977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548380" y="855980"/>
                <a:ext cx="1137920" cy="270256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743200" y="1656080"/>
                <a:ext cx="2763520" cy="110612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3548381" y="855980"/>
                <a:ext cx="1131984" cy="270256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2743200" y="1656080"/>
                <a:ext cx="2748280" cy="112020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3368040" y="1457960"/>
                <a:ext cx="1498600" cy="149860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419852" y="19521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6210" y="1718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70102" y="189173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41373" y="12211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49404" y="14675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2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66317" y="9880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2</a:t>
              </a:r>
              <a:endParaRPr lang="en-US" dirty="0"/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H="1">
            <a:off x="3866589" y="4097075"/>
            <a:ext cx="231743" cy="35528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441849" y="4106835"/>
            <a:ext cx="127768" cy="3455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03538" y="4705126"/>
            <a:ext cx="134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Ring </a:t>
            </a:r>
            <a:r>
              <a:rPr lang="en-US" dirty="0" err="1" smtClean="0"/>
              <a:t>Buf</a:t>
            </a:r>
            <a:r>
              <a:rPr lang="en-US" dirty="0" smtClean="0"/>
              <a:t> of TSBs (TS </a:t>
            </a:r>
            <a:r>
              <a:rPr lang="en-US" dirty="0" err="1" smtClean="0"/>
              <a:t>val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8024" y="5990204"/>
            <a:ext cx="245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Building Threads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451507" y="6049973"/>
            <a:ext cx="1621521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latin typeface="Arial" pitchFamily="34" charset="0"/>
                <a:cs typeface="Arial" pitchFamily="34" charset="0"/>
              </a:rPr>
              <a:t>Building Thread 1</a:t>
            </a:r>
            <a:endParaRPr lang="en-US" sz="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00512" y="6049917"/>
            <a:ext cx="1621521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Building Thread 2</a:t>
            </a:r>
            <a:endParaRPr lang="en-US" sz="800" b="1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631187" y="5699567"/>
            <a:ext cx="127768" cy="3455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2638019" y="5720168"/>
            <a:ext cx="231743" cy="35528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245279" y="202475"/>
            <a:ext cx="146945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latin typeface="Arial" pitchFamily="34" charset="0"/>
                <a:cs typeface="Arial" pitchFamily="34" charset="0"/>
              </a:rPr>
              <a:t>ROC 3,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TS 1, S 1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071524" y="199618"/>
            <a:ext cx="146945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ROC 1, TS 1, S 1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13019</TotalTime>
  <Words>727</Words>
  <Application>Microsoft Macintosh PowerPoint</Application>
  <PresentationFormat>Letter Paper (8.5x11 in)</PresentationFormat>
  <Paragraphs>182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cp:lastPrinted>2021-08-25T18:15:54Z</cp:lastPrinted>
  <dcterms:created xsi:type="dcterms:W3CDTF">2021-08-25T15:21:00Z</dcterms:created>
  <dcterms:modified xsi:type="dcterms:W3CDTF">2021-09-03T16:20:13Z</dcterms:modified>
</cp:coreProperties>
</file>