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9" r:id="rId3"/>
    <p:sldId id="281" r:id="rId4"/>
    <p:sldId id="282" r:id="rId5"/>
    <p:sldId id="283" r:id="rId6"/>
    <p:sldId id="284" r:id="rId7"/>
    <p:sldId id="302" r:id="rId8"/>
    <p:sldId id="293" r:id="rId9"/>
    <p:sldId id="286" r:id="rId10"/>
    <p:sldId id="299" r:id="rId11"/>
    <p:sldId id="294" r:id="rId12"/>
    <p:sldId id="285" r:id="rId13"/>
    <p:sldId id="287" r:id="rId14"/>
    <p:sldId id="291" r:id="rId15"/>
    <p:sldId id="289" r:id="rId16"/>
    <p:sldId id="288" r:id="rId17"/>
    <p:sldId id="292" r:id="rId18"/>
    <p:sldId id="274" r:id="rId19"/>
    <p:sldId id="280" r:id="rId20"/>
    <p:sldId id="259" r:id="rId21"/>
    <p:sldId id="301" r:id="rId22"/>
    <p:sldId id="304" r:id="rId23"/>
    <p:sldId id="276" r:id="rId24"/>
    <p:sldId id="303" r:id="rId25"/>
    <p:sldId id="275" r:id="rId26"/>
    <p:sldId id="277" r:id="rId27"/>
    <p:sldId id="278" r:id="rId28"/>
    <p:sldId id="261" r:id="rId29"/>
    <p:sldId id="262" r:id="rId30"/>
    <p:sldId id="264" r:id="rId31"/>
    <p:sldId id="263" r:id="rId32"/>
    <p:sldId id="271" r:id="rId33"/>
    <p:sldId id="265" r:id="rId34"/>
    <p:sldId id="266" r:id="rId35"/>
    <p:sldId id="270" r:id="rId36"/>
    <p:sldId id="269" r:id="rId37"/>
    <p:sldId id="273" r:id="rId38"/>
    <p:sldId id="296" r:id="rId39"/>
    <p:sldId id="298" r:id="rId40"/>
    <p:sldId id="297" r:id="rId41"/>
  </p:sldIdLst>
  <p:sldSz cx="9144000" cy="6858000" type="screen4x3"/>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44" autoAdjust="0"/>
    <p:restoredTop sz="94602" autoAdjust="0"/>
  </p:normalViewPr>
  <p:slideViewPr>
    <p:cSldViewPr>
      <p:cViewPr>
        <p:scale>
          <a:sx n="124" d="100"/>
          <a:sy n="124" d="100"/>
        </p:scale>
        <p:origin x="320" y="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26" y="-96"/>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5273003" y="0"/>
            <a:ext cx="4033943" cy="351155"/>
          </a:xfrm>
          <a:prstGeom prst="rect">
            <a:avLst/>
          </a:prstGeom>
        </p:spPr>
        <p:txBody>
          <a:bodyPr vert="horz" lIns="93324" tIns="46662" rIns="93324" bIns="46662" rtlCol="0"/>
          <a:lstStyle>
            <a:lvl1pPr algn="r">
              <a:defRPr sz="1200"/>
            </a:lvl1pPr>
          </a:lstStyle>
          <a:p>
            <a:fld id="{06A35590-506D-4721-A6D9-F4A80246B670}" type="datetimeFigureOut">
              <a:rPr lang="en-US" smtClean="0"/>
              <a:pPr/>
              <a:t>8/17/21</a:t>
            </a:fld>
            <a:endParaRPr lang="en-US"/>
          </a:p>
        </p:txBody>
      </p:sp>
      <p:sp>
        <p:nvSpPr>
          <p:cNvPr id="4" name="Slide Image Placeholder 3"/>
          <p:cNvSpPr>
            <a:spLocks noGrp="1" noRot="1" noChangeAspect="1"/>
          </p:cNvSpPr>
          <p:nvPr>
            <p:ph type="sldImg" idx="2"/>
          </p:nvPr>
        </p:nvSpPr>
        <p:spPr>
          <a:xfrm>
            <a:off x="2900363" y="527050"/>
            <a:ext cx="3509962" cy="263366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930910" y="3335973"/>
            <a:ext cx="7447280" cy="31603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70726"/>
            <a:ext cx="4033943" cy="3511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70726"/>
            <a:ext cx="4033943" cy="351155"/>
          </a:xfrm>
          <a:prstGeom prst="rect">
            <a:avLst/>
          </a:prstGeom>
        </p:spPr>
        <p:txBody>
          <a:bodyPr vert="horz" lIns="93324" tIns="46662" rIns="93324" bIns="46662" rtlCol="0" anchor="b"/>
          <a:lstStyle>
            <a:lvl1pPr algn="r">
              <a:defRPr sz="1200"/>
            </a:lvl1pPr>
          </a:lstStyle>
          <a:p>
            <a:fld id="{6C61A717-5464-4AC3-A9AD-D8CDAD40A85F}" type="slidenum">
              <a:rPr lang="en-US" smtClean="0"/>
              <a:pPr/>
              <a:t>‹#›</a:t>
            </a:fld>
            <a:endParaRPr lang="en-US"/>
          </a:p>
        </p:txBody>
      </p:sp>
    </p:spTree>
    <p:extLst>
      <p:ext uri="{BB962C8B-B14F-4D97-AF65-F5344CB8AC3E}">
        <p14:creationId xmlns:p14="http://schemas.microsoft.com/office/powerpoint/2010/main" val="186731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1A717-5464-4AC3-A9AD-D8CDAD40A85F}" type="slidenum">
              <a:rPr lang="en-US" smtClean="0"/>
              <a:pPr/>
              <a:t>15</a:t>
            </a:fld>
            <a:endParaRPr lang="en-US"/>
          </a:p>
        </p:txBody>
      </p:sp>
    </p:spTree>
    <p:extLst>
      <p:ext uri="{BB962C8B-B14F-4D97-AF65-F5344CB8AC3E}">
        <p14:creationId xmlns:p14="http://schemas.microsoft.com/office/powerpoint/2010/main" val="305846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1A717-5464-4AC3-A9AD-D8CDAD40A85F}" type="slidenum">
              <a:rPr lang="en-US" smtClean="0"/>
              <a:pPr/>
              <a:t>16</a:t>
            </a:fld>
            <a:endParaRPr lang="en-US"/>
          </a:p>
        </p:txBody>
      </p:sp>
    </p:spTree>
    <p:extLst>
      <p:ext uri="{BB962C8B-B14F-4D97-AF65-F5344CB8AC3E}">
        <p14:creationId xmlns:p14="http://schemas.microsoft.com/office/powerpoint/2010/main" val="188120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005F13-F3BD-4379-ACBE-E9539140156C}" type="datetimeFigureOut">
              <a:rPr lang="en-US" smtClean="0"/>
              <a:pPr/>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05F13-F3BD-4379-ACBE-E9539140156C}" type="datetimeFigureOut">
              <a:rPr lang="en-US" smtClean="0"/>
              <a:pPr/>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05F13-F3BD-4379-ACBE-E9539140156C}" type="datetimeFigureOut">
              <a:rPr lang="en-US" smtClean="0"/>
              <a:pPr/>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05F13-F3BD-4379-ACBE-E9539140156C}" type="datetimeFigureOut">
              <a:rPr lang="en-US" smtClean="0"/>
              <a:pPr/>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05F13-F3BD-4379-ACBE-E9539140156C}" type="datetimeFigureOut">
              <a:rPr lang="en-US" smtClean="0"/>
              <a:pPr/>
              <a:t>8/17/21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05F13-F3BD-4379-ACBE-E9539140156C}" type="datetimeFigureOut">
              <a:rPr lang="en-US" smtClean="0"/>
              <a:pPr/>
              <a:t>8/17/21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05F13-F3BD-4379-ACBE-E9539140156C}" type="datetimeFigureOut">
              <a:rPr lang="en-US" smtClean="0"/>
              <a:pPr/>
              <a:t>8/17/21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05F13-F3BD-4379-ACBE-E9539140156C}" type="datetimeFigureOut">
              <a:rPr lang="en-US" smtClean="0"/>
              <a:pPr/>
              <a:t>8/17/21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05F13-F3BD-4379-ACBE-E9539140156C}" type="datetimeFigureOut">
              <a:rPr lang="en-US" smtClean="0"/>
              <a:pPr/>
              <a:t>8/17/21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05F13-F3BD-4379-ACBE-E9539140156C}" type="datetimeFigureOut">
              <a:rPr lang="en-US" smtClean="0"/>
              <a:pPr/>
              <a:t>8/17/21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05F13-F3BD-4379-ACBE-E9539140156C}" type="datetimeFigureOut">
              <a:rPr lang="en-US" smtClean="0"/>
              <a:pPr/>
              <a:t>8/17/21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05F13-F3BD-4379-ACBE-E9539140156C}" type="datetimeFigureOut">
              <a:rPr lang="en-US" smtClean="0"/>
              <a:pPr/>
              <a:t>8/17/21</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A7A8-3DB1-49F5-B4F3-332BA5D6A3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CODA Online Data </a:t>
            </a:r>
            <a:r>
              <a:rPr lang="en-US" dirty="0" smtClean="0"/>
              <a:t>Formats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750488" y="1270280"/>
            <a:ext cx="7707714" cy="3270432"/>
            <a:chOff x="750488" y="1270280"/>
            <a:chExt cx="7707714" cy="3270432"/>
          </a:xfrm>
        </p:grpSpPr>
        <p:sp>
          <p:nvSpPr>
            <p:cNvPr id="4" name="TextBox 3"/>
            <p:cNvSpPr txBox="1"/>
            <p:nvPr/>
          </p:nvSpPr>
          <p:spPr>
            <a:xfrm>
              <a:off x="1345649" y="1270280"/>
              <a:ext cx="236220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800" b="1" dirty="0" smtClean="0">
                  <a:latin typeface="Arial" pitchFamily="34" charset="0"/>
                  <a:cs typeface="Arial" pitchFamily="34" charset="0"/>
                </a:rPr>
                <a:t>Evio Events</a:t>
              </a:r>
              <a:endParaRPr lang="en-US" sz="2800" b="1" dirty="0">
                <a:latin typeface="Arial" pitchFamily="34" charset="0"/>
                <a:cs typeface="Arial" pitchFamily="34" charset="0"/>
              </a:endParaRPr>
            </a:p>
          </p:txBody>
        </p:sp>
        <p:sp>
          <p:nvSpPr>
            <p:cNvPr id="5" name="TextBox 4"/>
            <p:cNvSpPr txBox="1"/>
            <p:nvPr/>
          </p:nvSpPr>
          <p:spPr>
            <a:xfrm>
              <a:off x="5562600" y="1331835"/>
              <a:ext cx="22098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smtClean="0">
                  <a:latin typeface="Arial" pitchFamily="34" charset="0"/>
                  <a:cs typeface="Arial" pitchFamily="34" charset="0"/>
                </a:rPr>
                <a:t>HIPO Events</a:t>
              </a:r>
              <a:endParaRPr lang="en-US" sz="2400" b="1" dirty="0">
                <a:latin typeface="Arial" pitchFamily="34" charset="0"/>
                <a:cs typeface="Arial" pitchFamily="34" charset="0"/>
              </a:endParaRPr>
            </a:p>
          </p:txBody>
        </p:sp>
        <p:grpSp>
          <p:nvGrpSpPr>
            <p:cNvPr id="45" name="Group 44"/>
            <p:cNvGrpSpPr/>
            <p:nvPr/>
          </p:nvGrpSpPr>
          <p:grpSpPr>
            <a:xfrm>
              <a:off x="4876800" y="1987610"/>
              <a:ext cx="3581402" cy="2547936"/>
              <a:chOff x="1714498" y="4343400"/>
              <a:chExt cx="2552702" cy="1527492"/>
            </a:xfrm>
          </p:grpSpPr>
          <p:sp>
            <p:nvSpPr>
              <p:cNvPr id="23" name="Rectangle 22"/>
              <p:cNvSpPr/>
              <p:nvPr/>
            </p:nvSpPr>
            <p:spPr>
              <a:xfrm>
                <a:off x="1714500" y="4343400"/>
                <a:ext cx="2552700" cy="1527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14500" y="4343400"/>
                <a:ext cx="2552700" cy="381000"/>
              </a:xfrm>
              <a:prstGeom prst="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156186" y="4416766"/>
                <a:ext cx="838200" cy="221415"/>
              </a:xfrm>
              <a:prstGeom prst="rect">
                <a:avLst/>
              </a:prstGeom>
              <a:noFill/>
            </p:spPr>
            <p:txBody>
              <a:bodyPr wrap="square" rtlCol="0">
                <a:spAutoFit/>
              </a:bodyPr>
              <a:lstStyle/>
              <a:p>
                <a:r>
                  <a:rPr lang="en-US" b="1" dirty="0" smtClean="0"/>
                  <a:t>Event 1</a:t>
                </a:r>
                <a:endParaRPr lang="en-US" b="1" dirty="0"/>
              </a:p>
            </p:txBody>
          </p:sp>
          <p:sp>
            <p:nvSpPr>
              <p:cNvPr id="27" name="Rectangle 26"/>
              <p:cNvSpPr/>
              <p:nvPr/>
            </p:nvSpPr>
            <p:spPr>
              <a:xfrm>
                <a:off x="2362200" y="4724400"/>
                <a:ext cx="1905000" cy="381000"/>
              </a:xfrm>
              <a:prstGeom prst="rect">
                <a:avLst/>
              </a:prstGeom>
              <a:solidFill>
                <a:srgbClr val="FFC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969424" y="4786241"/>
                <a:ext cx="838200" cy="221415"/>
              </a:xfrm>
              <a:prstGeom prst="rect">
                <a:avLst/>
              </a:prstGeom>
              <a:noFill/>
            </p:spPr>
            <p:txBody>
              <a:bodyPr wrap="square" rtlCol="0">
                <a:spAutoFit/>
              </a:bodyPr>
              <a:lstStyle/>
              <a:p>
                <a:r>
                  <a:rPr lang="en-US" b="1" dirty="0" smtClean="0"/>
                  <a:t>Event 2</a:t>
                </a:r>
                <a:endParaRPr lang="en-US" b="1" dirty="0"/>
              </a:p>
            </p:txBody>
          </p:sp>
          <p:sp>
            <p:nvSpPr>
              <p:cNvPr id="31" name="Rectangle 30"/>
              <p:cNvSpPr/>
              <p:nvPr/>
            </p:nvSpPr>
            <p:spPr>
              <a:xfrm>
                <a:off x="2933700" y="5103795"/>
                <a:ext cx="1333500" cy="387924"/>
              </a:xfrm>
              <a:prstGeom prst="rect">
                <a:avLst/>
              </a:prstGeom>
              <a:solidFill>
                <a:srgbClr val="C00000">
                  <a:alpha val="32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51513" y="5186636"/>
                <a:ext cx="838200" cy="221415"/>
              </a:xfrm>
              <a:prstGeom prst="rect">
                <a:avLst/>
              </a:prstGeom>
              <a:noFill/>
            </p:spPr>
            <p:txBody>
              <a:bodyPr wrap="square" rtlCol="0">
                <a:spAutoFit/>
              </a:bodyPr>
              <a:lstStyle/>
              <a:p>
                <a:r>
                  <a:rPr lang="en-US" b="1" dirty="0" smtClean="0"/>
                  <a:t>Event N</a:t>
                </a:r>
                <a:endParaRPr lang="en-US" b="1" dirty="0"/>
              </a:p>
            </p:txBody>
          </p:sp>
          <p:sp>
            <p:nvSpPr>
              <p:cNvPr id="37" name="Rectangle 36"/>
              <p:cNvSpPr/>
              <p:nvPr/>
            </p:nvSpPr>
            <p:spPr>
              <a:xfrm>
                <a:off x="1714500" y="4722796"/>
                <a:ext cx="647700" cy="381000"/>
              </a:xfrm>
              <a:prstGeom prst="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201880" y="5102008"/>
                <a:ext cx="731819" cy="387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14498" y="5101879"/>
                <a:ext cx="487379" cy="388013"/>
              </a:xfrm>
              <a:prstGeom prst="rect">
                <a:avLst/>
              </a:prstGeom>
              <a:solidFill>
                <a:srgbClr val="FFC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714500" y="5489892"/>
                <a:ext cx="800100" cy="381000"/>
              </a:xfrm>
              <a:prstGeom prst="rect">
                <a:avLst/>
              </a:prstGeom>
              <a:solidFill>
                <a:srgbClr val="C00000">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33649" y="5511115"/>
                <a:ext cx="1709751" cy="33851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074208" y="5560947"/>
                <a:ext cx="838200" cy="221415"/>
              </a:xfrm>
              <a:prstGeom prst="rect">
                <a:avLst/>
              </a:prstGeom>
              <a:noFill/>
            </p:spPr>
            <p:txBody>
              <a:bodyPr wrap="square" rtlCol="0">
                <a:spAutoFit/>
              </a:bodyPr>
              <a:lstStyle/>
              <a:p>
                <a:r>
                  <a:rPr lang="en-US" b="1" dirty="0" smtClean="0"/>
                  <a:t>Pad 2</a:t>
                </a:r>
                <a:endParaRPr lang="en-US" b="1" dirty="0"/>
              </a:p>
            </p:txBody>
          </p:sp>
          <p:sp>
            <p:nvSpPr>
              <p:cNvPr id="44" name="TextBox 43"/>
              <p:cNvSpPr txBox="1"/>
              <p:nvPr/>
            </p:nvSpPr>
            <p:spPr>
              <a:xfrm>
                <a:off x="2362196" y="5073209"/>
                <a:ext cx="427021" cy="584775"/>
              </a:xfrm>
              <a:prstGeom prst="rect">
                <a:avLst/>
              </a:prstGeom>
              <a:noFill/>
            </p:spPr>
            <p:txBody>
              <a:bodyPr wrap="square" rtlCol="0">
                <a:spAutoFit/>
              </a:bodyPr>
              <a:lstStyle/>
              <a:p>
                <a:r>
                  <a:rPr lang="mr-IN" sz="3200" b="1" dirty="0" smtClean="0"/>
                  <a:t>…</a:t>
                </a:r>
                <a:endParaRPr lang="en-US" sz="3200" b="1" dirty="0"/>
              </a:p>
            </p:txBody>
          </p:sp>
        </p:grpSp>
        <p:grpSp>
          <p:nvGrpSpPr>
            <p:cNvPr id="50" name="Group 49"/>
            <p:cNvGrpSpPr/>
            <p:nvPr/>
          </p:nvGrpSpPr>
          <p:grpSpPr>
            <a:xfrm>
              <a:off x="750488" y="1987610"/>
              <a:ext cx="3552522" cy="2553102"/>
              <a:chOff x="1368386" y="2529747"/>
              <a:chExt cx="2885755" cy="1467875"/>
            </a:xfrm>
          </p:grpSpPr>
          <p:sp>
            <p:nvSpPr>
              <p:cNvPr id="15" name="TextBox 14"/>
              <p:cNvSpPr txBox="1"/>
              <p:nvPr/>
            </p:nvSpPr>
            <p:spPr>
              <a:xfrm>
                <a:off x="1368386" y="2529747"/>
                <a:ext cx="2885755" cy="369332"/>
              </a:xfrm>
              <a:prstGeom prst="rect">
                <a:avLst/>
              </a:prstGeom>
              <a:solidFill>
                <a:srgbClr val="FFFF00">
                  <a:alpha val="26000"/>
                </a:srgbClr>
              </a:solidFill>
              <a:ln w="19050">
                <a:solidFill>
                  <a:schemeClr val="accent1">
                    <a:shade val="50000"/>
                  </a:schemeClr>
                </a:solidFill>
              </a:ln>
            </p:spPr>
            <p:txBody>
              <a:bodyPr wrap="square" rtlCol="0" anchor="ctr" anchorCtr="1">
                <a:spAutoFit/>
              </a:bodyPr>
              <a:lstStyle/>
              <a:p>
                <a:pPr algn="ctr"/>
                <a:r>
                  <a:rPr lang="en-US" b="1" dirty="0" smtClean="0"/>
                  <a:t>Event 1</a:t>
                </a:r>
              </a:p>
            </p:txBody>
          </p:sp>
          <p:sp>
            <p:nvSpPr>
              <p:cNvPr id="46" name="TextBox 45"/>
              <p:cNvSpPr txBox="1"/>
              <p:nvPr/>
            </p:nvSpPr>
            <p:spPr>
              <a:xfrm>
                <a:off x="1368386" y="2895928"/>
                <a:ext cx="2885755" cy="369332"/>
              </a:xfrm>
              <a:prstGeom prst="rect">
                <a:avLst/>
              </a:prstGeom>
              <a:solidFill>
                <a:srgbClr val="FFC000">
                  <a:alpha val="50000"/>
                </a:srgbClr>
              </a:solidFill>
              <a:ln w="19050">
                <a:solidFill>
                  <a:schemeClr val="accent1">
                    <a:shade val="50000"/>
                  </a:schemeClr>
                </a:solidFill>
              </a:ln>
            </p:spPr>
            <p:txBody>
              <a:bodyPr wrap="square" rtlCol="0" anchor="ctr" anchorCtr="1">
                <a:spAutoFit/>
              </a:bodyPr>
              <a:lstStyle/>
              <a:p>
                <a:pPr algn="ctr"/>
                <a:r>
                  <a:rPr lang="en-US" b="1" dirty="0" smtClean="0"/>
                  <a:t>Event 2</a:t>
                </a:r>
              </a:p>
            </p:txBody>
          </p:sp>
          <p:sp>
            <p:nvSpPr>
              <p:cNvPr id="47" name="TextBox 46"/>
              <p:cNvSpPr txBox="1"/>
              <p:nvPr/>
            </p:nvSpPr>
            <p:spPr>
              <a:xfrm>
                <a:off x="1368386" y="3262109"/>
                <a:ext cx="2885755" cy="369332"/>
              </a:xfrm>
              <a:prstGeom prst="rect">
                <a:avLst/>
              </a:prstGeom>
              <a:noFill/>
              <a:ln w="19050">
                <a:solidFill>
                  <a:schemeClr val="accent1">
                    <a:shade val="50000"/>
                  </a:schemeClr>
                </a:solidFill>
              </a:ln>
            </p:spPr>
            <p:txBody>
              <a:bodyPr wrap="square" rtlCol="0" anchor="ctr" anchorCtr="1">
                <a:spAutoFit/>
              </a:bodyPr>
              <a:lstStyle/>
              <a:p>
                <a:pPr algn="ctr"/>
                <a:r>
                  <a:rPr lang="mr-IN" b="1" dirty="0" smtClean="0"/>
                  <a:t>…</a:t>
                </a:r>
                <a:endParaRPr lang="en-US" b="1" dirty="0" smtClean="0"/>
              </a:p>
            </p:txBody>
          </p:sp>
          <p:sp>
            <p:nvSpPr>
              <p:cNvPr id="48" name="TextBox 47"/>
              <p:cNvSpPr txBox="1"/>
              <p:nvPr/>
            </p:nvSpPr>
            <p:spPr>
              <a:xfrm>
                <a:off x="1368386" y="3628290"/>
                <a:ext cx="2885755" cy="369332"/>
              </a:xfrm>
              <a:prstGeom prst="rect">
                <a:avLst/>
              </a:prstGeom>
              <a:solidFill>
                <a:srgbClr val="C00000">
                  <a:alpha val="31000"/>
                </a:srgbClr>
              </a:solidFill>
              <a:ln w="19050">
                <a:solidFill>
                  <a:schemeClr val="accent1">
                    <a:shade val="50000"/>
                  </a:schemeClr>
                </a:solidFill>
              </a:ln>
            </p:spPr>
            <p:txBody>
              <a:bodyPr wrap="square" rtlCol="0" anchor="ctr" anchorCtr="1">
                <a:spAutoFit/>
              </a:bodyPr>
              <a:lstStyle/>
              <a:p>
                <a:pPr algn="ctr"/>
                <a:r>
                  <a:rPr lang="en-US" b="1" dirty="0" smtClean="0"/>
                  <a:t>Event N</a:t>
                </a:r>
              </a:p>
            </p:txBody>
          </p:sp>
        </p:grpSp>
      </p:grpSp>
    </p:spTree>
    <p:extLst>
      <p:ext uri="{BB962C8B-B14F-4D97-AF65-F5344CB8AC3E}">
        <p14:creationId xmlns:p14="http://schemas.microsoft.com/office/powerpoint/2010/main" val="1112201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31390" y="1170782"/>
            <a:ext cx="3621810" cy="3706523"/>
            <a:chOff x="2931390" y="1170782"/>
            <a:chExt cx="3621810" cy="3706523"/>
          </a:xfrm>
        </p:grpSpPr>
        <p:sp>
          <p:nvSpPr>
            <p:cNvPr id="4" name="TextBox 3"/>
            <p:cNvSpPr txBox="1"/>
            <p:nvPr/>
          </p:nvSpPr>
          <p:spPr>
            <a:xfrm>
              <a:off x="2931390" y="1170782"/>
              <a:ext cx="3621810"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File Trailer</a:t>
              </a:r>
              <a:endParaRPr kumimoji="0" lang="en-US" sz="280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TextBox 4"/>
            <p:cNvSpPr txBox="1"/>
            <p:nvPr/>
          </p:nvSpPr>
          <p:spPr>
            <a:xfrm>
              <a:off x="2931391" y="1752600"/>
              <a:ext cx="3621809" cy="923330"/>
            </a:xfrm>
            <a:prstGeom prst="rect">
              <a:avLst/>
            </a:prstGeom>
            <a:noFill/>
            <a:ln w="19050">
              <a:solidFill>
                <a:schemeClr val="accent1">
                  <a:shade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Arial" charset="0"/>
                  <a:ea typeface="Arial" charset="0"/>
                  <a:cs typeface="Arial" charset="0"/>
                </a:rPr>
                <a:t>Record Header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p:cNvSpPr txBox="1"/>
            <p:nvPr/>
          </p:nvSpPr>
          <p:spPr>
            <a:xfrm>
              <a:off x="2931390" y="2845980"/>
              <a:ext cx="3621810" cy="2031325"/>
            </a:xfrm>
            <a:prstGeom prst="rect">
              <a:avLst/>
            </a:prstGeom>
            <a:noFill/>
            <a:ln w="19050">
              <a:solidFill>
                <a:schemeClr val="accent1">
                  <a:shade val="50000"/>
                </a:schemeClr>
              </a:solidFill>
            </a:ln>
          </p:spPr>
          <p:txBody>
            <a:bodyPr wrap="square" rtlCol="0">
              <a:spAutoFit/>
            </a:bodyPr>
            <a:lstStyle/>
            <a:p>
              <a:pPr lvl="0" algn="ctr">
                <a:defRPr/>
              </a:pPr>
              <a:endParaRPr lang="de-DE" b="1" dirty="0"/>
            </a:p>
            <a:p>
              <a:pPr lvl="0" algn="ctr">
                <a:defRPr/>
              </a:pPr>
              <a:r>
                <a:rPr lang="de-DE" b="1" dirty="0" smtClean="0">
                  <a:latin typeface="Arial" charset="0"/>
                  <a:ea typeface="Arial" charset="0"/>
                  <a:cs typeface="Arial" charset="0"/>
                </a:rPr>
                <a:t>Optional </a:t>
              </a:r>
              <a:r>
                <a:rPr lang="de-DE" b="1" dirty="0" err="1" smtClean="0">
                  <a:latin typeface="Arial" charset="0"/>
                  <a:ea typeface="Arial" charset="0"/>
                  <a:cs typeface="Arial" charset="0"/>
                </a:rPr>
                <a:t>Uncompressed</a:t>
              </a:r>
              <a:r>
                <a:rPr lang="de-DE" b="1" dirty="0" smtClean="0">
                  <a:latin typeface="Arial" charset="0"/>
                  <a:ea typeface="Arial" charset="0"/>
                  <a:cs typeface="Arial" charset="0"/>
                </a:rPr>
                <a:t> Array:</a:t>
              </a:r>
              <a:r>
                <a:rPr lang="de-DE" b="1" dirty="0">
                  <a:latin typeface="Arial" charset="0"/>
                  <a:ea typeface="Arial" charset="0"/>
                  <a:cs typeface="Arial" charset="0"/>
                </a:rPr>
                <a:t/>
              </a:r>
              <a:br>
                <a:rPr lang="de-DE" b="1" dirty="0">
                  <a:latin typeface="Arial" charset="0"/>
                  <a:ea typeface="Arial" charset="0"/>
                  <a:cs typeface="Arial" charset="0"/>
                </a:rPr>
              </a:br>
              <a:r>
                <a:rPr lang="de-DE" b="1" dirty="0" err="1" smtClean="0">
                  <a:latin typeface="Arial" charset="0"/>
                  <a:ea typeface="Arial" charset="0"/>
                  <a:cs typeface="Arial" charset="0"/>
                </a:rPr>
                <a:t>record</a:t>
              </a:r>
              <a:r>
                <a:rPr lang="de-DE" b="1" dirty="0" smtClean="0">
                  <a:latin typeface="Arial" charset="0"/>
                  <a:ea typeface="Arial" charset="0"/>
                  <a:cs typeface="Arial" charset="0"/>
                </a:rPr>
                <a:t> </a:t>
              </a:r>
              <a:r>
                <a:rPr lang="de-DE" b="1" dirty="0" err="1">
                  <a:latin typeface="Arial" charset="0"/>
                  <a:ea typeface="Arial" charset="0"/>
                  <a:cs typeface="Arial" charset="0"/>
                </a:rPr>
                <a:t>length</a:t>
              </a:r>
              <a:r>
                <a:rPr lang="de-DE" b="1" dirty="0">
                  <a:latin typeface="Arial" charset="0"/>
                  <a:ea typeface="Arial" charset="0"/>
                  <a:cs typeface="Arial" charset="0"/>
                </a:rPr>
                <a:t> in </a:t>
              </a:r>
              <a:r>
                <a:rPr lang="de-DE" b="1" dirty="0" err="1">
                  <a:latin typeface="Arial" charset="0"/>
                  <a:ea typeface="Arial" charset="0"/>
                  <a:cs typeface="Arial" charset="0"/>
                </a:rPr>
                <a:t>bytes</a:t>
              </a:r>
              <a:r>
                <a:rPr lang="de-DE" b="1" dirty="0" smtClean="0">
                  <a:latin typeface="Arial" charset="0"/>
                  <a:ea typeface="Arial" charset="0"/>
                  <a:cs typeface="Arial" charset="0"/>
                </a:rPr>
                <a:t>,</a:t>
              </a:r>
              <a:r>
                <a:rPr lang="de-DE" b="1" dirty="0">
                  <a:latin typeface="Arial" charset="0"/>
                  <a:ea typeface="Arial" charset="0"/>
                  <a:cs typeface="Arial" charset="0"/>
                </a:rPr>
                <a:t/>
              </a:r>
              <a:br>
                <a:rPr lang="de-DE" b="1" dirty="0">
                  <a:latin typeface="Arial" charset="0"/>
                  <a:ea typeface="Arial" charset="0"/>
                  <a:cs typeface="Arial" charset="0"/>
                </a:rPr>
              </a:br>
              <a:r>
                <a:rPr lang="de-DE" b="1" dirty="0" smtClean="0">
                  <a:latin typeface="Arial" charset="0"/>
                  <a:ea typeface="Arial" charset="0"/>
                  <a:cs typeface="Arial" charset="0"/>
                </a:rPr>
                <a:t> </a:t>
              </a:r>
              <a:r>
                <a:rPr lang="de-DE" b="1" dirty="0" err="1" smtClean="0">
                  <a:latin typeface="Arial" charset="0"/>
                  <a:ea typeface="Arial" charset="0"/>
                  <a:cs typeface="Arial" charset="0"/>
                </a:rPr>
                <a:t>followed</a:t>
              </a:r>
              <a:r>
                <a:rPr lang="de-DE" b="1" dirty="0" smtClean="0">
                  <a:latin typeface="Arial" charset="0"/>
                  <a:ea typeface="Arial" charset="0"/>
                  <a:cs typeface="Arial" charset="0"/>
                </a:rPr>
                <a:t> </a:t>
              </a:r>
              <a:r>
                <a:rPr lang="de-DE" b="1" dirty="0" err="1">
                  <a:latin typeface="Arial" charset="0"/>
                  <a:ea typeface="Arial" charset="0"/>
                  <a:cs typeface="Arial" charset="0"/>
                </a:rPr>
                <a:t>by</a:t>
              </a:r>
              <a:r>
                <a:rPr lang="de-DE" b="1" dirty="0">
                  <a:latin typeface="Arial" charset="0"/>
                  <a:ea typeface="Arial" charset="0"/>
                  <a:cs typeface="Arial" charset="0"/>
                </a:rPr>
                <a:t> </a:t>
              </a:r>
              <a:r>
                <a:rPr lang="de-DE" b="1" dirty="0" err="1" smtClean="0">
                  <a:latin typeface="Arial" charset="0"/>
                  <a:ea typeface="Arial" charset="0"/>
                  <a:cs typeface="Arial" charset="0"/>
                </a:rPr>
                <a:t>its</a:t>
              </a:r>
              <a:r>
                <a:rPr lang="de-DE" b="1" dirty="0" smtClean="0">
                  <a:latin typeface="Arial" charset="0"/>
                  <a:ea typeface="Arial" charset="0"/>
                  <a:cs typeface="Arial" charset="0"/>
                </a:rPr>
                <a:t> </a:t>
              </a:r>
              <a:r>
                <a:rPr lang="de-DE" b="1" dirty="0" err="1" smtClean="0">
                  <a:latin typeface="Arial" charset="0"/>
                  <a:ea typeface="Arial" charset="0"/>
                  <a:cs typeface="Arial" charset="0"/>
                </a:rPr>
                <a:t>event</a:t>
              </a:r>
              <a:r>
                <a:rPr lang="de-DE" b="1" dirty="0" smtClean="0">
                  <a:latin typeface="Arial" charset="0"/>
                  <a:ea typeface="Arial" charset="0"/>
                  <a:cs typeface="Arial" charset="0"/>
                </a:rPr>
                <a:t> </a:t>
              </a:r>
              <a:r>
                <a:rPr lang="de-DE" b="1" dirty="0" err="1" smtClean="0">
                  <a:latin typeface="Arial" charset="0"/>
                  <a:ea typeface="Arial" charset="0"/>
                  <a:cs typeface="Arial" charset="0"/>
                </a:rPr>
                <a:t>count</a:t>
              </a:r>
              <a:endParaRPr lang="de-DE" b="1" dirty="0">
                <a:latin typeface="Arial" charset="0"/>
                <a:ea typeface="Arial" charset="0"/>
                <a:cs typeface="Arial" charset="0"/>
              </a:endParaRPr>
            </a:p>
            <a:p>
              <a:pPr lvl="0" algn="ctr">
                <a:defRPr/>
              </a:pPr>
              <a:r>
                <a:rPr lang="de-DE" b="1" dirty="0" smtClean="0">
                  <a:latin typeface="Arial" charset="0"/>
                  <a:ea typeface="Arial" charset="0"/>
                  <a:cs typeface="Arial" charset="0"/>
                </a:rPr>
                <a:t>(2 </a:t>
              </a:r>
              <a:r>
                <a:rPr lang="de-DE" b="1" dirty="0" err="1">
                  <a:latin typeface="Arial" charset="0"/>
                  <a:ea typeface="Arial" charset="0"/>
                  <a:cs typeface="Arial" charset="0"/>
                </a:rPr>
                <a:t>words</a:t>
              </a:r>
              <a:r>
                <a:rPr lang="de-DE" b="1" dirty="0">
                  <a:latin typeface="Arial" charset="0"/>
                  <a:ea typeface="Arial" charset="0"/>
                  <a:cs typeface="Arial" charset="0"/>
                </a:rPr>
                <a:t> / </a:t>
              </a:r>
              <a:r>
                <a:rPr lang="de-DE" b="1" dirty="0" err="1">
                  <a:latin typeface="Arial" charset="0"/>
                  <a:ea typeface="Arial" charset="0"/>
                  <a:cs typeface="Arial" charset="0"/>
                </a:rPr>
                <a:t>record</a:t>
              </a:r>
              <a:r>
                <a:rPr lang="de-DE" b="1" dirty="0" smtClean="0">
                  <a:latin typeface="Arial" charset="0"/>
                  <a:ea typeface="Arial" charset="0"/>
                  <a:cs typeface="Arial" charset="0"/>
                </a:rPr>
                <a:t>)</a:t>
              </a:r>
            </a:p>
            <a:p>
              <a:pPr lvl="0" algn="ctr">
                <a:defRPr/>
              </a:pPr>
              <a:r>
                <a:rPr lang="de-DE" b="1" dirty="0" smtClean="0">
                  <a:latin typeface="Arial" charset="0"/>
                  <a:ea typeface="Arial" charset="0"/>
                  <a:cs typeface="Arial" charset="0"/>
                </a:rPr>
                <a:t>(</a:t>
              </a:r>
              <a:r>
                <a:rPr lang="de-DE" b="1" dirty="0">
                  <a:latin typeface="Arial" charset="0"/>
                  <a:ea typeface="Arial" charset="0"/>
                  <a:cs typeface="Arial" charset="0"/>
                </a:rPr>
                <a:t>all </a:t>
              </a:r>
              <a:r>
                <a:rPr lang="de-DE" b="1" dirty="0" err="1" smtClean="0">
                  <a:latin typeface="Arial" charset="0"/>
                  <a:ea typeface="Arial" charset="0"/>
                  <a:cs typeface="Arial" charset="0"/>
                </a:rPr>
                <a:t>records</a:t>
              </a:r>
              <a:r>
                <a:rPr lang="de-DE" b="1" dirty="0">
                  <a:latin typeface="Arial" charset="0"/>
                  <a:ea typeface="Arial" charset="0"/>
                  <a:cs typeface="Arial" charset="0"/>
                </a:rPr>
                <a:t> </a:t>
              </a:r>
              <a:r>
                <a:rPr lang="de-DE" b="1" dirty="0" err="1" smtClean="0">
                  <a:latin typeface="Arial" charset="0"/>
                  <a:ea typeface="Arial" charset="0"/>
                  <a:cs typeface="Arial" charset="0"/>
                </a:rPr>
                <a:t>except</a:t>
              </a:r>
              <a:r>
                <a:rPr lang="de-DE" b="1" dirty="0" smtClean="0">
                  <a:latin typeface="Arial" charset="0"/>
                  <a:ea typeface="Arial" charset="0"/>
                  <a:cs typeface="Arial" charset="0"/>
                </a:rPr>
                <a:t> </a:t>
              </a:r>
              <a:r>
                <a:rPr lang="de-DE" b="1" dirty="0" err="1" smtClean="0">
                  <a:latin typeface="Arial" charset="0"/>
                  <a:ea typeface="Arial" charset="0"/>
                  <a:cs typeface="Arial" charset="0"/>
                </a:rPr>
                <a:t>this</a:t>
              </a:r>
              <a:r>
                <a:rPr lang="de-DE" b="1" dirty="0" smtClean="0">
                  <a:latin typeface="Arial" charset="0"/>
                  <a:ea typeface="Arial" charset="0"/>
                  <a:cs typeface="Arial" charset="0"/>
                </a:rPr>
                <a:t> </a:t>
              </a:r>
              <a:r>
                <a:rPr lang="de-DE" b="1" dirty="0" err="1" smtClean="0">
                  <a:latin typeface="Arial" charset="0"/>
                  <a:ea typeface="Arial" charset="0"/>
                  <a:cs typeface="Arial" charset="0"/>
                </a:rPr>
                <a:t>trailer</a:t>
              </a:r>
              <a:r>
                <a:rPr lang="de-DE" b="1" dirty="0" smtClean="0">
                  <a:latin typeface="Arial" charset="0"/>
                  <a:ea typeface="Arial" charset="0"/>
                  <a:cs typeface="Arial" charset="0"/>
                </a:rPr>
                <a:t>)</a:t>
              </a:r>
            </a:p>
            <a:p>
              <a:pPr lvl="0" algn="ctr">
                <a:defRPr/>
              </a:pPr>
              <a:endParaRPr kumimoji="0" lang="en-US" sz="1800" b="1" u="none" strike="noStrike" kern="1200" cap="none" spc="0" normalizeH="0" baseline="0" noProof="0" dirty="0" smtClean="0">
                <a:ln>
                  <a:noFill/>
                </a:ln>
                <a:solidFill>
                  <a:prstClr val="black"/>
                </a:solidFill>
                <a:effectLst/>
                <a:uLnTx/>
                <a:uFillTx/>
                <a:latin typeface="Calibri"/>
              </a:endParaRPr>
            </a:p>
          </p:txBody>
        </p:sp>
      </p:grpSp>
    </p:spTree>
    <p:extLst>
      <p:ext uri="{BB962C8B-B14F-4D97-AF65-F5344CB8AC3E}">
        <p14:creationId xmlns:p14="http://schemas.microsoft.com/office/powerpoint/2010/main" val="171183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51816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smtClean="0">
                <a:latin typeface="Arial" pitchFamily="34" charset="0"/>
                <a:cs typeface="Arial" pitchFamily="34" charset="0"/>
              </a:rPr>
              <a:t>Record Header</a:t>
            </a:r>
            <a:endParaRPr lang="en-US" sz="2400" b="1"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56915195"/>
              </p:ext>
            </p:extLst>
          </p:nvPr>
        </p:nvGraphicFramePr>
        <p:xfrm>
          <a:off x="381000" y="867384"/>
          <a:ext cx="3810000" cy="5513096"/>
        </p:xfrm>
        <a:graphic>
          <a:graphicData uri="http://schemas.openxmlformats.org/drawingml/2006/table">
            <a:tbl>
              <a:tblPr firstRow="1" bandRow="1">
                <a:tableStyleId>{8A107856-5554-42FB-B03E-39F5DBC370BA}</a:tableStyleId>
              </a:tblPr>
              <a:tblGrid>
                <a:gridCol w="556148">
                  <a:extLst>
                    <a:ext uri="{9D8B030D-6E8A-4147-A177-3AD203B41FA5}">
                      <a16:colId xmlns:a16="http://schemas.microsoft.com/office/drawing/2014/main" xmlns="" val="4083502099"/>
                    </a:ext>
                  </a:extLst>
                </a:gridCol>
                <a:gridCol w="815452">
                  <a:extLst>
                    <a:ext uri="{9D8B030D-6E8A-4147-A177-3AD203B41FA5}">
                      <a16:colId xmlns:a16="http://schemas.microsoft.com/office/drawing/2014/main" xmlns="" val="2406783565"/>
                    </a:ext>
                  </a:extLst>
                </a:gridCol>
                <a:gridCol w="1247775">
                  <a:extLst>
                    <a:ext uri="{9D8B030D-6E8A-4147-A177-3AD203B41FA5}">
                      <a16:colId xmlns:a16="http://schemas.microsoft.com/office/drawing/2014/main" xmlns="" val="1391314338"/>
                    </a:ext>
                  </a:extLst>
                </a:gridCol>
                <a:gridCol w="1190625">
                  <a:extLst>
                    <a:ext uri="{9D8B030D-6E8A-4147-A177-3AD203B41FA5}">
                      <a16:colId xmlns:a16="http://schemas.microsoft.com/office/drawing/2014/main" xmlns="" val="347428036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Record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5728495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2</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Record Number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048995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3</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Header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297637020"/>
                  </a:ext>
                </a:extLst>
              </a:tr>
              <a:tr h="4584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4</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Event</a:t>
                      </a:r>
                      <a:r>
                        <a:rPr lang="en-US" sz="1600" b="1" baseline="0" dirty="0" smtClean="0">
                          <a:latin typeface="Arial" pitchFamily="34" charset="0"/>
                          <a:cs typeface="Arial" pitchFamily="34" charset="0"/>
                        </a:rPr>
                        <a:t> </a:t>
                      </a:r>
                      <a:r>
                        <a:rPr lang="en-US" sz="1600" b="1" dirty="0" smtClean="0">
                          <a:latin typeface="Arial" pitchFamily="34" charset="0"/>
                          <a:cs typeface="Arial" pitchFamily="34" charset="0"/>
                        </a:rPr>
                        <a:t>Index Count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7941069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5</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Index Array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691911157"/>
                  </a:ext>
                </a:extLst>
              </a:tr>
              <a:tr h="370840">
                <a:tc>
                  <a:txBody>
                    <a:bodyPr/>
                    <a:lstStyle/>
                    <a:p>
                      <a:pPr algn="ctr"/>
                      <a:r>
                        <a:rPr lang="en-US" sz="1600" b="1" dirty="0" smtClean="0"/>
                        <a:t>6</a:t>
                      </a:r>
                      <a:endParaRPr lang="en-US" sz="1600" b="1" dirty="0"/>
                    </a:p>
                  </a:txBody>
                  <a:tcPr/>
                </a:tc>
                <a:tc gridSpan="2">
                  <a:txBody>
                    <a:bodyPr/>
                    <a:lstStyle/>
                    <a:p>
                      <a:pPr algn="ctr"/>
                      <a:r>
                        <a:rPr lang="en-US" sz="1600" b="1" dirty="0" smtClean="0">
                          <a:latin typeface="Arial" pitchFamily="34" charset="0"/>
                          <a:cs typeface="Arial" pitchFamily="34" charset="0"/>
                        </a:rPr>
                        <a:t> Bit Info</a:t>
                      </a:r>
                      <a:endParaRPr lang="en-US" sz="1600" dirty="0"/>
                    </a:p>
                  </a:txBody>
                  <a:tcPr/>
                </a:tc>
                <a:tc hMerge="1">
                  <a:txBody>
                    <a:bodyPr/>
                    <a:lstStyle/>
                    <a:p>
                      <a:endParaRPr lang="en-US"/>
                    </a:p>
                  </a:txBody>
                  <a:tcPr/>
                </a:tc>
                <a:tc>
                  <a:txBody>
                    <a:bodyPr/>
                    <a:lstStyle/>
                    <a:p>
                      <a:r>
                        <a:rPr lang="en-US" sz="1600" b="1" dirty="0" smtClean="0">
                          <a:latin typeface="Arial" pitchFamily="34" charset="0"/>
                          <a:cs typeface="Arial" pitchFamily="34" charset="0"/>
                        </a:rPr>
                        <a:t>Version</a:t>
                      </a:r>
                      <a:endParaRPr lang="en-US" sz="1600" dirty="0"/>
                    </a:p>
                  </a:txBody>
                  <a:tcPr/>
                </a:tc>
                <a:extLst>
                  <a:ext uri="{0D108BD9-81ED-4DB2-BD59-A6C34878D82A}">
                    <a16:rowId xmlns:a16="http://schemas.microsoft.com/office/drawing/2014/main" xmlns="" val="91567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7</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User Header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0572659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8</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Magic Number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867834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9</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latin typeface="Arial" pitchFamily="34" charset="0"/>
                          <a:cs typeface="Arial" pitchFamily="34" charset="0"/>
                        </a:rPr>
                        <a:t>Uncompressed Data Length</a:t>
                      </a:r>
                      <a:endParaRPr lang="en-US" sz="1600" b="1" dirty="0" smtClean="0">
                        <a:latin typeface="Arial" pitchFamily="34" charset="0"/>
                        <a:cs typeface="Arial"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619672943"/>
                  </a:ext>
                </a:extLst>
              </a:tr>
              <a:tr h="660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Type</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Compressed Data Length</a:t>
                      </a:r>
                    </a:p>
                  </a:txBody>
                  <a:tcPr/>
                </a:tc>
                <a:tc hMerge="1">
                  <a:txBody>
                    <a:bodyPr/>
                    <a:lstStyle/>
                    <a:p>
                      <a:endParaRPr lang="en-US"/>
                    </a:p>
                  </a:txBody>
                  <a:tcPr/>
                </a:tc>
                <a:extLst>
                  <a:ext uri="{0D108BD9-81ED-4DB2-BD59-A6C34878D82A}">
                    <a16:rowId xmlns:a16="http://schemas.microsoft.com/office/drawing/2014/main" xmlns="" val="2581518932"/>
                  </a:ext>
                </a:extLst>
              </a:tr>
              <a:tr h="685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12</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User</a:t>
                      </a:r>
                      <a:r>
                        <a:rPr lang="en-US" sz="1600" b="1" baseline="0" dirty="0" smtClean="0">
                          <a:latin typeface="Arial" pitchFamily="34" charset="0"/>
                          <a:cs typeface="Arial" pitchFamily="34" charset="0"/>
                        </a:rPr>
                        <a:t> </a:t>
                      </a:r>
                      <a:r>
                        <a:rPr lang="en-US" sz="1600" b="1" dirty="0" smtClean="0">
                          <a:latin typeface="Arial" pitchFamily="34" charset="0"/>
                          <a:cs typeface="Arial" pitchFamily="34" charset="0"/>
                        </a:rPr>
                        <a:t>Register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24133926"/>
                  </a:ext>
                </a:extLst>
              </a:tr>
              <a:tr h="7416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14</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User Register 2</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0721546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70838510"/>
              </p:ext>
            </p:extLst>
          </p:nvPr>
        </p:nvGraphicFramePr>
        <p:xfrm>
          <a:off x="4343400" y="867384"/>
          <a:ext cx="4495800" cy="5525108"/>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xmlns="" val="2406783565"/>
                    </a:ext>
                  </a:extLst>
                </a:gridCol>
              </a:tblGrid>
              <a:tr h="361167">
                <a:tc>
                  <a:txBody>
                    <a:bodyPr/>
                    <a:lstStyle/>
                    <a:p>
                      <a:pPr algn="l"/>
                      <a:r>
                        <a:rPr lang="en-US" sz="1200" dirty="0" smtClean="0">
                          <a:solidFill>
                            <a:srgbClr val="0070C0"/>
                          </a:solidFill>
                          <a:latin typeface="+mn-lt"/>
                        </a:rPr>
                        <a:t>Length of record in 32-bit words, inclusive</a:t>
                      </a:r>
                    </a:p>
                  </a:txBody>
                  <a:tcPr/>
                </a:tc>
                <a:extLst>
                  <a:ext uri="{0D108BD9-81ED-4DB2-BD59-A6C34878D82A}">
                    <a16:rowId xmlns:a16="http://schemas.microsoft.com/office/drawing/2014/main" xmlns="" val="572849522"/>
                  </a:ext>
                </a:extLst>
              </a:tr>
              <a:tr h="361167">
                <a:tc>
                  <a:txBody>
                    <a:bodyPr/>
                    <a:lstStyle/>
                    <a:p>
                      <a:pPr algn="l"/>
                      <a:r>
                        <a:rPr lang="en-US" sz="1200" b="1" dirty="0" smtClean="0">
                          <a:solidFill>
                            <a:srgbClr val="0070C0"/>
                          </a:solidFill>
                          <a:latin typeface="+mn-lt"/>
                        </a:rPr>
                        <a:t>Record</a:t>
                      </a:r>
                      <a:r>
                        <a:rPr lang="en-US" sz="1200" b="1" baseline="0" dirty="0" smtClean="0">
                          <a:solidFill>
                            <a:srgbClr val="0070C0"/>
                          </a:solidFill>
                          <a:latin typeface="+mn-lt"/>
                        </a:rPr>
                        <a:t> id from</a:t>
                      </a:r>
                      <a:r>
                        <a:rPr lang="en-US" sz="1200" b="1" dirty="0" smtClean="0">
                          <a:solidFill>
                            <a:srgbClr val="0070C0"/>
                          </a:solidFill>
                          <a:latin typeface="+mn-lt"/>
                        </a:rPr>
                        <a:t> 1. From</a:t>
                      </a:r>
                      <a:r>
                        <a:rPr lang="en-US" sz="1200" b="1" baseline="0" dirty="0" smtClean="0">
                          <a:solidFill>
                            <a:srgbClr val="0070C0"/>
                          </a:solidFill>
                          <a:latin typeface="+mn-lt"/>
                        </a:rPr>
                        <a:t> </a:t>
                      </a:r>
                      <a:r>
                        <a:rPr lang="en-US" sz="1200" b="1" dirty="0" smtClean="0">
                          <a:solidFill>
                            <a:srgbClr val="0070C0"/>
                          </a:solidFill>
                          <a:latin typeface="+mn-lt"/>
                        </a:rPr>
                        <a:t>ROC:</a:t>
                      </a:r>
                      <a:r>
                        <a:rPr lang="en-US" sz="1200" b="1" baseline="0" dirty="0" smtClean="0">
                          <a:solidFill>
                            <a:srgbClr val="0070C0"/>
                          </a:solidFill>
                          <a:latin typeface="+mn-lt"/>
                        </a:rPr>
                        <a:t> </a:t>
                      </a:r>
                      <a:r>
                        <a:rPr lang="en-US" sz="1200" b="1" dirty="0" smtClean="0">
                          <a:solidFill>
                            <a:srgbClr val="0070C0"/>
                          </a:solidFill>
                          <a:latin typeface="+mn-lt"/>
                        </a:rPr>
                        <a:t>-1 if payload banks not being built</a:t>
                      </a:r>
                      <a:endParaRPr lang="en-US" sz="1200" b="1" dirty="0">
                        <a:solidFill>
                          <a:srgbClr val="0070C0"/>
                        </a:solidFill>
                        <a:latin typeface="+mn-lt"/>
                      </a:endParaRPr>
                    </a:p>
                  </a:txBody>
                  <a:tcPr/>
                </a:tc>
                <a:extLst>
                  <a:ext uri="{0D108BD9-81ED-4DB2-BD59-A6C34878D82A}">
                    <a16:rowId xmlns:a16="http://schemas.microsoft.com/office/drawing/2014/main" xmlns="" val="3048995902"/>
                  </a:ext>
                </a:extLst>
              </a:tr>
              <a:tr h="361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70C0"/>
                          </a:solidFill>
                          <a:latin typeface="+mn-lt"/>
                        </a:rPr>
                        <a:t>Length of this header in 32-bit words</a:t>
                      </a:r>
                      <a:r>
                        <a:rPr lang="en-US" sz="1200" b="1" baseline="0" dirty="0" smtClean="0">
                          <a:solidFill>
                            <a:srgbClr val="0070C0"/>
                          </a:solidFill>
                          <a:latin typeface="+mn-lt"/>
                        </a:rPr>
                        <a:t> (always 14</a:t>
                      </a:r>
                      <a:r>
                        <a:rPr lang="en-US" sz="1200" b="1" dirty="0" smtClean="0">
                          <a:solidFill>
                            <a:srgbClr val="0070C0"/>
                          </a:solidFill>
                          <a:latin typeface="+mn-lt"/>
                        </a:rPr>
                        <a:t>)</a:t>
                      </a:r>
                    </a:p>
                  </a:txBody>
                  <a:tcPr/>
                </a:tc>
                <a:extLst>
                  <a:ext uri="{0D108BD9-81ED-4DB2-BD59-A6C34878D82A}">
                    <a16:rowId xmlns:a16="http://schemas.microsoft.com/office/drawing/2014/main" xmlns="" val="2297637020"/>
                  </a:ext>
                </a:extLst>
              </a:tr>
              <a:tr h="451194">
                <a:tc>
                  <a:txBody>
                    <a:bodyPr/>
                    <a:lstStyle/>
                    <a:p>
                      <a:pPr algn="l"/>
                      <a:r>
                        <a:rPr lang="en-US" sz="1200" b="1" dirty="0" smtClean="0">
                          <a:solidFill>
                            <a:srgbClr val="0070C0"/>
                          </a:solidFill>
                          <a:latin typeface="+mn-lt"/>
                        </a:rPr>
                        <a:t>Number of events contained (Evio: not including dictionary). Same as index array length in 32-bit words</a:t>
                      </a:r>
                      <a:r>
                        <a:rPr lang="en-US" sz="1200" b="1" baseline="0" dirty="0" smtClean="0">
                          <a:solidFill>
                            <a:srgbClr val="0070C0"/>
                          </a:solidFill>
                          <a:latin typeface="+mn-lt"/>
                        </a:rPr>
                        <a:t> if array exists.</a:t>
                      </a:r>
                      <a:endParaRPr lang="en-US" sz="1200" b="1" dirty="0">
                        <a:solidFill>
                          <a:srgbClr val="0070C0"/>
                        </a:solidFill>
                        <a:latin typeface="+mn-lt"/>
                      </a:endParaRPr>
                    </a:p>
                  </a:txBody>
                  <a:tcPr/>
                </a:tc>
                <a:extLst>
                  <a:ext uri="{0D108BD9-81ED-4DB2-BD59-A6C34878D82A}">
                    <a16:rowId xmlns:a16="http://schemas.microsoft.com/office/drawing/2014/main" xmlns="" val="1794106948"/>
                  </a:ext>
                </a:extLst>
              </a:tr>
              <a:tr h="4511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70C0"/>
                          </a:solidFill>
                        </a:rPr>
                        <a:t>Length of index array in bytes. Each</a:t>
                      </a:r>
                      <a:r>
                        <a:rPr lang="en-US" sz="1200" b="1" baseline="0" dirty="0" smtClean="0">
                          <a:solidFill>
                            <a:srgbClr val="0070C0"/>
                          </a:solidFill>
                        </a:rPr>
                        <a:t> array </a:t>
                      </a:r>
                      <a:r>
                        <a:rPr lang="en-US" sz="1200" b="1" dirty="0" smtClean="0">
                          <a:solidFill>
                            <a:srgbClr val="0070C0"/>
                          </a:solidFill>
                        </a:rPr>
                        <a:t>word is an</a:t>
                      </a:r>
                      <a:r>
                        <a:rPr lang="en-US" sz="1200" b="1" baseline="0" dirty="0" smtClean="0">
                          <a:solidFill>
                            <a:srgbClr val="0070C0"/>
                          </a:solidFill>
                        </a:rPr>
                        <a:t> </a:t>
                      </a:r>
                      <a:r>
                        <a:rPr lang="en-US" sz="1200" b="1" dirty="0" smtClean="0">
                          <a:solidFill>
                            <a:srgbClr val="0070C0"/>
                          </a:solidFill>
                        </a:rPr>
                        <a:t>event length in bytes.</a:t>
                      </a:r>
                    </a:p>
                  </a:txBody>
                  <a:tcPr/>
                </a:tc>
                <a:extLst>
                  <a:ext uri="{0D108BD9-81ED-4DB2-BD59-A6C34878D82A}">
                    <a16:rowId xmlns:a16="http://schemas.microsoft.com/office/drawing/2014/main" xmlns="" val="691911157"/>
                  </a:ext>
                </a:extLst>
              </a:tr>
              <a:tr h="361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0C0"/>
                          </a:solidFill>
                          <a:effectLst/>
                          <a:uLnTx/>
                          <a:uFillTx/>
                          <a:latin typeface="+mn-lt"/>
                          <a:ea typeface="+mn-ea"/>
                          <a:cs typeface="+mn-cs"/>
                        </a:rPr>
                        <a:t>Evio format version in low 8 bits.  Bit Info in high 24 bits</a:t>
                      </a:r>
                    </a:p>
                  </a:txBody>
                  <a:tcPr/>
                </a:tc>
                <a:extLst>
                  <a:ext uri="{0D108BD9-81ED-4DB2-BD59-A6C34878D82A}">
                    <a16:rowId xmlns:a16="http://schemas.microsoft.com/office/drawing/2014/main" xmlns="" val="91567990"/>
                  </a:ext>
                </a:extLst>
              </a:tr>
              <a:tr h="361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70C0"/>
                          </a:solidFill>
                          <a:latin typeface="+mn-lt"/>
                        </a:rPr>
                        <a:t>Optional</a:t>
                      </a:r>
                      <a:r>
                        <a:rPr lang="en-US" sz="1200" b="1" baseline="0" dirty="0" smtClean="0">
                          <a:solidFill>
                            <a:srgbClr val="0070C0"/>
                          </a:solidFill>
                          <a:latin typeface="+mn-lt"/>
                        </a:rPr>
                        <a:t> u</a:t>
                      </a:r>
                      <a:r>
                        <a:rPr lang="en-US" sz="1200" b="1" dirty="0" smtClean="0">
                          <a:solidFill>
                            <a:srgbClr val="0070C0"/>
                          </a:solidFill>
                          <a:latin typeface="+mn-lt"/>
                        </a:rPr>
                        <a:t>ser header length</a:t>
                      </a:r>
                      <a:r>
                        <a:rPr lang="en-US" sz="1200" b="1" baseline="0" dirty="0" smtClean="0">
                          <a:solidFill>
                            <a:srgbClr val="0070C0"/>
                          </a:solidFill>
                          <a:latin typeface="+mn-lt"/>
                        </a:rPr>
                        <a:t> in bytes</a:t>
                      </a:r>
                      <a:endParaRPr lang="en-US" sz="1200" b="1" dirty="0" smtClean="0">
                        <a:latin typeface="+mn-lt"/>
                        <a:cs typeface="Arial" pitchFamily="34" charset="0"/>
                      </a:endParaRPr>
                    </a:p>
                  </a:txBody>
                  <a:tcPr/>
                </a:tc>
                <a:extLst>
                  <a:ext uri="{0D108BD9-81ED-4DB2-BD59-A6C34878D82A}">
                    <a16:rowId xmlns:a16="http://schemas.microsoft.com/office/drawing/2014/main" xmlns="" val="3057265993"/>
                  </a:ext>
                </a:extLst>
              </a:tr>
              <a:tr h="361167">
                <a:tc>
                  <a:txBody>
                    <a:bodyPr/>
                    <a:lstStyle/>
                    <a:p>
                      <a:pPr algn="l"/>
                      <a:r>
                        <a:rPr lang="en-US" sz="1200" b="1" dirty="0" smtClean="0">
                          <a:solidFill>
                            <a:srgbClr val="0070C0"/>
                          </a:solidFill>
                          <a:latin typeface="+mn-lt"/>
                        </a:rPr>
                        <a:t>Number for endianness tracking (0xc0da0100) </a:t>
                      </a:r>
                      <a:endParaRPr lang="en-US" sz="1200" b="1" dirty="0">
                        <a:solidFill>
                          <a:srgbClr val="0070C0"/>
                        </a:solidFill>
                        <a:latin typeface="+mn-lt"/>
                      </a:endParaRPr>
                    </a:p>
                  </a:txBody>
                  <a:tcPr/>
                </a:tc>
                <a:extLst>
                  <a:ext uri="{0D108BD9-81ED-4DB2-BD59-A6C34878D82A}">
                    <a16:rowId xmlns:a16="http://schemas.microsoft.com/office/drawing/2014/main" xmlns="" val="186783468"/>
                  </a:ext>
                </a:extLst>
              </a:tr>
              <a:tr h="361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srgbClr val="0070C0"/>
                          </a:solidFill>
                          <a:latin typeface="+mn-lt"/>
                        </a:rPr>
                        <a:t>Length of uncompressed record, without this header, in bytes</a:t>
                      </a:r>
                      <a:endParaRPr lang="en-US" sz="1200" b="1" dirty="0" smtClean="0">
                        <a:solidFill>
                          <a:srgbClr val="0070C0"/>
                        </a:solidFill>
                        <a:latin typeface="+mn-lt"/>
                      </a:endParaRPr>
                    </a:p>
                  </a:txBody>
                  <a:tcPr/>
                </a:tc>
                <a:extLst>
                  <a:ext uri="{0D108BD9-81ED-4DB2-BD59-A6C34878D82A}">
                    <a16:rowId xmlns:a16="http://schemas.microsoft.com/office/drawing/2014/main" xmlns="" val="2734479052"/>
                  </a:ext>
                </a:extLst>
              </a:tr>
              <a:tr h="624529">
                <a:tc>
                  <a:txBody>
                    <a:bodyPr/>
                    <a:lstStyle/>
                    <a:p>
                      <a:pPr algn="l"/>
                      <a:r>
                        <a:rPr lang="en-US" sz="1200" b="1" dirty="0" smtClean="0">
                          <a:solidFill>
                            <a:srgbClr val="0070C0"/>
                          </a:solidFill>
                        </a:rPr>
                        <a:t>Compression type in</a:t>
                      </a:r>
                      <a:r>
                        <a:rPr lang="en-US" sz="1200" b="1" baseline="0" dirty="0" smtClean="0">
                          <a:solidFill>
                            <a:srgbClr val="0070C0"/>
                          </a:solidFill>
                        </a:rPr>
                        <a:t> </a:t>
                      </a:r>
                      <a:r>
                        <a:rPr lang="en-US" sz="1200" b="1" dirty="0" smtClean="0">
                          <a:solidFill>
                            <a:srgbClr val="0070C0"/>
                          </a:solidFill>
                        </a:rPr>
                        <a:t>high 4 bits</a:t>
                      </a:r>
                      <a:r>
                        <a:rPr lang="en-US" sz="1200" b="1" baseline="0" dirty="0" smtClean="0">
                          <a:solidFill>
                            <a:srgbClr val="0070C0"/>
                          </a:solidFill>
                        </a:rPr>
                        <a:t> (0=none, 1 = LZ4, 2 = LZ4 Best, 3 = GZIP). Length of compressed data in 32-bit words (low 28 bits).</a:t>
                      </a:r>
                    </a:p>
                  </a:txBody>
                  <a:tcPr/>
                </a:tc>
                <a:extLst>
                  <a:ext uri="{0D108BD9-81ED-4DB2-BD59-A6C34878D82A}">
                    <a16:rowId xmlns:a16="http://schemas.microsoft.com/office/drawing/2014/main" xmlns="" val="178728370"/>
                  </a:ext>
                </a:extLst>
              </a:tr>
              <a:tr h="706021">
                <a:tc>
                  <a:txBody>
                    <a:bodyPr/>
                    <a:lstStyle/>
                    <a:p>
                      <a:pPr algn="l"/>
                      <a:r>
                        <a:rPr lang="en-US" sz="1200" b="1" dirty="0" smtClean="0">
                          <a:solidFill>
                            <a:srgbClr val="0070C0"/>
                          </a:solidFill>
                        </a:rPr>
                        <a:t>User</a:t>
                      </a:r>
                      <a:r>
                        <a:rPr lang="en-US" sz="1200" b="1" baseline="0" dirty="0" smtClean="0">
                          <a:solidFill>
                            <a:srgbClr val="0070C0"/>
                          </a:solidFill>
                        </a:rPr>
                        <a:t> defined long word (64 bits)</a:t>
                      </a:r>
                      <a:endParaRPr lang="en-US" sz="1200" b="1" dirty="0">
                        <a:solidFill>
                          <a:srgbClr val="0070C0"/>
                        </a:solidFill>
                      </a:endParaRPr>
                    </a:p>
                  </a:txBody>
                  <a:tcPr/>
                </a:tc>
                <a:extLst>
                  <a:ext uri="{0D108BD9-81ED-4DB2-BD59-A6C34878D82A}">
                    <a16:rowId xmlns:a16="http://schemas.microsoft.com/office/drawing/2014/main" xmlns="" val="1432738597"/>
                  </a:ext>
                </a:extLst>
              </a:tr>
              <a:tr h="751989">
                <a:tc>
                  <a:txBody>
                    <a:bodyPr/>
                    <a:lstStyle/>
                    <a:p>
                      <a:pPr algn="l"/>
                      <a:r>
                        <a:rPr lang="en-US" sz="1200" b="1" dirty="0" smtClean="0">
                          <a:solidFill>
                            <a:srgbClr val="0070C0"/>
                          </a:solidFill>
                        </a:rPr>
                        <a:t>User</a:t>
                      </a:r>
                      <a:r>
                        <a:rPr lang="en-US" sz="1200" b="1" baseline="0" dirty="0" smtClean="0">
                          <a:solidFill>
                            <a:srgbClr val="0070C0"/>
                          </a:solidFill>
                        </a:rPr>
                        <a:t> defined long word (64 bits)</a:t>
                      </a:r>
                      <a:endParaRPr lang="en-US" sz="1200" b="1" dirty="0">
                        <a:solidFill>
                          <a:srgbClr val="0070C0"/>
                        </a:solidFill>
                      </a:endParaRPr>
                    </a:p>
                  </a:txBody>
                  <a:tcPr/>
                </a:tc>
                <a:extLst>
                  <a:ext uri="{0D108BD9-81ED-4DB2-BD59-A6C34878D82A}">
                    <a16:rowId xmlns:a16="http://schemas.microsoft.com/office/drawing/2014/main" xmlns="" val="640942856"/>
                  </a:ext>
                </a:extLst>
              </a:tr>
            </a:tbl>
          </a:graphicData>
        </a:graphic>
      </p:graphicFrame>
    </p:spTree>
    <p:extLst>
      <p:ext uri="{BB962C8B-B14F-4D97-AF65-F5344CB8AC3E}">
        <p14:creationId xmlns:p14="http://schemas.microsoft.com/office/powerpoint/2010/main" val="3909233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17973"/>
            <a:ext cx="6705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smtClean="0">
                <a:latin typeface="Arial" pitchFamily="34" charset="0"/>
                <a:cs typeface="Arial" pitchFamily="34" charset="0"/>
              </a:rPr>
              <a:t>File/Record Headers, </a:t>
            </a:r>
            <a:r>
              <a:rPr lang="en-US" sz="2400" b="1" dirty="0" smtClean="0">
                <a:latin typeface="Arial" pitchFamily="34" charset="0"/>
                <a:cs typeface="Arial" pitchFamily="34" charset="0"/>
              </a:rPr>
              <a:t>Bit Info / Version Word</a:t>
            </a:r>
            <a:endParaRPr lang="en-US" sz="2400" b="1" dirty="0">
              <a:latin typeface="Arial" pitchFamily="34" charset="0"/>
              <a:cs typeface="Arial" pitchFamily="34" charset="0"/>
            </a:endParaRPr>
          </a:p>
        </p:txBody>
      </p:sp>
      <p:cxnSp>
        <p:nvCxnSpPr>
          <p:cNvPr id="14" name="Straight Connector 13"/>
          <p:cNvCxnSpPr/>
          <p:nvPr/>
        </p:nvCxnSpPr>
        <p:spPr>
          <a:xfrm>
            <a:off x="6741264" y="1817132"/>
            <a:ext cx="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10400" y="1359932"/>
            <a:ext cx="1345753" cy="369332"/>
          </a:xfrm>
          <a:prstGeom prst="rect">
            <a:avLst/>
          </a:prstGeom>
          <a:noFill/>
        </p:spPr>
        <p:txBody>
          <a:bodyPr wrap="none" rtlCol="0">
            <a:spAutoFit/>
          </a:bodyPr>
          <a:lstStyle/>
          <a:p>
            <a:r>
              <a:rPr lang="en-US" b="1" smtClean="0"/>
              <a:t>Evio Version</a:t>
            </a:r>
            <a:endParaRPr lang="en-US" b="1" dirty="0"/>
          </a:p>
        </p:txBody>
      </p:sp>
      <p:cxnSp>
        <p:nvCxnSpPr>
          <p:cNvPr id="24" name="Straight Connector 23"/>
          <p:cNvCxnSpPr/>
          <p:nvPr/>
        </p:nvCxnSpPr>
        <p:spPr>
          <a:xfrm>
            <a:off x="1905000" y="1831777"/>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24400" y="1359932"/>
            <a:ext cx="1063689" cy="369332"/>
          </a:xfrm>
          <a:prstGeom prst="rect">
            <a:avLst/>
          </a:prstGeom>
          <a:noFill/>
        </p:spPr>
        <p:txBody>
          <a:bodyPr wrap="none" rtlCol="0">
            <a:spAutoFit/>
          </a:bodyPr>
          <a:lstStyle/>
          <a:p>
            <a:r>
              <a:rPr lang="en-US" b="1" dirty="0" smtClean="0">
                <a:solidFill>
                  <a:schemeClr val="accent6">
                    <a:lumMod val="75000"/>
                  </a:schemeClr>
                </a:solidFill>
              </a:rPr>
              <a:t>Data Info</a:t>
            </a:r>
            <a:endParaRPr lang="en-US" b="1" dirty="0">
              <a:solidFill>
                <a:schemeClr val="accent6">
                  <a:lumMod val="75000"/>
                </a:schemeClr>
              </a:solidFill>
            </a:endParaRPr>
          </a:p>
        </p:txBody>
      </p:sp>
      <p:sp>
        <p:nvSpPr>
          <p:cNvPr id="26" name="TextBox 25"/>
          <p:cNvSpPr txBox="1"/>
          <p:nvPr/>
        </p:nvSpPr>
        <p:spPr>
          <a:xfrm>
            <a:off x="2351242" y="1359932"/>
            <a:ext cx="1382558" cy="369332"/>
          </a:xfrm>
          <a:prstGeom prst="rect">
            <a:avLst/>
          </a:prstGeom>
          <a:noFill/>
        </p:spPr>
        <p:txBody>
          <a:bodyPr wrap="none" rtlCol="0">
            <a:spAutoFit/>
          </a:bodyPr>
          <a:lstStyle/>
          <a:p>
            <a:r>
              <a:rPr lang="en-US" b="1" dirty="0" smtClean="0">
                <a:solidFill>
                  <a:srgbClr val="0070C0"/>
                </a:solidFill>
              </a:rPr>
              <a:t>Padding Info</a:t>
            </a:r>
            <a:endParaRPr lang="en-US" b="1" dirty="0">
              <a:solidFill>
                <a:srgbClr val="0070C0"/>
              </a:solidFill>
            </a:endParaRPr>
          </a:p>
        </p:txBody>
      </p:sp>
      <p:sp>
        <p:nvSpPr>
          <p:cNvPr id="29" name="TextBox 28"/>
          <p:cNvSpPr txBox="1"/>
          <p:nvPr/>
        </p:nvSpPr>
        <p:spPr>
          <a:xfrm>
            <a:off x="372084" y="990600"/>
            <a:ext cx="2752116" cy="369332"/>
          </a:xfrm>
          <a:prstGeom prst="rect">
            <a:avLst/>
          </a:prstGeom>
          <a:noFill/>
        </p:spPr>
        <p:txBody>
          <a:bodyPr wrap="square" rtlCol="0">
            <a:spAutoFit/>
          </a:bodyPr>
          <a:lstStyle/>
          <a:p>
            <a:r>
              <a:rPr lang="en-US" b="1" dirty="0" smtClean="0">
                <a:solidFill>
                  <a:srgbClr val="7030A0"/>
                </a:solidFill>
              </a:rPr>
              <a:t>General Header Type</a:t>
            </a:r>
            <a:endParaRPr lang="en-US" b="1" dirty="0">
              <a:solidFill>
                <a:srgbClr val="7030A0"/>
              </a:solidFill>
            </a:endParaRPr>
          </a:p>
        </p:txBody>
      </p:sp>
      <p:cxnSp>
        <p:nvCxnSpPr>
          <p:cNvPr id="30" name="Straight Connector 29"/>
          <p:cNvCxnSpPr/>
          <p:nvPr/>
        </p:nvCxnSpPr>
        <p:spPr>
          <a:xfrm>
            <a:off x="1295400" y="1826860"/>
            <a:ext cx="0" cy="6096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7884" y="1359932"/>
            <a:ext cx="1380516" cy="369332"/>
          </a:xfrm>
          <a:prstGeom prst="rect">
            <a:avLst/>
          </a:prstGeom>
          <a:noFill/>
        </p:spPr>
        <p:txBody>
          <a:bodyPr wrap="square" rtlCol="0">
            <a:spAutoFit/>
          </a:bodyPr>
          <a:lstStyle/>
          <a:p>
            <a:r>
              <a:rPr lang="en-US" b="1" dirty="0" smtClean="0">
                <a:solidFill>
                  <a:schemeClr val="accent3">
                    <a:lumMod val="75000"/>
                  </a:schemeClr>
                </a:solidFill>
              </a:rPr>
              <a:t>Reserved</a:t>
            </a:r>
            <a:endParaRPr lang="en-US" b="1" dirty="0">
              <a:solidFill>
                <a:schemeClr val="accent3">
                  <a:lumMod val="75000"/>
                </a:schemeClr>
              </a:solidFill>
            </a:endParaRPr>
          </a:p>
        </p:txBody>
      </p:sp>
      <p:cxnSp>
        <p:nvCxnSpPr>
          <p:cNvPr id="38" name="Straight Connector 37"/>
          <p:cNvCxnSpPr/>
          <p:nvPr/>
        </p:nvCxnSpPr>
        <p:spPr>
          <a:xfrm>
            <a:off x="3211752" y="1817132"/>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3512" y="1817132"/>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86526" y="1826860"/>
            <a:ext cx="0" cy="5998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flipH="1">
            <a:off x="3229097" y="1988988"/>
            <a:ext cx="685802" cy="307777"/>
          </a:xfrm>
          <a:prstGeom prst="rect">
            <a:avLst/>
          </a:prstGeom>
          <a:noFill/>
        </p:spPr>
        <p:txBody>
          <a:bodyPr wrap="square" rtlCol="0">
            <a:spAutoFit/>
          </a:bodyPr>
          <a:lstStyle/>
          <a:p>
            <a:r>
              <a:rPr lang="en-US" sz="1400" b="1" dirty="0" smtClean="0">
                <a:solidFill>
                  <a:srgbClr val="0070C0"/>
                </a:solidFill>
              </a:rPr>
              <a:t>21, 20</a:t>
            </a:r>
            <a:endParaRPr lang="en-US" sz="1400" b="1" dirty="0">
              <a:solidFill>
                <a:srgbClr val="0070C0"/>
              </a:solidFill>
            </a:endParaRPr>
          </a:p>
        </p:txBody>
      </p:sp>
      <p:sp>
        <p:nvSpPr>
          <p:cNvPr id="44" name="TextBox 43"/>
          <p:cNvSpPr txBox="1"/>
          <p:nvPr/>
        </p:nvSpPr>
        <p:spPr>
          <a:xfrm flipH="1">
            <a:off x="2571342" y="1988988"/>
            <a:ext cx="685802" cy="307777"/>
          </a:xfrm>
          <a:prstGeom prst="rect">
            <a:avLst/>
          </a:prstGeom>
          <a:noFill/>
        </p:spPr>
        <p:txBody>
          <a:bodyPr wrap="square" rtlCol="0">
            <a:spAutoFit/>
          </a:bodyPr>
          <a:lstStyle/>
          <a:p>
            <a:r>
              <a:rPr lang="en-US" sz="1400" b="1" dirty="0" smtClean="0">
                <a:solidFill>
                  <a:srgbClr val="0070C0"/>
                </a:solidFill>
              </a:rPr>
              <a:t>23, 22</a:t>
            </a:r>
            <a:endParaRPr lang="en-US" sz="1400" b="1" dirty="0">
              <a:solidFill>
                <a:srgbClr val="0070C0"/>
              </a:solidFill>
            </a:endParaRPr>
          </a:p>
        </p:txBody>
      </p:sp>
      <p:sp>
        <p:nvSpPr>
          <p:cNvPr id="45" name="TextBox 44"/>
          <p:cNvSpPr txBox="1"/>
          <p:nvPr/>
        </p:nvSpPr>
        <p:spPr>
          <a:xfrm flipH="1">
            <a:off x="1914726" y="1988988"/>
            <a:ext cx="685802" cy="307777"/>
          </a:xfrm>
          <a:prstGeom prst="rect">
            <a:avLst/>
          </a:prstGeom>
          <a:noFill/>
        </p:spPr>
        <p:txBody>
          <a:bodyPr wrap="square" rtlCol="0">
            <a:spAutoFit/>
          </a:bodyPr>
          <a:lstStyle/>
          <a:p>
            <a:r>
              <a:rPr lang="en-US" sz="1400" b="1" dirty="0" smtClean="0">
                <a:solidFill>
                  <a:srgbClr val="0070C0"/>
                </a:solidFill>
              </a:rPr>
              <a:t>25, 24</a:t>
            </a:r>
            <a:endParaRPr lang="en-US" sz="1400" b="1" dirty="0">
              <a:solidFill>
                <a:srgbClr val="0070C0"/>
              </a:solidFill>
            </a:endParaRPr>
          </a:p>
        </p:txBody>
      </p:sp>
      <p:sp>
        <p:nvSpPr>
          <p:cNvPr id="49" name="TextBox 48"/>
          <p:cNvSpPr txBox="1"/>
          <p:nvPr/>
        </p:nvSpPr>
        <p:spPr>
          <a:xfrm flipH="1">
            <a:off x="533398" y="1988988"/>
            <a:ext cx="770104" cy="307777"/>
          </a:xfrm>
          <a:prstGeom prst="rect">
            <a:avLst/>
          </a:prstGeom>
          <a:noFill/>
        </p:spPr>
        <p:txBody>
          <a:bodyPr wrap="square" rtlCol="0">
            <a:spAutoFit/>
          </a:bodyPr>
          <a:lstStyle/>
          <a:p>
            <a:r>
              <a:rPr lang="en-US" sz="1400" b="1" dirty="0" smtClean="0">
                <a:solidFill>
                  <a:schemeClr val="accent4">
                    <a:lumMod val="75000"/>
                  </a:schemeClr>
                </a:solidFill>
              </a:rPr>
              <a:t>31 - 28</a:t>
            </a:r>
            <a:endParaRPr lang="en-US" sz="1400" b="1" dirty="0">
              <a:solidFill>
                <a:schemeClr val="accent4">
                  <a:lumMod val="75000"/>
                </a:schemeClr>
              </a:solidFill>
            </a:endParaRPr>
          </a:p>
        </p:txBody>
      </p:sp>
      <p:sp>
        <p:nvSpPr>
          <p:cNvPr id="50" name="TextBox 49"/>
          <p:cNvSpPr txBox="1"/>
          <p:nvPr/>
        </p:nvSpPr>
        <p:spPr>
          <a:xfrm flipH="1">
            <a:off x="1276148" y="1988988"/>
            <a:ext cx="685802" cy="307777"/>
          </a:xfrm>
          <a:prstGeom prst="rect">
            <a:avLst/>
          </a:prstGeom>
          <a:noFill/>
        </p:spPr>
        <p:txBody>
          <a:bodyPr wrap="square" rtlCol="0">
            <a:spAutoFit/>
          </a:bodyPr>
          <a:lstStyle/>
          <a:p>
            <a:r>
              <a:rPr lang="en-US" sz="1400" b="1" dirty="0" smtClean="0">
                <a:solidFill>
                  <a:schemeClr val="accent3">
                    <a:lumMod val="75000"/>
                  </a:schemeClr>
                </a:solidFill>
              </a:rPr>
              <a:t>27, 26</a:t>
            </a:r>
            <a:endParaRPr lang="en-US" sz="1400" b="1" dirty="0">
              <a:solidFill>
                <a:schemeClr val="accent3">
                  <a:lumMod val="75000"/>
                </a:schemeClr>
              </a:solidFill>
            </a:endParaRPr>
          </a:p>
        </p:txBody>
      </p:sp>
      <p:sp>
        <p:nvSpPr>
          <p:cNvPr id="51" name="TextBox 50"/>
          <p:cNvSpPr txBox="1"/>
          <p:nvPr/>
        </p:nvSpPr>
        <p:spPr>
          <a:xfrm flipH="1">
            <a:off x="4919924" y="1988988"/>
            <a:ext cx="718875" cy="307777"/>
          </a:xfrm>
          <a:prstGeom prst="rect">
            <a:avLst/>
          </a:prstGeom>
          <a:noFill/>
        </p:spPr>
        <p:txBody>
          <a:bodyPr wrap="square" rtlCol="0">
            <a:spAutoFit/>
          </a:bodyPr>
          <a:lstStyle/>
          <a:p>
            <a:r>
              <a:rPr lang="en-US" sz="1400" b="1" dirty="0" smtClean="0">
                <a:solidFill>
                  <a:schemeClr val="accent6">
                    <a:lumMod val="75000"/>
                  </a:schemeClr>
                </a:solidFill>
              </a:rPr>
              <a:t>19 - 8</a:t>
            </a:r>
            <a:endParaRPr lang="en-US" sz="1400" b="1" dirty="0">
              <a:solidFill>
                <a:schemeClr val="accent6">
                  <a:lumMod val="75000"/>
                </a:schemeClr>
              </a:solidFill>
            </a:endParaRPr>
          </a:p>
        </p:txBody>
      </p:sp>
      <p:sp>
        <p:nvSpPr>
          <p:cNvPr id="52" name="TextBox 51"/>
          <p:cNvSpPr txBox="1"/>
          <p:nvPr/>
        </p:nvSpPr>
        <p:spPr>
          <a:xfrm flipH="1">
            <a:off x="7467599" y="1988988"/>
            <a:ext cx="700997" cy="307777"/>
          </a:xfrm>
          <a:prstGeom prst="rect">
            <a:avLst/>
          </a:prstGeom>
          <a:noFill/>
        </p:spPr>
        <p:txBody>
          <a:bodyPr wrap="square" rtlCol="0">
            <a:spAutoFit/>
          </a:bodyPr>
          <a:lstStyle/>
          <a:p>
            <a:r>
              <a:rPr lang="en-US" sz="1400" b="1" dirty="0" smtClean="0">
                <a:solidFill>
                  <a:schemeClr val="accent4">
                    <a:lumMod val="75000"/>
                  </a:schemeClr>
                </a:solidFill>
              </a:rPr>
              <a:t>7 - 0</a:t>
            </a:r>
            <a:endParaRPr lang="en-US" sz="1400" b="1" dirty="0">
              <a:solidFill>
                <a:schemeClr val="accent4">
                  <a:lumMod val="75000"/>
                </a:schemeClr>
              </a:solidFill>
            </a:endParaRPr>
          </a:p>
        </p:txBody>
      </p:sp>
      <p:cxnSp>
        <p:nvCxnSpPr>
          <p:cNvPr id="54" name="Straight Connector 53"/>
          <p:cNvCxnSpPr/>
          <p:nvPr/>
        </p:nvCxnSpPr>
        <p:spPr>
          <a:xfrm>
            <a:off x="838200" y="1303188"/>
            <a:ext cx="0" cy="4572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55" name="Table 54"/>
          <p:cNvGraphicFramePr>
            <a:graphicFrameLocks noGrp="1"/>
          </p:cNvGraphicFramePr>
          <p:nvPr>
            <p:extLst>
              <p:ext uri="{D42A27DB-BD31-4B8C-83A1-F6EECF244321}">
                <p14:modId xmlns:p14="http://schemas.microsoft.com/office/powerpoint/2010/main" val="1097797509"/>
              </p:ext>
            </p:extLst>
          </p:nvPr>
        </p:nvGraphicFramePr>
        <p:xfrm>
          <a:off x="457201" y="2971800"/>
          <a:ext cx="2285999" cy="3337560"/>
        </p:xfrm>
        <a:graphic>
          <a:graphicData uri="http://schemas.openxmlformats.org/drawingml/2006/table">
            <a:tbl>
              <a:tblPr firstRow="1" bandRow="1">
                <a:tableStyleId>{ED083AE6-46FA-4A59-8FB0-9F97EB10719F}</a:tableStyleId>
              </a:tblPr>
              <a:tblGrid>
                <a:gridCol w="685799">
                  <a:extLst>
                    <a:ext uri="{9D8B030D-6E8A-4147-A177-3AD203B41FA5}">
                      <a16:colId xmlns:a16="http://schemas.microsoft.com/office/drawing/2014/main" xmlns="" val="2464272670"/>
                    </a:ext>
                  </a:extLst>
                </a:gridCol>
                <a:gridCol w="1600200">
                  <a:extLst>
                    <a:ext uri="{9D8B030D-6E8A-4147-A177-3AD203B41FA5}">
                      <a16:colId xmlns:a16="http://schemas.microsoft.com/office/drawing/2014/main" xmlns="" val="3105417358"/>
                    </a:ext>
                  </a:extLst>
                </a:gridCol>
              </a:tblGrid>
              <a:tr h="370840">
                <a:tc>
                  <a:txBody>
                    <a:bodyPr/>
                    <a:lstStyle/>
                    <a:p>
                      <a:r>
                        <a:rPr lang="en-US" sz="1600" b="1" dirty="0" smtClean="0"/>
                        <a:t>Value</a:t>
                      </a:r>
                      <a:endParaRPr lang="en-US" sz="1600" b="1" dirty="0"/>
                    </a:p>
                  </a:txBody>
                  <a:tcPr/>
                </a:tc>
                <a:tc>
                  <a:txBody>
                    <a:bodyPr/>
                    <a:lstStyle/>
                    <a:p>
                      <a:r>
                        <a:rPr lang="en-US" sz="1600" b="1" dirty="0" smtClean="0"/>
                        <a:t>Header Type</a:t>
                      </a:r>
                      <a:endParaRPr lang="en-US" sz="1600" b="1" dirty="0"/>
                    </a:p>
                  </a:txBody>
                  <a:tcPr/>
                </a:tc>
                <a:extLst>
                  <a:ext uri="{0D108BD9-81ED-4DB2-BD59-A6C34878D82A}">
                    <a16:rowId xmlns:a16="http://schemas.microsoft.com/office/drawing/2014/main" xmlns="" val="1560087998"/>
                  </a:ext>
                </a:extLst>
              </a:tr>
              <a:tr h="370840">
                <a:tc>
                  <a:txBody>
                    <a:bodyPr/>
                    <a:lstStyle/>
                    <a:p>
                      <a:r>
                        <a:rPr lang="en-US" sz="1400" b="1" dirty="0" smtClean="0"/>
                        <a:t>0</a:t>
                      </a:r>
                      <a:endParaRPr lang="en-US" sz="1400" b="1" dirty="0"/>
                    </a:p>
                  </a:txBody>
                  <a:tcPr/>
                </a:tc>
                <a:tc>
                  <a:txBody>
                    <a:bodyPr/>
                    <a:lstStyle/>
                    <a:p>
                      <a:r>
                        <a:rPr lang="en-US" sz="1400" b="1" dirty="0" smtClean="0"/>
                        <a:t>Evio record</a:t>
                      </a:r>
                      <a:endParaRPr lang="en-US" sz="1400" b="1" dirty="0"/>
                    </a:p>
                  </a:txBody>
                  <a:tcPr/>
                </a:tc>
                <a:extLst>
                  <a:ext uri="{0D108BD9-81ED-4DB2-BD59-A6C34878D82A}">
                    <a16:rowId xmlns:a16="http://schemas.microsoft.com/office/drawing/2014/main" xmlns="" val="800046308"/>
                  </a:ext>
                </a:extLst>
              </a:tr>
              <a:tr h="370840">
                <a:tc>
                  <a:txBody>
                    <a:bodyPr/>
                    <a:lstStyle/>
                    <a:p>
                      <a:r>
                        <a:rPr lang="en-US" sz="1400" b="1" dirty="0" smtClean="0"/>
                        <a:t>1</a:t>
                      </a:r>
                      <a:endParaRPr lang="en-US" sz="1400" b="1" dirty="0"/>
                    </a:p>
                  </a:txBody>
                  <a:tcPr/>
                </a:tc>
                <a:tc>
                  <a:txBody>
                    <a:bodyPr/>
                    <a:lstStyle/>
                    <a:p>
                      <a:r>
                        <a:rPr lang="en-US" sz="1400" b="1" dirty="0" smtClean="0"/>
                        <a:t>Evio</a:t>
                      </a:r>
                      <a:r>
                        <a:rPr lang="en-US" sz="1400" b="1" baseline="0" dirty="0" smtClean="0"/>
                        <a:t> file</a:t>
                      </a:r>
                      <a:endParaRPr lang="en-US" sz="1400" b="1" dirty="0"/>
                    </a:p>
                  </a:txBody>
                  <a:tcPr/>
                </a:tc>
                <a:extLst>
                  <a:ext uri="{0D108BD9-81ED-4DB2-BD59-A6C34878D82A}">
                    <a16:rowId xmlns:a16="http://schemas.microsoft.com/office/drawing/2014/main" xmlns="" val="3364704689"/>
                  </a:ext>
                </a:extLst>
              </a:tr>
              <a:tr h="370840">
                <a:tc>
                  <a:txBody>
                    <a:bodyPr/>
                    <a:lstStyle/>
                    <a:p>
                      <a:r>
                        <a:rPr lang="en-US" sz="1400" b="1" dirty="0" smtClean="0"/>
                        <a:t>2</a:t>
                      </a:r>
                      <a:endParaRPr lang="en-US" sz="1400" b="1" dirty="0"/>
                    </a:p>
                  </a:txBody>
                  <a:tcPr/>
                </a:tc>
                <a:tc>
                  <a:txBody>
                    <a:bodyPr/>
                    <a:lstStyle/>
                    <a:p>
                      <a:r>
                        <a:rPr lang="en-US" sz="1400" b="1" dirty="0" smtClean="0"/>
                        <a:t>Evio</a:t>
                      </a:r>
                      <a:r>
                        <a:rPr lang="en-US" sz="1400" b="1" baseline="0" dirty="0" smtClean="0"/>
                        <a:t> extended file</a:t>
                      </a:r>
                      <a:endParaRPr lang="en-US" sz="1400" b="1" dirty="0"/>
                    </a:p>
                  </a:txBody>
                  <a:tcPr/>
                </a:tc>
                <a:extLst>
                  <a:ext uri="{0D108BD9-81ED-4DB2-BD59-A6C34878D82A}">
                    <a16:rowId xmlns:a16="http://schemas.microsoft.com/office/drawing/2014/main" xmlns="" val="1200868339"/>
                  </a:ext>
                </a:extLst>
              </a:tr>
              <a:tr h="370840">
                <a:tc>
                  <a:txBody>
                    <a:bodyPr/>
                    <a:lstStyle/>
                    <a:p>
                      <a:r>
                        <a:rPr lang="en-US" sz="1400" b="1" dirty="0" smtClean="0"/>
                        <a:t>3</a:t>
                      </a:r>
                      <a:endParaRPr lang="en-US" sz="1400" b="1" dirty="0"/>
                    </a:p>
                  </a:txBody>
                  <a:tcPr/>
                </a:tc>
                <a:tc>
                  <a:txBody>
                    <a:bodyPr/>
                    <a:lstStyle/>
                    <a:p>
                      <a:r>
                        <a:rPr lang="en-US" sz="1400" b="1" dirty="0" smtClean="0"/>
                        <a:t>Evio file trailer</a:t>
                      </a:r>
                      <a:endParaRPr lang="en-US" sz="1400" b="1" dirty="0"/>
                    </a:p>
                  </a:txBody>
                  <a:tcPr/>
                </a:tc>
                <a:extLst>
                  <a:ext uri="{0D108BD9-81ED-4DB2-BD59-A6C34878D82A}">
                    <a16:rowId xmlns:a16="http://schemas.microsoft.com/office/drawing/2014/main" xmlns="" val="475819000"/>
                  </a:ext>
                </a:extLst>
              </a:tr>
              <a:tr h="370840">
                <a:tc>
                  <a:txBody>
                    <a:bodyPr/>
                    <a:lstStyle/>
                    <a:p>
                      <a:r>
                        <a:rPr lang="en-US" sz="1400" b="1" dirty="0" smtClean="0"/>
                        <a:t>4</a:t>
                      </a:r>
                      <a:endParaRPr lang="en-US" sz="1400" b="1" dirty="0"/>
                    </a:p>
                  </a:txBody>
                  <a:tcPr/>
                </a:tc>
                <a:tc>
                  <a:txBody>
                    <a:bodyPr/>
                    <a:lstStyle/>
                    <a:p>
                      <a:r>
                        <a:rPr lang="en-US" sz="1400" b="1" dirty="0" smtClean="0"/>
                        <a:t>HIPO record</a:t>
                      </a:r>
                      <a:endParaRPr lang="en-US" sz="1400" b="1" dirty="0"/>
                    </a:p>
                  </a:txBody>
                  <a:tcPr/>
                </a:tc>
                <a:extLst>
                  <a:ext uri="{0D108BD9-81ED-4DB2-BD59-A6C34878D82A}">
                    <a16:rowId xmlns:a16="http://schemas.microsoft.com/office/drawing/2014/main" xmlns="" val="1750508794"/>
                  </a:ext>
                </a:extLst>
              </a:tr>
              <a:tr h="370840">
                <a:tc>
                  <a:txBody>
                    <a:bodyPr/>
                    <a:lstStyle/>
                    <a:p>
                      <a:r>
                        <a:rPr lang="en-US" sz="1400" b="1" dirty="0" smtClean="0"/>
                        <a:t>5</a:t>
                      </a:r>
                      <a:endParaRPr lang="en-US" sz="1400" b="1" dirty="0"/>
                    </a:p>
                  </a:txBody>
                  <a:tcPr/>
                </a:tc>
                <a:tc>
                  <a:txBody>
                    <a:bodyPr/>
                    <a:lstStyle/>
                    <a:p>
                      <a:r>
                        <a:rPr lang="en-US" sz="1400" b="1" dirty="0" smtClean="0"/>
                        <a:t>HIPO</a:t>
                      </a:r>
                      <a:r>
                        <a:rPr lang="en-US" sz="1400" b="1" baseline="0" dirty="0" smtClean="0"/>
                        <a:t> file</a:t>
                      </a:r>
                      <a:endParaRPr lang="en-US" sz="1400" b="1" dirty="0"/>
                    </a:p>
                  </a:txBody>
                  <a:tcPr/>
                </a:tc>
                <a:extLst>
                  <a:ext uri="{0D108BD9-81ED-4DB2-BD59-A6C34878D82A}">
                    <a16:rowId xmlns:a16="http://schemas.microsoft.com/office/drawing/2014/main" xmlns="" val="148827239"/>
                  </a:ext>
                </a:extLst>
              </a:tr>
              <a:tr h="370840">
                <a:tc>
                  <a:txBody>
                    <a:bodyPr/>
                    <a:lstStyle/>
                    <a:p>
                      <a:r>
                        <a:rPr lang="en-US" sz="1400" b="1" dirty="0" smtClean="0"/>
                        <a:t>6</a:t>
                      </a:r>
                      <a:endParaRPr lang="en-US" sz="1400" b="1" dirty="0"/>
                    </a:p>
                  </a:txBody>
                  <a:tcPr/>
                </a:tc>
                <a:tc>
                  <a:txBody>
                    <a:bodyPr/>
                    <a:lstStyle/>
                    <a:p>
                      <a:r>
                        <a:rPr lang="en-US" sz="1400" b="1" dirty="0" smtClean="0"/>
                        <a:t>HIPO</a:t>
                      </a:r>
                      <a:r>
                        <a:rPr lang="en-US" sz="1400" b="1" baseline="0" dirty="0" smtClean="0"/>
                        <a:t> extended file</a:t>
                      </a:r>
                      <a:endParaRPr lang="en-US" sz="1400" b="1" dirty="0"/>
                    </a:p>
                  </a:txBody>
                  <a:tcPr/>
                </a:tc>
                <a:extLst>
                  <a:ext uri="{0D108BD9-81ED-4DB2-BD59-A6C34878D82A}">
                    <a16:rowId xmlns:a16="http://schemas.microsoft.com/office/drawing/2014/main" xmlns="" val="2419887477"/>
                  </a:ext>
                </a:extLst>
              </a:tr>
              <a:tr h="370840">
                <a:tc>
                  <a:txBody>
                    <a:bodyPr/>
                    <a:lstStyle/>
                    <a:p>
                      <a:r>
                        <a:rPr lang="en-US" sz="1400" b="1" dirty="0" smtClean="0"/>
                        <a:t>7</a:t>
                      </a: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HIPO</a:t>
                      </a:r>
                      <a:r>
                        <a:rPr lang="en-US" sz="1400" b="1" baseline="0" dirty="0" smtClean="0"/>
                        <a:t> file trailer</a:t>
                      </a:r>
                      <a:endParaRPr lang="en-US" sz="1400" b="1" dirty="0" smtClean="0"/>
                    </a:p>
                  </a:txBody>
                  <a:tcPr/>
                </a:tc>
                <a:extLst>
                  <a:ext uri="{0D108BD9-81ED-4DB2-BD59-A6C34878D82A}">
                    <a16:rowId xmlns:a16="http://schemas.microsoft.com/office/drawing/2014/main" xmlns="" val="25227264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1650722386"/>
              </p:ext>
            </p:extLst>
          </p:nvPr>
        </p:nvGraphicFramePr>
        <p:xfrm>
          <a:off x="2923809" y="2971800"/>
          <a:ext cx="1524326" cy="1483360"/>
        </p:xfrm>
        <a:graphic>
          <a:graphicData uri="http://schemas.openxmlformats.org/drawingml/2006/table">
            <a:tbl>
              <a:tblPr firstRow="1" bandRow="1">
                <a:tableStyleId>{BC89EF96-8CEA-46FF-86C4-4CE0E7609802}</a:tableStyleId>
              </a:tblPr>
              <a:tblGrid>
                <a:gridCol w="609600">
                  <a:extLst>
                    <a:ext uri="{9D8B030D-6E8A-4147-A177-3AD203B41FA5}">
                      <a16:colId xmlns:a16="http://schemas.microsoft.com/office/drawing/2014/main" xmlns="" val="2464272670"/>
                    </a:ext>
                  </a:extLst>
                </a:gridCol>
                <a:gridCol w="914726">
                  <a:extLst>
                    <a:ext uri="{9D8B030D-6E8A-4147-A177-3AD203B41FA5}">
                      <a16:colId xmlns:a16="http://schemas.microsoft.com/office/drawing/2014/main" xmlns="" val="3105417358"/>
                    </a:ext>
                  </a:extLst>
                </a:gridCol>
              </a:tblGrid>
              <a:tr h="370840">
                <a:tc>
                  <a:txBody>
                    <a:bodyPr/>
                    <a:lstStyle/>
                    <a:p>
                      <a:r>
                        <a:rPr lang="en-US" sz="1600" dirty="0" smtClean="0"/>
                        <a:t>Bits</a:t>
                      </a:r>
                      <a:endParaRPr lang="en-US" sz="1600" dirty="0"/>
                    </a:p>
                  </a:txBody>
                  <a:tcPr/>
                </a:tc>
                <a:tc>
                  <a:txBody>
                    <a:bodyPr/>
                    <a:lstStyle/>
                    <a:p>
                      <a:r>
                        <a:rPr lang="en-US" sz="1600" dirty="0" smtClean="0"/>
                        <a:t>Padding</a:t>
                      </a:r>
                      <a:endParaRPr lang="en-US" sz="1600" dirty="0"/>
                    </a:p>
                  </a:txBody>
                  <a:tcPr/>
                </a:tc>
                <a:extLst>
                  <a:ext uri="{0D108BD9-81ED-4DB2-BD59-A6C34878D82A}">
                    <a16:rowId xmlns:a16="http://schemas.microsoft.com/office/drawing/2014/main" xmlns="" val="1560087998"/>
                  </a:ext>
                </a:extLst>
              </a:tr>
              <a:tr h="370840">
                <a:tc>
                  <a:txBody>
                    <a:bodyPr/>
                    <a:lstStyle/>
                    <a:p>
                      <a:r>
                        <a:rPr lang="en-US" sz="1400" b="1" dirty="0" smtClean="0"/>
                        <a:t>25-24</a:t>
                      </a:r>
                      <a:endParaRPr lang="en-US" sz="1400" b="1" dirty="0"/>
                    </a:p>
                  </a:txBody>
                  <a:tcPr/>
                </a:tc>
                <a:tc>
                  <a:txBody>
                    <a:bodyPr/>
                    <a:lstStyle/>
                    <a:p>
                      <a:r>
                        <a:rPr lang="en-US" sz="1400" b="1" dirty="0" smtClean="0"/>
                        <a:t>Pad 3</a:t>
                      </a:r>
                      <a:endParaRPr lang="en-US" sz="1400" b="1" dirty="0"/>
                    </a:p>
                  </a:txBody>
                  <a:tcPr/>
                </a:tc>
                <a:extLst>
                  <a:ext uri="{0D108BD9-81ED-4DB2-BD59-A6C34878D82A}">
                    <a16:rowId xmlns:a16="http://schemas.microsoft.com/office/drawing/2014/main" xmlns="" val="800046308"/>
                  </a:ext>
                </a:extLst>
              </a:tr>
              <a:tr h="370840">
                <a:tc>
                  <a:txBody>
                    <a:bodyPr/>
                    <a:lstStyle/>
                    <a:p>
                      <a:r>
                        <a:rPr lang="en-US" sz="1400" b="1" dirty="0" smtClean="0"/>
                        <a:t>23-22</a:t>
                      </a:r>
                      <a:endParaRPr lang="en-US" sz="1400" b="1" dirty="0"/>
                    </a:p>
                  </a:txBody>
                  <a:tcPr/>
                </a:tc>
                <a:tc>
                  <a:txBody>
                    <a:bodyPr/>
                    <a:lstStyle/>
                    <a:p>
                      <a:r>
                        <a:rPr lang="en-US" sz="1400" b="1" dirty="0" smtClean="0"/>
                        <a:t>Pad 2</a:t>
                      </a:r>
                      <a:endParaRPr lang="en-US" sz="1400" b="1" dirty="0"/>
                    </a:p>
                  </a:txBody>
                  <a:tcPr/>
                </a:tc>
                <a:extLst>
                  <a:ext uri="{0D108BD9-81ED-4DB2-BD59-A6C34878D82A}">
                    <a16:rowId xmlns:a16="http://schemas.microsoft.com/office/drawing/2014/main" xmlns="" val="3364704689"/>
                  </a:ext>
                </a:extLst>
              </a:tr>
              <a:tr h="370840">
                <a:tc>
                  <a:txBody>
                    <a:bodyPr/>
                    <a:lstStyle/>
                    <a:p>
                      <a:r>
                        <a:rPr lang="en-US" sz="1400" b="1" dirty="0" smtClean="0"/>
                        <a:t>21-20</a:t>
                      </a: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Pad 1</a:t>
                      </a:r>
                      <a:endParaRPr lang="en-US" sz="1400" b="1" dirty="0"/>
                    </a:p>
                  </a:txBody>
                  <a:tcPr/>
                </a:tc>
                <a:extLst>
                  <a:ext uri="{0D108BD9-81ED-4DB2-BD59-A6C34878D82A}">
                    <a16:rowId xmlns:a16="http://schemas.microsoft.com/office/drawing/2014/main" xmlns="" val="1200868339"/>
                  </a:ext>
                </a:extLst>
              </a:tr>
            </a:tbl>
          </a:graphicData>
        </a:graphic>
      </p:graphicFrame>
      <p:sp>
        <p:nvSpPr>
          <p:cNvPr id="75" name="Left Brace 74"/>
          <p:cNvSpPr/>
          <p:nvPr/>
        </p:nvSpPr>
        <p:spPr>
          <a:xfrm rot="16200000">
            <a:off x="2723279" y="1715224"/>
            <a:ext cx="388674" cy="1937820"/>
          </a:xfrm>
          <a:prstGeom prst="leftBrace">
            <a:avLst>
              <a:gd name="adj1" fmla="val 40727"/>
              <a:gd name="adj2" fmla="val 8198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6324600" y="2445857"/>
            <a:ext cx="0" cy="1044144"/>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23708" y="3497063"/>
            <a:ext cx="3386891" cy="369332"/>
          </a:xfrm>
          <a:prstGeom prst="rect">
            <a:avLst/>
          </a:prstGeom>
          <a:noFill/>
        </p:spPr>
        <p:txBody>
          <a:bodyPr wrap="square" rtlCol="0">
            <a:spAutoFit/>
          </a:bodyPr>
          <a:lstStyle/>
          <a:p>
            <a:r>
              <a:rPr lang="en-US" b="1" dirty="0" smtClean="0">
                <a:solidFill>
                  <a:schemeClr val="accent6">
                    <a:lumMod val="75000"/>
                  </a:schemeClr>
                </a:solidFill>
              </a:rPr>
              <a:t>Bit uses depend on header </a:t>
            </a:r>
            <a:r>
              <a:rPr lang="en-US" b="1" smtClean="0">
                <a:solidFill>
                  <a:schemeClr val="accent6">
                    <a:lumMod val="75000"/>
                  </a:schemeClr>
                </a:solidFill>
              </a:rPr>
              <a:t>type </a:t>
            </a:r>
            <a:endParaRPr lang="en-US" b="1" dirty="0">
              <a:solidFill>
                <a:schemeClr val="accent6">
                  <a:lumMod val="75000"/>
                </a:schemeClr>
              </a:solidFill>
            </a:endParaRPr>
          </a:p>
        </p:txBody>
      </p:sp>
      <p:sp>
        <p:nvSpPr>
          <p:cNvPr id="12" name="Rectangle 11"/>
          <p:cNvSpPr/>
          <p:nvPr/>
        </p:nvSpPr>
        <p:spPr>
          <a:xfrm>
            <a:off x="457200" y="1831777"/>
            <a:ext cx="8305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e 30"/>
          <p:cNvSpPr/>
          <p:nvPr/>
        </p:nvSpPr>
        <p:spPr>
          <a:xfrm rot="16200000">
            <a:off x="703653" y="2284602"/>
            <a:ext cx="388674" cy="794821"/>
          </a:xfrm>
          <a:prstGeom prst="leftBrace">
            <a:avLst>
              <a:gd name="adj1" fmla="val 40727"/>
              <a:gd name="adj2" fmla="val 80218"/>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5748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7785" y="1519535"/>
            <a:ext cx="48006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smtClean="0">
                <a:latin typeface="Arial" pitchFamily="34" charset="0"/>
                <a:cs typeface="Arial" pitchFamily="34" charset="0"/>
              </a:rPr>
              <a:t>Data Info Bits for Headers</a:t>
            </a:r>
            <a:endParaRPr lang="en-US" sz="2400" b="1"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72241795"/>
              </p:ext>
            </p:extLst>
          </p:nvPr>
        </p:nvGraphicFramePr>
        <p:xfrm>
          <a:off x="4495800" y="2590800"/>
          <a:ext cx="3886200" cy="3249976"/>
        </p:xfrm>
        <a:graphic>
          <a:graphicData uri="http://schemas.openxmlformats.org/drawingml/2006/table">
            <a:tbl>
              <a:tblPr firstRow="1" bandRow="1">
                <a:tableStyleId>{5DA37D80-6434-44D0-A028-1B22A696006F}</a:tableStyleId>
              </a:tblPr>
              <a:tblGrid>
                <a:gridCol w="932234">
                  <a:extLst>
                    <a:ext uri="{9D8B030D-6E8A-4147-A177-3AD203B41FA5}">
                      <a16:colId xmlns:a16="http://schemas.microsoft.com/office/drawing/2014/main" xmlns="" val="2464272670"/>
                    </a:ext>
                  </a:extLst>
                </a:gridCol>
                <a:gridCol w="2953966">
                  <a:extLst>
                    <a:ext uri="{9D8B030D-6E8A-4147-A177-3AD203B41FA5}">
                      <a16:colId xmlns:a16="http://schemas.microsoft.com/office/drawing/2014/main" xmlns="" val="3105417358"/>
                    </a:ext>
                  </a:extLst>
                </a:gridCol>
              </a:tblGrid>
              <a:tr h="474640">
                <a:tc>
                  <a:txBody>
                    <a:bodyPr/>
                    <a:lstStyle/>
                    <a:p>
                      <a:pPr algn="ctr"/>
                      <a:r>
                        <a:rPr lang="en-US" sz="1600" dirty="0" smtClean="0"/>
                        <a:t>BIT</a:t>
                      </a:r>
                    </a:p>
                    <a:p>
                      <a:pPr algn="ctr"/>
                      <a:r>
                        <a:rPr lang="en-US" sz="1600" b="1" dirty="0" smtClean="0"/>
                        <a:t>(from 0)</a:t>
                      </a:r>
                      <a:endParaRPr lang="en-US" sz="1600" b="1" dirty="0"/>
                    </a:p>
                  </a:txBody>
                  <a:tcPr/>
                </a:tc>
                <a:tc>
                  <a:txBody>
                    <a:bodyPr/>
                    <a:lstStyle/>
                    <a:p>
                      <a:pPr algn="ctr"/>
                      <a:r>
                        <a:rPr lang="en-US" sz="1600" dirty="0" smtClean="0"/>
                        <a:t>RECORD HEADER</a:t>
                      </a:r>
                    </a:p>
                    <a:p>
                      <a:pPr algn="ctr"/>
                      <a:r>
                        <a:rPr lang="en-US" sz="1600" dirty="0" smtClean="0"/>
                        <a:t>(if bit on)</a:t>
                      </a:r>
                      <a:endParaRPr lang="en-US" sz="1600" b="1" dirty="0"/>
                    </a:p>
                  </a:txBody>
                  <a:tcPr/>
                </a:tc>
                <a:extLst>
                  <a:ext uri="{0D108BD9-81ED-4DB2-BD59-A6C34878D82A}">
                    <a16:rowId xmlns:a16="http://schemas.microsoft.com/office/drawing/2014/main" xmlns="" val="1560087998"/>
                  </a:ext>
                </a:extLst>
              </a:tr>
              <a:tr h="431494">
                <a:tc>
                  <a:txBody>
                    <a:bodyPr/>
                    <a:lstStyle/>
                    <a:p>
                      <a:r>
                        <a:rPr lang="en-US" sz="1400" b="1" dirty="0" smtClean="0">
                          <a:solidFill>
                            <a:schemeClr val="tx1"/>
                          </a:solidFill>
                        </a:rPr>
                        <a:t>8</a:t>
                      </a:r>
                      <a:endParaRPr lang="en-US" sz="1400" b="1" dirty="0">
                        <a:solidFill>
                          <a:schemeClr val="tx1"/>
                        </a:solidFill>
                      </a:endParaRPr>
                    </a:p>
                  </a:txBody>
                  <a:tcPr/>
                </a:tc>
                <a:tc>
                  <a:txBody>
                    <a:bodyPr/>
                    <a:lstStyle/>
                    <a:p>
                      <a:r>
                        <a:rPr lang="en-US" sz="1400" b="1" dirty="0" smtClean="0">
                          <a:solidFill>
                            <a:schemeClr val="tx1"/>
                          </a:solidFill>
                        </a:rPr>
                        <a:t>Dictionary exists</a:t>
                      </a:r>
                      <a:endParaRPr lang="en-US" sz="1400" b="1" dirty="0">
                        <a:solidFill>
                          <a:schemeClr val="tx1"/>
                        </a:solidFill>
                      </a:endParaRPr>
                    </a:p>
                  </a:txBody>
                  <a:tcPr/>
                </a:tc>
                <a:extLst>
                  <a:ext uri="{0D108BD9-81ED-4DB2-BD59-A6C34878D82A}">
                    <a16:rowId xmlns:a16="http://schemas.microsoft.com/office/drawing/2014/main" xmlns="" val="800046308"/>
                  </a:ext>
                </a:extLst>
              </a:tr>
              <a:tr h="431494">
                <a:tc>
                  <a:txBody>
                    <a:bodyPr/>
                    <a:lstStyle/>
                    <a:p>
                      <a:r>
                        <a:rPr lang="en-US" sz="1400" b="1" dirty="0" smtClean="0">
                          <a:solidFill>
                            <a:schemeClr val="tx1"/>
                          </a:solidFill>
                        </a:rPr>
                        <a:t>9</a:t>
                      </a:r>
                      <a:endParaRPr lang="en-US" sz="1400" b="1" dirty="0">
                        <a:solidFill>
                          <a:schemeClr val="tx1"/>
                        </a:solidFill>
                      </a:endParaRPr>
                    </a:p>
                  </a:txBody>
                  <a:tcPr/>
                </a:tc>
                <a:tc>
                  <a:txBody>
                    <a:bodyPr/>
                    <a:lstStyle/>
                    <a:p>
                      <a:r>
                        <a:rPr lang="en-US" sz="1400" b="1" dirty="0" smtClean="0">
                          <a:solidFill>
                            <a:schemeClr val="tx1"/>
                          </a:solidFill>
                        </a:rPr>
                        <a:t>Is last</a:t>
                      </a:r>
                      <a:r>
                        <a:rPr lang="en-US" sz="1400" b="1" baseline="0" dirty="0" smtClean="0">
                          <a:solidFill>
                            <a:schemeClr val="tx1"/>
                          </a:solidFill>
                        </a:rPr>
                        <a:t> record in stream or file</a:t>
                      </a:r>
                      <a:endParaRPr lang="en-US" sz="1400" b="1" dirty="0">
                        <a:solidFill>
                          <a:schemeClr val="tx1"/>
                        </a:solidFill>
                      </a:endParaRPr>
                    </a:p>
                  </a:txBody>
                  <a:tcPr/>
                </a:tc>
                <a:extLst>
                  <a:ext uri="{0D108BD9-81ED-4DB2-BD59-A6C34878D82A}">
                    <a16:rowId xmlns:a16="http://schemas.microsoft.com/office/drawing/2014/main" xmlns="" val="3364704689"/>
                  </a:ext>
                </a:extLst>
              </a:tr>
              <a:tr h="626119">
                <a:tc>
                  <a:txBody>
                    <a:bodyPr/>
                    <a:lstStyle/>
                    <a:p>
                      <a:r>
                        <a:rPr lang="en-US" sz="1400" b="1" dirty="0" smtClean="0">
                          <a:solidFill>
                            <a:schemeClr val="tx1"/>
                          </a:solidFill>
                        </a:rPr>
                        <a:t>10-13</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Data content type for CODA online only: ROC Raw = 0, Physics = 1, Partial Physics = 2,  Disentangled = 3, User = 4, Control = 5, Other = 15</a:t>
                      </a:r>
                      <a:endParaRPr lang="en-US" sz="1400" b="1" dirty="0">
                        <a:solidFill>
                          <a:schemeClr val="tx1"/>
                        </a:solidFill>
                      </a:endParaRPr>
                    </a:p>
                  </a:txBody>
                  <a:tcPr/>
                </a:tc>
                <a:extLst>
                  <a:ext uri="{0D108BD9-81ED-4DB2-BD59-A6C34878D82A}">
                    <a16:rowId xmlns:a16="http://schemas.microsoft.com/office/drawing/2014/main" xmlns="" val="1200868339"/>
                  </a:ext>
                </a:extLst>
              </a:tr>
              <a:tr h="431494">
                <a:tc>
                  <a:txBody>
                    <a:bodyPr/>
                    <a:lstStyle/>
                    <a:p>
                      <a:r>
                        <a:rPr lang="en-US" sz="1400" b="1" dirty="0" smtClean="0">
                          <a:solidFill>
                            <a:schemeClr val="tx1"/>
                          </a:solidFill>
                        </a:rPr>
                        <a:t>15</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Streaming data  (not triggered)</a:t>
                      </a:r>
                    </a:p>
                  </a:txBody>
                  <a:tcPr/>
                </a:tc>
              </a:tr>
              <a:tr h="431494">
                <a:tc>
                  <a:txBody>
                    <a:bodyPr/>
                    <a:lstStyle/>
                    <a:p>
                      <a:r>
                        <a:rPr lang="en-US" sz="1400" b="1" dirty="0" smtClean="0">
                          <a:solidFill>
                            <a:schemeClr val="tx1"/>
                          </a:solidFill>
                        </a:rPr>
                        <a:t>16-19</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Reserved</a:t>
                      </a:r>
                    </a:p>
                  </a:txBody>
                  <a:tcPr/>
                </a:tc>
                <a:extLst>
                  <a:ext uri="{0D108BD9-81ED-4DB2-BD59-A6C34878D82A}">
                    <a16:rowId xmlns:a16="http://schemas.microsoft.com/office/drawing/2014/main" xmlns="" val="475819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48952128"/>
              </p:ext>
            </p:extLst>
          </p:nvPr>
        </p:nvGraphicFramePr>
        <p:xfrm>
          <a:off x="609600" y="2590800"/>
          <a:ext cx="3758119" cy="2269996"/>
        </p:xfrm>
        <a:graphic>
          <a:graphicData uri="http://schemas.openxmlformats.org/drawingml/2006/table">
            <a:tbl>
              <a:tblPr firstRow="1" bandRow="1">
                <a:tableStyleId>{5DA37D80-6434-44D0-A028-1B22A696006F}</a:tableStyleId>
              </a:tblPr>
              <a:tblGrid>
                <a:gridCol w="937098">
                  <a:extLst>
                    <a:ext uri="{9D8B030D-6E8A-4147-A177-3AD203B41FA5}">
                      <a16:colId xmlns:a16="http://schemas.microsoft.com/office/drawing/2014/main" xmlns="" val="2464272670"/>
                    </a:ext>
                  </a:extLst>
                </a:gridCol>
                <a:gridCol w="2821021">
                  <a:extLst>
                    <a:ext uri="{9D8B030D-6E8A-4147-A177-3AD203B41FA5}">
                      <a16:colId xmlns:a16="http://schemas.microsoft.com/office/drawing/2014/main" xmlns="" val="3105417358"/>
                    </a:ext>
                  </a:extLst>
                </a:gridCol>
              </a:tblGrid>
              <a:tr h="464991">
                <a:tc>
                  <a:txBody>
                    <a:bodyPr/>
                    <a:lstStyle/>
                    <a:p>
                      <a:pPr algn="ctr"/>
                      <a:r>
                        <a:rPr lang="en-US" sz="1600" dirty="0" smtClean="0"/>
                        <a:t>BIT</a:t>
                      </a:r>
                    </a:p>
                    <a:p>
                      <a:pPr algn="ctr"/>
                      <a:r>
                        <a:rPr lang="en-US" sz="1600" b="1" dirty="0" smtClean="0"/>
                        <a:t>(from 0)</a:t>
                      </a:r>
                      <a:endParaRPr lang="en-US" sz="1600" b="1" dirty="0"/>
                    </a:p>
                  </a:txBody>
                  <a:tcPr/>
                </a:tc>
                <a:tc>
                  <a:txBody>
                    <a:bodyPr/>
                    <a:lstStyle/>
                    <a:p>
                      <a:pPr algn="ctr"/>
                      <a:r>
                        <a:rPr lang="en-US" sz="1600" dirty="0" smtClean="0"/>
                        <a:t>FILE HEADER</a:t>
                      </a:r>
                    </a:p>
                    <a:p>
                      <a:pPr algn="ctr"/>
                      <a:r>
                        <a:rPr lang="en-US" sz="1600" dirty="0" smtClean="0"/>
                        <a:t>(if bit on)</a:t>
                      </a:r>
                      <a:endParaRPr lang="en-US" sz="1600" b="1" dirty="0"/>
                    </a:p>
                  </a:txBody>
                  <a:tcPr/>
                </a:tc>
                <a:extLst>
                  <a:ext uri="{0D108BD9-81ED-4DB2-BD59-A6C34878D82A}">
                    <a16:rowId xmlns:a16="http://schemas.microsoft.com/office/drawing/2014/main" xmlns="" val="1560087998"/>
                  </a:ext>
                </a:extLst>
              </a:tr>
              <a:tr h="422719">
                <a:tc>
                  <a:txBody>
                    <a:bodyPr/>
                    <a:lstStyle/>
                    <a:p>
                      <a:r>
                        <a:rPr lang="en-US" sz="1400" b="1" dirty="0" smtClean="0">
                          <a:solidFill>
                            <a:schemeClr val="tx1"/>
                          </a:solidFill>
                        </a:rPr>
                        <a:t>8</a:t>
                      </a:r>
                      <a:endParaRPr lang="en-US" sz="1400" b="1" dirty="0">
                        <a:solidFill>
                          <a:schemeClr val="tx1"/>
                        </a:solidFill>
                      </a:endParaRPr>
                    </a:p>
                  </a:txBody>
                  <a:tcPr/>
                </a:tc>
                <a:tc>
                  <a:txBody>
                    <a:bodyPr/>
                    <a:lstStyle/>
                    <a:p>
                      <a:r>
                        <a:rPr lang="en-US" sz="1400" b="1" dirty="0" smtClean="0">
                          <a:solidFill>
                            <a:schemeClr val="tx1"/>
                          </a:solidFill>
                        </a:rPr>
                        <a:t>Dictionary exists</a:t>
                      </a:r>
                      <a:endParaRPr lang="en-US" sz="1400" b="1" dirty="0">
                        <a:solidFill>
                          <a:schemeClr val="tx1"/>
                        </a:solidFill>
                      </a:endParaRPr>
                    </a:p>
                  </a:txBody>
                  <a:tcPr/>
                </a:tc>
                <a:extLst>
                  <a:ext uri="{0D108BD9-81ED-4DB2-BD59-A6C34878D82A}">
                    <a16:rowId xmlns:a16="http://schemas.microsoft.com/office/drawing/2014/main" xmlns="" val="800046308"/>
                  </a:ext>
                </a:extLst>
              </a:tr>
              <a:tr h="422719">
                <a:tc>
                  <a:txBody>
                    <a:bodyPr/>
                    <a:lstStyle/>
                    <a:p>
                      <a:r>
                        <a:rPr lang="en-US" sz="1400" b="1" dirty="0" smtClean="0">
                          <a:solidFill>
                            <a:schemeClr val="tx1"/>
                          </a:solidFill>
                        </a:rPr>
                        <a:t>9</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Has “first event” (in every split file)</a:t>
                      </a:r>
                      <a:endParaRPr lang="en-US" sz="1400" b="1" dirty="0">
                        <a:solidFill>
                          <a:schemeClr val="tx1"/>
                        </a:solidFill>
                      </a:endParaRPr>
                    </a:p>
                  </a:txBody>
                  <a:tcPr/>
                </a:tc>
                <a:extLst>
                  <a:ext uri="{0D108BD9-81ED-4DB2-BD59-A6C34878D82A}">
                    <a16:rowId xmlns:a16="http://schemas.microsoft.com/office/drawing/2014/main" xmlns="" val="475819000"/>
                  </a:ext>
                </a:extLst>
              </a:tr>
              <a:tr h="422719">
                <a:tc>
                  <a:txBody>
                    <a:bodyPr/>
                    <a:lstStyle/>
                    <a:p>
                      <a:r>
                        <a:rPr lang="en-US" sz="1400" b="1" dirty="0" smtClean="0">
                          <a:solidFill>
                            <a:schemeClr val="tx1"/>
                          </a:solidFill>
                        </a:rPr>
                        <a:t>10</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File trailer</a:t>
                      </a:r>
                      <a:r>
                        <a:rPr lang="en-US" sz="1400" b="1" baseline="0" dirty="0" smtClean="0">
                          <a:solidFill>
                            <a:schemeClr val="tx1"/>
                          </a:solidFill>
                        </a:rPr>
                        <a:t> with index array exists</a:t>
                      </a:r>
                      <a:endParaRPr lang="en-US" sz="1400" b="1" dirty="0">
                        <a:solidFill>
                          <a:schemeClr val="tx1"/>
                        </a:solidFill>
                      </a:endParaRPr>
                    </a:p>
                  </a:txBody>
                  <a:tcPr/>
                </a:tc>
                <a:extLst>
                  <a:ext uri="{0D108BD9-81ED-4DB2-BD59-A6C34878D82A}">
                    <a16:rowId xmlns:a16="http://schemas.microsoft.com/office/drawing/2014/main" xmlns="" val="1637930808"/>
                  </a:ext>
                </a:extLst>
              </a:tr>
              <a:tr h="422719">
                <a:tc>
                  <a:txBody>
                    <a:bodyPr/>
                    <a:lstStyle/>
                    <a:p>
                      <a:r>
                        <a:rPr lang="en-US" sz="1400" b="1" dirty="0" smtClean="0">
                          <a:solidFill>
                            <a:schemeClr val="tx1"/>
                          </a:solidFill>
                        </a:rPr>
                        <a:t>11</a:t>
                      </a:r>
                      <a:r>
                        <a:rPr lang="en-US" sz="1400" b="1" baseline="0" dirty="0" smtClean="0">
                          <a:solidFill>
                            <a:schemeClr val="tx1"/>
                          </a:solidFill>
                        </a:rPr>
                        <a:t>-1</a:t>
                      </a:r>
                      <a:r>
                        <a:rPr lang="en-US" sz="1400" b="1" dirty="0" smtClean="0">
                          <a:solidFill>
                            <a:schemeClr val="tx1"/>
                          </a:solidFill>
                        </a:rPr>
                        <a:t>9</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Reserved</a:t>
                      </a:r>
                    </a:p>
                  </a:txBody>
                  <a:tcPr/>
                </a:tc>
                <a:extLst>
                  <a:ext uri="{0D108BD9-81ED-4DB2-BD59-A6C34878D82A}">
                    <a16:rowId xmlns:a16="http://schemas.microsoft.com/office/drawing/2014/main" xmlns="" val="787013401"/>
                  </a:ext>
                </a:extLst>
              </a:tr>
            </a:tbl>
          </a:graphicData>
        </a:graphic>
      </p:graphicFrame>
    </p:spTree>
    <p:extLst>
      <p:ext uri="{BB962C8B-B14F-4D97-AF65-F5344CB8AC3E}">
        <p14:creationId xmlns:p14="http://schemas.microsoft.com/office/powerpoint/2010/main" val="369921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52600" y="453720"/>
            <a:ext cx="4191000" cy="5422250"/>
            <a:chOff x="2533850" y="453720"/>
            <a:chExt cx="4191000" cy="5422250"/>
          </a:xfrm>
        </p:grpSpPr>
        <p:sp>
          <p:nvSpPr>
            <p:cNvPr id="2" name="TextBox 1"/>
            <p:cNvSpPr txBox="1"/>
            <p:nvPr/>
          </p:nvSpPr>
          <p:spPr>
            <a:xfrm>
              <a:off x="2533850" y="453720"/>
              <a:ext cx="4191000"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b="1" dirty="0" smtClean="0">
                  <a:latin typeface="Arial" pitchFamily="34" charset="0"/>
                  <a:cs typeface="Arial" pitchFamily="34" charset="0"/>
                </a:rPr>
                <a:t>File</a:t>
              </a:r>
            </a:p>
          </p:txBody>
        </p:sp>
        <p:sp>
          <p:nvSpPr>
            <p:cNvPr id="11" name="TextBox 10"/>
            <p:cNvSpPr txBox="1"/>
            <p:nvPr/>
          </p:nvSpPr>
          <p:spPr>
            <a:xfrm>
              <a:off x="3352800" y="3482205"/>
              <a:ext cx="2514600" cy="923330"/>
            </a:xfrm>
            <a:prstGeom prst="rect">
              <a:avLst/>
            </a:prstGeom>
            <a:noFill/>
            <a:ln w="19050">
              <a:solidFill>
                <a:schemeClr val="accent1">
                  <a:shade val="50000"/>
                </a:schemeClr>
              </a:solidFill>
            </a:ln>
          </p:spPr>
          <p:txBody>
            <a:bodyPr wrap="square" rtlCol="0">
              <a:spAutoFit/>
            </a:bodyPr>
            <a:lstStyle/>
            <a:p>
              <a:pPr algn="ctr"/>
              <a:endParaRPr lang="en-US" b="1" dirty="0" smtClean="0"/>
            </a:p>
            <a:p>
              <a:pPr algn="ctr"/>
              <a:r>
                <a:rPr lang="en-US" b="1" dirty="0" smtClean="0"/>
                <a:t>Data Record 1</a:t>
              </a:r>
            </a:p>
            <a:p>
              <a:pPr algn="ctr"/>
              <a:endParaRPr lang="en-US" b="1" dirty="0" smtClean="0"/>
            </a:p>
          </p:txBody>
        </p:sp>
        <p:sp>
          <p:nvSpPr>
            <p:cNvPr id="18" name="TextBox 17"/>
            <p:cNvSpPr txBox="1"/>
            <p:nvPr/>
          </p:nvSpPr>
          <p:spPr>
            <a:xfrm>
              <a:off x="3352800" y="4952640"/>
              <a:ext cx="2514600" cy="923330"/>
            </a:xfrm>
            <a:prstGeom prst="rect">
              <a:avLst/>
            </a:prstGeom>
            <a:noFill/>
            <a:ln w="19050">
              <a:solidFill>
                <a:schemeClr val="accent1">
                  <a:shade val="50000"/>
                </a:schemeClr>
              </a:solidFill>
            </a:ln>
          </p:spPr>
          <p:txBody>
            <a:bodyPr wrap="square" rtlCol="0">
              <a:spAutoFit/>
            </a:bodyPr>
            <a:lstStyle/>
            <a:p>
              <a:pPr algn="ctr"/>
              <a:endParaRPr lang="en-US" b="1" dirty="0" smtClean="0"/>
            </a:p>
            <a:p>
              <a:pPr algn="ctr"/>
              <a:r>
                <a:rPr lang="en-US" b="1" dirty="0" smtClean="0"/>
                <a:t>Data Record N</a:t>
              </a:r>
            </a:p>
            <a:p>
              <a:pPr algn="ctr"/>
              <a:endParaRPr lang="en-US" b="1" dirty="0" smtClean="0"/>
            </a:p>
          </p:txBody>
        </p:sp>
        <p:sp>
          <p:nvSpPr>
            <p:cNvPr id="19" name="TextBox 18"/>
            <p:cNvSpPr txBox="1"/>
            <p:nvPr/>
          </p:nvSpPr>
          <p:spPr>
            <a:xfrm>
              <a:off x="4382100" y="4342936"/>
              <a:ext cx="609600" cy="646331"/>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smtClean="0"/>
                <a:t> </a:t>
              </a:r>
            </a:p>
            <a:p>
              <a:pPr marL="285750" indent="-285750" algn="ctr">
                <a:buFont typeface="Arial" panose="020B0604020202020204" pitchFamily="34" charset="0"/>
                <a:buChar char="•"/>
              </a:pPr>
              <a:r>
                <a:rPr lang="en-US" sz="1200" dirty="0" smtClean="0"/>
                <a:t> </a:t>
              </a:r>
            </a:p>
            <a:p>
              <a:pPr marL="285750" indent="-285750" algn="ctr">
                <a:buFont typeface="Arial" panose="020B0604020202020204" pitchFamily="34" charset="0"/>
                <a:buChar char="•"/>
              </a:pPr>
              <a:r>
                <a:rPr lang="en-US" sz="1200" dirty="0"/>
                <a:t> </a:t>
              </a:r>
            </a:p>
          </p:txBody>
        </p:sp>
        <p:sp>
          <p:nvSpPr>
            <p:cNvPr id="22" name="TextBox 21"/>
            <p:cNvSpPr txBox="1"/>
            <p:nvPr/>
          </p:nvSpPr>
          <p:spPr>
            <a:xfrm>
              <a:off x="3352800" y="1295400"/>
              <a:ext cx="2514600" cy="369332"/>
            </a:xfrm>
            <a:prstGeom prst="rect">
              <a:avLst/>
            </a:prstGeom>
            <a:noFill/>
            <a:ln w="19050">
              <a:solidFill>
                <a:schemeClr val="accent1">
                  <a:shade val="50000"/>
                </a:schemeClr>
              </a:solidFill>
            </a:ln>
          </p:spPr>
          <p:txBody>
            <a:bodyPr wrap="square" rtlCol="0">
              <a:spAutoFit/>
            </a:bodyPr>
            <a:lstStyle/>
            <a:p>
              <a:pPr algn="ctr"/>
              <a:r>
                <a:rPr lang="en-US" b="1" dirty="0" smtClean="0"/>
                <a:t>File Header</a:t>
              </a:r>
            </a:p>
          </p:txBody>
        </p:sp>
        <p:sp>
          <p:nvSpPr>
            <p:cNvPr id="23" name="TextBox 22"/>
            <p:cNvSpPr txBox="1"/>
            <p:nvPr/>
          </p:nvSpPr>
          <p:spPr>
            <a:xfrm>
              <a:off x="3352800" y="1823711"/>
              <a:ext cx="2514600" cy="369332"/>
            </a:xfrm>
            <a:prstGeom prst="rect">
              <a:avLst/>
            </a:prstGeom>
            <a:noFill/>
            <a:ln w="19050">
              <a:solidFill>
                <a:schemeClr val="accent1">
                  <a:shade val="50000"/>
                </a:schemeClr>
              </a:solidFill>
            </a:ln>
          </p:spPr>
          <p:txBody>
            <a:bodyPr wrap="square" rtlCol="0">
              <a:spAutoFit/>
            </a:bodyPr>
            <a:lstStyle/>
            <a:p>
              <a:pPr algn="ctr"/>
              <a:r>
                <a:rPr lang="en-US" b="1" dirty="0" smtClean="0"/>
                <a:t>Index Array*</a:t>
              </a:r>
            </a:p>
          </p:txBody>
        </p:sp>
        <p:grpSp>
          <p:nvGrpSpPr>
            <p:cNvPr id="24" name="Group 23"/>
            <p:cNvGrpSpPr/>
            <p:nvPr/>
          </p:nvGrpSpPr>
          <p:grpSpPr>
            <a:xfrm>
              <a:off x="3352800" y="2357110"/>
              <a:ext cx="2514600" cy="923330"/>
              <a:chOff x="1066800" y="3392269"/>
              <a:chExt cx="2514600" cy="923330"/>
            </a:xfrm>
          </p:grpSpPr>
          <p:sp>
            <p:nvSpPr>
              <p:cNvPr id="25" name="TextBox 24"/>
              <p:cNvSpPr txBox="1"/>
              <p:nvPr/>
            </p:nvSpPr>
            <p:spPr>
              <a:xfrm>
                <a:off x="1066800" y="3392269"/>
                <a:ext cx="2514600" cy="923330"/>
              </a:xfrm>
              <a:prstGeom prst="rect">
                <a:avLst/>
              </a:prstGeom>
              <a:noFill/>
              <a:ln w="19050">
                <a:solidFill>
                  <a:schemeClr val="accent1">
                    <a:shade val="50000"/>
                  </a:schemeClr>
                </a:solidFill>
              </a:ln>
            </p:spPr>
            <p:txBody>
              <a:bodyPr wrap="square" rtlCol="0">
                <a:spAutoFit/>
              </a:bodyPr>
              <a:lstStyle/>
              <a:p>
                <a:pPr algn="ctr"/>
                <a:r>
                  <a:rPr lang="en-US" b="1" dirty="0" smtClean="0"/>
                  <a:t>User Header</a:t>
                </a:r>
              </a:p>
              <a:p>
                <a:pPr algn="ctr"/>
                <a:endParaRPr lang="en-US" b="1" dirty="0" smtClean="0"/>
              </a:p>
              <a:p>
                <a:pPr algn="ctr"/>
                <a:endParaRPr lang="en-US" dirty="0"/>
              </a:p>
            </p:txBody>
          </p:sp>
          <p:sp>
            <p:nvSpPr>
              <p:cNvPr id="26" name="TextBox 25"/>
              <p:cNvSpPr txBox="1"/>
              <p:nvPr/>
            </p:nvSpPr>
            <p:spPr>
              <a:xfrm>
                <a:off x="1524000" y="3946267"/>
                <a:ext cx="2057400" cy="369332"/>
              </a:xfrm>
              <a:prstGeom prst="rect">
                <a:avLst/>
              </a:prstGeom>
              <a:noFill/>
              <a:ln w="19050" cmpd="sng">
                <a:solidFill>
                  <a:schemeClr val="accent1">
                    <a:shade val="50000"/>
                  </a:schemeClr>
                </a:solidFill>
                <a:prstDash val="dash"/>
              </a:ln>
            </p:spPr>
            <p:txBody>
              <a:bodyPr wrap="square" rtlCol="0">
                <a:spAutoFit/>
              </a:bodyPr>
              <a:lstStyle/>
              <a:p>
                <a:pPr algn="ctr"/>
                <a:r>
                  <a:rPr lang="en-US" b="1" dirty="0" smtClean="0"/>
                  <a:t>Pad 1</a:t>
                </a:r>
                <a:endParaRPr lang="en-US" dirty="0"/>
              </a:p>
            </p:txBody>
          </p:sp>
        </p:grpSp>
      </p:grpSp>
      <p:sp>
        <p:nvSpPr>
          <p:cNvPr id="12" name="TextBox 11"/>
          <p:cNvSpPr txBox="1"/>
          <p:nvPr/>
        </p:nvSpPr>
        <p:spPr>
          <a:xfrm>
            <a:off x="5715000" y="4126781"/>
            <a:ext cx="2514600" cy="1754326"/>
          </a:xfrm>
          <a:prstGeom prst="rect">
            <a:avLst/>
          </a:prstGeom>
          <a:noFill/>
          <a:ln w="19050">
            <a:noFill/>
          </a:ln>
        </p:spPr>
        <p:txBody>
          <a:bodyPr wrap="square" rtlCol="0">
            <a:spAutoFit/>
          </a:bodyPr>
          <a:lstStyle/>
          <a:p>
            <a:r>
              <a:rPr lang="en-US" b="1" smtClean="0"/>
              <a:t>* Same </a:t>
            </a:r>
            <a:r>
              <a:rPr lang="en-US" b="1" dirty="0" smtClean="0"/>
              <a:t>format as file trailer index:</a:t>
            </a:r>
          </a:p>
          <a:p>
            <a:r>
              <a:rPr lang="en-US" b="1" dirty="0" smtClean="0"/>
              <a:t>1 word of</a:t>
            </a:r>
            <a:r>
              <a:rPr lang="de-DE" b="1" dirty="0" smtClean="0"/>
              <a:t> </a:t>
            </a:r>
            <a:r>
              <a:rPr lang="de-DE" b="1" dirty="0" err="1"/>
              <a:t>record</a:t>
            </a:r>
            <a:r>
              <a:rPr lang="de-DE" b="1" dirty="0"/>
              <a:t> </a:t>
            </a:r>
            <a:r>
              <a:rPr lang="de-DE" b="1" dirty="0" err="1"/>
              <a:t>length</a:t>
            </a:r>
            <a:r>
              <a:rPr lang="de-DE" b="1" dirty="0"/>
              <a:t> in </a:t>
            </a:r>
            <a:r>
              <a:rPr lang="de-DE" b="1" dirty="0" err="1"/>
              <a:t>bytes</a:t>
            </a:r>
            <a:r>
              <a:rPr lang="de-DE" b="1" dirty="0"/>
              <a:t>,</a:t>
            </a:r>
            <a:br>
              <a:rPr lang="de-DE" b="1" dirty="0"/>
            </a:br>
            <a:r>
              <a:rPr lang="de-DE" b="1" dirty="0" err="1" smtClean="0"/>
              <a:t>followed</a:t>
            </a:r>
            <a:r>
              <a:rPr lang="de-DE" b="1" dirty="0" smtClean="0"/>
              <a:t> </a:t>
            </a:r>
            <a:r>
              <a:rPr lang="de-DE" b="1" dirty="0" err="1"/>
              <a:t>by</a:t>
            </a:r>
            <a:r>
              <a:rPr lang="de-DE" b="1" dirty="0"/>
              <a:t> </a:t>
            </a:r>
            <a:r>
              <a:rPr lang="de-DE" b="1" dirty="0" smtClean="0"/>
              <a:t>1word </a:t>
            </a:r>
            <a:r>
              <a:rPr lang="de-DE" b="1" dirty="0" err="1" smtClean="0"/>
              <a:t>of</a:t>
            </a:r>
            <a:r>
              <a:rPr lang="de-DE" b="1" dirty="0" smtClean="0"/>
              <a:t> </a:t>
            </a:r>
            <a:r>
              <a:rPr lang="de-DE" b="1" dirty="0" err="1"/>
              <a:t>event</a:t>
            </a:r>
            <a:r>
              <a:rPr lang="de-DE" b="1" dirty="0"/>
              <a:t> </a:t>
            </a:r>
            <a:r>
              <a:rPr lang="de-DE" b="1" dirty="0" err="1" smtClean="0"/>
              <a:t>count</a:t>
            </a:r>
            <a:endParaRPr lang="en-US" b="1" dirty="0" smtClean="0"/>
          </a:p>
        </p:txBody>
      </p:sp>
    </p:spTree>
    <p:extLst>
      <p:ext uri="{BB962C8B-B14F-4D97-AF65-F5344CB8AC3E}">
        <p14:creationId xmlns:p14="http://schemas.microsoft.com/office/powerpoint/2010/main" val="4265154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304800"/>
            <a:ext cx="47244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smtClean="0">
                <a:latin typeface="Arial" pitchFamily="34" charset="0"/>
                <a:cs typeface="Arial" pitchFamily="34" charset="0"/>
              </a:rPr>
              <a:t>File Header</a:t>
            </a:r>
            <a:endParaRPr lang="en-US" sz="2400" b="1"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08549847"/>
              </p:ext>
            </p:extLst>
          </p:nvPr>
        </p:nvGraphicFramePr>
        <p:xfrm>
          <a:off x="381000" y="867384"/>
          <a:ext cx="3810000" cy="5190004"/>
        </p:xfrm>
        <a:graphic>
          <a:graphicData uri="http://schemas.openxmlformats.org/drawingml/2006/table">
            <a:tbl>
              <a:tblPr firstRow="1" bandRow="1">
                <a:tableStyleId>{8A107856-5554-42FB-B03E-39F5DBC370BA}</a:tableStyleId>
              </a:tblPr>
              <a:tblGrid>
                <a:gridCol w="556148">
                  <a:extLst>
                    <a:ext uri="{9D8B030D-6E8A-4147-A177-3AD203B41FA5}">
                      <a16:colId xmlns:a16="http://schemas.microsoft.com/office/drawing/2014/main" xmlns="" val="4083502099"/>
                    </a:ext>
                  </a:extLst>
                </a:gridCol>
                <a:gridCol w="2063227">
                  <a:extLst>
                    <a:ext uri="{9D8B030D-6E8A-4147-A177-3AD203B41FA5}">
                      <a16:colId xmlns:a16="http://schemas.microsoft.com/office/drawing/2014/main" xmlns="" val="2406783565"/>
                    </a:ext>
                  </a:extLst>
                </a:gridCol>
                <a:gridCol w="1190625">
                  <a:extLst>
                    <a:ext uri="{9D8B030D-6E8A-4147-A177-3AD203B41FA5}">
                      <a16:colId xmlns:a16="http://schemas.microsoft.com/office/drawing/2014/main" xmlns="" val="3474280363"/>
                    </a:ext>
                  </a:extLst>
                </a:gridCol>
              </a:tblGrid>
              <a:tr h="431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ID</a:t>
                      </a:r>
                    </a:p>
                  </a:txBody>
                  <a:tcPr/>
                </a:tc>
                <a:tc hMerge="1">
                  <a:txBody>
                    <a:bodyPr/>
                    <a:lstStyle/>
                    <a:p>
                      <a:endParaRPr lang="en-US"/>
                    </a:p>
                  </a:txBody>
                  <a:tcPr/>
                </a:tc>
                <a:extLst>
                  <a:ext uri="{0D108BD9-81ED-4DB2-BD59-A6C34878D82A}">
                    <a16:rowId xmlns:a16="http://schemas.microsoft.com/office/drawing/2014/main" xmlns="" val="572849522"/>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File Number</a:t>
                      </a:r>
                    </a:p>
                  </a:txBody>
                  <a:tcPr/>
                </a:tc>
                <a:tc hMerge="1">
                  <a:txBody>
                    <a:bodyPr/>
                    <a:lstStyle/>
                    <a:p>
                      <a:endParaRPr lang="en-US"/>
                    </a:p>
                  </a:txBody>
                  <a:tcPr/>
                </a:tc>
                <a:extLst>
                  <a:ext uri="{0D108BD9-81ED-4DB2-BD59-A6C34878D82A}">
                    <a16:rowId xmlns:a16="http://schemas.microsoft.com/office/drawing/2014/main" xmlns="" val="3048995902"/>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Header Length</a:t>
                      </a:r>
                    </a:p>
                  </a:txBody>
                  <a:tcPr/>
                </a:tc>
                <a:tc hMerge="1">
                  <a:txBody>
                    <a:bodyPr/>
                    <a:lstStyle/>
                    <a:p>
                      <a:endParaRPr lang="en-US"/>
                    </a:p>
                  </a:txBody>
                  <a:tcPr/>
                </a:tc>
                <a:extLst>
                  <a:ext uri="{0D108BD9-81ED-4DB2-BD59-A6C34878D82A}">
                    <a16:rowId xmlns:a16="http://schemas.microsoft.com/office/drawing/2014/main" xmlns="" val="2297637020"/>
                  </a:ext>
                </a:extLst>
              </a:tr>
              <a:tr h="5385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Record Count</a:t>
                      </a:r>
                    </a:p>
                  </a:txBody>
                  <a:tcPr/>
                </a:tc>
                <a:tc hMerge="1">
                  <a:txBody>
                    <a:bodyPr/>
                    <a:lstStyle/>
                    <a:p>
                      <a:endParaRPr lang="en-US"/>
                    </a:p>
                  </a:txBody>
                  <a:tcPr/>
                </a:tc>
                <a:extLst>
                  <a:ext uri="{0D108BD9-81ED-4DB2-BD59-A6C34878D82A}">
                    <a16:rowId xmlns:a16="http://schemas.microsoft.com/office/drawing/2014/main" xmlns="" val="1794106948"/>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5</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Index Array Length</a:t>
                      </a:r>
                    </a:p>
                  </a:txBody>
                  <a:tcPr/>
                </a:tc>
                <a:tc hMerge="1">
                  <a:txBody>
                    <a:bodyPr/>
                    <a:lstStyle/>
                    <a:p>
                      <a:endParaRPr lang="en-US"/>
                    </a:p>
                  </a:txBody>
                  <a:tcPr/>
                </a:tc>
                <a:extLst>
                  <a:ext uri="{0D108BD9-81ED-4DB2-BD59-A6C34878D82A}">
                    <a16:rowId xmlns:a16="http://schemas.microsoft.com/office/drawing/2014/main" xmlns="" val="691911157"/>
                  </a:ext>
                </a:extLst>
              </a:tr>
              <a:tr h="373545">
                <a:tc>
                  <a:txBody>
                    <a:bodyPr/>
                    <a:lstStyle/>
                    <a:p>
                      <a:pPr algn="ctr"/>
                      <a:r>
                        <a:rPr lang="en-US" sz="1600" b="1" dirty="0" smtClean="0"/>
                        <a:t>6</a:t>
                      </a:r>
                      <a:endParaRPr lang="en-US" sz="1600" b="1" dirty="0"/>
                    </a:p>
                  </a:txBody>
                  <a:tcPr/>
                </a:tc>
                <a:tc>
                  <a:txBody>
                    <a:bodyPr/>
                    <a:lstStyle/>
                    <a:p>
                      <a:pPr algn="ctr"/>
                      <a:r>
                        <a:rPr lang="en-US" sz="1600" b="1" dirty="0" smtClean="0">
                          <a:latin typeface="Arial" pitchFamily="34" charset="0"/>
                          <a:cs typeface="Arial" pitchFamily="34" charset="0"/>
                        </a:rPr>
                        <a:t> Bit Info</a:t>
                      </a:r>
                      <a:endParaRPr lang="en-US" sz="1600" dirty="0"/>
                    </a:p>
                  </a:txBody>
                  <a:tcPr/>
                </a:tc>
                <a:tc>
                  <a:txBody>
                    <a:bodyPr/>
                    <a:lstStyle/>
                    <a:p>
                      <a:r>
                        <a:rPr lang="en-US" sz="1600" b="1" dirty="0" smtClean="0">
                          <a:latin typeface="Arial" pitchFamily="34" charset="0"/>
                          <a:cs typeface="Arial" pitchFamily="34" charset="0"/>
                        </a:rPr>
                        <a:t>Version</a:t>
                      </a:r>
                      <a:endParaRPr lang="en-US" sz="1600" dirty="0"/>
                    </a:p>
                  </a:txBody>
                  <a:tcPr/>
                </a:tc>
                <a:extLst>
                  <a:ext uri="{0D108BD9-81ED-4DB2-BD59-A6C34878D82A}">
                    <a16:rowId xmlns:a16="http://schemas.microsoft.com/office/drawing/2014/main" xmlns="" val="91567990"/>
                  </a:ext>
                </a:extLst>
              </a:tr>
              <a:tr h="3466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7</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User Header Length</a:t>
                      </a:r>
                    </a:p>
                  </a:txBody>
                  <a:tcPr/>
                </a:tc>
                <a:tc hMerge="1">
                  <a:txBody>
                    <a:bodyPr/>
                    <a:lstStyle/>
                    <a:p>
                      <a:endParaRPr lang="en-US"/>
                    </a:p>
                  </a:txBody>
                  <a:tcPr/>
                </a:tc>
                <a:extLst>
                  <a:ext uri="{0D108BD9-81ED-4DB2-BD59-A6C34878D82A}">
                    <a16:rowId xmlns:a16="http://schemas.microsoft.com/office/drawing/2014/main" xmlns="" val="3057265993"/>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8</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Magic Number</a:t>
                      </a:r>
                    </a:p>
                  </a:txBody>
                  <a:tcPr/>
                </a:tc>
                <a:tc hMerge="1">
                  <a:txBody>
                    <a:bodyPr/>
                    <a:lstStyle/>
                    <a:p>
                      <a:endParaRPr lang="en-US"/>
                    </a:p>
                  </a:txBody>
                  <a:tcPr/>
                </a:tc>
                <a:extLst>
                  <a:ext uri="{0D108BD9-81ED-4DB2-BD59-A6C34878D82A}">
                    <a16:rowId xmlns:a16="http://schemas.microsoft.com/office/drawing/2014/main" xmlns="" val="186783468"/>
                  </a:ext>
                </a:extLst>
              </a:tr>
              <a:tr h="5833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10</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User Register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latin typeface="Arial" pitchFamily="34" charset="0"/>
                        <a:cs typeface="Arial" pitchFamily="34"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latin typeface="Arial" pitchFamily="34" charset="0"/>
                        <a:cs typeface="Arial" pitchFamily="34" charset="0"/>
                      </a:endParaRPr>
                    </a:p>
                  </a:txBody>
                  <a:tcPr/>
                </a:tc>
                <a:extLst>
                  <a:ext uri="{0D108BD9-81ED-4DB2-BD59-A6C34878D82A}">
                    <a16:rowId xmlns:a16="http://schemas.microsoft.com/office/drawing/2014/main" xmlns="" val="2581518932"/>
                  </a:ext>
                </a:extLst>
              </a:tr>
              <a:tr h="6652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latin typeface="Arial" pitchFamily="34" charset="0"/>
                          <a:cs typeface="Arial" pitchFamily="34" charset="0"/>
                        </a:rPr>
                        <a:t>Trailer Position</a:t>
                      </a:r>
                      <a:endParaRPr lang="en-US" sz="1600" b="1" dirty="0" smtClean="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xmlns="" val="3324133926"/>
                  </a:ext>
                </a:extLst>
              </a:tr>
              <a:tr h="383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latin typeface="Arial" pitchFamily="34" charset="0"/>
                          <a:cs typeface="Arial" pitchFamily="34" charset="0"/>
                        </a:rPr>
                        <a:t>User Integer 1</a:t>
                      </a:r>
                      <a:endParaRPr lang="en-US" sz="1600" b="1" dirty="0" smtClean="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xmlns="" val="4072154601"/>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latin typeface="Arial" pitchFamily="34" charset="0"/>
                          <a:cs typeface="Arial" pitchFamily="34" charset="0"/>
                        </a:rPr>
                        <a:t>User Integer 2</a:t>
                      </a:r>
                      <a:endParaRPr lang="en-US" sz="1600" b="1" dirty="0" smtClean="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xmlns="" val="62662722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5579956"/>
              </p:ext>
            </p:extLst>
          </p:nvPr>
        </p:nvGraphicFramePr>
        <p:xfrm>
          <a:off x="4343400" y="867385"/>
          <a:ext cx="4495800" cy="5191114"/>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xmlns="" val="2406783565"/>
                    </a:ext>
                  </a:extLst>
                </a:gridCol>
              </a:tblGrid>
              <a:tr h="428015">
                <a:tc>
                  <a:txBody>
                    <a:bodyPr/>
                    <a:lstStyle/>
                    <a:p>
                      <a:pPr algn="l"/>
                      <a:r>
                        <a:rPr lang="en-US" sz="1200" dirty="0" smtClean="0">
                          <a:solidFill>
                            <a:srgbClr val="0070C0"/>
                          </a:solidFill>
                          <a:latin typeface="+mn-lt"/>
                        </a:rPr>
                        <a:t>Identification word. For</a:t>
                      </a:r>
                      <a:r>
                        <a:rPr lang="en-US" sz="1200" baseline="0" dirty="0" smtClean="0">
                          <a:solidFill>
                            <a:srgbClr val="0070C0"/>
                          </a:solidFill>
                          <a:latin typeface="+mn-lt"/>
                        </a:rPr>
                        <a:t> Evio = 0x4556494F (EVIO in </a:t>
                      </a:r>
                      <a:r>
                        <a:rPr lang="en-US" sz="1200" baseline="0" dirty="0" err="1" smtClean="0">
                          <a:solidFill>
                            <a:srgbClr val="0070C0"/>
                          </a:solidFill>
                          <a:latin typeface="+mn-lt"/>
                        </a:rPr>
                        <a:t>ascii</a:t>
                      </a:r>
                      <a:r>
                        <a:rPr lang="en-US" sz="1200" baseline="0" dirty="0" smtClean="0">
                          <a:solidFill>
                            <a:srgbClr val="0070C0"/>
                          </a:solidFill>
                          <a:latin typeface="+mn-lt"/>
                        </a:rPr>
                        <a:t>).</a:t>
                      </a:r>
                    </a:p>
                    <a:p>
                      <a:pPr algn="l"/>
                      <a:r>
                        <a:rPr lang="en-US" sz="1200" baseline="0" dirty="0" smtClean="0">
                          <a:solidFill>
                            <a:srgbClr val="0070C0"/>
                          </a:solidFill>
                          <a:latin typeface="+mn-lt"/>
                        </a:rPr>
                        <a:t>For HIPO = 0x43455248 (CERH in </a:t>
                      </a:r>
                      <a:r>
                        <a:rPr lang="en-US" sz="1200" baseline="0" dirty="0" err="1" smtClean="0">
                          <a:solidFill>
                            <a:srgbClr val="0070C0"/>
                          </a:solidFill>
                          <a:latin typeface="+mn-lt"/>
                        </a:rPr>
                        <a:t>ascii</a:t>
                      </a:r>
                      <a:r>
                        <a:rPr lang="en-US" sz="1200" baseline="0" dirty="0" smtClean="0">
                          <a:solidFill>
                            <a:srgbClr val="0070C0"/>
                          </a:solidFill>
                          <a:latin typeface="+mn-lt"/>
                        </a:rPr>
                        <a:t>).</a:t>
                      </a:r>
                      <a:endParaRPr lang="en-US" sz="1200" dirty="0" smtClean="0">
                        <a:solidFill>
                          <a:srgbClr val="0070C0"/>
                        </a:solidFill>
                        <a:latin typeface="+mn-lt"/>
                      </a:endParaRPr>
                    </a:p>
                  </a:txBody>
                  <a:tcPr/>
                </a:tc>
                <a:extLst>
                  <a:ext uri="{0D108BD9-81ED-4DB2-BD59-A6C34878D82A}">
                    <a16:rowId xmlns:a16="http://schemas.microsoft.com/office/drawing/2014/main" xmlns="" val="572849522"/>
                  </a:ext>
                </a:extLst>
              </a:tr>
              <a:tr h="339689">
                <a:tc>
                  <a:txBody>
                    <a:bodyPr/>
                    <a:lstStyle/>
                    <a:p>
                      <a:pPr algn="l"/>
                      <a:r>
                        <a:rPr lang="en-US" sz="1400" b="1" dirty="0" smtClean="0">
                          <a:solidFill>
                            <a:srgbClr val="0070C0"/>
                          </a:solidFill>
                          <a:latin typeface="+mn-lt"/>
                        </a:rPr>
                        <a:t>If file being split, the split number (starting</a:t>
                      </a:r>
                      <a:r>
                        <a:rPr lang="en-US" sz="1400" b="1" baseline="0" dirty="0" smtClean="0">
                          <a:solidFill>
                            <a:srgbClr val="0070C0"/>
                          </a:solidFill>
                          <a:latin typeface="+mn-lt"/>
                        </a:rPr>
                        <a:t> at 1)</a:t>
                      </a:r>
                      <a:endParaRPr lang="en-US" sz="1400" b="1" dirty="0">
                        <a:solidFill>
                          <a:srgbClr val="0070C0"/>
                        </a:solidFill>
                        <a:latin typeface="+mn-lt"/>
                      </a:endParaRPr>
                    </a:p>
                  </a:txBody>
                  <a:tcPr/>
                </a:tc>
                <a:extLst>
                  <a:ext uri="{0D108BD9-81ED-4DB2-BD59-A6C34878D82A}">
                    <a16:rowId xmlns:a16="http://schemas.microsoft.com/office/drawing/2014/main" xmlns="" val="3048995902"/>
                  </a:ext>
                </a:extLst>
              </a:tr>
              <a:tr h="3766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latin typeface="+mn-lt"/>
                        </a:rPr>
                        <a:t>Length of this header in 32-bit words</a:t>
                      </a:r>
                      <a:r>
                        <a:rPr lang="en-US" sz="1400" b="1" baseline="0" dirty="0" smtClean="0">
                          <a:solidFill>
                            <a:srgbClr val="0070C0"/>
                          </a:solidFill>
                          <a:latin typeface="+mn-lt"/>
                        </a:rPr>
                        <a:t> (always 14</a:t>
                      </a:r>
                      <a:r>
                        <a:rPr lang="en-US" sz="1400" b="1" dirty="0" smtClean="0">
                          <a:solidFill>
                            <a:srgbClr val="0070C0"/>
                          </a:solidFill>
                          <a:latin typeface="+mn-lt"/>
                        </a:rPr>
                        <a:t>)</a:t>
                      </a:r>
                    </a:p>
                  </a:txBody>
                  <a:tcPr/>
                </a:tc>
                <a:extLst>
                  <a:ext uri="{0D108BD9-81ED-4DB2-BD59-A6C34878D82A}">
                    <a16:rowId xmlns:a16="http://schemas.microsoft.com/office/drawing/2014/main" xmlns="" val="2297637020"/>
                  </a:ext>
                </a:extLst>
              </a:tr>
              <a:tr h="533279">
                <a:tc>
                  <a:txBody>
                    <a:bodyPr/>
                    <a:lstStyle/>
                    <a:p>
                      <a:pPr algn="l"/>
                      <a:r>
                        <a:rPr lang="en-US" sz="1400" b="1" dirty="0" smtClean="0">
                          <a:solidFill>
                            <a:srgbClr val="0070C0"/>
                          </a:solidFill>
                          <a:latin typeface="+mn-lt"/>
                        </a:rPr>
                        <a:t>Number of records contained. Same as index array length in 32-bit words</a:t>
                      </a:r>
                      <a:r>
                        <a:rPr lang="en-US" sz="1400" b="1" baseline="0" dirty="0" smtClean="0">
                          <a:solidFill>
                            <a:srgbClr val="0070C0"/>
                          </a:solidFill>
                          <a:latin typeface="+mn-lt"/>
                        </a:rPr>
                        <a:t> if array exists.</a:t>
                      </a:r>
                      <a:endParaRPr lang="en-US" sz="1400" b="1" dirty="0">
                        <a:solidFill>
                          <a:srgbClr val="0070C0"/>
                        </a:solidFill>
                        <a:latin typeface="+mn-lt"/>
                      </a:endParaRPr>
                    </a:p>
                  </a:txBody>
                  <a:tcPr/>
                </a:tc>
                <a:extLst>
                  <a:ext uri="{0D108BD9-81ED-4DB2-BD59-A6C34878D82A}">
                    <a16:rowId xmlns:a16="http://schemas.microsoft.com/office/drawing/2014/main" xmlns="" val="1794106948"/>
                  </a:ext>
                </a:extLst>
              </a:tr>
              <a:tr h="356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rPr>
                        <a:t>Length of index array in bytes</a:t>
                      </a:r>
                    </a:p>
                  </a:txBody>
                  <a:tcPr/>
                </a:tc>
                <a:extLst>
                  <a:ext uri="{0D108BD9-81ED-4DB2-BD59-A6C34878D82A}">
                    <a16:rowId xmlns:a16="http://schemas.microsoft.com/office/drawing/2014/main" xmlns="" val="691911157"/>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mn-lt"/>
                          <a:ea typeface="+mn-ea"/>
                          <a:cs typeface="+mn-cs"/>
                        </a:rPr>
                        <a:t>Evio format version in low 8 bits.  Bit Info in high 24 bits</a:t>
                      </a:r>
                    </a:p>
                  </a:txBody>
                  <a:tcPr/>
                </a:tc>
                <a:extLst>
                  <a:ext uri="{0D108BD9-81ED-4DB2-BD59-A6C34878D82A}">
                    <a16:rowId xmlns:a16="http://schemas.microsoft.com/office/drawing/2014/main" xmlns="" val="91567990"/>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latin typeface="+mn-lt"/>
                        </a:rPr>
                        <a:t>Optional</a:t>
                      </a:r>
                      <a:r>
                        <a:rPr lang="en-US" sz="1400" b="1" baseline="0" dirty="0" smtClean="0">
                          <a:solidFill>
                            <a:srgbClr val="0070C0"/>
                          </a:solidFill>
                          <a:latin typeface="+mn-lt"/>
                        </a:rPr>
                        <a:t> u</a:t>
                      </a:r>
                      <a:r>
                        <a:rPr lang="en-US" sz="1400" b="1" dirty="0" smtClean="0">
                          <a:solidFill>
                            <a:srgbClr val="0070C0"/>
                          </a:solidFill>
                          <a:latin typeface="+mn-lt"/>
                        </a:rPr>
                        <a:t>ser header length</a:t>
                      </a:r>
                      <a:r>
                        <a:rPr lang="en-US" sz="1400" b="1" baseline="0" dirty="0" smtClean="0">
                          <a:solidFill>
                            <a:srgbClr val="0070C0"/>
                          </a:solidFill>
                          <a:latin typeface="+mn-lt"/>
                        </a:rPr>
                        <a:t> in bytes</a:t>
                      </a:r>
                      <a:endParaRPr lang="en-US" sz="1400" b="1" dirty="0" smtClean="0">
                        <a:latin typeface="+mn-lt"/>
                        <a:cs typeface="Arial" pitchFamily="34" charset="0"/>
                      </a:endParaRPr>
                    </a:p>
                  </a:txBody>
                  <a:tcPr/>
                </a:tc>
                <a:extLst>
                  <a:ext uri="{0D108BD9-81ED-4DB2-BD59-A6C34878D82A}">
                    <a16:rowId xmlns:a16="http://schemas.microsoft.com/office/drawing/2014/main" xmlns="" val="3057265993"/>
                  </a:ext>
                </a:extLst>
              </a:tr>
              <a:tr h="372435">
                <a:tc>
                  <a:txBody>
                    <a:bodyPr/>
                    <a:lstStyle/>
                    <a:p>
                      <a:pPr algn="l"/>
                      <a:r>
                        <a:rPr lang="en-US" sz="1400" b="1" dirty="0" smtClean="0">
                          <a:solidFill>
                            <a:srgbClr val="0070C0"/>
                          </a:solidFill>
                          <a:latin typeface="+mn-lt"/>
                        </a:rPr>
                        <a:t>Number for endianness tracking (0xc0da0100) </a:t>
                      </a:r>
                      <a:endParaRPr lang="en-US" sz="1400" b="1" dirty="0">
                        <a:solidFill>
                          <a:srgbClr val="0070C0"/>
                        </a:solidFill>
                        <a:latin typeface="+mn-lt"/>
                      </a:endParaRPr>
                    </a:p>
                  </a:txBody>
                  <a:tcPr/>
                </a:tc>
                <a:extLst>
                  <a:ext uri="{0D108BD9-81ED-4DB2-BD59-A6C34878D82A}">
                    <a16:rowId xmlns:a16="http://schemas.microsoft.com/office/drawing/2014/main" xmlns="" val="186783468"/>
                  </a:ext>
                </a:extLst>
              </a:tr>
              <a:tr h="5958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70C0"/>
                          </a:solidFill>
                        </a:rPr>
                        <a:t>64 bit</a:t>
                      </a:r>
                      <a:r>
                        <a:rPr lang="en-US" sz="1200" b="1" baseline="0" dirty="0" smtClean="0">
                          <a:solidFill>
                            <a:srgbClr val="0070C0"/>
                          </a:solidFill>
                        </a:rPr>
                        <a:t> register</a:t>
                      </a:r>
                      <a:r>
                        <a:rPr lang="en-US" sz="1200" b="1" dirty="0" smtClean="0">
                          <a:solidFill>
                            <a:srgbClr val="0070C0"/>
                          </a:solidFill>
                        </a:rPr>
                        <a:t> available for user</a:t>
                      </a:r>
                      <a:endParaRPr lang="en-US" sz="1200" b="1" baseline="0" dirty="0" smtClean="0">
                        <a:solidFill>
                          <a:srgbClr val="0070C0"/>
                        </a:solidFill>
                      </a:endParaRPr>
                    </a:p>
                  </a:txBody>
                  <a:tcPr/>
                </a:tc>
                <a:extLst>
                  <a:ext uri="{0D108BD9-81ED-4DB2-BD59-A6C34878D82A}">
                    <a16:rowId xmlns:a16="http://schemas.microsoft.com/office/drawing/2014/main" xmlns="" val="1432738597"/>
                  </a:ext>
                </a:extLst>
              </a:tr>
              <a:tr h="546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srgbClr val="0070C0"/>
                          </a:solidFill>
                          <a:latin typeface="+mn-lt"/>
                        </a:rPr>
                        <a:t>Number of bytes from beginning of file to beginning of trailer (ending general record header). Value of 0 means either no trailer exists or its position is unavailable</a:t>
                      </a:r>
                      <a:endParaRPr lang="en-US" sz="1200" b="1" dirty="0" smtClean="0">
                        <a:solidFill>
                          <a:srgbClr val="0070C0"/>
                        </a:solidFill>
                        <a:latin typeface="+mn-lt"/>
                      </a:endParaRPr>
                    </a:p>
                  </a:txBody>
                  <a:tcPr/>
                </a:tc>
                <a:extLst>
                  <a:ext uri="{0D108BD9-81ED-4DB2-BD59-A6C34878D82A}">
                    <a16:rowId xmlns:a16="http://schemas.microsoft.com/office/drawing/2014/main" xmlns="" val="3196717380"/>
                  </a:ext>
                </a:extLst>
              </a:tr>
              <a:tr h="402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rgbClr val="0070C0"/>
                          </a:solidFill>
                          <a:latin typeface="+mn-lt"/>
                        </a:rPr>
                        <a:t>Integer available for user</a:t>
                      </a:r>
                      <a:endParaRPr lang="en-US" sz="1400" b="1" dirty="0" smtClean="0">
                        <a:solidFill>
                          <a:srgbClr val="0070C0"/>
                        </a:solidFill>
                        <a:latin typeface="+mn-lt"/>
                      </a:endParaRPr>
                    </a:p>
                  </a:txBody>
                  <a:tcPr/>
                </a:tc>
                <a:extLst>
                  <a:ext uri="{0D108BD9-81ED-4DB2-BD59-A6C34878D82A}">
                    <a16:rowId xmlns:a16="http://schemas.microsoft.com/office/drawing/2014/main" xmlns="" val="640942856"/>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rgbClr val="0070C0"/>
                          </a:solidFill>
                          <a:latin typeface="+mn-lt"/>
                        </a:rPr>
                        <a:t>Integer available for user</a:t>
                      </a:r>
                      <a:endParaRPr lang="en-US" sz="1400" b="1" dirty="0" smtClean="0">
                        <a:solidFill>
                          <a:srgbClr val="0070C0"/>
                        </a:solidFill>
                        <a:latin typeface="+mn-lt"/>
                      </a:endParaRPr>
                    </a:p>
                  </a:txBody>
                  <a:tcPr/>
                </a:tc>
                <a:extLst>
                  <a:ext uri="{0D108BD9-81ED-4DB2-BD59-A6C34878D82A}">
                    <a16:rowId xmlns:a16="http://schemas.microsoft.com/office/drawing/2014/main" xmlns="" val="3486989165"/>
                  </a:ext>
                </a:extLst>
              </a:tr>
            </a:tbl>
          </a:graphicData>
        </a:graphic>
      </p:graphicFrame>
    </p:spTree>
    <p:extLst>
      <p:ext uri="{BB962C8B-B14F-4D97-AF65-F5344CB8AC3E}">
        <p14:creationId xmlns:p14="http://schemas.microsoft.com/office/powerpoint/2010/main" val="1419019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85800"/>
            <a:ext cx="6400800"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smtClean="0">
                <a:latin typeface="Arial" pitchFamily="34" charset="0"/>
                <a:cs typeface="Arial" pitchFamily="34" charset="0"/>
              </a:rPr>
              <a:t>EXTENDED File Header</a:t>
            </a:r>
          </a:p>
          <a:p>
            <a:pPr algn="ctr"/>
            <a:r>
              <a:rPr lang="en-US" sz="2400" b="1" dirty="0" smtClean="0">
                <a:latin typeface="Arial" pitchFamily="34" charset="0"/>
                <a:cs typeface="Arial" pitchFamily="34" charset="0"/>
              </a:rPr>
              <a:t>(Differences)</a:t>
            </a:r>
            <a:endParaRPr lang="en-US" sz="2400" b="1"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57102490"/>
              </p:ext>
            </p:extLst>
          </p:nvPr>
        </p:nvGraphicFramePr>
        <p:xfrm>
          <a:off x="381000" y="1869440"/>
          <a:ext cx="3810000" cy="949960"/>
        </p:xfrm>
        <a:graphic>
          <a:graphicData uri="http://schemas.openxmlformats.org/drawingml/2006/table">
            <a:tbl>
              <a:tblPr firstRow="1" bandRow="1">
                <a:tableStyleId>{8A107856-5554-42FB-B03E-39F5DBC370BA}</a:tableStyleId>
              </a:tblPr>
              <a:tblGrid>
                <a:gridCol w="838200">
                  <a:extLst>
                    <a:ext uri="{9D8B030D-6E8A-4147-A177-3AD203B41FA5}">
                      <a16:colId xmlns:a16="http://schemas.microsoft.com/office/drawing/2014/main" xmlns="" val="4083502099"/>
                    </a:ext>
                  </a:extLst>
                </a:gridCol>
                <a:gridCol w="2971800">
                  <a:extLst>
                    <a:ext uri="{9D8B030D-6E8A-4147-A177-3AD203B41FA5}">
                      <a16:colId xmlns:a16="http://schemas.microsoft.com/office/drawing/2014/main" xmlns="" val="24067835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Header Length</a:t>
                      </a:r>
                    </a:p>
                  </a:txBody>
                  <a:tcPr/>
                </a:tc>
                <a:extLst>
                  <a:ext uri="{0D108BD9-81ED-4DB2-BD59-A6C34878D82A}">
                    <a16:rowId xmlns:a16="http://schemas.microsoft.com/office/drawing/2014/main" xmlns="" val="2297637020"/>
                  </a:ext>
                </a:extLst>
              </a:tr>
              <a:tr h="579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itchFamily="34" charset="0"/>
                          <a:cs typeface="Arial" pitchFamily="34" charset="0"/>
                        </a:rPr>
                        <a:t>15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smtClean="0">
                          <a:latin typeface="Arial" pitchFamily="34" charset="0"/>
                          <a:cs typeface="Arial" pitchFamily="34" charset="0"/>
                        </a:rPr>
                        <a:t>User Integers 3+</a:t>
                      </a:r>
                      <a:endParaRPr lang="en-US" sz="1800" b="1" dirty="0" smtClean="0">
                        <a:latin typeface="Arial" pitchFamily="34" charset="0"/>
                        <a:cs typeface="Arial" pitchFamily="34" charset="0"/>
                      </a:endParaRPr>
                    </a:p>
                  </a:txBody>
                  <a:tcPr/>
                </a:tc>
                <a:extLst>
                  <a:ext uri="{0D108BD9-81ED-4DB2-BD59-A6C34878D82A}">
                    <a16:rowId xmlns:a16="http://schemas.microsoft.com/office/drawing/2014/main" xmlns="" val="40721546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81079743"/>
              </p:ext>
            </p:extLst>
          </p:nvPr>
        </p:nvGraphicFramePr>
        <p:xfrm>
          <a:off x="4343400" y="1869440"/>
          <a:ext cx="4495800" cy="949960"/>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xmlns="" val="2406783565"/>
                    </a:ext>
                  </a:extLst>
                </a:gridCol>
              </a:tblGrid>
              <a:tr h="385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70C0"/>
                          </a:solidFill>
                          <a:latin typeface="+mn-lt"/>
                        </a:rPr>
                        <a:t>Length of this header in 32-bit words</a:t>
                      </a:r>
                      <a:r>
                        <a:rPr lang="en-US" sz="1400" b="1" baseline="0" dirty="0" smtClean="0">
                          <a:solidFill>
                            <a:srgbClr val="0070C0"/>
                          </a:solidFill>
                          <a:latin typeface="+mn-lt"/>
                        </a:rPr>
                        <a:t> GREATER THAN 14</a:t>
                      </a:r>
                      <a:endParaRPr lang="en-US" sz="1400" b="1" dirty="0" smtClean="0">
                        <a:solidFill>
                          <a:srgbClr val="0070C0"/>
                        </a:solidFill>
                        <a:latin typeface="+mn-lt"/>
                      </a:endParaRPr>
                    </a:p>
                  </a:txBody>
                  <a:tcPr/>
                </a:tc>
                <a:extLst>
                  <a:ext uri="{0D108BD9-81ED-4DB2-BD59-A6C34878D82A}">
                    <a16:rowId xmlns:a16="http://schemas.microsoft.com/office/drawing/2014/main" xmlns="" val="2297637020"/>
                  </a:ext>
                </a:extLst>
              </a:tr>
              <a:tr h="564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smtClean="0">
                          <a:solidFill>
                            <a:srgbClr val="0070C0"/>
                          </a:solidFill>
                          <a:latin typeface="+mn-lt"/>
                        </a:rPr>
                        <a:t>Additional integers </a:t>
                      </a:r>
                      <a:r>
                        <a:rPr lang="en-US" sz="1400" b="1" baseline="0" dirty="0" smtClean="0">
                          <a:solidFill>
                            <a:srgbClr val="0070C0"/>
                          </a:solidFill>
                          <a:latin typeface="+mn-lt"/>
                        </a:rPr>
                        <a:t>available for user beyond the regular general file header.</a:t>
                      </a:r>
                      <a:endParaRPr lang="en-US" sz="1400" b="1" dirty="0" smtClean="0">
                        <a:solidFill>
                          <a:srgbClr val="0070C0"/>
                        </a:solidFill>
                        <a:latin typeface="+mn-lt"/>
                      </a:endParaRPr>
                    </a:p>
                  </a:txBody>
                  <a:tcPr/>
                </a:tc>
                <a:extLst>
                  <a:ext uri="{0D108BD9-81ED-4DB2-BD59-A6C34878D82A}">
                    <a16:rowId xmlns:a16="http://schemas.microsoft.com/office/drawing/2014/main" xmlns="" val="3486989165"/>
                  </a:ext>
                </a:extLst>
              </a:tr>
            </a:tbl>
          </a:graphicData>
        </a:graphic>
      </p:graphicFrame>
    </p:spTree>
    <p:extLst>
      <p:ext uri="{BB962C8B-B14F-4D97-AF65-F5344CB8AC3E}">
        <p14:creationId xmlns:p14="http://schemas.microsoft.com/office/powerpoint/2010/main" val="2809839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a:off x="3657600" y="3267075"/>
            <a:ext cx="381000" cy="1730226"/>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a:off x="3657600" y="1076325"/>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1076324" y="514290"/>
            <a:ext cx="48672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Network Transfer (Evio Output) Format</a:t>
            </a:r>
            <a:endParaRPr lang="en-US" sz="2000" b="1" dirty="0">
              <a:latin typeface="Arial" pitchFamily="34" charset="0"/>
              <a:cs typeface="Arial" pitchFamily="34" charset="0"/>
            </a:endParaRPr>
          </a:p>
        </p:txBody>
      </p:sp>
      <p:sp>
        <p:nvSpPr>
          <p:cNvPr id="12" name="TextBox 11"/>
          <p:cNvSpPr txBox="1"/>
          <p:nvPr/>
        </p:nvSpPr>
        <p:spPr>
          <a:xfrm>
            <a:off x="4067175" y="1104900"/>
            <a:ext cx="472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32-bit words in evio block, inclusive.</a:t>
            </a:r>
          </a:p>
        </p:txBody>
      </p:sp>
      <p:sp>
        <p:nvSpPr>
          <p:cNvPr id="13" name="TextBox 12"/>
          <p:cNvSpPr txBox="1"/>
          <p:nvPr/>
        </p:nvSpPr>
        <p:spPr>
          <a:xfrm>
            <a:off x="4838700" y="5420380"/>
            <a:ext cx="3200400" cy="830997"/>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Each payload bank can be a Physics Event, ROC Raw Record, Control Event, or User event. Note: there may be a block header between any 2 payload banks.</a:t>
            </a:r>
            <a:endParaRPr lang="en-US" sz="1200" dirty="0">
              <a:solidFill>
                <a:srgbClr val="0070C0"/>
              </a:solidFill>
            </a:endParaRPr>
          </a:p>
        </p:txBody>
      </p:sp>
      <p:cxnSp>
        <p:nvCxnSpPr>
          <p:cNvPr id="22" name="Straight Arrow Connector 21"/>
          <p:cNvCxnSpPr>
            <a:stCxn id="74" idx="1"/>
          </p:cNvCxnSpPr>
          <p:nvPr/>
        </p:nvCxnSpPr>
        <p:spPr>
          <a:xfrm flipH="1" flipV="1">
            <a:off x="3657600" y="1487299"/>
            <a:ext cx="409575" cy="125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1"/>
            <a:endCxn id="43" idx="3"/>
          </p:cNvCxnSpPr>
          <p:nvPr/>
        </p:nvCxnSpPr>
        <p:spPr>
          <a:xfrm flipH="1" flipV="1">
            <a:off x="3657600" y="4914216"/>
            <a:ext cx="1181100" cy="921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 y="5420380"/>
            <a:ext cx="4038600" cy="954107"/>
          </a:xfrm>
          <a:prstGeom prst="rect">
            <a:avLst/>
          </a:prstGeom>
          <a:noFill/>
          <a:ln w="19050">
            <a:noFill/>
          </a:ln>
        </p:spPr>
        <p:txBody>
          <a:bodyPr wrap="square" rtlCol="0">
            <a:spAutoFit/>
          </a:bodyPr>
          <a:lstStyle/>
          <a:p>
            <a:r>
              <a:rPr lang="en-US" sz="1400" dirty="0" smtClean="0">
                <a:latin typeface="Arial" pitchFamily="34" charset="0"/>
                <a:cs typeface="Arial" pitchFamily="34" charset="0"/>
              </a:rPr>
              <a:t>Format used when sending all types of online CODA data over the network. They are in standard evio buffer/file output format with block headers. </a:t>
            </a:r>
            <a:endParaRPr lang="en-US" sz="1400" dirty="0">
              <a:latin typeface="Arial" pitchFamily="34" charset="0"/>
              <a:cs typeface="Arial" pitchFamily="34" charset="0"/>
            </a:endParaRPr>
          </a:p>
        </p:txBody>
      </p:sp>
      <p:sp>
        <p:nvSpPr>
          <p:cNvPr id="27" name="Rectangle 26"/>
          <p:cNvSpPr/>
          <p:nvPr/>
        </p:nvSpPr>
        <p:spPr>
          <a:xfrm>
            <a:off x="1447800" y="1076325"/>
            <a:ext cx="2209800" cy="41814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457325" y="108507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Length</a:t>
            </a:r>
            <a:endParaRPr lang="en-US" sz="1200" b="1" dirty="0">
              <a:latin typeface="Arial" pitchFamily="34" charset="0"/>
              <a:cs typeface="Arial" pitchFamily="34" charset="0"/>
            </a:endParaRPr>
          </a:p>
        </p:txBody>
      </p:sp>
      <p:sp>
        <p:nvSpPr>
          <p:cNvPr id="30" name="TextBox 29"/>
          <p:cNvSpPr txBox="1"/>
          <p:nvPr/>
        </p:nvSpPr>
        <p:spPr>
          <a:xfrm>
            <a:off x="1447800" y="191452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Count</a:t>
            </a:r>
            <a:endParaRPr lang="en-US" sz="1200" b="1" dirty="0">
              <a:latin typeface="Arial" pitchFamily="34" charset="0"/>
              <a:cs typeface="Arial" pitchFamily="34" charset="0"/>
            </a:endParaRPr>
          </a:p>
        </p:txBody>
      </p:sp>
      <p:sp>
        <p:nvSpPr>
          <p:cNvPr id="32" name="TextBox 31"/>
          <p:cNvSpPr txBox="1"/>
          <p:nvPr/>
        </p:nvSpPr>
        <p:spPr>
          <a:xfrm>
            <a:off x="1447800" y="163830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Header Length = 8</a:t>
            </a:r>
            <a:endParaRPr lang="en-US" sz="1200" b="1" dirty="0">
              <a:latin typeface="Arial" pitchFamily="34" charset="0"/>
              <a:cs typeface="Arial" pitchFamily="34" charset="0"/>
            </a:endParaRPr>
          </a:p>
        </p:txBody>
      </p:sp>
      <p:sp>
        <p:nvSpPr>
          <p:cNvPr id="33" name="TextBox 32"/>
          <p:cNvSpPr txBox="1"/>
          <p:nvPr/>
        </p:nvSpPr>
        <p:spPr>
          <a:xfrm>
            <a:off x="1447800" y="2187773"/>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Reserved 1</a:t>
            </a:r>
            <a:endParaRPr lang="en-US" sz="1200" b="1" dirty="0">
              <a:latin typeface="Arial" pitchFamily="34" charset="0"/>
              <a:cs typeface="Arial" pitchFamily="34" charset="0"/>
            </a:endParaRPr>
          </a:p>
        </p:txBody>
      </p:sp>
      <p:sp>
        <p:nvSpPr>
          <p:cNvPr id="34" name="TextBox 33"/>
          <p:cNvSpPr txBox="1"/>
          <p:nvPr/>
        </p:nvSpPr>
        <p:spPr>
          <a:xfrm>
            <a:off x="1447800" y="3295650"/>
            <a:ext cx="2209800" cy="646331"/>
          </a:xfrm>
          <a:prstGeom prst="rect">
            <a:avLst/>
          </a:prstGeom>
          <a:noFill/>
          <a:ln w="19050">
            <a:solidFill>
              <a:schemeClr val="tx1"/>
            </a:solidFill>
          </a:ln>
        </p:spPr>
        <p:txBody>
          <a:bodyPr wrap="square" rtlCol="0">
            <a:spAutoFit/>
          </a:bodyPr>
          <a:lstStyle/>
          <a:p>
            <a:pPr algn="ctr"/>
            <a:endParaRPr lang="en-US" sz="1200" b="1" dirty="0" smtClean="0"/>
          </a:p>
          <a:p>
            <a:pPr algn="ctr"/>
            <a:r>
              <a:rPr lang="en-US" sz="1200" b="1" dirty="0" smtClean="0">
                <a:latin typeface="Arial" pitchFamily="34" charset="0"/>
                <a:cs typeface="Arial" pitchFamily="34" charset="0"/>
              </a:rPr>
              <a:t>Payload Bank</a:t>
            </a:r>
          </a:p>
          <a:p>
            <a:pPr algn="ctr"/>
            <a:endParaRPr lang="en-US" sz="1200" b="1" dirty="0" smtClean="0">
              <a:latin typeface="Arial" pitchFamily="34" charset="0"/>
              <a:cs typeface="Arial" pitchFamily="34" charset="0"/>
            </a:endParaRPr>
          </a:p>
        </p:txBody>
      </p:sp>
      <p:sp>
        <p:nvSpPr>
          <p:cNvPr id="35" name="TextBox 34"/>
          <p:cNvSpPr txBox="1"/>
          <p:nvPr/>
        </p:nvSpPr>
        <p:spPr>
          <a:xfrm>
            <a:off x="1447800" y="3943350"/>
            <a:ext cx="2209800" cy="646331"/>
          </a:xfrm>
          <a:prstGeom prst="rect">
            <a:avLst/>
          </a:prstGeom>
          <a:noFill/>
          <a:ln w="19050">
            <a:solidFill>
              <a:schemeClr val="tx1"/>
            </a:solidFill>
          </a:ln>
        </p:spPr>
        <p:txBody>
          <a:bodyPr wrap="square" rtlCol="0">
            <a:spAutoFit/>
          </a:bodyPr>
          <a:lstStyle/>
          <a:p>
            <a:pPr algn="ctr"/>
            <a:endParaRPr lang="en-US" sz="1200" b="1" dirty="0" smtClean="0"/>
          </a:p>
          <a:p>
            <a:pPr algn="ctr"/>
            <a:r>
              <a:rPr lang="en-US" sz="1200" b="1" dirty="0" smtClean="0">
                <a:latin typeface="Arial" pitchFamily="34" charset="0"/>
                <a:cs typeface="Arial" pitchFamily="34" charset="0"/>
              </a:rPr>
              <a:t>Payload Bank</a:t>
            </a:r>
          </a:p>
          <a:p>
            <a:pPr algn="ctr"/>
            <a:endParaRPr lang="en-US" sz="1200" b="1" dirty="0" smtClean="0"/>
          </a:p>
        </p:txBody>
      </p:sp>
      <p:sp>
        <p:nvSpPr>
          <p:cNvPr id="36" name="TextBox 35"/>
          <p:cNvSpPr txBox="1"/>
          <p:nvPr/>
        </p:nvSpPr>
        <p:spPr>
          <a:xfrm>
            <a:off x="257175" y="1759803"/>
            <a:ext cx="838200" cy="830997"/>
          </a:xfrm>
          <a:prstGeom prst="rect">
            <a:avLst/>
          </a:prstGeom>
          <a:noFill/>
          <a:ln>
            <a:noFill/>
            <a:prstDash val="dash"/>
          </a:ln>
          <a:effectLst/>
        </p:spPr>
        <p:txBody>
          <a:bodyPr wrap="square" rtlCol="0">
            <a:spAutoFit/>
          </a:bodyPr>
          <a:lstStyle/>
          <a:p>
            <a:pPr algn="ctr"/>
            <a:r>
              <a:rPr lang="en-US" sz="1600" dirty="0" smtClean="0">
                <a:solidFill>
                  <a:srgbClr val="0070C0"/>
                </a:solidFill>
                <a:cs typeface="Arial" pitchFamily="34" charset="0"/>
              </a:rPr>
              <a:t>Evio Block Header</a:t>
            </a:r>
          </a:p>
        </p:txBody>
      </p:sp>
      <p:sp>
        <p:nvSpPr>
          <p:cNvPr id="38" name="TextBox 37"/>
          <p:cNvSpPr txBox="1"/>
          <p:nvPr/>
        </p:nvSpPr>
        <p:spPr>
          <a:xfrm>
            <a:off x="228600" y="3962400"/>
            <a:ext cx="838200" cy="584775"/>
          </a:xfrm>
          <a:prstGeom prst="rect">
            <a:avLst/>
          </a:prstGeom>
          <a:noFill/>
          <a:ln>
            <a:noFill/>
            <a:prstDash val="dash"/>
          </a:ln>
        </p:spPr>
        <p:txBody>
          <a:bodyPr wrap="square" rtlCol="0">
            <a:spAutoFit/>
          </a:bodyPr>
          <a:lstStyle/>
          <a:p>
            <a:pPr algn="ctr"/>
            <a:r>
              <a:rPr lang="en-US" sz="1600" dirty="0" smtClean="0">
                <a:solidFill>
                  <a:srgbClr val="0070C0"/>
                </a:solidFill>
                <a:cs typeface="Arial" pitchFamily="34" charset="0"/>
              </a:rPr>
              <a:t>Payload Banks</a:t>
            </a:r>
          </a:p>
        </p:txBody>
      </p:sp>
      <p:sp>
        <p:nvSpPr>
          <p:cNvPr id="40" name="Left Brace 39"/>
          <p:cNvSpPr/>
          <p:nvPr/>
        </p:nvSpPr>
        <p:spPr>
          <a:xfrm>
            <a:off x="1066800" y="1066800"/>
            <a:ext cx="304800" cy="22098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41" name="Left Brace 40"/>
          <p:cNvSpPr/>
          <p:nvPr/>
        </p:nvSpPr>
        <p:spPr>
          <a:xfrm>
            <a:off x="1066800" y="334327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43" name="TextBox 42"/>
          <p:cNvSpPr txBox="1"/>
          <p:nvPr/>
        </p:nvSpPr>
        <p:spPr>
          <a:xfrm>
            <a:off x="1447800" y="4591050"/>
            <a:ext cx="2209800" cy="646331"/>
          </a:xfrm>
          <a:prstGeom prst="rect">
            <a:avLst/>
          </a:prstGeom>
          <a:noFill/>
          <a:ln w="19050">
            <a:solidFill>
              <a:schemeClr val="tx1"/>
            </a:solidFill>
          </a:ln>
        </p:spPr>
        <p:txBody>
          <a:bodyPr wrap="square" rtlCol="0">
            <a:spAutoFit/>
          </a:bodyPr>
          <a:lstStyle/>
          <a:p>
            <a:pPr algn="ctr"/>
            <a:endParaRPr lang="en-US" sz="1200" b="1" dirty="0" smtClean="0"/>
          </a:p>
          <a:p>
            <a:pPr algn="ctr"/>
            <a:r>
              <a:rPr lang="en-US" sz="1200" b="1" dirty="0" smtClean="0">
                <a:latin typeface="Arial" pitchFamily="34" charset="0"/>
                <a:cs typeface="Arial" pitchFamily="34" charset="0"/>
              </a:rPr>
              <a:t>Payload Bank</a:t>
            </a:r>
          </a:p>
          <a:p>
            <a:pPr algn="ctr"/>
            <a:endParaRPr lang="en-US" sz="1200" b="1" dirty="0" smtClean="0"/>
          </a:p>
        </p:txBody>
      </p:sp>
      <p:sp>
        <p:nvSpPr>
          <p:cNvPr id="48" name="TextBox 47"/>
          <p:cNvSpPr txBox="1"/>
          <p:nvPr/>
        </p:nvSpPr>
        <p:spPr>
          <a:xfrm>
            <a:off x="1447800" y="135832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Number</a:t>
            </a:r>
            <a:endParaRPr lang="en-US" sz="1200" b="1" dirty="0">
              <a:latin typeface="Arial" pitchFamily="34" charset="0"/>
              <a:cs typeface="Arial" pitchFamily="34" charset="0"/>
            </a:endParaRPr>
          </a:p>
        </p:txBody>
      </p:sp>
      <p:sp>
        <p:nvSpPr>
          <p:cNvPr id="62" name="TextBox 61"/>
          <p:cNvSpPr txBox="1"/>
          <p:nvPr/>
        </p:nvSpPr>
        <p:spPr>
          <a:xfrm>
            <a:off x="1447800" y="274540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Reserved 2</a:t>
            </a:r>
            <a:endParaRPr lang="en-US" sz="1200" b="1" dirty="0">
              <a:latin typeface="Arial" pitchFamily="34" charset="0"/>
              <a:cs typeface="Arial" pitchFamily="34" charset="0"/>
            </a:endParaRPr>
          </a:p>
        </p:txBody>
      </p:sp>
      <p:sp>
        <p:nvSpPr>
          <p:cNvPr id="63" name="TextBox 62"/>
          <p:cNvSpPr txBox="1"/>
          <p:nvPr/>
        </p:nvSpPr>
        <p:spPr>
          <a:xfrm>
            <a:off x="1447800" y="2469178"/>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Bit Info           Version</a:t>
            </a:r>
            <a:endParaRPr lang="en-US" sz="1200" b="1" dirty="0">
              <a:latin typeface="Arial" pitchFamily="34" charset="0"/>
              <a:cs typeface="Arial" pitchFamily="34" charset="0"/>
            </a:endParaRPr>
          </a:p>
        </p:txBody>
      </p:sp>
      <p:sp>
        <p:nvSpPr>
          <p:cNvPr id="64" name="TextBox 63"/>
          <p:cNvSpPr txBox="1"/>
          <p:nvPr/>
        </p:nvSpPr>
        <p:spPr>
          <a:xfrm>
            <a:off x="1447800" y="301865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Magic Number</a:t>
            </a:r>
            <a:endParaRPr lang="en-US" sz="1200" b="1" dirty="0">
              <a:latin typeface="Arial" pitchFamily="34" charset="0"/>
              <a:cs typeface="Arial" pitchFamily="34" charset="0"/>
            </a:endParaRPr>
          </a:p>
        </p:txBody>
      </p:sp>
      <p:cxnSp>
        <p:nvCxnSpPr>
          <p:cNvPr id="67" name="Straight Connector 66"/>
          <p:cNvCxnSpPr/>
          <p:nvPr/>
        </p:nvCxnSpPr>
        <p:spPr>
          <a:xfrm rot="16200000" flipH="1">
            <a:off x="2757101" y="2604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067175" y="1381899"/>
            <a:ext cx="47244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Normally order of block in the file/network transfer &amp; starts at 1.  If sent by ROC , = -1 if payload banks not being built, else record id.</a:t>
            </a:r>
            <a:endParaRPr lang="en-US" sz="1200" dirty="0">
              <a:solidFill>
                <a:srgbClr val="0070C0"/>
              </a:solidFill>
            </a:endParaRPr>
          </a:p>
        </p:txBody>
      </p:sp>
      <p:sp>
        <p:nvSpPr>
          <p:cNvPr id="75" name="TextBox 74"/>
          <p:cNvSpPr txBox="1"/>
          <p:nvPr/>
        </p:nvSpPr>
        <p:spPr>
          <a:xfrm>
            <a:off x="4067175" y="1848624"/>
            <a:ext cx="472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Length of block header in 32-bit words.</a:t>
            </a:r>
            <a:endParaRPr lang="en-US" sz="1200" dirty="0">
              <a:solidFill>
                <a:srgbClr val="0070C0"/>
              </a:solidFill>
            </a:endParaRPr>
          </a:p>
        </p:txBody>
      </p:sp>
      <p:sp>
        <p:nvSpPr>
          <p:cNvPr id="77" name="TextBox 76"/>
          <p:cNvSpPr txBox="1"/>
          <p:nvPr/>
        </p:nvSpPr>
        <p:spPr>
          <a:xfrm>
            <a:off x="4067175" y="2124849"/>
            <a:ext cx="472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evio events (payload banks) in block, not including dictionary.</a:t>
            </a:r>
            <a:endParaRPr lang="en-US" sz="1200" dirty="0">
              <a:solidFill>
                <a:srgbClr val="0070C0"/>
              </a:solidFill>
            </a:endParaRPr>
          </a:p>
        </p:txBody>
      </p:sp>
      <p:sp>
        <p:nvSpPr>
          <p:cNvPr id="78" name="TextBox 77"/>
          <p:cNvSpPr txBox="1"/>
          <p:nvPr/>
        </p:nvSpPr>
        <p:spPr>
          <a:xfrm>
            <a:off x="4067175" y="2401074"/>
            <a:ext cx="47244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If content type is being built (</a:t>
            </a:r>
            <a:r>
              <a:rPr lang="en-US" sz="1200" dirty="0" err="1" smtClean="0">
                <a:solidFill>
                  <a:srgbClr val="0070C0"/>
                </a:solidFill>
              </a:rPr>
              <a:t>eg</a:t>
            </a:r>
            <a:r>
              <a:rPr lang="en-US" sz="1200" dirty="0" smtClean="0">
                <a:solidFill>
                  <a:srgbClr val="0070C0"/>
                </a:solidFill>
              </a:rPr>
              <a:t> ROC Raw), = source CODA id,</a:t>
            </a:r>
          </a:p>
          <a:p>
            <a:r>
              <a:rPr lang="en-US" sz="1200" dirty="0" smtClean="0">
                <a:solidFill>
                  <a:srgbClr val="0070C0"/>
                </a:solidFill>
              </a:rPr>
              <a:t>else reserved. </a:t>
            </a:r>
            <a:endParaRPr lang="en-US" sz="1200" dirty="0">
              <a:solidFill>
                <a:srgbClr val="0070C0"/>
              </a:solidFill>
            </a:endParaRPr>
          </a:p>
        </p:txBody>
      </p:sp>
      <p:sp>
        <p:nvSpPr>
          <p:cNvPr id="79" name="TextBox 78"/>
          <p:cNvSpPr txBox="1"/>
          <p:nvPr/>
        </p:nvSpPr>
        <p:spPr>
          <a:xfrm>
            <a:off x="4067175" y="2863701"/>
            <a:ext cx="4724400" cy="1569660"/>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Version:   lowest 8 bits (Bits 0-7).</a:t>
            </a:r>
          </a:p>
          <a:p>
            <a:r>
              <a:rPr lang="en-US" sz="1200" dirty="0" smtClean="0">
                <a:solidFill>
                  <a:srgbClr val="0070C0"/>
                </a:solidFill>
              </a:rPr>
              <a:t>Bit Info:   Bit 8 = has dictionary,   Bit 9 = is last block,</a:t>
            </a:r>
          </a:p>
          <a:p>
            <a:r>
              <a:rPr lang="en-US" sz="1200" dirty="0" smtClean="0">
                <a:solidFill>
                  <a:srgbClr val="0070C0"/>
                </a:solidFill>
              </a:rPr>
              <a:t>                 Bits 10-13 = payload bank type (ROC Raw = 0, Physics = 1,</a:t>
            </a:r>
          </a:p>
          <a:p>
            <a:r>
              <a:rPr lang="en-US" sz="1200" dirty="0" smtClean="0">
                <a:solidFill>
                  <a:srgbClr val="0070C0"/>
                </a:solidFill>
              </a:rPr>
              <a:t>                                       </a:t>
            </a:r>
            <a:r>
              <a:rPr lang="en-US" sz="1200" dirty="0" err="1" smtClean="0">
                <a:solidFill>
                  <a:srgbClr val="0070C0"/>
                </a:solidFill>
              </a:rPr>
              <a:t>PartialPhysics</a:t>
            </a:r>
            <a:r>
              <a:rPr lang="en-US" sz="1200" dirty="0" smtClean="0">
                <a:solidFill>
                  <a:srgbClr val="0070C0"/>
                </a:solidFill>
              </a:rPr>
              <a:t> = 2,  Disentangled = 3, User = 4,</a:t>
            </a:r>
          </a:p>
          <a:p>
            <a:r>
              <a:rPr lang="en-US" sz="1200" dirty="0" smtClean="0">
                <a:solidFill>
                  <a:srgbClr val="0070C0"/>
                </a:solidFill>
              </a:rPr>
              <a:t>	             Control = 5, Other = 15).</a:t>
            </a:r>
          </a:p>
          <a:p>
            <a:r>
              <a:rPr lang="en-US" sz="1200" dirty="0">
                <a:solidFill>
                  <a:srgbClr val="0070C0"/>
                </a:solidFill>
              </a:rPr>
              <a:t> </a:t>
            </a:r>
            <a:r>
              <a:rPr lang="en-US" sz="1200" dirty="0" smtClean="0">
                <a:solidFill>
                  <a:srgbClr val="0070C0"/>
                </a:solidFill>
              </a:rPr>
              <a:t>                Bit 14 =  has “first event” (in every split file) is first USER type</a:t>
            </a:r>
          </a:p>
          <a:p>
            <a:r>
              <a:rPr lang="en-US" sz="1200" dirty="0">
                <a:solidFill>
                  <a:srgbClr val="0070C0"/>
                </a:solidFill>
              </a:rPr>
              <a:t>	 </a:t>
            </a:r>
            <a:r>
              <a:rPr lang="en-US" sz="1200" dirty="0" smtClean="0">
                <a:solidFill>
                  <a:srgbClr val="0070C0"/>
                </a:solidFill>
              </a:rPr>
              <a:t>     event in this block</a:t>
            </a:r>
          </a:p>
          <a:p>
            <a:r>
              <a:rPr lang="en-US" sz="1200" dirty="0" smtClean="0">
                <a:solidFill>
                  <a:srgbClr val="0070C0"/>
                </a:solidFill>
              </a:rPr>
              <a:t>NOTE: User events from ROC are typed as ROC Raw (EB handles this).</a:t>
            </a:r>
          </a:p>
        </p:txBody>
      </p:sp>
      <p:sp>
        <p:nvSpPr>
          <p:cNvPr id="81" name="TextBox 80"/>
          <p:cNvSpPr txBox="1"/>
          <p:nvPr/>
        </p:nvSpPr>
        <p:spPr>
          <a:xfrm>
            <a:off x="4067175" y="4434999"/>
            <a:ext cx="472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Reserved.</a:t>
            </a:r>
            <a:endParaRPr lang="en-US" sz="1200" dirty="0">
              <a:solidFill>
                <a:srgbClr val="0070C0"/>
              </a:solidFill>
            </a:endParaRPr>
          </a:p>
        </p:txBody>
      </p:sp>
      <p:sp>
        <p:nvSpPr>
          <p:cNvPr id="82" name="TextBox 81"/>
          <p:cNvSpPr txBox="1"/>
          <p:nvPr/>
        </p:nvSpPr>
        <p:spPr>
          <a:xfrm>
            <a:off x="4067175" y="4720302"/>
            <a:ext cx="472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Magic Number (0xc0da0100) for endianness tracking.</a:t>
            </a:r>
            <a:endParaRPr lang="en-US" sz="1200" dirty="0">
              <a:solidFill>
                <a:srgbClr val="0070C0"/>
              </a:solidFill>
            </a:endParaRPr>
          </a:p>
        </p:txBody>
      </p:sp>
      <p:cxnSp>
        <p:nvCxnSpPr>
          <p:cNvPr id="91" name="Straight Arrow Connector 90"/>
          <p:cNvCxnSpPr>
            <a:stCxn id="44" idx="1"/>
          </p:cNvCxnSpPr>
          <p:nvPr/>
        </p:nvCxnSpPr>
        <p:spPr>
          <a:xfrm flipH="1" flipV="1">
            <a:off x="3667125" y="2631907"/>
            <a:ext cx="371475" cy="4049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7" idx="1"/>
          </p:cNvCxnSpPr>
          <p:nvPr/>
        </p:nvCxnSpPr>
        <p:spPr>
          <a:xfrm flipH="1" flipV="1">
            <a:off x="3657600" y="2043501"/>
            <a:ext cx="409575" cy="2198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38600" y="1076325"/>
            <a:ext cx="4800600" cy="39209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1143000"/>
            <a:ext cx="1981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Control Event</a:t>
            </a:r>
            <a:endParaRPr lang="en-US" sz="2000" b="1" dirty="0">
              <a:latin typeface="Arial" pitchFamily="34" charset="0"/>
              <a:cs typeface="Arial" pitchFamily="34" charset="0"/>
            </a:endParaRPr>
          </a:p>
        </p:txBody>
      </p:sp>
      <p:sp>
        <p:nvSpPr>
          <p:cNvPr id="17" name="Rectangle 16"/>
          <p:cNvSpPr/>
          <p:nvPr/>
        </p:nvSpPr>
        <p:spPr>
          <a:xfrm>
            <a:off x="2209800" y="1790700"/>
            <a:ext cx="2209800" cy="14097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8" name="TextBox 17"/>
          <p:cNvSpPr txBox="1"/>
          <p:nvPr/>
        </p:nvSpPr>
        <p:spPr>
          <a:xfrm>
            <a:off x="2209800" y="18097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Control Event Length = 4</a:t>
            </a:r>
            <a:endParaRPr lang="en-US" sz="1200" b="1" dirty="0">
              <a:latin typeface="Arial" pitchFamily="34" charset="0"/>
              <a:cs typeface="Arial" pitchFamily="34" charset="0"/>
            </a:endParaRPr>
          </a:p>
        </p:txBody>
      </p:sp>
      <p:sp>
        <p:nvSpPr>
          <p:cNvPr id="19" name="TextBox 27"/>
          <p:cNvSpPr txBox="1"/>
          <p:nvPr/>
        </p:nvSpPr>
        <p:spPr>
          <a:xfrm>
            <a:off x="2209800" y="236142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a:t>
            </a:r>
            <a:endParaRPr lang="en-US" sz="1200" b="1" dirty="0">
              <a:latin typeface="Arial" pitchFamily="34" charset="0"/>
              <a:cs typeface="Arial" pitchFamily="34" charset="0"/>
            </a:endParaRPr>
          </a:p>
        </p:txBody>
      </p:sp>
      <p:sp>
        <p:nvSpPr>
          <p:cNvPr id="22" name="TextBox 21"/>
          <p:cNvSpPr txBox="1"/>
          <p:nvPr/>
        </p:nvSpPr>
        <p:spPr>
          <a:xfrm>
            <a:off x="1066800" y="1890296"/>
            <a:ext cx="838200" cy="338554"/>
          </a:xfrm>
          <a:prstGeom prst="rect">
            <a:avLst/>
          </a:prstGeom>
          <a:noFill/>
          <a:ln>
            <a:noFill/>
            <a:prstDash val="dash"/>
          </a:ln>
          <a:effectLst/>
        </p:spPr>
        <p:txBody>
          <a:bodyPr wrap="square" rtlCol="0">
            <a:spAutoFit/>
          </a:bodyPr>
          <a:lstStyle/>
          <a:p>
            <a:r>
              <a:rPr lang="en-US" sz="1600" dirty="0" smtClean="0">
                <a:solidFill>
                  <a:srgbClr val="0070C0"/>
                </a:solidFill>
              </a:rPr>
              <a:t>Header</a:t>
            </a:r>
          </a:p>
        </p:txBody>
      </p:sp>
      <p:sp>
        <p:nvSpPr>
          <p:cNvPr id="26" name="Left Brace 34"/>
          <p:cNvSpPr/>
          <p:nvPr/>
        </p:nvSpPr>
        <p:spPr>
          <a:xfrm>
            <a:off x="1828800" y="1790700"/>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2209800" y="291387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a:t>
            </a:r>
            <a:endParaRPr lang="en-US" sz="1200" b="1" dirty="0">
              <a:latin typeface="Arial" pitchFamily="34" charset="0"/>
              <a:cs typeface="Arial" pitchFamily="34" charset="0"/>
            </a:endParaRPr>
          </a:p>
        </p:txBody>
      </p:sp>
      <p:cxnSp>
        <p:nvCxnSpPr>
          <p:cNvPr id="33" name="Straight Connector 32"/>
          <p:cNvCxnSpPr>
            <a:stCxn id="41" idx="0"/>
          </p:cNvCxnSpPr>
          <p:nvPr/>
        </p:nvCxnSpPr>
        <p:spPr>
          <a:xfrm flipV="1">
            <a:off x="6096000" y="1771471"/>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5" idx="2"/>
          </p:cNvCxnSpPr>
          <p:nvPr/>
        </p:nvCxnSpPr>
        <p:spPr>
          <a:xfrm rot="5400000">
            <a:off x="6400800" y="157067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19800" y="1141271"/>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a:t>
            </a:r>
            <a:r>
              <a:rPr lang="en-US" sz="1200" dirty="0" err="1" smtClean="0">
                <a:solidFill>
                  <a:srgbClr val="0070C0"/>
                </a:solidFill>
              </a:rPr>
              <a:t>uints</a:t>
            </a:r>
            <a:endParaRPr lang="en-US" sz="1200" dirty="0">
              <a:solidFill>
                <a:srgbClr val="0070C0"/>
              </a:solidFill>
            </a:endParaRPr>
          </a:p>
        </p:txBody>
      </p:sp>
      <p:sp>
        <p:nvSpPr>
          <p:cNvPr id="41" name="TextBox 40"/>
          <p:cNvSpPr txBox="1"/>
          <p:nvPr/>
        </p:nvSpPr>
        <p:spPr>
          <a:xfrm>
            <a:off x="5181600" y="2076271"/>
            <a:ext cx="1828800" cy="120032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16 bit Control event type:</a:t>
            </a:r>
          </a:p>
          <a:p>
            <a:pPr marL="228600" indent="-228600">
              <a:buFont typeface="Arial" pitchFamily="34" charset="0"/>
              <a:buChar char="•"/>
            </a:pPr>
            <a:r>
              <a:rPr lang="en-US" sz="1200" dirty="0" smtClean="0">
                <a:solidFill>
                  <a:srgbClr val="0070C0"/>
                </a:solidFill>
              </a:rPr>
              <a:t>0xFFD0,   Sync</a:t>
            </a:r>
          </a:p>
          <a:p>
            <a:pPr marL="228600" indent="-228600">
              <a:buFont typeface="Arial" pitchFamily="34" charset="0"/>
              <a:buChar char="•"/>
            </a:pPr>
            <a:r>
              <a:rPr lang="en-US" sz="1200" dirty="0" smtClean="0">
                <a:solidFill>
                  <a:srgbClr val="0070C0"/>
                </a:solidFill>
              </a:rPr>
              <a:t>0xFFD1,   Prestart</a:t>
            </a:r>
          </a:p>
          <a:p>
            <a:pPr marL="228600" indent="-228600">
              <a:buFont typeface="Arial" pitchFamily="34" charset="0"/>
              <a:buChar char="•"/>
            </a:pPr>
            <a:r>
              <a:rPr lang="en-US" sz="1200" dirty="0" smtClean="0">
                <a:solidFill>
                  <a:srgbClr val="0070C0"/>
                </a:solidFill>
              </a:rPr>
              <a:t>0xFFD2,   Go</a:t>
            </a:r>
          </a:p>
          <a:p>
            <a:pPr marL="228600" indent="-228600">
              <a:buFont typeface="Arial" pitchFamily="34" charset="0"/>
              <a:buChar char="•"/>
            </a:pPr>
            <a:r>
              <a:rPr lang="en-US" sz="1200" dirty="0" smtClean="0">
                <a:solidFill>
                  <a:srgbClr val="0070C0"/>
                </a:solidFill>
              </a:rPr>
              <a:t>0xFFD3,   Pause</a:t>
            </a:r>
          </a:p>
          <a:p>
            <a:pPr marL="228600" indent="-228600">
              <a:buFont typeface="Arial" pitchFamily="34" charset="0"/>
              <a:buChar char="•"/>
            </a:pPr>
            <a:r>
              <a:rPr lang="en-US" sz="1200" dirty="0" smtClean="0">
                <a:solidFill>
                  <a:srgbClr val="0070C0"/>
                </a:solidFill>
              </a:rPr>
              <a:t>0xFFD4,   End</a:t>
            </a:r>
          </a:p>
        </p:txBody>
      </p:sp>
      <p:grpSp>
        <p:nvGrpSpPr>
          <p:cNvPr id="75" name="Group 74"/>
          <p:cNvGrpSpPr/>
          <p:nvPr/>
        </p:nvGrpSpPr>
        <p:grpSpPr>
          <a:xfrm>
            <a:off x="5181600" y="1570670"/>
            <a:ext cx="2209800" cy="276999"/>
            <a:chOff x="5334000" y="1323200"/>
            <a:chExt cx="2209800" cy="276999"/>
          </a:xfrm>
        </p:grpSpPr>
        <p:grpSp>
          <p:nvGrpSpPr>
            <p:cNvPr id="43" name="Group 337"/>
            <p:cNvGrpSpPr/>
            <p:nvPr/>
          </p:nvGrpSpPr>
          <p:grpSpPr>
            <a:xfrm>
              <a:off x="5334000" y="1323200"/>
              <a:ext cx="2209800" cy="276999"/>
              <a:chOff x="6248400" y="1066800"/>
              <a:chExt cx="2209800" cy="276999"/>
            </a:xfrm>
            <a:solidFill>
              <a:schemeClr val="bg1"/>
            </a:solidFill>
          </p:grpSpPr>
          <p:sp>
            <p:nvSpPr>
              <p:cNvPr id="45" name="TextBox 4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Event Type      0x01         0</a:t>
                </a:r>
                <a:endParaRPr lang="en-US" sz="1200" b="1" dirty="0">
                  <a:latin typeface="Arial" pitchFamily="34" charset="0"/>
                  <a:cs typeface="Arial" pitchFamily="34" charset="0"/>
                </a:endParaRPr>
              </a:p>
            </p:txBody>
          </p:sp>
          <p:cxnSp>
            <p:nvCxnSpPr>
              <p:cNvPr id="47" name="Straight Connector 4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6200000" flipH="1">
              <a:off x="6262300" y="14617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2209800" y="2085201"/>
            <a:ext cx="2209800" cy="276999"/>
            <a:chOff x="1752600" y="152400"/>
            <a:chExt cx="2209800" cy="276999"/>
          </a:xfrm>
        </p:grpSpPr>
        <p:sp>
          <p:nvSpPr>
            <p:cNvPr id="60"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Event  Type      0x01        0</a:t>
              </a:r>
              <a:endParaRPr lang="en-US" sz="1200" b="1" dirty="0">
                <a:latin typeface="Arial" pitchFamily="34" charset="0"/>
                <a:cs typeface="Arial" pitchFamily="34" charset="0"/>
              </a:endParaRPr>
            </a:p>
          </p:txBody>
        </p:sp>
        <p:cxnSp>
          <p:nvCxnSpPr>
            <p:cNvPr id="61" name="Straight Connector 60"/>
            <p:cNvCxnSpPr>
              <a:stCxn id="60" idx="0"/>
              <a:endCxn id="60" idx="2"/>
            </p:cNvCxnSpPr>
            <p:nvPr/>
          </p:nvCxnSpPr>
          <p:spPr>
            <a:xfrm>
              <a:off x="2857500" y="152400"/>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27"/>
          <p:cNvSpPr txBox="1"/>
          <p:nvPr/>
        </p:nvSpPr>
        <p:spPr>
          <a:xfrm>
            <a:off x="2209800" y="263842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a:t>
            </a:r>
            <a:endParaRPr lang="en-US" sz="1200" b="1" dirty="0">
              <a:latin typeface="Arial" pitchFamily="34" charset="0"/>
              <a:cs typeface="Arial" pitchFamily="34" charset="0"/>
            </a:endParaRPr>
          </a:p>
        </p:txBody>
      </p:sp>
      <p:cxnSp>
        <p:nvCxnSpPr>
          <p:cNvPr id="73" name="Straight Arrow Connector 72"/>
          <p:cNvCxnSpPr>
            <a:stCxn id="60" idx="3"/>
            <a:endCxn id="45" idx="1"/>
          </p:cNvCxnSpPr>
          <p:nvPr/>
        </p:nvCxnSpPr>
        <p:spPr>
          <a:xfrm flipV="1">
            <a:off x="4419600" y="1709170"/>
            <a:ext cx="762000" cy="51453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2" name="Table 81"/>
          <p:cNvGraphicFramePr>
            <a:graphicFrameLocks noGrp="1"/>
          </p:cNvGraphicFramePr>
          <p:nvPr/>
        </p:nvGraphicFramePr>
        <p:xfrm>
          <a:off x="2133600" y="3962400"/>
          <a:ext cx="4876800" cy="1985554"/>
        </p:xfrm>
        <a:graphic>
          <a:graphicData uri="http://schemas.openxmlformats.org/drawingml/2006/table">
            <a:tbl>
              <a:tblPr firstRow="1" bandRow="1">
                <a:tableStyleId>{85BE263C-DBD7-4A20-BB59-AAB30ACAA65A}</a:tableStyleId>
              </a:tblPr>
              <a:tblGrid>
                <a:gridCol w="1143000">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tblGrid>
              <a:tr h="330926">
                <a:tc>
                  <a:txBody>
                    <a:bodyPr/>
                    <a:lstStyle/>
                    <a:p>
                      <a:pPr algn="ctr"/>
                      <a:r>
                        <a:rPr lang="en-US" sz="1600" dirty="0" smtClean="0"/>
                        <a:t>Event</a:t>
                      </a:r>
                      <a:r>
                        <a:rPr lang="en-US" sz="1600" baseline="0" dirty="0" smtClean="0"/>
                        <a:t> Type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pPr algn="ctr"/>
                      <a:r>
                        <a:rPr lang="en-US" sz="1400" dirty="0" smtClean="0"/>
                        <a:t>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t># events since last 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t># events</a:t>
                      </a:r>
                      <a:r>
                        <a:rPr lang="en-US" sz="1400" baseline="0" dirty="0" smtClean="0"/>
                        <a:t> in run</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0926">
                <a:tc>
                  <a:txBody>
                    <a:bodyPr/>
                    <a:lstStyle/>
                    <a:p>
                      <a:pPr algn="ctr"/>
                      <a:r>
                        <a:rPr lang="en-US" sz="1400" dirty="0" smtClean="0"/>
                        <a:t>Prestart</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run number</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smtClean="0"/>
                        <a:t>run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pPr algn="ctr"/>
                      <a:r>
                        <a:rPr lang="en-US" sz="1400" baseline="0" dirty="0" smtClean="0"/>
                        <a:t>Go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 events</a:t>
                      </a:r>
                      <a:r>
                        <a:rPr lang="en-US" sz="1400" baseline="0" dirty="0" smtClean="0"/>
                        <a:t>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30926">
                <a:tc>
                  <a:txBody>
                    <a:bodyPr/>
                    <a:lstStyle/>
                    <a:p>
                      <a:pPr algn="ctr"/>
                      <a:r>
                        <a:rPr lang="en-US" sz="1400" dirty="0" smtClean="0"/>
                        <a:t>Pause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 events</a:t>
                      </a:r>
                      <a:r>
                        <a:rPr lang="en-US" sz="1400" baseline="0" dirty="0" smtClean="0"/>
                        <a:t>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26570">
                <a:tc>
                  <a:txBody>
                    <a:bodyPr/>
                    <a:lstStyle/>
                    <a:p>
                      <a:pPr algn="ctr"/>
                      <a:r>
                        <a:rPr lang="en-US" sz="1400" dirty="0" smtClean="0"/>
                        <a:t>End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 events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cxnSp>
        <p:nvCxnSpPr>
          <p:cNvPr id="83" name="Straight Arrow Connector 82"/>
          <p:cNvCxnSpPr>
            <a:stCxn id="30" idx="2"/>
          </p:cNvCxnSpPr>
          <p:nvPr/>
        </p:nvCxnSpPr>
        <p:spPr>
          <a:xfrm>
            <a:off x="3314700" y="3190875"/>
            <a:ext cx="952500" cy="69532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304800"/>
            <a:ext cx="37242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Key to Reading Data Layouts</a:t>
            </a:r>
            <a:endParaRPr lang="en-US" sz="2000" b="1" dirty="0">
              <a:latin typeface="Arial" pitchFamily="34" charset="0"/>
              <a:cs typeface="Arial" pitchFamily="34" charset="0"/>
            </a:endParaRPr>
          </a:p>
        </p:txBody>
      </p:sp>
      <p:sp>
        <p:nvSpPr>
          <p:cNvPr id="9" name="TextBox 8"/>
          <p:cNvSpPr txBox="1"/>
          <p:nvPr/>
        </p:nvSpPr>
        <p:spPr>
          <a:xfrm>
            <a:off x="5105400" y="3456801"/>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1, 32-bit item</a:t>
            </a:r>
            <a:endParaRPr lang="en-US" sz="1200" dirty="0">
              <a:solidFill>
                <a:srgbClr val="0070C0"/>
              </a:solidFill>
            </a:endParaRPr>
          </a:p>
        </p:txBody>
      </p:sp>
      <p:sp>
        <p:nvSpPr>
          <p:cNvPr id="11" name="TextBox 10"/>
          <p:cNvSpPr txBox="1"/>
          <p:nvPr/>
        </p:nvSpPr>
        <p:spPr>
          <a:xfrm>
            <a:off x="5105400" y="5181600"/>
            <a:ext cx="3581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Additional, unnamed items of type immediately above</a:t>
            </a:r>
            <a:endParaRPr lang="en-US" sz="1200" dirty="0">
              <a:solidFill>
                <a:srgbClr val="0070C0"/>
              </a:solidFill>
            </a:endParaRPr>
          </a:p>
        </p:txBody>
      </p:sp>
      <p:sp>
        <p:nvSpPr>
          <p:cNvPr id="13" name="TextBox 12"/>
          <p:cNvSpPr txBox="1"/>
          <p:nvPr/>
        </p:nvSpPr>
        <p:spPr>
          <a:xfrm>
            <a:off x="5105400" y="4553797"/>
            <a:ext cx="3581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Evio container of type bank, segment, or </a:t>
            </a:r>
            <a:r>
              <a:rPr lang="en-US" sz="1200" dirty="0" err="1" smtClean="0">
                <a:solidFill>
                  <a:srgbClr val="0070C0"/>
                </a:solidFill>
              </a:rPr>
              <a:t>tagsegment</a:t>
            </a:r>
            <a:endParaRPr lang="en-US" sz="1200" dirty="0">
              <a:solidFill>
                <a:srgbClr val="0070C0"/>
              </a:solidFill>
            </a:endParaRPr>
          </a:p>
        </p:txBody>
      </p:sp>
      <p:cxnSp>
        <p:nvCxnSpPr>
          <p:cNvPr id="25" name="Straight Arrow Connector 24"/>
          <p:cNvCxnSpPr>
            <a:stCxn id="13" idx="1"/>
            <a:endCxn id="73" idx="3"/>
          </p:cNvCxnSpPr>
          <p:nvPr/>
        </p:nvCxnSpPr>
        <p:spPr>
          <a:xfrm flipH="1" flipV="1">
            <a:off x="4495800" y="4687832"/>
            <a:ext cx="609600" cy="44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65" idx="1"/>
          </p:cNvCxnSpPr>
          <p:nvPr/>
        </p:nvCxnSpPr>
        <p:spPr>
          <a:xfrm flipH="1" flipV="1">
            <a:off x="3933826" y="2914650"/>
            <a:ext cx="123824"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286000" y="2428875"/>
            <a:ext cx="2209800" cy="3743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73" name="TextBox 72"/>
          <p:cNvSpPr txBox="1"/>
          <p:nvPr/>
        </p:nvSpPr>
        <p:spPr>
          <a:xfrm>
            <a:off x="2286000" y="4364666"/>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item3</a:t>
            </a:r>
          </a:p>
          <a:p>
            <a:pPr algn="ctr"/>
            <a:endParaRPr lang="en-US" sz="1200" b="1" dirty="0" smtClean="0">
              <a:latin typeface="Arial" pitchFamily="34" charset="0"/>
              <a:cs typeface="Arial" pitchFamily="34" charset="0"/>
            </a:endParaRPr>
          </a:p>
        </p:txBody>
      </p:sp>
      <p:sp>
        <p:nvSpPr>
          <p:cNvPr id="74" name="TextBox 73"/>
          <p:cNvSpPr txBox="1"/>
          <p:nvPr/>
        </p:nvSpPr>
        <p:spPr>
          <a:xfrm>
            <a:off x="2286000" y="5525869"/>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item4</a:t>
            </a:r>
          </a:p>
          <a:p>
            <a:pPr algn="ctr"/>
            <a:endParaRPr lang="en-US" sz="1200" b="1" dirty="0" smtClean="0">
              <a:latin typeface="Arial" pitchFamily="34" charset="0"/>
              <a:cs typeface="Arial" pitchFamily="34" charset="0"/>
            </a:endParaRPr>
          </a:p>
        </p:txBody>
      </p:sp>
      <p:sp>
        <p:nvSpPr>
          <p:cNvPr id="96" name="TextBox 95"/>
          <p:cNvSpPr txBox="1"/>
          <p:nvPr/>
        </p:nvSpPr>
        <p:spPr>
          <a:xfrm>
            <a:off x="2286000" y="5040094"/>
            <a:ext cx="2209800" cy="461665"/>
          </a:xfrm>
          <a:prstGeom prst="rect">
            <a:avLst/>
          </a:prstGeom>
          <a:noFill/>
          <a:ln>
            <a:noFill/>
            <a:prstDash val="dash"/>
          </a:ln>
          <a:effectLst/>
        </p:spPr>
        <p:txBody>
          <a:bodyPr wrap="square" rtlCol="0">
            <a:spAutoFit/>
          </a:bodyPr>
          <a:lstStyle/>
          <a:p>
            <a:pPr algn="ctr"/>
            <a:r>
              <a:rPr lang="en-US" sz="2400" b="1" dirty="0" smtClean="0">
                <a:solidFill>
                  <a:srgbClr val="0070C0"/>
                </a:solidFill>
                <a:cs typeface="Arial" pitchFamily="34" charset="0"/>
              </a:rPr>
              <a:t>…</a:t>
            </a:r>
          </a:p>
        </p:txBody>
      </p:sp>
      <p:sp>
        <p:nvSpPr>
          <p:cNvPr id="103" name="TextBox 102"/>
          <p:cNvSpPr txBox="1"/>
          <p:nvPr/>
        </p:nvSpPr>
        <p:spPr>
          <a:xfrm>
            <a:off x="2286004" y="3728481"/>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Item 2</a:t>
            </a:r>
          </a:p>
          <a:p>
            <a:pPr algn="ctr"/>
            <a:endParaRPr lang="en-US" sz="1200" b="1" dirty="0">
              <a:latin typeface="Arial" pitchFamily="34" charset="0"/>
              <a:cs typeface="Arial" pitchFamily="34" charset="0"/>
            </a:endParaRPr>
          </a:p>
        </p:txBody>
      </p:sp>
      <p:sp>
        <p:nvSpPr>
          <p:cNvPr id="104" name="TextBox 103"/>
          <p:cNvSpPr txBox="1"/>
          <p:nvPr/>
        </p:nvSpPr>
        <p:spPr>
          <a:xfrm>
            <a:off x="2286000" y="34575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Item 1</a:t>
            </a:r>
            <a:endParaRPr lang="en-US" sz="1200" b="1" dirty="0">
              <a:latin typeface="Arial" pitchFamily="34" charset="0"/>
              <a:cs typeface="Arial" pitchFamily="34" charset="0"/>
            </a:endParaRPr>
          </a:p>
        </p:txBody>
      </p:sp>
      <p:grpSp>
        <p:nvGrpSpPr>
          <p:cNvPr id="106" name="Group 62"/>
          <p:cNvGrpSpPr/>
          <p:nvPr/>
        </p:nvGrpSpPr>
        <p:grpSpPr>
          <a:xfrm>
            <a:off x="2286000" y="2437627"/>
            <a:ext cx="2209800" cy="276999"/>
            <a:chOff x="3276600" y="1333499"/>
            <a:chExt cx="2209800" cy="276999"/>
          </a:xfrm>
        </p:grpSpPr>
        <p:sp>
          <p:nvSpPr>
            <p:cNvPr id="108" name="TextBox 107"/>
            <p:cNvSpPr txBox="1"/>
            <p:nvPr/>
          </p:nvSpPr>
          <p:spPr>
            <a:xfrm>
              <a:off x="3276600" y="1333499"/>
              <a:ext cx="2209800" cy="276999"/>
            </a:xfrm>
            <a:prstGeom prst="rect">
              <a:avLst/>
            </a:prstGeom>
            <a:noFill/>
            <a:ln w="19050">
              <a:solidFill>
                <a:schemeClr val="tx1"/>
              </a:solidFill>
            </a:ln>
          </p:spPr>
          <p:txBody>
            <a:bodyPr wrap="square" rtlCol="0">
              <a:spAutoFit/>
            </a:bodyPr>
            <a:lstStyle/>
            <a:p>
              <a:endParaRPr lang="en-US" sz="1200" b="1" dirty="0">
                <a:solidFill>
                  <a:schemeClr val="accent1"/>
                </a:solidFill>
                <a:latin typeface="Arial" pitchFamily="34" charset="0"/>
                <a:cs typeface="Arial" pitchFamily="34" charset="0"/>
              </a:endParaRPr>
            </a:p>
          </p:txBody>
        </p:sp>
        <p:cxnSp>
          <p:nvCxnSpPr>
            <p:cNvPr id="109" name="Straight Connector 108"/>
            <p:cNvCxnSpPr>
              <a:stCxn id="108" idx="0"/>
              <a:endCxn id="108" idx="2"/>
            </p:cNvCxnSpPr>
            <p:nvPr/>
          </p:nvCxnSpPr>
          <p:spPr>
            <a:xfrm>
              <a:off x="4381500" y="1333499"/>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rot="16200000" flipH="1">
            <a:off x="2680900" y="258565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962400" y="4045334"/>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1" name="Straight Connector 100"/>
          <p:cNvCxnSpPr/>
          <p:nvPr/>
        </p:nvCxnSpPr>
        <p:spPr>
          <a:xfrm>
            <a:off x="2286000" y="4045334"/>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118" name="Rectangle 117"/>
          <p:cNvSpPr/>
          <p:nvPr/>
        </p:nvSpPr>
        <p:spPr>
          <a:xfrm>
            <a:off x="2209800" y="1828800"/>
            <a:ext cx="2438400" cy="307777"/>
          </a:xfrm>
          <a:prstGeom prst="rect">
            <a:avLst/>
          </a:prstGeom>
        </p:spPr>
        <p:txBody>
          <a:bodyPr wrap="square">
            <a:spAutoFit/>
          </a:bodyPr>
          <a:lstStyle/>
          <a:p>
            <a:r>
              <a:rPr lang="en-US" sz="1400" b="1" dirty="0" smtClean="0">
                <a:solidFill>
                  <a:schemeClr val="accent1"/>
                </a:solidFill>
                <a:latin typeface="Arial" pitchFamily="34" charset="0"/>
                <a:cs typeface="Arial" pitchFamily="34" charset="0"/>
              </a:rPr>
              <a:t>MSB (31)                 LSB(0)</a:t>
            </a:r>
            <a:endParaRPr lang="en-US" sz="1400" b="1" dirty="0">
              <a:solidFill>
                <a:schemeClr val="accent1"/>
              </a:solidFill>
              <a:latin typeface="Arial" pitchFamily="34" charset="0"/>
              <a:cs typeface="Arial" pitchFamily="34" charset="0"/>
            </a:endParaRPr>
          </a:p>
        </p:txBody>
      </p:sp>
      <p:cxnSp>
        <p:nvCxnSpPr>
          <p:cNvPr id="119" name="Straight Arrow Connector 118"/>
          <p:cNvCxnSpPr/>
          <p:nvPr/>
        </p:nvCxnSpPr>
        <p:spPr>
          <a:xfrm>
            <a:off x="41148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22860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Left Brace 64"/>
          <p:cNvSpPr/>
          <p:nvPr/>
        </p:nvSpPr>
        <p:spPr>
          <a:xfrm rot="5400000" flipH="1">
            <a:off x="3848100" y="2324100"/>
            <a:ext cx="152400" cy="1028700"/>
          </a:xfrm>
          <a:prstGeom prst="leftBrace">
            <a:avLst>
              <a:gd name="adj1" fmla="val 42708"/>
              <a:gd name="adj2" fmla="val 4907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Left Brace 134"/>
          <p:cNvSpPr/>
          <p:nvPr/>
        </p:nvSpPr>
        <p:spPr>
          <a:xfrm rot="5400000" flipH="1">
            <a:off x="2466975" y="2609850"/>
            <a:ext cx="152400" cy="457200"/>
          </a:xfrm>
          <a:prstGeom prst="leftBrace">
            <a:avLst>
              <a:gd name="adj1" fmla="val 42708"/>
              <a:gd name="adj2" fmla="val 4907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6" name="Straight Connector 135"/>
          <p:cNvCxnSpPr/>
          <p:nvPr/>
        </p:nvCxnSpPr>
        <p:spPr>
          <a:xfrm>
            <a:off x="1219200" y="976699"/>
            <a:ext cx="1066804" cy="1385502"/>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286000" y="2895600"/>
            <a:ext cx="2362200" cy="307777"/>
          </a:xfrm>
          <a:prstGeom prst="rect">
            <a:avLst/>
          </a:prstGeom>
          <a:noFill/>
          <a:ln w="3175">
            <a:noFill/>
            <a:prstDash val="lgDash"/>
          </a:ln>
        </p:spPr>
        <p:txBody>
          <a:bodyPr wrap="square" rtlCol="0">
            <a:spAutoFit/>
          </a:bodyPr>
          <a:lstStyle/>
          <a:p>
            <a:r>
              <a:rPr lang="en-US" sz="1400" dirty="0" smtClean="0">
                <a:solidFill>
                  <a:srgbClr val="0070C0"/>
                </a:solidFill>
              </a:rPr>
              <a:t> 8 bits                        16 bits</a:t>
            </a:r>
            <a:endParaRPr lang="en-US" sz="1400" dirty="0">
              <a:solidFill>
                <a:srgbClr val="0070C0"/>
              </a:solidFill>
            </a:endParaRPr>
          </a:p>
        </p:txBody>
      </p:sp>
      <p:sp>
        <p:nvSpPr>
          <p:cNvPr id="143" name="TextBox 142"/>
          <p:cNvSpPr txBox="1"/>
          <p:nvPr/>
        </p:nvSpPr>
        <p:spPr>
          <a:xfrm>
            <a:off x="5105400" y="3810000"/>
            <a:ext cx="35814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1, 64-bit item: If big endian, Lower memory has most significant 32 bits. Opposite for little endian.</a:t>
            </a:r>
            <a:endParaRPr lang="en-US" sz="1200" dirty="0">
              <a:solidFill>
                <a:srgbClr val="0070C0"/>
              </a:solidFill>
            </a:endParaRPr>
          </a:p>
        </p:txBody>
      </p:sp>
      <p:cxnSp>
        <p:nvCxnSpPr>
          <p:cNvPr id="154" name="Straight Arrow Connector 153"/>
          <p:cNvCxnSpPr>
            <a:stCxn id="143" idx="1"/>
            <a:endCxn id="103" idx="3"/>
          </p:cNvCxnSpPr>
          <p:nvPr/>
        </p:nvCxnSpPr>
        <p:spPr>
          <a:xfrm flipH="1">
            <a:off x="4495804" y="4040833"/>
            <a:ext cx="609596" cy="108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 idx="1"/>
            <a:endCxn id="104" idx="3"/>
          </p:cNvCxnSpPr>
          <p:nvPr/>
        </p:nvCxnSpPr>
        <p:spPr>
          <a:xfrm flipH="1">
            <a:off x="4495800" y="3595301"/>
            <a:ext cx="609600" cy="7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1" idx="1"/>
          </p:cNvCxnSpPr>
          <p:nvPr/>
        </p:nvCxnSpPr>
        <p:spPr>
          <a:xfrm flipH="1">
            <a:off x="4495800" y="5320100"/>
            <a:ext cx="609600" cy="51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219200" y="2438400"/>
            <a:ext cx="914404"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162050" y="2514600"/>
            <a:ext cx="990600" cy="523220"/>
          </a:xfrm>
          <a:prstGeom prst="rect">
            <a:avLst/>
          </a:prstGeom>
          <a:noFill/>
          <a:ln w="3175">
            <a:noFill/>
            <a:prstDash val="lgDash"/>
          </a:ln>
        </p:spPr>
        <p:txBody>
          <a:bodyPr wrap="square" rtlCol="0">
            <a:spAutoFit/>
          </a:bodyPr>
          <a:lstStyle/>
          <a:p>
            <a:pPr algn="ctr"/>
            <a:r>
              <a:rPr lang="en-US" sz="1400" dirty="0" smtClean="0">
                <a:solidFill>
                  <a:srgbClr val="0070C0"/>
                </a:solidFill>
              </a:rPr>
              <a:t>Increasing Memory</a:t>
            </a:r>
            <a:endParaRPr lang="en-US" sz="1400" dirty="0">
              <a:solidFill>
                <a:srgbClr val="0070C0"/>
              </a:solidFill>
            </a:endParaRPr>
          </a:p>
        </p:txBody>
      </p:sp>
      <p:cxnSp>
        <p:nvCxnSpPr>
          <p:cNvPr id="171" name="Straight Arrow Connector 170"/>
          <p:cNvCxnSpPr/>
          <p:nvPr/>
        </p:nvCxnSpPr>
        <p:spPr>
          <a:xfrm>
            <a:off x="1676400" y="3124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4000" y="838200"/>
            <a:ext cx="2514600" cy="307777"/>
          </a:xfrm>
          <a:prstGeom prst="rect">
            <a:avLst/>
          </a:prstGeom>
          <a:noFill/>
          <a:ln w="3175">
            <a:noFill/>
            <a:prstDash val="lgDash"/>
          </a:ln>
        </p:spPr>
        <p:txBody>
          <a:bodyPr wrap="square" rtlCol="0">
            <a:spAutoFit/>
          </a:bodyPr>
          <a:lstStyle/>
          <a:p>
            <a:pPr algn="ctr"/>
            <a:r>
              <a:rPr lang="en-US" sz="1400" dirty="0" smtClean="0">
                <a:solidFill>
                  <a:srgbClr val="0070C0"/>
                </a:solidFill>
              </a:rPr>
              <a:t>Increasing Memory, BIG endian</a:t>
            </a:r>
            <a:endParaRPr lang="en-US" sz="1400" dirty="0">
              <a:solidFill>
                <a:srgbClr val="0070C0"/>
              </a:solidFill>
            </a:endParaRPr>
          </a:p>
        </p:txBody>
      </p:sp>
      <p:cxnSp>
        <p:nvCxnSpPr>
          <p:cNvPr id="52" name="Straight Arrow Connector 51"/>
          <p:cNvCxnSpPr/>
          <p:nvPr/>
        </p:nvCxnSpPr>
        <p:spPr>
          <a:xfrm>
            <a:off x="4114800" y="990600"/>
            <a:ext cx="1095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487221" y="864781"/>
            <a:ext cx="1219196" cy="153790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495550" y="1140023"/>
            <a:ext cx="2838450" cy="307777"/>
          </a:xfrm>
          <a:prstGeom prst="rect">
            <a:avLst/>
          </a:prstGeom>
          <a:noFill/>
          <a:ln w="3175">
            <a:noFill/>
            <a:prstDash val="lgDash"/>
          </a:ln>
        </p:spPr>
        <p:txBody>
          <a:bodyPr wrap="square" rtlCol="0">
            <a:spAutoFit/>
          </a:bodyPr>
          <a:lstStyle/>
          <a:p>
            <a:pPr algn="ctr"/>
            <a:r>
              <a:rPr lang="en-US" sz="1400" dirty="0" smtClean="0">
                <a:solidFill>
                  <a:srgbClr val="0070C0"/>
                </a:solidFill>
              </a:rPr>
              <a:t>Increasing Memory, LITTLE endian</a:t>
            </a:r>
            <a:endParaRPr lang="en-US" sz="1400" dirty="0">
              <a:solidFill>
                <a:srgbClr val="0070C0"/>
              </a:solidFill>
            </a:endParaRPr>
          </a:p>
        </p:txBody>
      </p:sp>
      <p:cxnSp>
        <p:nvCxnSpPr>
          <p:cNvPr id="61" name="Straight Arrow Connector 60"/>
          <p:cNvCxnSpPr/>
          <p:nvPr/>
        </p:nvCxnSpPr>
        <p:spPr>
          <a:xfrm flipH="1">
            <a:off x="1657350" y="1293911"/>
            <a:ext cx="795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1" name="Straight Connector 200"/>
          <p:cNvCxnSpPr>
            <a:stCxn id="29" idx="2"/>
          </p:cNvCxnSpPr>
          <p:nvPr/>
        </p:nvCxnSpPr>
        <p:spPr>
          <a:xfrm>
            <a:off x="5372100" y="761998"/>
            <a:ext cx="4953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23950" y="180201"/>
            <a:ext cx="306705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ROC Raw Data Record</a:t>
            </a:r>
            <a:endParaRPr lang="en-US" sz="2000" b="1" dirty="0">
              <a:latin typeface="Arial" pitchFamily="34" charset="0"/>
              <a:cs typeface="Arial" pitchFamily="34" charset="0"/>
            </a:endParaRPr>
          </a:p>
        </p:txBody>
      </p:sp>
      <p:cxnSp>
        <p:nvCxnSpPr>
          <p:cNvPr id="23" name="Straight Arrow Connector 22"/>
          <p:cNvCxnSpPr>
            <a:endCxn id="335" idx="1"/>
          </p:cNvCxnSpPr>
          <p:nvPr/>
        </p:nvCxnSpPr>
        <p:spPr>
          <a:xfrm flipV="1">
            <a:off x="3124200" y="1052898"/>
            <a:ext cx="1981200" cy="14353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6167735"/>
            <a:ext cx="44958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Each data block has M events. There are multiple blocks only if multiple DMAs used in data collection. See Data Block Bank diagram.</a:t>
            </a:r>
            <a:endParaRPr lang="en-US" sz="1200" dirty="0">
              <a:solidFill>
                <a:srgbClr val="0070C0"/>
              </a:solidFill>
            </a:endParaRPr>
          </a:p>
        </p:txBody>
      </p:sp>
      <p:cxnSp>
        <p:nvCxnSpPr>
          <p:cNvPr id="52" name="Straight Connector 51"/>
          <p:cNvCxnSpPr>
            <a:stCxn id="30" idx="2"/>
          </p:cNvCxnSpPr>
          <p:nvPr/>
        </p:nvCxnSpPr>
        <p:spPr>
          <a:xfrm flipH="1">
            <a:off x="6477000" y="761998"/>
            <a:ext cx="304800" cy="30480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48400" y="484999"/>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banks</a:t>
            </a:r>
            <a:endParaRPr lang="en-US" sz="1200" dirty="0">
              <a:solidFill>
                <a:srgbClr val="0070C0"/>
              </a:solidFill>
            </a:endParaRPr>
          </a:p>
        </p:txBody>
      </p:sp>
      <p:sp>
        <p:nvSpPr>
          <p:cNvPr id="31" name="TextBox 30"/>
          <p:cNvSpPr txBox="1"/>
          <p:nvPr/>
        </p:nvSpPr>
        <p:spPr>
          <a:xfrm>
            <a:off x="7467600" y="638175"/>
            <a:ext cx="1371600" cy="830997"/>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events. If = 0, indicates a User event from ROC.</a:t>
            </a:r>
            <a:endParaRPr lang="en-US" sz="1200" dirty="0">
              <a:solidFill>
                <a:srgbClr val="0070C0"/>
              </a:solidFill>
            </a:endParaRPr>
          </a:p>
        </p:txBody>
      </p:sp>
      <p:cxnSp>
        <p:nvCxnSpPr>
          <p:cNvPr id="146" name="Straight Connector 145"/>
          <p:cNvCxnSpPr/>
          <p:nvPr/>
        </p:nvCxnSpPr>
        <p:spPr>
          <a:xfrm rot="10800000" flipV="1">
            <a:off x="4572000" y="121919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410200" y="121919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50" name="TextBox 149"/>
          <p:cNvSpPr txBox="1"/>
          <p:nvPr/>
        </p:nvSpPr>
        <p:spPr>
          <a:xfrm>
            <a:off x="6400800" y="1523224"/>
            <a:ext cx="91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4 bit Status</a:t>
            </a:r>
            <a:endParaRPr lang="en-US" sz="1200" dirty="0">
              <a:solidFill>
                <a:srgbClr val="0070C0"/>
              </a:solidFill>
            </a:endParaRPr>
          </a:p>
        </p:txBody>
      </p:sp>
      <p:cxnSp>
        <p:nvCxnSpPr>
          <p:cNvPr id="193" name="Straight Arrow Connector 192"/>
          <p:cNvCxnSpPr>
            <a:stCxn id="150" idx="1"/>
            <a:endCxn id="75" idx="3"/>
          </p:cNvCxnSpPr>
          <p:nvPr/>
        </p:nvCxnSpPr>
        <p:spPr>
          <a:xfrm flipH="1">
            <a:off x="6096000" y="1661724"/>
            <a:ext cx="3048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72000" y="484999"/>
            <a:ext cx="16002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12 bit ROC  ID (0 - 255)</a:t>
            </a:r>
            <a:endParaRPr lang="en-US" sz="1200" dirty="0">
              <a:solidFill>
                <a:srgbClr val="0070C0"/>
              </a:solidFill>
            </a:endParaRPr>
          </a:p>
        </p:txBody>
      </p:sp>
      <p:sp>
        <p:nvSpPr>
          <p:cNvPr id="236" name="TextBox 235"/>
          <p:cNvSpPr txBox="1"/>
          <p:nvPr/>
        </p:nvSpPr>
        <p:spPr>
          <a:xfrm>
            <a:off x="4038600" y="5029200"/>
            <a:ext cx="4953000" cy="830997"/>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Low 32 bits of event number used for building, starting at 1 (EB uses 64-bit value). 48-bit (max) timestamp for building is written as 2, 32-bit </a:t>
            </a:r>
            <a:r>
              <a:rPr lang="en-US" sz="1200" dirty="0" err="1" smtClean="0">
                <a:solidFill>
                  <a:srgbClr val="0070C0"/>
                </a:solidFill>
              </a:rPr>
              <a:t>ints</a:t>
            </a:r>
            <a:r>
              <a:rPr lang="en-US" sz="1200" dirty="0" smtClean="0">
                <a:solidFill>
                  <a:srgbClr val="0070C0"/>
                </a:solidFill>
              </a:rPr>
              <a:t> (low 32 first, high 16 last regardless of endian). Ts &amp; misc. data are optional, but events from a particular run must have same type and number of data. </a:t>
            </a:r>
            <a:endParaRPr lang="en-US" sz="1200" dirty="0">
              <a:solidFill>
                <a:srgbClr val="0070C0"/>
              </a:solidFill>
            </a:endParaRPr>
          </a:p>
        </p:txBody>
      </p:sp>
      <p:grpSp>
        <p:nvGrpSpPr>
          <p:cNvPr id="340" name="Group 339"/>
          <p:cNvGrpSpPr/>
          <p:nvPr/>
        </p:nvGrpSpPr>
        <p:grpSpPr>
          <a:xfrm>
            <a:off x="5105400" y="914398"/>
            <a:ext cx="2209800" cy="276999"/>
            <a:chOff x="6096000" y="990600"/>
            <a:chExt cx="2209800" cy="276999"/>
          </a:xfrm>
          <a:solidFill>
            <a:schemeClr val="bg1"/>
          </a:solidFill>
        </p:grpSpPr>
        <p:grpSp>
          <p:nvGrpSpPr>
            <p:cNvPr id="338" name="Group 337"/>
            <p:cNvGrpSpPr/>
            <p:nvPr/>
          </p:nvGrpSpPr>
          <p:grpSpPr>
            <a:xfrm>
              <a:off x="6096000" y="990600"/>
              <a:ext cx="2209800" cy="276999"/>
              <a:chOff x="6248400" y="1066800"/>
              <a:chExt cx="2209800" cy="276999"/>
            </a:xfrm>
            <a:grpFill/>
          </p:grpSpPr>
          <p:sp>
            <p:nvSpPr>
              <p:cNvPr id="335" name="TextBox 33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ROC ID     0x10        M</a:t>
                </a:r>
                <a:endParaRPr lang="en-US" sz="1200" b="1" dirty="0">
                  <a:latin typeface="Arial" pitchFamily="34" charset="0"/>
                  <a:cs typeface="Arial" pitchFamily="34" charset="0"/>
                </a:endParaRPr>
              </a:p>
            </p:txBody>
          </p:sp>
          <p:cxnSp>
            <p:nvCxnSpPr>
              <p:cNvPr id="336" name="Straight Connector 335"/>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9" name="Straight Connector 338"/>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4572000" y="1523998"/>
            <a:ext cx="1715626" cy="1327912"/>
            <a:chOff x="5562600" y="1600200"/>
            <a:chExt cx="1715626" cy="1327912"/>
          </a:xfrm>
        </p:grpSpPr>
        <p:sp>
          <p:nvSpPr>
            <p:cNvPr id="151" name="TextBox 150"/>
            <p:cNvSpPr txBox="1"/>
            <p:nvPr/>
          </p:nvSpPr>
          <p:spPr>
            <a:xfrm rot="3272050">
              <a:off x="5399811" y="2294312"/>
              <a:ext cx="9906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Unused</a:t>
              </a:r>
            </a:p>
          </p:txBody>
        </p:sp>
        <p:sp>
          <p:nvSpPr>
            <p:cNvPr id="181" name="TextBox 180"/>
            <p:cNvSpPr txBox="1"/>
            <p:nvPr/>
          </p:nvSpPr>
          <p:spPr>
            <a:xfrm rot="3252188">
              <a:off x="5940782" y="2186199"/>
              <a:ext cx="858624"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Big Endian</a:t>
              </a:r>
              <a:endParaRPr lang="en-US" sz="1200" dirty="0">
                <a:solidFill>
                  <a:srgbClr val="0070C0"/>
                </a:solidFill>
              </a:endParaRPr>
            </a:p>
          </p:txBody>
        </p:sp>
        <p:sp>
          <p:nvSpPr>
            <p:cNvPr id="182" name="TextBox 181"/>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Error</a:t>
              </a:r>
              <a:endParaRPr lang="en-US" sz="1200" dirty="0">
                <a:solidFill>
                  <a:srgbClr val="0070C0"/>
                </a:solidFill>
              </a:endParaRPr>
            </a:p>
          </p:txBody>
        </p:sp>
        <p:sp>
          <p:nvSpPr>
            <p:cNvPr id="183" name="TextBox 182"/>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Sync</a:t>
              </a:r>
              <a:endParaRPr lang="en-US" sz="1200" dirty="0">
                <a:solidFill>
                  <a:srgbClr val="0070C0"/>
                </a:solidFill>
              </a:endParaRPr>
            </a:p>
          </p:txBody>
        </p:sp>
        <p:grpSp>
          <p:nvGrpSpPr>
            <p:cNvPr id="353" name="Group 352"/>
            <p:cNvGrpSpPr/>
            <p:nvPr/>
          </p:nvGrpSpPr>
          <p:grpSpPr>
            <a:xfrm>
              <a:off x="5562600" y="1600200"/>
              <a:ext cx="1524000" cy="277000"/>
              <a:chOff x="5562600" y="1600200"/>
              <a:chExt cx="1524000" cy="277000"/>
            </a:xfrm>
          </p:grpSpPr>
          <p:sp>
            <p:nvSpPr>
              <p:cNvPr id="75" name="TextBox 74"/>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a:t>
                </a:r>
                <a:r>
                  <a:rPr lang="en-US" sz="1200" b="1" dirty="0" smtClean="0">
                    <a:latin typeface="Arial" pitchFamily="34" charset="0"/>
                    <a:cs typeface="Arial" pitchFamily="34" charset="0"/>
                  </a:rPr>
                  <a:t>        BE    ER   SY</a:t>
                </a:r>
                <a:endParaRPr lang="en-US" sz="1200" b="1" dirty="0">
                  <a:latin typeface="Arial" pitchFamily="34" charset="0"/>
                  <a:cs typeface="Arial" pitchFamily="34" charset="0"/>
                </a:endParaRPr>
              </a:p>
            </p:txBody>
          </p:sp>
          <p:cxnSp>
            <p:nvCxnSpPr>
              <p:cNvPr id="348" name="Straight Connector 347"/>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304800" y="848380"/>
            <a:ext cx="838200" cy="338554"/>
          </a:xfrm>
          <a:prstGeom prst="rect">
            <a:avLst/>
          </a:prstGeom>
          <a:noFill/>
          <a:ln>
            <a:noFill/>
            <a:prstDash val="dash"/>
          </a:ln>
          <a:effectLst/>
        </p:spPr>
        <p:txBody>
          <a:bodyPr wrap="square" rtlCol="0">
            <a:spAutoFit/>
          </a:bodyPr>
          <a:lstStyle/>
          <a:p>
            <a:r>
              <a:rPr lang="en-US" sz="1600" dirty="0" smtClean="0">
                <a:solidFill>
                  <a:srgbClr val="0070C0"/>
                </a:solidFill>
              </a:rPr>
              <a:t>Header</a:t>
            </a:r>
          </a:p>
        </p:txBody>
      </p:sp>
      <p:sp>
        <p:nvSpPr>
          <p:cNvPr id="102" name="TextBox 101"/>
          <p:cNvSpPr txBox="1"/>
          <p:nvPr/>
        </p:nvSpPr>
        <p:spPr>
          <a:xfrm>
            <a:off x="342900" y="2743200"/>
            <a:ext cx="762000" cy="584775"/>
          </a:xfrm>
          <a:prstGeom prst="rect">
            <a:avLst/>
          </a:prstGeom>
          <a:noFill/>
          <a:ln>
            <a:noFill/>
            <a:prstDash val="dash"/>
          </a:ln>
        </p:spPr>
        <p:txBody>
          <a:bodyPr wrap="square" rtlCol="0">
            <a:spAutoFit/>
          </a:bodyPr>
          <a:lstStyle/>
          <a:p>
            <a:pPr algn="ctr"/>
            <a:r>
              <a:rPr lang="en-US" sz="1600" dirty="0" smtClean="0">
                <a:solidFill>
                  <a:srgbClr val="0070C0"/>
                </a:solidFill>
              </a:rPr>
              <a:t>Trigger Bank</a:t>
            </a:r>
          </a:p>
        </p:txBody>
      </p:sp>
      <p:cxnSp>
        <p:nvCxnSpPr>
          <p:cNvPr id="240" name="Straight Arrow Connector 239"/>
          <p:cNvCxnSpPr>
            <a:stCxn id="171" idx="3"/>
            <a:endCxn id="188" idx="1"/>
          </p:cNvCxnSpPr>
          <p:nvPr/>
        </p:nvCxnSpPr>
        <p:spPr>
          <a:xfrm>
            <a:off x="3657600" y="1748106"/>
            <a:ext cx="1524000" cy="136219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159" idx="3"/>
            <a:endCxn id="192" idx="1"/>
          </p:cNvCxnSpPr>
          <p:nvPr/>
        </p:nvCxnSpPr>
        <p:spPr>
          <a:xfrm>
            <a:off x="3657600" y="3758001"/>
            <a:ext cx="1219200" cy="4191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39" idx="1"/>
            <a:endCxn id="121" idx="3"/>
          </p:cNvCxnSpPr>
          <p:nvPr/>
        </p:nvCxnSpPr>
        <p:spPr>
          <a:xfrm flipH="1" flipV="1">
            <a:off x="3657600" y="5990541"/>
            <a:ext cx="609600" cy="408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endCxn id="235" idx="1"/>
          </p:cNvCxnSpPr>
          <p:nvPr/>
        </p:nvCxnSpPr>
        <p:spPr>
          <a:xfrm flipH="1" flipV="1">
            <a:off x="3962400" y="4305300"/>
            <a:ext cx="76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000500" y="2971800"/>
            <a:ext cx="4457700" cy="886601"/>
            <a:chOff x="3695700" y="2971800"/>
            <a:chExt cx="4457700" cy="886601"/>
          </a:xfrm>
        </p:grpSpPr>
        <p:sp>
          <p:nvSpPr>
            <p:cNvPr id="45" name="TextBox 44"/>
            <p:cNvSpPr txBox="1"/>
            <p:nvPr/>
          </p:nvSpPr>
          <p:spPr>
            <a:xfrm>
              <a:off x="3695700" y="3396736"/>
              <a:ext cx="2171699"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type = 0XFF10 if no timestamps, see following chart</a:t>
              </a:r>
              <a:endParaRPr lang="en-US" sz="1200" dirty="0">
                <a:solidFill>
                  <a:srgbClr val="0070C0"/>
                </a:solidFill>
              </a:endParaRPr>
            </a:p>
          </p:txBody>
        </p:sp>
        <p:sp>
          <p:nvSpPr>
            <p:cNvPr id="46" name="TextBox 45"/>
            <p:cNvSpPr txBox="1"/>
            <p:nvPr/>
          </p:nvSpPr>
          <p:spPr>
            <a:xfrm>
              <a:off x="5934075" y="3396736"/>
              <a:ext cx="790575"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segments</a:t>
              </a:r>
              <a:endParaRPr lang="en-US" sz="1200" dirty="0">
                <a:solidFill>
                  <a:srgbClr val="0070C0"/>
                </a:solidFill>
              </a:endParaRPr>
            </a:p>
          </p:txBody>
        </p:sp>
        <p:sp>
          <p:nvSpPr>
            <p:cNvPr id="47" name="TextBox 46"/>
            <p:cNvSpPr txBox="1"/>
            <p:nvPr/>
          </p:nvSpPr>
          <p:spPr>
            <a:xfrm>
              <a:off x="6781800" y="3396736"/>
              <a:ext cx="13716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events</a:t>
              </a:r>
              <a:endParaRPr lang="en-US" sz="1200" dirty="0">
                <a:solidFill>
                  <a:srgbClr val="0070C0"/>
                </a:solidFill>
              </a:endParaRPr>
            </a:p>
          </p:txBody>
        </p:sp>
        <p:cxnSp>
          <p:nvCxnSpPr>
            <p:cNvPr id="56" name="Straight Connector 55"/>
            <p:cNvCxnSpPr>
              <a:stCxn id="46" idx="0"/>
            </p:cNvCxnSpPr>
            <p:nvPr/>
          </p:nvCxnSpPr>
          <p:spPr>
            <a:xfrm rot="16200000" flipV="1">
              <a:off x="6246765" y="3314138"/>
              <a:ext cx="150908"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0"/>
            </p:cNvCxnSpPr>
            <p:nvPr/>
          </p:nvCxnSpPr>
          <p:spPr>
            <a:xfrm flipV="1">
              <a:off x="4781550" y="3245828"/>
              <a:ext cx="704850" cy="150908"/>
            </a:xfrm>
            <a:prstGeom prst="line">
              <a:avLst/>
            </a:prstGeom>
          </p:spPr>
          <p:style>
            <a:lnRef idx="1">
              <a:schemeClr val="accent1"/>
            </a:lnRef>
            <a:fillRef idx="0">
              <a:schemeClr val="accent1"/>
            </a:fillRef>
            <a:effectRef idx="0">
              <a:schemeClr val="accent1"/>
            </a:effectRef>
            <a:fontRef idx="minor">
              <a:schemeClr val="tx1"/>
            </a:fontRef>
          </p:style>
        </p:cxnSp>
        <p:grpSp>
          <p:nvGrpSpPr>
            <p:cNvPr id="191" name="Group 190"/>
            <p:cNvGrpSpPr/>
            <p:nvPr/>
          </p:nvGrpSpPr>
          <p:grpSpPr>
            <a:xfrm>
              <a:off x="4876800" y="2971800"/>
              <a:ext cx="2209800" cy="277000"/>
              <a:chOff x="5562600" y="3075799"/>
              <a:chExt cx="2209800" cy="277000"/>
            </a:xfrm>
          </p:grpSpPr>
          <p:sp>
            <p:nvSpPr>
              <p:cNvPr id="188" name="TextBox 187"/>
              <p:cNvSpPr txBox="1"/>
              <p:nvPr/>
            </p:nvSpPr>
            <p:spPr>
              <a:xfrm>
                <a:off x="5562600" y="3075800"/>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0xFF1X         0x20        M</a:t>
                </a:r>
                <a:endParaRPr lang="en-US" sz="1200" b="1" dirty="0">
                  <a:latin typeface="Arial" pitchFamily="34" charset="0"/>
                  <a:cs typeface="Arial" pitchFamily="34" charset="0"/>
                </a:endParaRPr>
              </a:p>
            </p:txBody>
          </p:sp>
          <p:cxnSp>
            <p:nvCxnSpPr>
              <p:cNvPr id="189" name="Straight Connector 188"/>
              <p:cNvCxnSpPr>
                <a:stCxn id="188" idx="0"/>
                <a:endCxn id="188" idx="2"/>
              </p:cNvCxnSpPr>
              <p:nvPr/>
            </p:nvCxnSpPr>
            <p:spPr>
              <a:xfrm rot="16200000" flipH="1">
                <a:off x="6529000" y="32142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7100500" y="32143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6" name="Elbow Connector 305"/>
            <p:cNvCxnSpPr>
              <a:stCxn id="47" idx="0"/>
            </p:cNvCxnSpPr>
            <p:nvPr/>
          </p:nvCxnSpPr>
          <p:spPr>
            <a:xfrm rot="16200000" flipV="1">
              <a:off x="7133883" y="3063019"/>
              <a:ext cx="286435" cy="381000"/>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4876800" y="4038600"/>
            <a:ext cx="3276600" cy="895530"/>
            <a:chOff x="5105400" y="3932335"/>
            <a:chExt cx="3276600" cy="895530"/>
          </a:xfrm>
        </p:grpSpPr>
        <p:sp>
          <p:nvSpPr>
            <p:cNvPr id="219" name="TextBox 218"/>
            <p:cNvSpPr txBox="1"/>
            <p:nvPr/>
          </p:nvSpPr>
          <p:spPr>
            <a:xfrm>
              <a:off x="5105400" y="4366200"/>
              <a:ext cx="9906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Event ID or Trigger Type</a:t>
              </a:r>
              <a:endParaRPr lang="en-US" sz="1200" dirty="0">
                <a:solidFill>
                  <a:srgbClr val="0070C0"/>
                </a:solidFill>
              </a:endParaRPr>
            </a:p>
          </p:txBody>
        </p:sp>
        <p:sp>
          <p:nvSpPr>
            <p:cNvPr id="220" name="TextBox 219"/>
            <p:cNvSpPr txBox="1"/>
            <p:nvPr/>
          </p:nvSpPr>
          <p:spPr>
            <a:xfrm>
              <a:off x="6096000" y="4366200"/>
              <a:ext cx="9144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Segment of 32 bit ints</a:t>
              </a:r>
              <a:endParaRPr lang="en-US" sz="1200" dirty="0">
                <a:solidFill>
                  <a:srgbClr val="0070C0"/>
                </a:solidFill>
              </a:endParaRPr>
            </a:p>
          </p:txBody>
        </p:sp>
        <p:sp>
          <p:nvSpPr>
            <p:cNvPr id="221" name="TextBox 220"/>
            <p:cNvSpPr txBox="1"/>
            <p:nvPr/>
          </p:nvSpPr>
          <p:spPr>
            <a:xfrm>
              <a:off x="7010400" y="4366200"/>
              <a:ext cx="13716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Length of segment</a:t>
              </a:r>
              <a:endParaRPr lang="en-US" sz="1200" dirty="0">
                <a:solidFill>
                  <a:srgbClr val="0070C0"/>
                </a:solidFill>
              </a:endParaRPr>
            </a:p>
          </p:txBody>
        </p:sp>
        <p:cxnSp>
          <p:nvCxnSpPr>
            <p:cNvPr id="223" name="Straight Connector 222"/>
            <p:cNvCxnSpPr>
              <a:stCxn id="220" idx="0"/>
            </p:cNvCxnSpPr>
            <p:nvPr/>
          </p:nvCxnSpPr>
          <p:spPr>
            <a:xfrm rot="16200000" flipV="1">
              <a:off x="6050906" y="3863906"/>
              <a:ext cx="233064" cy="77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19" idx="0"/>
            </p:cNvCxnSpPr>
            <p:nvPr/>
          </p:nvCxnSpPr>
          <p:spPr>
            <a:xfrm rot="16200000" flipV="1">
              <a:off x="5350818" y="4116318"/>
              <a:ext cx="233064" cy="2667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6" name="Group 195"/>
            <p:cNvGrpSpPr/>
            <p:nvPr/>
          </p:nvGrpSpPr>
          <p:grpSpPr>
            <a:xfrm>
              <a:off x="5105400" y="3932335"/>
              <a:ext cx="2209800" cy="277000"/>
              <a:chOff x="5562600" y="4218799"/>
              <a:chExt cx="2209800" cy="277000"/>
            </a:xfrm>
            <a:solidFill>
              <a:schemeClr val="bg1"/>
            </a:solidFill>
          </p:grpSpPr>
          <p:sp>
            <p:nvSpPr>
              <p:cNvPr id="192" name="TextBox 191"/>
              <p:cNvSpPr txBox="1"/>
              <p:nvPr/>
            </p:nvSpPr>
            <p:spPr>
              <a:xfrm>
                <a:off x="5562600" y="42188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ID M     0x01       ID  Len M</a:t>
                </a:r>
                <a:endParaRPr lang="en-US" sz="1200" b="1" dirty="0">
                  <a:latin typeface="Arial" pitchFamily="34" charset="0"/>
                  <a:cs typeface="Arial" pitchFamily="34" charset="0"/>
                </a:endParaRPr>
              </a:p>
            </p:txBody>
          </p:sp>
          <p:cxnSp>
            <p:nvCxnSpPr>
              <p:cNvPr id="194" name="Straight Connector 193"/>
              <p:cNvCxnSpPr>
                <a:stCxn id="192" idx="0"/>
                <a:endCxn id="192" idx="2"/>
              </p:cNvCxnSpPr>
              <p:nvPr/>
            </p:nvCxnSpPr>
            <p:spPr>
              <a:xfrm rot="16200000" flipH="1">
                <a:off x="6529000" y="43572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6200000" flipH="1">
                <a:off x="5957500" y="4357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9" name="Elbow Connector 308"/>
            <p:cNvCxnSpPr>
              <a:stCxn id="221" idx="0"/>
            </p:cNvCxnSpPr>
            <p:nvPr/>
          </p:nvCxnSpPr>
          <p:spPr>
            <a:xfrm rot="16200000" flipV="1">
              <a:off x="7358018" y="4028018"/>
              <a:ext cx="295364" cy="381000"/>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324" name="Elbow Connector 323"/>
          <p:cNvCxnSpPr>
            <a:stCxn id="31" idx="1"/>
            <a:endCxn id="335" idx="3"/>
          </p:cNvCxnSpPr>
          <p:nvPr/>
        </p:nvCxnSpPr>
        <p:spPr>
          <a:xfrm rot="10800000">
            <a:off x="7315200" y="1052898"/>
            <a:ext cx="152400" cy="7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35" name="Left Brace 234"/>
          <p:cNvSpPr/>
          <p:nvPr/>
        </p:nvSpPr>
        <p:spPr>
          <a:xfrm flipH="1">
            <a:off x="3657600" y="3886200"/>
            <a:ext cx="304800" cy="8382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381000" y="5181600"/>
            <a:ext cx="685800" cy="584775"/>
          </a:xfrm>
          <a:prstGeom prst="rect">
            <a:avLst/>
          </a:prstGeom>
          <a:noFill/>
          <a:ln>
            <a:noFill/>
            <a:prstDash val="dash"/>
          </a:ln>
        </p:spPr>
        <p:txBody>
          <a:bodyPr wrap="square" rtlCol="0">
            <a:spAutoFit/>
          </a:bodyPr>
          <a:lstStyle/>
          <a:p>
            <a:pPr algn="ctr"/>
            <a:r>
              <a:rPr lang="en-US" sz="1600" dirty="0" smtClean="0">
                <a:solidFill>
                  <a:srgbClr val="0070C0"/>
                </a:solidFill>
              </a:rPr>
              <a:t>Data Banks</a:t>
            </a:r>
          </a:p>
        </p:txBody>
      </p:sp>
      <p:sp>
        <p:nvSpPr>
          <p:cNvPr id="105" name="Left Brace 104"/>
          <p:cNvSpPr/>
          <p:nvPr/>
        </p:nvSpPr>
        <p:spPr>
          <a:xfrm>
            <a:off x="1066800" y="1295400"/>
            <a:ext cx="304800" cy="3429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06" name="Left Brace 105"/>
          <p:cNvSpPr/>
          <p:nvPr/>
        </p:nvSpPr>
        <p:spPr>
          <a:xfrm>
            <a:off x="1066800" y="77218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066800" y="4724400"/>
            <a:ext cx="304800" cy="1600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1447800" y="762000"/>
            <a:ext cx="2209800" cy="55524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18" name="TextBox 117"/>
          <p:cNvSpPr txBox="1"/>
          <p:nvPr/>
        </p:nvSpPr>
        <p:spPr>
          <a:xfrm>
            <a:off x="1447800" y="78170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Record Length</a:t>
            </a:r>
            <a:endParaRPr lang="en-US" sz="1200" b="1" dirty="0">
              <a:latin typeface="Arial" pitchFamily="34" charset="0"/>
              <a:cs typeface="Arial" pitchFamily="34" charset="0"/>
            </a:endParaRPr>
          </a:p>
        </p:txBody>
      </p:sp>
      <p:sp>
        <p:nvSpPr>
          <p:cNvPr id="119" name="TextBox 118"/>
          <p:cNvSpPr txBox="1"/>
          <p:nvPr/>
        </p:nvSpPr>
        <p:spPr>
          <a:xfrm>
            <a:off x="1447800" y="1334155"/>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Trigger Bank Length</a:t>
            </a:r>
            <a:endParaRPr lang="en-US" sz="1200" b="1" dirty="0">
              <a:latin typeface="Arial" pitchFamily="34" charset="0"/>
              <a:cs typeface="Arial" pitchFamily="34" charset="0"/>
            </a:endParaRPr>
          </a:p>
        </p:txBody>
      </p:sp>
      <p:sp>
        <p:nvSpPr>
          <p:cNvPr id="120" name="TextBox 119"/>
          <p:cNvSpPr txBox="1"/>
          <p:nvPr/>
        </p:nvSpPr>
        <p:spPr>
          <a:xfrm>
            <a:off x="1447800" y="472440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Block Bank 1</a:t>
            </a:r>
          </a:p>
          <a:p>
            <a:pPr algn="ctr"/>
            <a:endParaRPr lang="en-US" sz="1200" b="1" dirty="0" smtClean="0">
              <a:latin typeface="Arial" pitchFamily="34" charset="0"/>
              <a:cs typeface="Arial" pitchFamily="34" charset="0"/>
            </a:endParaRPr>
          </a:p>
        </p:txBody>
      </p:sp>
      <p:sp>
        <p:nvSpPr>
          <p:cNvPr id="121" name="TextBox 120"/>
          <p:cNvSpPr txBox="1"/>
          <p:nvPr/>
        </p:nvSpPr>
        <p:spPr>
          <a:xfrm>
            <a:off x="1447800" y="566737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Block Bank Last</a:t>
            </a:r>
          </a:p>
          <a:p>
            <a:pPr algn="ctr"/>
            <a:endParaRPr lang="en-US" sz="1200" b="1" dirty="0" smtClean="0">
              <a:latin typeface="Arial" pitchFamily="34" charset="0"/>
              <a:cs typeface="Arial" pitchFamily="34" charset="0"/>
            </a:endParaRPr>
          </a:p>
        </p:txBody>
      </p:sp>
      <p:sp>
        <p:nvSpPr>
          <p:cNvPr id="122" name="TextBox 121"/>
          <p:cNvSpPr txBox="1"/>
          <p:nvPr/>
        </p:nvSpPr>
        <p:spPr>
          <a:xfrm>
            <a:off x="1495425" y="3304401"/>
            <a:ext cx="2133600" cy="276999"/>
          </a:xfrm>
          <a:prstGeom prst="rect">
            <a:avLst/>
          </a:prstGeom>
          <a:noFill/>
          <a:ln>
            <a:noFill/>
            <a:prstDash val="dash"/>
          </a:ln>
          <a:effectLst/>
        </p:spPr>
        <p:txBody>
          <a:bodyPr wrap="square" rtlCol="0">
            <a:spAutoFit/>
          </a:bodyPr>
          <a:lstStyle/>
          <a:p>
            <a:r>
              <a:rPr lang="en-US" sz="1200" b="1" dirty="0" smtClean="0">
                <a:solidFill>
                  <a:srgbClr val="0070C0"/>
                </a:solidFill>
                <a:cs typeface="Arial" pitchFamily="34" charset="0"/>
              </a:rPr>
              <a:t>(One segment for each event)</a:t>
            </a:r>
          </a:p>
        </p:txBody>
      </p:sp>
      <p:grpSp>
        <p:nvGrpSpPr>
          <p:cNvPr id="126" name="Group 108"/>
          <p:cNvGrpSpPr/>
          <p:nvPr/>
        </p:nvGrpSpPr>
        <p:grpSpPr>
          <a:xfrm>
            <a:off x="1447800" y="1057929"/>
            <a:ext cx="2209800" cy="277000"/>
            <a:chOff x="1600200" y="971549"/>
            <a:chExt cx="2209800" cy="277000"/>
          </a:xfrm>
          <a:solidFill>
            <a:schemeClr val="bg1">
              <a:lumMod val="85000"/>
            </a:schemeClr>
          </a:solidFill>
        </p:grpSpPr>
        <p:grpSp>
          <p:nvGrpSpPr>
            <p:cNvPr id="173" name="Group 62"/>
            <p:cNvGrpSpPr/>
            <p:nvPr/>
          </p:nvGrpSpPr>
          <p:grpSpPr>
            <a:xfrm>
              <a:off x="1600200" y="971549"/>
              <a:ext cx="2209800" cy="277000"/>
              <a:chOff x="3276600" y="1333498"/>
              <a:chExt cx="2209800" cy="277000"/>
            </a:xfrm>
            <a:grpFill/>
          </p:grpSpPr>
          <p:sp>
            <p:nvSpPr>
              <p:cNvPr id="176" name="TextBox 17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ROC ID      0x10       M</a:t>
                </a:r>
                <a:endParaRPr lang="en-US" sz="1200" b="1" dirty="0">
                  <a:latin typeface="Arial" pitchFamily="34" charset="0"/>
                  <a:cs typeface="Arial" pitchFamily="34" charset="0"/>
                </a:endParaRPr>
              </a:p>
            </p:txBody>
          </p:sp>
          <p:cxnSp>
            <p:nvCxnSpPr>
              <p:cNvPr id="177" name="Straight Connector 176"/>
              <p:cNvCxnSpPr>
                <a:stCxn id="176" idx="0"/>
                <a:endCxn id="176"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4" name="Straight Connector 173"/>
            <p:cNvCxnSpPr/>
            <p:nvPr/>
          </p:nvCxnSpPr>
          <p:spPr>
            <a:xfrm rot="16200000" flipH="1">
              <a:off x="17665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09"/>
          <p:cNvGrpSpPr/>
          <p:nvPr/>
        </p:nvGrpSpPr>
        <p:grpSpPr>
          <a:xfrm>
            <a:off x="1447800" y="1609605"/>
            <a:ext cx="2209800" cy="277000"/>
            <a:chOff x="1600200" y="971549"/>
            <a:chExt cx="2209800" cy="277000"/>
          </a:xfrm>
          <a:solidFill>
            <a:schemeClr val="accent1">
              <a:lumMod val="20000"/>
              <a:lumOff val="80000"/>
            </a:schemeClr>
          </a:solidFill>
        </p:grpSpPr>
        <p:grpSp>
          <p:nvGrpSpPr>
            <p:cNvPr id="169" name="Group 62"/>
            <p:cNvGrpSpPr/>
            <p:nvPr/>
          </p:nvGrpSpPr>
          <p:grpSpPr>
            <a:xfrm>
              <a:off x="1600200" y="971549"/>
              <a:ext cx="2209800" cy="277000"/>
              <a:chOff x="3276600" y="1333498"/>
              <a:chExt cx="2209800" cy="277000"/>
            </a:xfrm>
            <a:grpFill/>
          </p:grpSpPr>
          <p:sp>
            <p:nvSpPr>
              <p:cNvPr id="171" name="TextBox 17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0xFF1X         0x20        M</a:t>
                </a:r>
                <a:endParaRPr lang="en-US" sz="1200" b="1" dirty="0">
                  <a:latin typeface="Arial" pitchFamily="34" charset="0"/>
                  <a:cs typeface="Arial" pitchFamily="34" charset="0"/>
                </a:endParaRPr>
              </a:p>
            </p:txBody>
          </p:sp>
          <p:cxnSp>
            <p:nvCxnSpPr>
              <p:cNvPr id="172" name="Straight Connector 171"/>
              <p:cNvCxnSpPr>
                <a:stCxn id="171" idx="0"/>
                <a:endCxn id="171"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1447800" y="1885950"/>
            <a:ext cx="2209800" cy="1381125"/>
            <a:chOff x="1447800" y="1885950"/>
            <a:chExt cx="2209800" cy="1381125"/>
          </a:xfrm>
        </p:grpSpPr>
        <p:sp>
          <p:nvSpPr>
            <p:cNvPr id="161" name="TextBox 160"/>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Number 1</a:t>
              </a:r>
              <a:endParaRPr lang="en-US" sz="1200" b="1" dirty="0">
                <a:latin typeface="Arial" pitchFamily="34" charset="0"/>
                <a:cs typeface="Arial" pitchFamily="34" charset="0"/>
              </a:endParaRPr>
            </a:p>
          </p:txBody>
        </p:sp>
        <p:sp>
          <p:nvSpPr>
            <p:cNvPr id="162" name="TextBox 161"/>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Timestamp1 (31 – 0)</a:t>
              </a:r>
              <a:endParaRPr lang="en-US" sz="1200" b="1" dirty="0">
                <a:latin typeface="Arial" pitchFamily="34" charset="0"/>
                <a:cs typeface="Arial" pitchFamily="34" charset="0"/>
              </a:endParaRPr>
            </a:p>
          </p:txBody>
        </p:sp>
        <p:sp>
          <p:nvSpPr>
            <p:cNvPr id="163" name="TextBox 162"/>
            <p:cNvSpPr txBox="1"/>
            <p:nvPr/>
          </p:nvSpPr>
          <p:spPr>
            <a:xfrm>
              <a:off x="1447800" y="299007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Misc. 1 (?)</a:t>
              </a:r>
              <a:endParaRPr lang="en-US" sz="1200" b="1" dirty="0">
                <a:latin typeface="Arial" pitchFamily="34" charset="0"/>
                <a:cs typeface="Arial" pitchFamily="34" charset="0"/>
              </a:endParaRPr>
            </a:p>
          </p:txBody>
        </p:sp>
        <p:grpSp>
          <p:nvGrpSpPr>
            <p:cNvPr id="164" name="Group 122"/>
            <p:cNvGrpSpPr/>
            <p:nvPr/>
          </p:nvGrpSpPr>
          <p:grpSpPr>
            <a:xfrm>
              <a:off x="1447800" y="1885950"/>
              <a:ext cx="2209800" cy="277000"/>
              <a:chOff x="1600200" y="971549"/>
              <a:chExt cx="2209800" cy="277000"/>
            </a:xfrm>
          </p:grpSpPr>
          <p:grpSp>
            <p:nvGrpSpPr>
              <p:cNvPr id="165" name="Group 62"/>
              <p:cNvGrpSpPr/>
              <p:nvPr/>
            </p:nvGrpSpPr>
            <p:grpSpPr>
              <a:xfrm>
                <a:off x="1600200" y="971549"/>
                <a:ext cx="2209800" cy="277000"/>
                <a:chOff x="3276600" y="1333498"/>
                <a:chExt cx="2209800" cy="277000"/>
              </a:xfrm>
            </p:grpSpPr>
            <p:sp>
              <p:nvSpPr>
                <p:cNvPr id="167" name="TextBox 166"/>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smtClean="0">
                      <a:latin typeface="Arial" pitchFamily="34" charset="0"/>
                      <a:cs typeface="Arial" pitchFamily="34" charset="0"/>
                    </a:rPr>
                    <a:t> ID 1      0x01       ID  Len 1</a:t>
                  </a:r>
                  <a:endParaRPr lang="en-US" sz="1200" b="1" dirty="0">
                    <a:latin typeface="Arial" pitchFamily="34" charset="0"/>
                    <a:cs typeface="Arial" pitchFamily="34" charset="0"/>
                  </a:endParaRPr>
                </a:p>
              </p:txBody>
            </p:sp>
            <p:cxnSp>
              <p:nvCxnSpPr>
                <p:cNvPr id="168" name="Straight Connector 167"/>
                <p:cNvCxnSpPr>
                  <a:stCxn id="167" idx="0"/>
                  <a:endCxn id="167"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7" name="TextBox 126"/>
          <p:cNvSpPr txBox="1"/>
          <p:nvPr/>
        </p:nvSpPr>
        <p:spPr>
          <a:xfrm>
            <a:off x="1447800" y="5181600"/>
            <a:ext cx="2209800" cy="461665"/>
          </a:xfrm>
          <a:prstGeom prst="rect">
            <a:avLst/>
          </a:prstGeom>
          <a:noFill/>
          <a:ln>
            <a:noFill/>
            <a:prstDash val="dash"/>
          </a:ln>
          <a:effectLst/>
        </p:spPr>
        <p:txBody>
          <a:bodyPr wrap="square" rtlCol="0">
            <a:spAutoFit/>
          </a:bodyPr>
          <a:lstStyle/>
          <a:p>
            <a:pPr algn="ctr"/>
            <a:r>
              <a:rPr lang="en-US" sz="2400" b="1" dirty="0" smtClean="0">
                <a:solidFill>
                  <a:srgbClr val="0070C0"/>
                </a:solidFill>
                <a:cs typeface="Arial" pitchFamily="34" charset="0"/>
              </a:rPr>
              <a:t>…</a:t>
            </a:r>
          </a:p>
        </p:txBody>
      </p:sp>
      <p:sp>
        <p:nvSpPr>
          <p:cNvPr id="103" name="TextBox 102"/>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Timestamp1 (47 – 32)</a:t>
            </a:r>
            <a:endParaRPr lang="en-US" sz="1200" b="1" dirty="0">
              <a:latin typeface="Arial" pitchFamily="34" charset="0"/>
              <a:cs typeface="Arial" pitchFamily="34" charset="0"/>
            </a:endParaRPr>
          </a:p>
        </p:txBody>
      </p:sp>
      <p:grpSp>
        <p:nvGrpSpPr>
          <p:cNvPr id="115" name="Group 114"/>
          <p:cNvGrpSpPr/>
          <p:nvPr/>
        </p:nvGrpSpPr>
        <p:grpSpPr>
          <a:xfrm>
            <a:off x="1447800" y="3619500"/>
            <a:ext cx="2209800" cy="1104900"/>
            <a:chOff x="1447800" y="3619500"/>
            <a:chExt cx="2209800" cy="1104900"/>
          </a:xfrm>
        </p:grpSpPr>
        <p:grpSp>
          <p:nvGrpSpPr>
            <p:cNvPr id="152" name="Group 129"/>
            <p:cNvGrpSpPr/>
            <p:nvPr/>
          </p:nvGrpSpPr>
          <p:grpSpPr>
            <a:xfrm>
              <a:off x="1447800" y="3619500"/>
              <a:ext cx="2209800" cy="1104900"/>
              <a:chOff x="1600200" y="1828800"/>
              <a:chExt cx="2209800" cy="1104900"/>
            </a:xfrm>
          </p:grpSpPr>
          <p:sp>
            <p:nvSpPr>
              <p:cNvPr id="153" name="TextBox 152"/>
              <p:cNvSpPr txBox="1"/>
              <p:nvPr/>
            </p:nvSpPr>
            <p:spPr>
              <a:xfrm>
                <a:off x="1600200" y="210425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Number M</a:t>
                </a:r>
                <a:endParaRPr lang="en-US" sz="1200" b="1" dirty="0">
                  <a:latin typeface="Arial" pitchFamily="34" charset="0"/>
                  <a:cs typeface="Arial" pitchFamily="34" charset="0"/>
                </a:endParaRPr>
              </a:p>
            </p:txBody>
          </p:sp>
          <p:sp>
            <p:nvSpPr>
              <p:cNvPr id="154" name="TextBox 153"/>
              <p:cNvSpPr txBox="1"/>
              <p:nvPr/>
            </p:nvSpPr>
            <p:spPr>
              <a:xfrm>
                <a:off x="1600200" y="23812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 M</a:t>
                </a:r>
                <a:endParaRPr lang="en-US" sz="1200" b="1" dirty="0">
                  <a:latin typeface="Arial" pitchFamily="34" charset="0"/>
                  <a:cs typeface="Arial" pitchFamily="34" charset="0"/>
                </a:endParaRPr>
              </a:p>
            </p:txBody>
          </p:sp>
          <p:sp>
            <p:nvSpPr>
              <p:cNvPr id="155" name="TextBox 154"/>
              <p:cNvSpPr txBox="1"/>
              <p:nvPr/>
            </p:nvSpPr>
            <p:spPr>
              <a:xfrm>
                <a:off x="1600200" y="265670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Misc. M (?)</a:t>
                </a:r>
                <a:endParaRPr lang="en-US" sz="1200" b="1" dirty="0">
                  <a:latin typeface="Arial" pitchFamily="34" charset="0"/>
                  <a:cs typeface="Arial" pitchFamily="34" charset="0"/>
                </a:endParaRPr>
              </a:p>
            </p:txBody>
          </p:sp>
          <p:grpSp>
            <p:nvGrpSpPr>
              <p:cNvPr id="156" name="Group 122"/>
              <p:cNvGrpSpPr/>
              <p:nvPr/>
            </p:nvGrpSpPr>
            <p:grpSpPr>
              <a:xfrm>
                <a:off x="1600200" y="1828800"/>
                <a:ext cx="2209800" cy="277000"/>
                <a:chOff x="1600200" y="971549"/>
                <a:chExt cx="2209800" cy="277000"/>
              </a:xfrm>
            </p:grpSpPr>
            <p:grpSp>
              <p:nvGrpSpPr>
                <p:cNvPr id="157" name="Group 62"/>
                <p:cNvGrpSpPr/>
                <p:nvPr/>
              </p:nvGrpSpPr>
              <p:grpSpPr>
                <a:xfrm>
                  <a:off x="1600200" y="971549"/>
                  <a:ext cx="2209800" cy="277000"/>
                  <a:chOff x="3276600" y="1333498"/>
                  <a:chExt cx="2209800" cy="277000"/>
                </a:xfrm>
              </p:grpSpPr>
              <p:sp>
                <p:nvSpPr>
                  <p:cNvPr id="159" name="TextBox 158"/>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smtClean="0">
                        <a:latin typeface="Arial" pitchFamily="34" charset="0"/>
                        <a:cs typeface="Arial" pitchFamily="34" charset="0"/>
                      </a:rPr>
                      <a:t> ID M     0x01       ID  Len M</a:t>
                    </a:r>
                    <a:endParaRPr lang="en-US" sz="1200" b="1" dirty="0">
                      <a:latin typeface="Arial" pitchFamily="34" charset="0"/>
                      <a:cs typeface="Arial" pitchFamily="34" charset="0"/>
                    </a:endParaRPr>
                  </a:p>
                </p:txBody>
              </p:sp>
              <p:cxnSp>
                <p:nvCxnSpPr>
                  <p:cNvPr id="160" name="Straight Connector 159"/>
                  <p:cNvCxnSpPr>
                    <a:stCxn id="159" idx="0"/>
                    <a:endCxn id="159"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8" name="Straight Connector 157"/>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8" name="Straight Connector 107"/>
            <p:cNvCxnSpPr/>
            <p:nvPr/>
          </p:nvCxnSpPr>
          <p:spPr>
            <a:xfrm>
              <a:off x="3124200" y="4314825"/>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14" name="Straight Connector 113"/>
            <p:cNvCxnSpPr/>
            <p:nvPr/>
          </p:nvCxnSpPr>
          <p:spPr>
            <a:xfrm>
              <a:off x="1447800" y="4314825"/>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6200000">
            <a:off x="-1139235" y="3382405"/>
            <a:ext cx="306705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ROC Time Slice Bank</a:t>
            </a:r>
            <a:endParaRPr lang="en-US" sz="2000" b="1" dirty="0">
              <a:latin typeface="Arial" pitchFamily="34" charset="0"/>
              <a:cs typeface="Arial" pitchFamily="34" charset="0"/>
            </a:endParaRPr>
          </a:p>
        </p:txBody>
      </p:sp>
      <p:cxnSp>
        <p:nvCxnSpPr>
          <p:cNvPr id="23" name="Straight Arrow Connector 22"/>
          <p:cNvCxnSpPr>
            <a:stCxn id="176" idx="3"/>
            <a:endCxn id="335" idx="1"/>
          </p:cNvCxnSpPr>
          <p:nvPr/>
        </p:nvCxnSpPr>
        <p:spPr>
          <a:xfrm flipV="1">
            <a:off x="4267200" y="971669"/>
            <a:ext cx="1016179" cy="22476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4865980" y="5182850"/>
            <a:ext cx="3148814" cy="1446550"/>
          </a:xfrm>
          <a:prstGeom prst="rect">
            <a:avLst/>
          </a:prstGeom>
          <a:solidFill>
            <a:schemeClr val="bg1">
              <a:lumMod val="85000"/>
            </a:schemeClr>
          </a:solidFill>
          <a:ln w="3175">
            <a:solidFill>
              <a:srgbClr val="0070C0"/>
            </a:solidFill>
            <a:prstDash val="lgDash"/>
          </a:ln>
        </p:spPr>
        <p:txBody>
          <a:bodyPr wrap="square" rtlCol="0">
            <a:spAutoFit/>
          </a:bodyPr>
          <a:lstStyle/>
          <a:p>
            <a:r>
              <a:rPr lang="en-US" sz="1600" dirty="0" smtClean="0"/>
              <a:t>ROC Time Slice Bank</a:t>
            </a:r>
          </a:p>
          <a:p>
            <a:endParaRPr lang="en-US" sz="1200" dirty="0" smtClean="0"/>
          </a:p>
          <a:p>
            <a:r>
              <a:rPr lang="en-US" sz="1200" dirty="0" smtClean="0"/>
              <a:t>(Note that multiple Time Slices can be transported as defined in the EVIO Header)</a:t>
            </a:r>
          </a:p>
          <a:p>
            <a:endParaRPr lang="en-US" sz="1200" dirty="0" smtClean="0"/>
          </a:p>
          <a:p>
            <a:r>
              <a:rPr lang="en-US" sz="1200" dirty="0" smtClean="0"/>
              <a:t>Multiple Streams can be included as defined by the Stream Status bits.</a:t>
            </a:r>
            <a:endParaRPr lang="en-US" sz="1200" dirty="0"/>
          </a:p>
        </p:txBody>
      </p:sp>
      <p:sp>
        <p:nvSpPr>
          <p:cNvPr id="101" name="TextBox 100"/>
          <p:cNvSpPr txBox="1"/>
          <p:nvPr/>
        </p:nvSpPr>
        <p:spPr>
          <a:xfrm>
            <a:off x="914400" y="848380"/>
            <a:ext cx="838200" cy="338554"/>
          </a:xfrm>
          <a:prstGeom prst="rect">
            <a:avLst/>
          </a:prstGeom>
          <a:noFill/>
          <a:ln>
            <a:noFill/>
            <a:prstDash val="dash"/>
          </a:ln>
          <a:effectLst/>
        </p:spPr>
        <p:txBody>
          <a:bodyPr wrap="square" rtlCol="0">
            <a:spAutoFit/>
          </a:bodyPr>
          <a:lstStyle/>
          <a:p>
            <a:r>
              <a:rPr lang="en-US" sz="1600" dirty="0" smtClean="0">
                <a:solidFill>
                  <a:srgbClr val="0070C0"/>
                </a:solidFill>
              </a:rPr>
              <a:t>Header</a:t>
            </a:r>
          </a:p>
        </p:txBody>
      </p:sp>
      <p:sp>
        <p:nvSpPr>
          <p:cNvPr id="102" name="TextBox 101"/>
          <p:cNvSpPr txBox="1"/>
          <p:nvPr/>
        </p:nvSpPr>
        <p:spPr>
          <a:xfrm>
            <a:off x="852248" y="2187924"/>
            <a:ext cx="876300" cy="1077218"/>
          </a:xfrm>
          <a:prstGeom prst="rect">
            <a:avLst/>
          </a:prstGeom>
          <a:noFill/>
          <a:ln>
            <a:noFill/>
            <a:prstDash val="dash"/>
          </a:ln>
        </p:spPr>
        <p:txBody>
          <a:bodyPr wrap="square" rtlCol="0">
            <a:spAutoFit/>
          </a:bodyPr>
          <a:lstStyle/>
          <a:p>
            <a:pPr algn="ctr"/>
            <a:r>
              <a:rPr lang="en-US" sz="1600" dirty="0" smtClean="0">
                <a:solidFill>
                  <a:srgbClr val="0070C0"/>
                </a:solidFill>
              </a:rPr>
              <a:t>Stream Info</a:t>
            </a:r>
          </a:p>
          <a:p>
            <a:pPr algn="ctr"/>
            <a:r>
              <a:rPr lang="en-US" sz="1600" dirty="0" smtClean="0">
                <a:solidFill>
                  <a:srgbClr val="0070C0"/>
                </a:solidFill>
              </a:rPr>
              <a:t>Bank</a:t>
            </a:r>
          </a:p>
          <a:p>
            <a:pPr algn="ctr"/>
            <a:r>
              <a:rPr lang="en-US" sz="1600" dirty="0" smtClean="0">
                <a:solidFill>
                  <a:srgbClr val="0070C0"/>
                </a:solidFill>
              </a:rPr>
              <a:t>(SIB)</a:t>
            </a:r>
          </a:p>
        </p:txBody>
      </p:sp>
      <p:sp>
        <p:nvSpPr>
          <p:cNvPr id="235" name="Left Brace 234"/>
          <p:cNvSpPr/>
          <p:nvPr/>
        </p:nvSpPr>
        <p:spPr>
          <a:xfrm flipH="1">
            <a:off x="4381500" y="1903870"/>
            <a:ext cx="304800" cy="1086979"/>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990600" y="5054025"/>
            <a:ext cx="685800" cy="584775"/>
          </a:xfrm>
          <a:prstGeom prst="rect">
            <a:avLst/>
          </a:prstGeom>
          <a:noFill/>
          <a:ln>
            <a:noFill/>
            <a:prstDash val="dash"/>
          </a:ln>
        </p:spPr>
        <p:txBody>
          <a:bodyPr wrap="square" rtlCol="0">
            <a:spAutoFit/>
          </a:bodyPr>
          <a:lstStyle/>
          <a:p>
            <a:pPr algn="ctr"/>
            <a:r>
              <a:rPr lang="en-US" sz="1600" dirty="0" smtClean="0">
                <a:solidFill>
                  <a:srgbClr val="0070C0"/>
                </a:solidFill>
              </a:rPr>
              <a:t>Data Banks</a:t>
            </a:r>
          </a:p>
        </p:txBody>
      </p:sp>
      <p:sp>
        <p:nvSpPr>
          <p:cNvPr id="105" name="Left Brace 104"/>
          <p:cNvSpPr/>
          <p:nvPr/>
        </p:nvSpPr>
        <p:spPr>
          <a:xfrm>
            <a:off x="1676400" y="1295400"/>
            <a:ext cx="304800" cy="2800739"/>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06" name="Left Brace 105"/>
          <p:cNvSpPr/>
          <p:nvPr/>
        </p:nvSpPr>
        <p:spPr>
          <a:xfrm>
            <a:off x="1676400" y="77218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676400" y="4105108"/>
            <a:ext cx="304800" cy="2524292"/>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2057400" y="762000"/>
            <a:ext cx="2209800" cy="58674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18" name="TextBox 117"/>
          <p:cNvSpPr txBox="1"/>
          <p:nvPr/>
        </p:nvSpPr>
        <p:spPr>
          <a:xfrm>
            <a:off x="2057400" y="78170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Bank Length</a:t>
            </a:r>
            <a:endParaRPr lang="en-US" sz="1200" b="1" dirty="0">
              <a:latin typeface="Arial" pitchFamily="34" charset="0"/>
              <a:cs typeface="Arial" pitchFamily="34" charset="0"/>
            </a:endParaRPr>
          </a:p>
        </p:txBody>
      </p:sp>
      <p:sp>
        <p:nvSpPr>
          <p:cNvPr id="119" name="TextBox 118"/>
          <p:cNvSpPr txBox="1"/>
          <p:nvPr/>
        </p:nvSpPr>
        <p:spPr>
          <a:xfrm>
            <a:off x="2057400" y="1334155"/>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Stream Info Length</a:t>
            </a:r>
            <a:endParaRPr lang="en-US" sz="1200" b="1" dirty="0">
              <a:latin typeface="Arial" pitchFamily="34" charset="0"/>
              <a:cs typeface="Arial" pitchFamily="34" charset="0"/>
            </a:endParaRPr>
          </a:p>
        </p:txBody>
      </p:sp>
      <p:sp>
        <p:nvSpPr>
          <p:cNvPr id="120" name="TextBox 119"/>
          <p:cNvSpPr txBox="1"/>
          <p:nvPr/>
        </p:nvSpPr>
        <p:spPr>
          <a:xfrm>
            <a:off x="2057399" y="4649747"/>
            <a:ext cx="2209800" cy="523220"/>
          </a:xfrm>
          <a:prstGeom prst="rect">
            <a:avLst/>
          </a:prstGeom>
          <a:noFill/>
          <a:ln w="19050">
            <a:solidFill>
              <a:schemeClr val="tx1"/>
            </a:solidFill>
          </a:ln>
        </p:spPr>
        <p:txBody>
          <a:bodyPr wrap="square" rtlCol="0">
            <a:spAutoFit/>
          </a:bodyPr>
          <a:lstStyle/>
          <a:p>
            <a:pPr algn="ctr"/>
            <a:endParaRPr lang="en-US" sz="800" b="1" dirty="0" smtClean="0">
              <a:latin typeface="Arial" pitchFamily="34" charset="0"/>
              <a:cs typeface="Arial" pitchFamily="34" charset="0"/>
            </a:endParaRPr>
          </a:p>
          <a:p>
            <a:pPr algn="ctr"/>
            <a:r>
              <a:rPr lang="en-US" sz="1200" b="1" dirty="0" smtClean="0">
                <a:latin typeface="Arial" pitchFamily="34" charset="0"/>
                <a:cs typeface="Arial" pitchFamily="34" charset="0"/>
              </a:rPr>
              <a:t>PP 1 Data</a:t>
            </a:r>
          </a:p>
          <a:p>
            <a:pPr algn="ctr"/>
            <a:endParaRPr lang="en-US" sz="800" b="1" dirty="0" smtClean="0">
              <a:latin typeface="Arial" pitchFamily="34" charset="0"/>
              <a:cs typeface="Arial" pitchFamily="34" charset="0"/>
            </a:endParaRPr>
          </a:p>
        </p:txBody>
      </p:sp>
      <p:grpSp>
        <p:nvGrpSpPr>
          <p:cNvPr id="126" name="Group 108"/>
          <p:cNvGrpSpPr/>
          <p:nvPr/>
        </p:nvGrpSpPr>
        <p:grpSpPr>
          <a:xfrm>
            <a:off x="2057400" y="1057929"/>
            <a:ext cx="2209800" cy="277000"/>
            <a:chOff x="1600200" y="971549"/>
            <a:chExt cx="2209800" cy="277000"/>
          </a:xfrm>
          <a:solidFill>
            <a:schemeClr val="bg1">
              <a:lumMod val="85000"/>
            </a:schemeClr>
          </a:solidFill>
        </p:grpSpPr>
        <p:grpSp>
          <p:nvGrpSpPr>
            <p:cNvPr id="173" name="Group 62"/>
            <p:cNvGrpSpPr/>
            <p:nvPr/>
          </p:nvGrpSpPr>
          <p:grpSpPr>
            <a:xfrm>
              <a:off x="1600200" y="971549"/>
              <a:ext cx="2209800" cy="277000"/>
              <a:chOff x="3276600" y="1333498"/>
              <a:chExt cx="2209800" cy="277000"/>
            </a:xfrm>
            <a:grpFill/>
          </p:grpSpPr>
          <p:sp>
            <p:nvSpPr>
              <p:cNvPr id="176" name="TextBox 17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ROC ID         0x10       SS</a:t>
                </a:r>
                <a:endParaRPr lang="en-US" sz="1200" b="1" dirty="0">
                  <a:latin typeface="Arial" pitchFamily="34" charset="0"/>
                  <a:cs typeface="Arial" pitchFamily="34" charset="0"/>
                </a:endParaRPr>
              </a:p>
            </p:txBody>
          </p:sp>
          <p:cxnSp>
            <p:nvCxnSpPr>
              <p:cNvPr id="177" name="Straight Connector 176"/>
              <p:cNvCxnSpPr>
                <a:stCxn id="176" idx="0"/>
                <a:endCxn id="176"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5" name="Straight Connector 17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09"/>
          <p:cNvGrpSpPr/>
          <p:nvPr/>
        </p:nvGrpSpPr>
        <p:grpSpPr>
          <a:xfrm>
            <a:off x="2057400" y="1609605"/>
            <a:ext cx="2209800" cy="277000"/>
            <a:chOff x="1600200" y="971549"/>
            <a:chExt cx="2209800" cy="277000"/>
          </a:xfrm>
          <a:solidFill>
            <a:schemeClr val="accent1">
              <a:lumMod val="20000"/>
              <a:lumOff val="80000"/>
            </a:schemeClr>
          </a:solidFill>
        </p:grpSpPr>
        <p:grpSp>
          <p:nvGrpSpPr>
            <p:cNvPr id="169" name="Group 62"/>
            <p:cNvGrpSpPr/>
            <p:nvPr/>
          </p:nvGrpSpPr>
          <p:grpSpPr>
            <a:xfrm>
              <a:off x="1600200" y="971549"/>
              <a:ext cx="2209800" cy="277000"/>
              <a:chOff x="3276600" y="1333498"/>
              <a:chExt cx="2209800" cy="277000"/>
            </a:xfrm>
            <a:grpFill/>
          </p:grpSpPr>
          <p:sp>
            <p:nvSpPr>
              <p:cNvPr id="171" name="TextBox 17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0xFF30         0x20       SS</a:t>
                </a:r>
                <a:endParaRPr lang="en-US" sz="1200" b="1" dirty="0">
                  <a:latin typeface="Arial" pitchFamily="34" charset="0"/>
                  <a:cs typeface="Arial" pitchFamily="34" charset="0"/>
                </a:endParaRPr>
              </a:p>
            </p:txBody>
          </p:sp>
          <p:cxnSp>
            <p:nvCxnSpPr>
              <p:cNvPr id="172" name="Straight Connector 171"/>
              <p:cNvCxnSpPr>
                <a:stCxn id="171" idx="0"/>
                <a:endCxn id="171"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TextBox 126"/>
          <p:cNvSpPr txBox="1"/>
          <p:nvPr/>
        </p:nvSpPr>
        <p:spPr>
          <a:xfrm>
            <a:off x="2057400" y="5181600"/>
            <a:ext cx="2209800" cy="400110"/>
          </a:xfrm>
          <a:prstGeom prst="rect">
            <a:avLst/>
          </a:prstGeom>
          <a:noFill/>
          <a:ln>
            <a:noFill/>
            <a:prstDash val="dash"/>
          </a:ln>
          <a:effectLst/>
        </p:spPr>
        <p:txBody>
          <a:bodyPr wrap="square" rtlCol="0">
            <a:spAutoFit/>
          </a:bodyPr>
          <a:lstStyle/>
          <a:p>
            <a:pPr algn="ctr"/>
            <a:r>
              <a:rPr lang="en-US" sz="2000" b="1" dirty="0" smtClean="0">
                <a:solidFill>
                  <a:srgbClr val="0070C0"/>
                </a:solidFill>
                <a:cs typeface="Arial" pitchFamily="34" charset="0"/>
              </a:rPr>
              <a:t>…</a:t>
            </a:r>
          </a:p>
        </p:txBody>
      </p:sp>
      <p:grpSp>
        <p:nvGrpSpPr>
          <p:cNvPr id="42" name="Group 41"/>
          <p:cNvGrpSpPr/>
          <p:nvPr/>
        </p:nvGrpSpPr>
        <p:grpSpPr>
          <a:xfrm>
            <a:off x="2057400" y="1885950"/>
            <a:ext cx="2219325" cy="1104900"/>
            <a:chOff x="1447800" y="1885950"/>
            <a:chExt cx="2219325" cy="1104900"/>
          </a:xfrm>
        </p:grpSpPr>
        <p:sp>
          <p:nvSpPr>
            <p:cNvPr id="161" name="TextBox 160"/>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Frame Number</a:t>
              </a:r>
              <a:endParaRPr lang="en-US" sz="1200" b="1" dirty="0">
                <a:latin typeface="Arial" pitchFamily="34" charset="0"/>
                <a:cs typeface="Arial" pitchFamily="34" charset="0"/>
              </a:endParaRPr>
            </a:p>
          </p:txBody>
        </p:sp>
        <p:sp>
          <p:nvSpPr>
            <p:cNvPr id="162" name="TextBox 161"/>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Timestamp1 (31 – 0)</a:t>
              </a:r>
              <a:endParaRPr lang="en-US" sz="1200" b="1" dirty="0">
                <a:latin typeface="Arial" pitchFamily="34" charset="0"/>
                <a:cs typeface="Arial" pitchFamily="34" charset="0"/>
              </a:endParaRPr>
            </a:p>
          </p:txBody>
        </p:sp>
        <p:grpSp>
          <p:nvGrpSpPr>
            <p:cNvPr id="164" name="Group 122"/>
            <p:cNvGrpSpPr/>
            <p:nvPr/>
          </p:nvGrpSpPr>
          <p:grpSpPr>
            <a:xfrm>
              <a:off x="1447800" y="1885950"/>
              <a:ext cx="2209800" cy="277000"/>
              <a:chOff x="1600200" y="971549"/>
              <a:chExt cx="2209800" cy="277000"/>
            </a:xfrm>
          </p:grpSpPr>
          <p:grpSp>
            <p:nvGrpSpPr>
              <p:cNvPr id="165" name="Group 62"/>
              <p:cNvGrpSpPr/>
              <p:nvPr/>
            </p:nvGrpSpPr>
            <p:grpSpPr>
              <a:xfrm>
                <a:off x="1600200" y="971549"/>
                <a:ext cx="2209800" cy="277000"/>
                <a:chOff x="3276600" y="1333498"/>
                <a:chExt cx="2209800" cy="277000"/>
              </a:xfrm>
            </p:grpSpPr>
            <p:sp>
              <p:nvSpPr>
                <p:cNvPr id="167" name="TextBox 166"/>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smtClean="0">
                      <a:latin typeface="Arial" pitchFamily="34" charset="0"/>
                      <a:cs typeface="Arial" pitchFamily="34" charset="0"/>
                    </a:rPr>
                    <a:t> 0x31     0x01       TSS Len</a:t>
                  </a:r>
                  <a:endParaRPr lang="en-US" sz="1200" b="1" dirty="0">
                    <a:latin typeface="Arial" pitchFamily="34" charset="0"/>
                    <a:cs typeface="Arial" pitchFamily="34" charset="0"/>
                  </a:endParaRPr>
                </a:p>
              </p:txBody>
            </p:sp>
            <p:cxnSp>
              <p:nvCxnSpPr>
                <p:cNvPr id="168" name="Straight Connector 167"/>
                <p:cNvCxnSpPr>
                  <a:stCxn id="167" idx="0"/>
                  <a:endCxn id="167"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Timestamp1 (63 – 32)</a:t>
              </a:r>
              <a:endParaRPr lang="en-US" sz="1200" b="1" dirty="0">
                <a:latin typeface="Arial" pitchFamily="34" charset="0"/>
                <a:cs typeface="Arial" pitchFamily="34" charset="0"/>
              </a:endParaRPr>
            </a:p>
          </p:txBody>
        </p:sp>
      </p:grpSp>
      <p:grpSp>
        <p:nvGrpSpPr>
          <p:cNvPr id="38" name="Group 37"/>
          <p:cNvGrpSpPr/>
          <p:nvPr/>
        </p:nvGrpSpPr>
        <p:grpSpPr>
          <a:xfrm>
            <a:off x="4826178" y="401419"/>
            <a:ext cx="3963362" cy="1649350"/>
            <a:chOff x="4648199" y="482648"/>
            <a:chExt cx="3963362" cy="1649350"/>
          </a:xfrm>
        </p:grpSpPr>
        <p:cxnSp>
          <p:nvCxnSpPr>
            <p:cNvPr id="140" name="Straight Connector 139"/>
            <p:cNvCxnSpPr/>
            <p:nvPr/>
          </p:nvCxnSpPr>
          <p:spPr>
            <a:xfrm>
              <a:off x="6515100" y="772180"/>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9" idx="2"/>
            </p:cNvCxnSpPr>
            <p:nvPr/>
          </p:nvCxnSpPr>
          <p:spPr>
            <a:xfrm>
              <a:off x="5622695" y="759647"/>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335" idx="3"/>
            </p:cNvCxnSpPr>
            <p:nvPr/>
          </p:nvCxnSpPr>
          <p:spPr>
            <a:xfrm flipH="1">
              <a:off x="7315200" y="1052898"/>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48400" y="484999"/>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banks</a:t>
              </a:r>
              <a:endParaRPr lang="en-US" sz="1200" dirty="0">
                <a:solidFill>
                  <a:srgbClr val="0070C0"/>
                </a:solidFill>
              </a:endParaRPr>
            </a:p>
          </p:txBody>
        </p:sp>
        <p:sp>
          <p:nvSpPr>
            <p:cNvPr id="31" name="TextBox 30"/>
            <p:cNvSpPr txBox="1"/>
            <p:nvPr/>
          </p:nvSpPr>
          <p:spPr>
            <a:xfrm>
              <a:off x="7542835" y="936595"/>
              <a:ext cx="1068726" cy="276999"/>
            </a:xfrm>
            <a:prstGeom prst="rect">
              <a:avLst/>
            </a:prstGeom>
            <a:noFill/>
            <a:ln w="3175">
              <a:solidFill>
                <a:srgbClr val="0070C0"/>
              </a:solidFill>
              <a:prstDash val="lgDash"/>
            </a:ln>
          </p:spPr>
          <p:txBody>
            <a:bodyPr wrap="square" rtlCol="0">
              <a:spAutoFit/>
            </a:bodyPr>
            <a:lstStyle/>
            <a:p>
              <a:r>
                <a:rPr lang="en-US" sz="1200" smtClean="0">
                  <a:solidFill>
                    <a:srgbClr val="0070C0"/>
                  </a:solidFill>
                </a:rPr>
                <a:t>Stream Status</a:t>
              </a:r>
              <a:endParaRPr lang="en-US" sz="1200" dirty="0" smtClean="0">
                <a:solidFill>
                  <a:srgbClr val="0070C0"/>
                </a:solidFill>
              </a:endParaRPr>
            </a:p>
          </p:txBody>
        </p:sp>
        <p:sp>
          <p:nvSpPr>
            <p:cNvPr id="29" name="TextBox 28"/>
            <p:cNvSpPr txBox="1"/>
            <p:nvPr/>
          </p:nvSpPr>
          <p:spPr>
            <a:xfrm>
              <a:off x="5075220" y="482648"/>
              <a:ext cx="1094950" cy="276999"/>
            </a:xfrm>
            <a:prstGeom prst="rect">
              <a:avLst/>
            </a:prstGeom>
            <a:noFill/>
            <a:ln w="3175">
              <a:solidFill>
                <a:srgbClr val="0070C0"/>
              </a:solidFill>
              <a:prstDash val="lgDash"/>
            </a:ln>
          </p:spPr>
          <p:txBody>
            <a:bodyPr wrap="square" rtlCol="0">
              <a:spAutoFit/>
            </a:bodyPr>
            <a:lstStyle/>
            <a:p>
              <a:r>
                <a:rPr lang="en-US" sz="1200" smtClean="0">
                  <a:solidFill>
                    <a:srgbClr val="0070C0"/>
                  </a:solidFill>
                </a:rPr>
                <a:t> 16 </a:t>
              </a:r>
              <a:r>
                <a:rPr lang="en-US" sz="1200" dirty="0" smtClean="0">
                  <a:solidFill>
                    <a:srgbClr val="0070C0"/>
                  </a:solidFill>
                </a:rPr>
                <a:t>bit ROC  ID</a:t>
              </a:r>
              <a:endParaRPr lang="en-US" sz="1200" dirty="0">
                <a:solidFill>
                  <a:srgbClr val="0070C0"/>
                </a:solidFill>
              </a:endParaRPr>
            </a:p>
          </p:txBody>
        </p:sp>
        <p:grpSp>
          <p:nvGrpSpPr>
            <p:cNvPr id="340" name="Group 339"/>
            <p:cNvGrpSpPr/>
            <p:nvPr/>
          </p:nvGrpSpPr>
          <p:grpSpPr>
            <a:xfrm>
              <a:off x="5105400" y="914398"/>
              <a:ext cx="2209800" cy="276999"/>
              <a:chOff x="6096000" y="990600"/>
              <a:chExt cx="2209800" cy="276999"/>
            </a:xfrm>
            <a:solidFill>
              <a:schemeClr val="bg1"/>
            </a:solidFill>
          </p:grpSpPr>
          <p:grpSp>
            <p:nvGrpSpPr>
              <p:cNvPr id="338" name="Group 337"/>
              <p:cNvGrpSpPr/>
              <p:nvPr/>
            </p:nvGrpSpPr>
            <p:grpSpPr>
              <a:xfrm>
                <a:off x="6096000" y="990600"/>
                <a:ext cx="2209800" cy="276999"/>
                <a:chOff x="6248400" y="1066800"/>
                <a:chExt cx="2209800" cy="276999"/>
              </a:xfrm>
              <a:grpFill/>
            </p:grpSpPr>
            <p:sp>
              <p:nvSpPr>
                <p:cNvPr id="335" name="TextBox 33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ROC ID        0x10       SS</a:t>
                  </a:r>
                  <a:endParaRPr lang="en-US" sz="1200" b="1" dirty="0">
                    <a:latin typeface="Arial" pitchFamily="34" charset="0"/>
                    <a:cs typeface="Arial" pitchFamily="34" charset="0"/>
                  </a:endParaRPr>
                </a:p>
              </p:txBody>
            </p:sp>
            <p:cxnSp>
              <p:nvCxnSpPr>
                <p:cNvPr id="337" name="Straight Connector 33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9" name="Straight Connector 338"/>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H="1">
              <a:off x="4648201" y="1194736"/>
              <a:ext cx="2114870" cy="2859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315200" y="1179487"/>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32" name="Group 31"/>
            <p:cNvGrpSpPr/>
            <p:nvPr/>
          </p:nvGrpSpPr>
          <p:grpSpPr>
            <a:xfrm>
              <a:off x="4648199" y="1510255"/>
              <a:ext cx="2895600" cy="289299"/>
              <a:chOff x="4648199" y="1510255"/>
              <a:chExt cx="2895600" cy="289299"/>
            </a:xfrm>
          </p:grpSpPr>
          <p:grpSp>
            <p:nvGrpSpPr>
              <p:cNvPr id="132" name="Group 131"/>
              <p:cNvGrpSpPr/>
              <p:nvPr/>
            </p:nvGrpSpPr>
            <p:grpSpPr>
              <a:xfrm>
                <a:off x="4648199" y="1510255"/>
                <a:ext cx="2895600" cy="277000"/>
                <a:chOff x="5562600" y="1600200"/>
                <a:chExt cx="1524000" cy="277000"/>
              </a:xfrm>
            </p:grpSpPr>
            <p:sp>
              <p:nvSpPr>
                <p:cNvPr id="133" name="TextBox 132"/>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a:t>
                  </a:r>
                  <a:r>
                    <a:rPr lang="en-US" sz="1200" b="1" dirty="0" smtClean="0">
                      <a:latin typeface="Arial" pitchFamily="34" charset="0"/>
                      <a:cs typeface="Arial" pitchFamily="34" charset="0"/>
                    </a:rPr>
                    <a:t>     Total </a:t>
                  </a:r>
                  <a:r>
                    <a:rPr lang="en-US" sz="1200" b="1" smtClean="0">
                      <a:latin typeface="Arial" pitchFamily="34" charset="0"/>
                      <a:cs typeface="Arial" pitchFamily="34" charset="0"/>
                    </a:rPr>
                    <a:t>Streams         </a:t>
                  </a:r>
                  <a:r>
                    <a:rPr lang="en-US" sz="1200" b="1" dirty="0" smtClean="0">
                      <a:latin typeface="Arial" pitchFamily="34" charset="0"/>
                      <a:cs typeface="Arial" pitchFamily="34" charset="0"/>
                    </a:rPr>
                    <a:t>Stream Mask</a:t>
                  </a:r>
                  <a:endParaRPr lang="en-US" sz="1200" b="1" dirty="0">
                    <a:latin typeface="Arial" pitchFamily="34" charset="0"/>
                    <a:cs typeface="Arial" pitchFamily="34" charset="0"/>
                  </a:endParaRPr>
                </a:p>
              </p:txBody>
            </p:sp>
            <p:cxnSp>
              <p:nvCxnSpPr>
                <p:cNvPr id="134" name="Straight Connector 133"/>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rot="16200000" flipH="1">
                <a:off x="4733163" y="1661055"/>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8" name="TextBox 137"/>
            <p:cNvSpPr txBox="1"/>
            <p:nvPr/>
          </p:nvSpPr>
          <p:spPr>
            <a:xfrm>
              <a:off x="5088918" y="1849554"/>
              <a:ext cx="725129"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Bits </a:t>
              </a:r>
              <a:r>
                <a:rPr lang="en-US" sz="1200" dirty="0" smtClean="0">
                  <a:solidFill>
                    <a:srgbClr val="0070C0"/>
                  </a:solidFill>
                </a:rPr>
                <a:t>6 </a:t>
              </a:r>
              <a:r>
                <a:rPr lang="en-US" sz="1200" dirty="0" smtClean="0">
                  <a:solidFill>
                    <a:srgbClr val="0070C0"/>
                  </a:solidFill>
                </a:rPr>
                <a:t>- </a:t>
              </a:r>
              <a:r>
                <a:rPr lang="en-US" sz="1200" dirty="0" smtClean="0">
                  <a:solidFill>
                    <a:srgbClr val="0070C0"/>
                  </a:solidFill>
                </a:rPr>
                <a:t>4</a:t>
              </a:r>
              <a:endParaRPr lang="en-US" sz="1200" dirty="0">
                <a:solidFill>
                  <a:srgbClr val="0070C0"/>
                </a:solidFill>
              </a:endParaRPr>
            </a:p>
          </p:txBody>
        </p:sp>
        <p:sp>
          <p:nvSpPr>
            <p:cNvPr id="139" name="TextBox 138"/>
            <p:cNvSpPr txBox="1"/>
            <p:nvPr/>
          </p:nvSpPr>
          <p:spPr>
            <a:xfrm>
              <a:off x="6395662" y="1854999"/>
              <a:ext cx="762002"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Bits </a:t>
              </a:r>
              <a:r>
                <a:rPr lang="en-US" sz="1200" dirty="0" smtClean="0">
                  <a:solidFill>
                    <a:srgbClr val="0070C0"/>
                  </a:solidFill>
                </a:rPr>
                <a:t>3 </a:t>
              </a:r>
              <a:r>
                <a:rPr lang="en-US" sz="1200" dirty="0" smtClean="0">
                  <a:solidFill>
                    <a:srgbClr val="0070C0"/>
                  </a:solidFill>
                </a:rPr>
                <a:t>- </a:t>
              </a:r>
              <a:r>
                <a:rPr lang="en-US" sz="1200" dirty="0" smtClean="0">
                  <a:solidFill>
                    <a:srgbClr val="0070C0"/>
                  </a:solidFill>
                </a:rPr>
                <a:t>0</a:t>
              </a:r>
              <a:endParaRPr lang="en-US" sz="1200" dirty="0">
                <a:solidFill>
                  <a:srgbClr val="0070C0"/>
                </a:solidFill>
              </a:endParaRPr>
            </a:p>
          </p:txBody>
        </p:sp>
      </p:grpSp>
      <p:grpSp>
        <p:nvGrpSpPr>
          <p:cNvPr id="178" name="Group 177"/>
          <p:cNvGrpSpPr/>
          <p:nvPr/>
        </p:nvGrpSpPr>
        <p:grpSpPr>
          <a:xfrm>
            <a:off x="2057400" y="2991239"/>
            <a:ext cx="2219325" cy="1104900"/>
            <a:chOff x="1447800" y="1885950"/>
            <a:chExt cx="2219325" cy="1104900"/>
          </a:xfrm>
        </p:grpSpPr>
        <p:sp>
          <p:nvSpPr>
            <p:cNvPr id="179" name="TextBox 178"/>
            <p:cNvSpPr txBox="1"/>
            <p:nvPr/>
          </p:nvSpPr>
          <p:spPr>
            <a:xfrm>
              <a:off x="1447800" y="2161401"/>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Payload 2         Payload 1</a:t>
              </a:r>
              <a:endParaRPr lang="en-US" sz="1200" b="1" dirty="0">
                <a:latin typeface="Arial" pitchFamily="34" charset="0"/>
                <a:cs typeface="Arial" pitchFamily="34" charset="0"/>
              </a:endParaRPr>
            </a:p>
          </p:txBody>
        </p:sp>
        <p:sp>
          <p:nvSpPr>
            <p:cNvPr id="184" name="TextBox 183"/>
            <p:cNvSpPr txBox="1"/>
            <p:nvPr/>
          </p:nvSpPr>
          <p:spPr>
            <a:xfrm>
              <a:off x="1447800" y="2438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a:t>
              </a:r>
              <a:r>
                <a:rPr lang="en-US" sz="1200" b="1" dirty="0" smtClean="0">
                  <a:latin typeface="Arial" pitchFamily="34" charset="0"/>
                  <a:cs typeface="Arial" pitchFamily="34" charset="0"/>
                </a:rPr>
                <a:t>        </a:t>
              </a:r>
              <a:r>
                <a:rPr lang="mr-IN" sz="1200" b="1" dirty="0" smtClean="0">
                  <a:latin typeface="Arial" pitchFamily="34" charset="0"/>
                  <a:cs typeface="Arial" pitchFamily="34" charset="0"/>
                </a:rPr>
                <a:t>…</a:t>
              </a:r>
              <a:r>
                <a:rPr lang="en-US" sz="1200" b="1" dirty="0" smtClean="0">
                  <a:latin typeface="Arial" pitchFamily="34" charset="0"/>
                  <a:cs typeface="Arial" pitchFamily="34" charset="0"/>
                </a:rPr>
                <a:t>                    </a:t>
              </a:r>
              <a:r>
                <a:rPr lang="mr-IN" sz="1200" b="1" dirty="0" smtClean="0">
                  <a:latin typeface="Arial" pitchFamily="34" charset="0"/>
                  <a:cs typeface="Arial" pitchFamily="34" charset="0"/>
                </a:rPr>
                <a:t>…</a:t>
              </a:r>
              <a:endParaRPr lang="en-US" sz="1200" b="1" dirty="0">
                <a:latin typeface="Arial" pitchFamily="34" charset="0"/>
                <a:cs typeface="Arial" pitchFamily="34" charset="0"/>
              </a:endParaRPr>
            </a:p>
          </p:txBody>
        </p:sp>
        <p:grpSp>
          <p:nvGrpSpPr>
            <p:cNvPr id="185" name="Group 122"/>
            <p:cNvGrpSpPr/>
            <p:nvPr/>
          </p:nvGrpSpPr>
          <p:grpSpPr>
            <a:xfrm>
              <a:off x="1447800" y="1885950"/>
              <a:ext cx="2209800" cy="277000"/>
              <a:chOff x="1600200" y="971549"/>
              <a:chExt cx="2209800" cy="277000"/>
            </a:xfrm>
          </p:grpSpPr>
          <p:grpSp>
            <p:nvGrpSpPr>
              <p:cNvPr id="187" name="Group 62"/>
              <p:cNvGrpSpPr/>
              <p:nvPr/>
            </p:nvGrpSpPr>
            <p:grpSpPr>
              <a:xfrm>
                <a:off x="1600200" y="971549"/>
                <a:ext cx="2209800" cy="277000"/>
                <a:chOff x="3276600" y="1333498"/>
                <a:chExt cx="2209800" cy="277000"/>
              </a:xfrm>
            </p:grpSpPr>
            <p:sp>
              <p:nvSpPr>
                <p:cNvPr id="198" name="TextBox 197"/>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smtClean="0">
                      <a:latin typeface="Arial" pitchFamily="34" charset="0"/>
                      <a:cs typeface="Arial" pitchFamily="34" charset="0"/>
                    </a:rPr>
                    <a:t> 0x41     </a:t>
                  </a:r>
                  <a:r>
                    <a:rPr lang="en-US" sz="1200" b="1" dirty="0" smtClean="0">
                      <a:latin typeface="Arial" pitchFamily="34" charset="0"/>
                      <a:cs typeface="Arial" pitchFamily="34" charset="0"/>
                    </a:rPr>
                    <a:t>0x85       </a:t>
                  </a:r>
                  <a:r>
                    <a:rPr lang="en-US" sz="1200" b="1" dirty="0" smtClean="0">
                      <a:latin typeface="Arial" pitchFamily="34" charset="0"/>
                      <a:cs typeface="Arial" pitchFamily="34" charset="0"/>
                    </a:rPr>
                    <a:t>AIS Len</a:t>
                  </a:r>
                  <a:endParaRPr lang="en-US" sz="1200" b="1" dirty="0">
                    <a:latin typeface="Arial" pitchFamily="34" charset="0"/>
                    <a:cs typeface="Arial" pitchFamily="34" charset="0"/>
                  </a:endParaRPr>
                </a:p>
              </p:txBody>
            </p:sp>
            <p:cxnSp>
              <p:nvCxnSpPr>
                <p:cNvPr id="199" name="Straight Connector 198"/>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7" name="Straight Connector 196"/>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6" name="TextBox 185"/>
            <p:cNvSpPr txBox="1"/>
            <p:nvPr/>
          </p:nvSpPr>
          <p:spPr>
            <a:xfrm>
              <a:off x="1457325" y="2713851"/>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a:t>
              </a:r>
              <a:r>
                <a:rPr lang="en-US" sz="1200" b="1" dirty="0" smtClean="0">
                  <a:latin typeface="Arial" pitchFamily="34" charset="0"/>
                  <a:cs typeface="Arial" pitchFamily="34" charset="0"/>
                </a:rPr>
                <a:t>         0               Payload N     </a:t>
              </a:r>
              <a:endParaRPr lang="en-US" sz="1200" b="1" dirty="0">
                <a:latin typeface="Arial" pitchFamily="34" charset="0"/>
                <a:cs typeface="Arial" pitchFamily="34" charset="0"/>
              </a:endParaRPr>
            </a:p>
          </p:txBody>
        </p:sp>
      </p:grpSp>
      <p:cxnSp>
        <p:nvCxnSpPr>
          <p:cNvPr id="200" name="Straight Connector 199"/>
          <p:cNvCxnSpPr/>
          <p:nvPr/>
        </p:nvCxnSpPr>
        <p:spPr>
          <a:xfrm rot="16200000" flipH="1">
            <a:off x="3023800" y="340519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H="1">
            <a:off x="3023800" y="3680641"/>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6200000" flipH="1">
            <a:off x="3023800" y="395764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2057399" y="4098845"/>
            <a:ext cx="2209800" cy="552450"/>
            <a:chOff x="1447799" y="4098845"/>
            <a:chExt cx="2209800" cy="552450"/>
          </a:xfrm>
        </p:grpSpPr>
        <p:sp>
          <p:nvSpPr>
            <p:cNvPr id="205" name="TextBox 204"/>
            <p:cNvSpPr txBox="1"/>
            <p:nvPr/>
          </p:nvSpPr>
          <p:spPr>
            <a:xfrm>
              <a:off x="1447799" y="409884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Payload Port 1 Length</a:t>
              </a:r>
              <a:endParaRPr lang="en-US" sz="1200" b="1" dirty="0">
                <a:latin typeface="Arial" pitchFamily="34" charset="0"/>
                <a:cs typeface="Arial" pitchFamily="34" charset="0"/>
              </a:endParaRPr>
            </a:p>
          </p:txBody>
        </p:sp>
        <p:grpSp>
          <p:nvGrpSpPr>
            <p:cNvPr id="206" name="Group 109"/>
            <p:cNvGrpSpPr/>
            <p:nvPr/>
          </p:nvGrpSpPr>
          <p:grpSpPr>
            <a:xfrm>
              <a:off x="1447799" y="4374295"/>
              <a:ext cx="2209800" cy="277000"/>
              <a:chOff x="1600200" y="971549"/>
              <a:chExt cx="2209800" cy="277000"/>
            </a:xfrm>
            <a:solidFill>
              <a:schemeClr val="accent1">
                <a:lumMod val="20000"/>
                <a:lumOff val="80000"/>
              </a:schemeClr>
            </a:solidFill>
          </p:grpSpPr>
          <p:grpSp>
            <p:nvGrpSpPr>
              <p:cNvPr id="207" name="Group 62"/>
              <p:cNvGrpSpPr/>
              <p:nvPr/>
            </p:nvGrpSpPr>
            <p:grpSpPr>
              <a:xfrm>
                <a:off x="1600200" y="971549"/>
                <a:ext cx="2209800" cy="277000"/>
                <a:chOff x="3276600" y="1333498"/>
                <a:chExt cx="2209800" cy="277000"/>
              </a:xfrm>
              <a:grpFill/>
            </p:grpSpPr>
            <p:sp>
              <p:nvSpPr>
                <p:cNvPr id="209" name="TextBox 208"/>
                <p:cNvSpPr txBox="1"/>
                <p:nvPr/>
              </p:nvSpPr>
              <p:spPr>
                <a:xfrm>
                  <a:off x="3276600" y="1333499"/>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smtClean="0">
                      <a:latin typeface="Arial" pitchFamily="34" charset="0"/>
                      <a:cs typeface="Arial" pitchFamily="34" charset="0"/>
                    </a:rPr>
                    <a:t>     PP 1 ID          0xf        SS</a:t>
                  </a:r>
                  <a:endParaRPr lang="en-US" sz="1200" b="1" dirty="0">
                    <a:latin typeface="Arial" pitchFamily="34" charset="0"/>
                    <a:cs typeface="Arial" pitchFamily="34" charset="0"/>
                  </a:endParaRPr>
                </a:p>
              </p:txBody>
            </p:sp>
            <p:cxnSp>
              <p:nvCxnSpPr>
                <p:cNvPr id="210" name="Straight Connector 209"/>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8" name="Straight Connector 207"/>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1" name="Group 210"/>
          <p:cNvGrpSpPr/>
          <p:nvPr/>
        </p:nvGrpSpPr>
        <p:grpSpPr>
          <a:xfrm>
            <a:off x="2057396" y="5548647"/>
            <a:ext cx="2209800" cy="552450"/>
            <a:chOff x="1447799" y="4098845"/>
            <a:chExt cx="2209800" cy="552450"/>
          </a:xfrm>
        </p:grpSpPr>
        <p:sp>
          <p:nvSpPr>
            <p:cNvPr id="212" name="TextBox 211"/>
            <p:cNvSpPr txBox="1"/>
            <p:nvPr/>
          </p:nvSpPr>
          <p:spPr>
            <a:xfrm>
              <a:off x="1447799" y="409884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Payload Port N Length</a:t>
              </a:r>
              <a:endParaRPr lang="en-US" sz="1200" b="1" dirty="0">
                <a:latin typeface="Arial" pitchFamily="34" charset="0"/>
                <a:cs typeface="Arial" pitchFamily="34" charset="0"/>
              </a:endParaRPr>
            </a:p>
          </p:txBody>
        </p:sp>
        <p:grpSp>
          <p:nvGrpSpPr>
            <p:cNvPr id="213" name="Group 109"/>
            <p:cNvGrpSpPr/>
            <p:nvPr/>
          </p:nvGrpSpPr>
          <p:grpSpPr>
            <a:xfrm>
              <a:off x="1447799" y="4374295"/>
              <a:ext cx="2209800" cy="277000"/>
              <a:chOff x="1600200" y="971549"/>
              <a:chExt cx="2209800" cy="277000"/>
            </a:xfrm>
            <a:solidFill>
              <a:schemeClr val="accent1">
                <a:lumMod val="20000"/>
                <a:lumOff val="80000"/>
              </a:schemeClr>
            </a:solidFill>
          </p:grpSpPr>
          <p:grpSp>
            <p:nvGrpSpPr>
              <p:cNvPr id="214" name="Group 62"/>
              <p:cNvGrpSpPr/>
              <p:nvPr/>
            </p:nvGrpSpPr>
            <p:grpSpPr>
              <a:xfrm>
                <a:off x="1600200" y="971549"/>
                <a:ext cx="2209800" cy="277000"/>
                <a:chOff x="3276600" y="1333498"/>
                <a:chExt cx="2209800" cy="277000"/>
              </a:xfrm>
              <a:grpFill/>
            </p:grpSpPr>
            <p:sp>
              <p:nvSpPr>
                <p:cNvPr id="216" name="TextBox 215"/>
                <p:cNvSpPr txBox="1"/>
                <p:nvPr/>
              </p:nvSpPr>
              <p:spPr>
                <a:xfrm>
                  <a:off x="3276600" y="1333499"/>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smtClean="0">
                      <a:latin typeface="Arial" pitchFamily="34" charset="0"/>
                      <a:cs typeface="Arial" pitchFamily="34" charset="0"/>
                    </a:rPr>
                    <a:t>     PP N ID          0xf        SS</a:t>
                  </a:r>
                  <a:endParaRPr lang="en-US" sz="1200" b="1" dirty="0">
                    <a:latin typeface="Arial" pitchFamily="34" charset="0"/>
                    <a:cs typeface="Arial" pitchFamily="34" charset="0"/>
                  </a:endParaRPr>
                </a:p>
              </p:txBody>
            </p:sp>
            <p:cxnSp>
              <p:nvCxnSpPr>
                <p:cNvPr id="217" name="Straight Connector 216"/>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5" name="Straight Connector 21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0" name="TextBox 229"/>
          <p:cNvSpPr txBox="1"/>
          <p:nvPr/>
        </p:nvSpPr>
        <p:spPr>
          <a:xfrm>
            <a:off x="2057398" y="6106181"/>
            <a:ext cx="2209800" cy="523220"/>
          </a:xfrm>
          <a:prstGeom prst="rect">
            <a:avLst/>
          </a:prstGeom>
          <a:noFill/>
          <a:ln w="19050">
            <a:solidFill>
              <a:schemeClr val="tx1"/>
            </a:solidFill>
          </a:ln>
        </p:spPr>
        <p:txBody>
          <a:bodyPr wrap="square" rtlCol="0">
            <a:spAutoFit/>
          </a:bodyPr>
          <a:lstStyle/>
          <a:p>
            <a:pPr algn="ctr"/>
            <a:endParaRPr lang="en-US" sz="800" b="1" dirty="0" smtClean="0">
              <a:latin typeface="Arial" pitchFamily="34" charset="0"/>
              <a:cs typeface="Arial" pitchFamily="34" charset="0"/>
            </a:endParaRPr>
          </a:p>
          <a:p>
            <a:pPr algn="ctr"/>
            <a:r>
              <a:rPr lang="en-US" sz="1200" b="1" dirty="0" smtClean="0">
                <a:latin typeface="Arial" pitchFamily="34" charset="0"/>
                <a:cs typeface="Arial" pitchFamily="34" charset="0"/>
              </a:rPr>
              <a:t>PP N Data</a:t>
            </a:r>
          </a:p>
          <a:p>
            <a:pPr algn="ctr"/>
            <a:endParaRPr lang="en-US" sz="800" b="1" dirty="0" smtClean="0">
              <a:latin typeface="Arial" pitchFamily="34" charset="0"/>
              <a:cs typeface="Arial" pitchFamily="34" charset="0"/>
            </a:endParaRPr>
          </a:p>
        </p:txBody>
      </p:sp>
      <p:sp>
        <p:nvSpPr>
          <p:cNvPr id="109" name="Left Brace 108"/>
          <p:cNvSpPr/>
          <p:nvPr/>
        </p:nvSpPr>
        <p:spPr>
          <a:xfrm flipH="1">
            <a:off x="4379893" y="2999047"/>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TextBox 109"/>
          <p:cNvSpPr txBox="1"/>
          <p:nvPr/>
        </p:nvSpPr>
        <p:spPr>
          <a:xfrm>
            <a:off x="4707011" y="2314074"/>
            <a:ext cx="1884288" cy="276999"/>
          </a:xfrm>
          <a:prstGeom prst="rect">
            <a:avLst/>
          </a:prstGeom>
          <a:noFill/>
          <a:ln w="3175">
            <a:solidFill>
              <a:srgbClr val="0070C0"/>
            </a:solidFill>
            <a:prstDash val="lgDash"/>
          </a:ln>
        </p:spPr>
        <p:txBody>
          <a:bodyPr wrap="square" rtlCol="0">
            <a:spAutoFit/>
          </a:bodyPr>
          <a:lstStyle/>
          <a:p>
            <a:r>
              <a:rPr lang="en-US" sz="1200" smtClean="0">
                <a:solidFill>
                  <a:srgbClr val="0070C0"/>
                </a:solidFill>
              </a:rPr>
              <a:t>Time Slice Segment (TSS)</a:t>
            </a:r>
            <a:endParaRPr lang="en-US" sz="1200" dirty="0">
              <a:solidFill>
                <a:srgbClr val="0070C0"/>
              </a:solidFill>
            </a:endParaRPr>
          </a:p>
        </p:txBody>
      </p:sp>
      <p:sp>
        <p:nvSpPr>
          <p:cNvPr id="115" name="TextBox 114"/>
          <p:cNvSpPr txBox="1"/>
          <p:nvPr/>
        </p:nvSpPr>
        <p:spPr>
          <a:xfrm>
            <a:off x="2057395" y="257845"/>
            <a:ext cx="2209800" cy="523220"/>
          </a:xfrm>
          <a:prstGeom prst="rect">
            <a:avLst/>
          </a:prstGeom>
          <a:noFill/>
          <a:ln w="19050">
            <a:solidFill>
              <a:schemeClr val="tx1"/>
            </a:solidFill>
          </a:ln>
        </p:spPr>
        <p:txBody>
          <a:bodyPr wrap="square" rtlCol="0">
            <a:spAutoFit/>
          </a:bodyPr>
          <a:lstStyle/>
          <a:p>
            <a:pPr algn="ctr"/>
            <a:endParaRPr lang="en-US" sz="800" b="1" dirty="0" smtClean="0">
              <a:latin typeface="Arial" pitchFamily="34" charset="0"/>
              <a:cs typeface="Arial" pitchFamily="34" charset="0"/>
            </a:endParaRPr>
          </a:p>
          <a:p>
            <a:pPr algn="ctr"/>
            <a:r>
              <a:rPr lang="en-US" sz="1200" b="1" dirty="0" smtClean="0">
                <a:latin typeface="Arial" pitchFamily="34" charset="0"/>
                <a:cs typeface="Arial" pitchFamily="34" charset="0"/>
              </a:rPr>
              <a:t>EVIO HEADER</a:t>
            </a:r>
            <a:endParaRPr lang="en-US" sz="1200" b="1" dirty="0" smtClean="0">
              <a:latin typeface="Arial" pitchFamily="34" charset="0"/>
              <a:cs typeface="Arial" pitchFamily="34" charset="0"/>
            </a:endParaRPr>
          </a:p>
          <a:p>
            <a:pPr algn="ctr"/>
            <a:endParaRPr lang="en-US" sz="800" b="1" dirty="0" smtClean="0">
              <a:latin typeface="Arial" pitchFamily="34" charset="0"/>
              <a:cs typeface="Arial" pitchFamily="34" charset="0"/>
            </a:endParaRPr>
          </a:p>
        </p:txBody>
      </p:sp>
      <p:sp>
        <p:nvSpPr>
          <p:cNvPr id="121" name="Left Brace 120"/>
          <p:cNvSpPr/>
          <p:nvPr/>
        </p:nvSpPr>
        <p:spPr>
          <a:xfrm>
            <a:off x="616663" y="817388"/>
            <a:ext cx="304800" cy="5812012"/>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grpSp>
        <p:nvGrpSpPr>
          <p:cNvPr id="9" name="Group 8"/>
          <p:cNvGrpSpPr/>
          <p:nvPr/>
        </p:nvGrpSpPr>
        <p:grpSpPr>
          <a:xfrm>
            <a:off x="4707011" y="3619677"/>
            <a:ext cx="3979790" cy="1384995"/>
            <a:chOff x="4707010" y="3415345"/>
            <a:chExt cx="3979790" cy="1384995"/>
          </a:xfrm>
        </p:grpSpPr>
        <p:sp>
          <p:nvSpPr>
            <p:cNvPr id="114" name="TextBox 113"/>
            <p:cNvSpPr txBox="1"/>
            <p:nvPr/>
          </p:nvSpPr>
          <p:spPr>
            <a:xfrm>
              <a:off x="4707010" y="3415345"/>
              <a:ext cx="3979790" cy="138499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Aggregation Info Segment (AIS)</a:t>
              </a:r>
            </a:p>
            <a:p>
              <a:endParaRPr lang="en-US" sz="1200" dirty="0">
                <a:solidFill>
                  <a:srgbClr val="0070C0"/>
                </a:solidFill>
              </a:endParaRPr>
            </a:p>
            <a:p>
              <a:endParaRPr lang="en-US" sz="1200" dirty="0" smtClean="0">
                <a:solidFill>
                  <a:srgbClr val="0070C0"/>
                </a:solidFill>
              </a:endParaRPr>
            </a:p>
            <a:p>
              <a:endParaRPr lang="en-US" sz="1200" dirty="0">
                <a:solidFill>
                  <a:srgbClr val="0070C0"/>
                </a:solidFill>
              </a:endParaRPr>
            </a:p>
            <a:p>
              <a:endParaRPr lang="en-US" sz="1200" dirty="0" smtClean="0">
                <a:solidFill>
                  <a:srgbClr val="0070C0"/>
                </a:solidFill>
              </a:endParaRPr>
            </a:p>
            <a:p>
              <a:endParaRPr lang="en-US" sz="1200" dirty="0" smtClean="0">
                <a:solidFill>
                  <a:srgbClr val="0070C0"/>
                </a:solidFill>
              </a:endParaRPr>
            </a:p>
            <a:p>
              <a:r>
                <a:rPr lang="en-US" sz="1200" dirty="0" smtClean="0">
                  <a:solidFill>
                    <a:srgbClr val="0070C0"/>
                  </a:solidFill>
                </a:rPr>
                <a:t>N &lt;= 20</a:t>
              </a:r>
              <a:endParaRPr lang="en-US" sz="1200" dirty="0">
                <a:solidFill>
                  <a:srgbClr val="0070C0"/>
                </a:solidFill>
              </a:endParaRPr>
            </a:p>
          </p:txBody>
        </p:sp>
        <p:sp>
          <p:nvSpPr>
            <p:cNvPr id="123" name="TextBox 122"/>
            <p:cNvSpPr txBox="1"/>
            <p:nvPr/>
          </p:nvSpPr>
          <p:spPr>
            <a:xfrm>
              <a:off x="5130980" y="3798741"/>
              <a:ext cx="3251020" cy="261610"/>
            </a:xfrm>
            <a:prstGeom prst="rect">
              <a:avLst/>
            </a:prstGeom>
            <a:noFill/>
            <a:ln w="19050">
              <a:solidFill>
                <a:schemeClr val="tx1"/>
              </a:solidFill>
            </a:ln>
          </p:spPr>
          <p:txBody>
            <a:bodyPr wrap="square" rtlCol="0">
              <a:spAutoFit/>
            </a:bodyPr>
            <a:lstStyle/>
            <a:p>
              <a:r>
                <a:rPr lang="en-US" sz="1100" b="1" dirty="0" smtClean="0">
                  <a:latin typeface="Arial" pitchFamily="34" charset="0"/>
                  <a:cs typeface="Arial" pitchFamily="34" charset="0"/>
                </a:rPr>
                <a:t> Module ID     Bond?  Lane ID    Payload Port #</a:t>
              </a:r>
              <a:endParaRPr lang="en-US" sz="1100" b="1" dirty="0">
                <a:latin typeface="Arial" pitchFamily="34" charset="0"/>
                <a:cs typeface="Arial" pitchFamily="34" charset="0"/>
              </a:endParaRPr>
            </a:p>
          </p:txBody>
        </p:sp>
        <p:cxnSp>
          <p:nvCxnSpPr>
            <p:cNvPr id="124" name="Straight Connector 123"/>
            <p:cNvCxnSpPr/>
            <p:nvPr/>
          </p:nvCxnSpPr>
          <p:spPr>
            <a:xfrm>
              <a:off x="7188167" y="3798739"/>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584987" y="3798741"/>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019801" y="3798739"/>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7511255" y="4131184"/>
              <a:ext cx="762002"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Bits </a:t>
              </a:r>
              <a:r>
                <a:rPr lang="en-US" sz="1200" dirty="0" smtClean="0">
                  <a:solidFill>
                    <a:srgbClr val="0070C0"/>
                  </a:solidFill>
                </a:rPr>
                <a:t>4 </a:t>
              </a:r>
              <a:r>
                <a:rPr lang="en-US" sz="1200" dirty="0" smtClean="0">
                  <a:solidFill>
                    <a:srgbClr val="0070C0"/>
                  </a:solidFill>
                </a:rPr>
                <a:t>- </a:t>
              </a:r>
              <a:r>
                <a:rPr lang="en-US" sz="1200" dirty="0" smtClean="0">
                  <a:solidFill>
                    <a:srgbClr val="0070C0"/>
                  </a:solidFill>
                </a:rPr>
                <a:t>0</a:t>
              </a:r>
              <a:endParaRPr lang="en-US" sz="1200" dirty="0">
                <a:solidFill>
                  <a:srgbClr val="0070C0"/>
                </a:solidFill>
              </a:endParaRPr>
            </a:p>
          </p:txBody>
        </p:sp>
        <p:sp>
          <p:nvSpPr>
            <p:cNvPr id="131" name="TextBox 130"/>
            <p:cNvSpPr txBox="1"/>
            <p:nvPr/>
          </p:nvSpPr>
          <p:spPr>
            <a:xfrm>
              <a:off x="6653490" y="4131184"/>
              <a:ext cx="739523"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Bits </a:t>
              </a:r>
              <a:r>
                <a:rPr lang="en-US" sz="1200" dirty="0" smtClean="0">
                  <a:solidFill>
                    <a:srgbClr val="0070C0"/>
                  </a:solidFill>
                </a:rPr>
                <a:t>6 , 5</a:t>
              </a:r>
              <a:endParaRPr lang="en-US" sz="1200" dirty="0">
                <a:solidFill>
                  <a:srgbClr val="0070C0"/>
                </a:solidFill>
              </a:endParaRPr>
            </a:p>
          </p:txBody>
        </p:sp>
        <p:sp>
          <p:nvSpPr>
            <p:cNvPr id="135" name="TextBox 134"/>
            <p:cNvSpPr txBox="1"/>
            <p:nvPr/>
          </p:nvSpPr>
          <p:spPr>
            <a:xfrm>
              <a:off x="6039949" y="4131184"/>
              <a:ext cx="495299" cy="276999"/>
            </a:xfrm>
            <a:prstGeom prst="rect">
              <a:avLst/>
            </a:prstGeom>
            <a:noFill/>
            <a:ln w="3175">
              <a:solidFill>
                <a:srgbClr val="0070C0"/>
              </a:solidFill>
              <a:prstDash val="lgDash"/>
            </a:ln>
          </p:spPr>
          <p:txBody>
            <a:bodyPr wrap="square" rtlCol="0">
              <a:spAutoFit/>
            </a:bodyPr>
            <a:lstStyle/>
            <a:p>
              <a:r>
                <a:rPr lang="en-US" sz="1200" smtClean="0">
                  <a:solidFill>
                    <a:srgbClr val="0070C0"/>
                  </a:solidFill>
                </a:rPr>
                <a:t>Bit 7</a:t>
              </a:r>
              <a:endParaRPr lang="en-US" sz="1200" dirty="0">
                <a:solidFill>
                  <a:srgbClr val="0070C0"/>
                </a:solidFill>
              </a:endParaRPr>
            </a:p>
          </p:txBody>
        </p:sp>
        <p:sp>
          <p:nvSpPr>
            <p:cNvPr id="136" name="TextBox 135"/>
            <p:cNvSpPr txBox="1"/>
            <p:nvPr/>
          </p:nvSpPr>
          <p:spPr>
            <a:xfrm>
              <a:off x="5114498" y="4131184"/>
              <a:ext cx="807209" cy="276999"/>
            </a:xfrm>
            <a:prstGeom prst="rect">
              <a:avLst/>
            </a:prstGeom>
            <a:noFill/>
            <a:ln w="3175">
              <a:solidFill>
                <a:srgbClr val="0070C0"/>
              </a:solidFill>
              <a:prstDash val="lgDash"/>
            </a:ln>
          </p:spPr>
          <p:txBody>
            <a:bodyPr wrap="square" rtlCol="0">
              <a:spAutoFit/>
            </a:bodyPr>
            <a:lstStyle/>
            <a:p>
              <a:r>
                <a:rPr lang="en-US" sz="1200" smtClean="0">
                  <a:solidFill>
                    <a:srgbClr val="0070C0"/>
                  </a:solidFill>
                </a:rPr>
                <a:t>Bits </a:t>
              </a:r>
              <a:r>
                <a:rPr lang="en-US" sz="1200" smtClean="0">
                  <a:solidFill>
                    <a:srgbClr val="0070C0"/>
                  </a:solidFill>
                </a:rPr>
                <a:t>11 </a:t>
              </a:r>
              <a:r>
                <a:rPr lang="en-US" sz="1200" smtClean="0">
                  <a:solidFill>
                    <a:srgbClr val="0070C0"/>
                  </a:solidFill>
                </a:rPr>
                <a:t>- </a:t>
              </a:r>
              <a:r>
                <a:rPr lang="en-US" sz="1200" dirty="0">
                  <a:solidFill>
                    <a:srgbClr val="0070C0"/>
                  </a:solidFill>
                </a:rPr>
                <a:t>8</a:t>
              </a:r>
              <a:endParaRPr lang="en-US" sz="1200" dirty="0">
                <a:solidFill>
                  <a:srgbClr val="0070C0"/>
                </a:solidFill>
              </a:endParaRPr>
            </a:p>
          </p:txBody>
        </p:sp>
      </p:grpSp>
      <p:cxnSp>
        <p:nvCxnSpPr>
          <p:cNvPr id="142" name="Straight Arrow Connector 141"/>
          <p:cNvCxnSpPr/>
          <p:nvPr/>
        </p:nvCxnSpPr>
        <p:spPr>
          <a:xfrm flipV="1">
            <a:off x="4267195" y="3120774"/>
            <a:ext cx="811517" cy="56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5073293" y="2797608"/>
            <a:ext cx="3307854" cy="646331"/>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2</a:t>
            </a:r>
            <a:r>
              <a:rPr lang="en-US" sz="1200" baseline="30000" dirty="0" smtClean="0">
                <a:solidFill>
                  <a:srgbClr val="0070C0"/>
                </a:solidFill>
              </a:rPr>
              <a:t>nd</a:t>
            </a:r>
            <a:r>
              <a:rPr lang="en-US" sz="1200" dirty="0" smtClean="0">
                <a:solidFill>
                  <a:srgbClr val="0070C0"/>
                </a:solidFill>
              </a:rPr>
              <a:t> byte: top 2 bits = 2 for padding if odd # payloads (else 0), lower 6 bits is type 5 (unsigned short) =&gt; 0x85 (1000 0101)</a:t>
            </a:r>
            <a:endParaRPr lang="en-US" sz="1200" dirty="0">
              <a:solidFill>
                <a:srgbClr val="0070C0"/>
              </a:solidFill>
            </a:endParaRPr>
          </a:p>
        </p:txBody>
      </p:sp>
    </p:spTree>
    <p:extLst>
      <p:ext uri="{BB962C8B-B14F-4D97-AF65-F5344CB8AC3E}">
        <p14:creationId xmlns:p14="http://schemas.microsoft.com/office/powerpoint/2010/main" val="87960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p:cNvCxnSpPr>
            <a:endCxn id="157" idx="1"/>
          </p:cNvCxnSpPr>
          <p:nvPr/>
        </p:nvCxnSpPr>
        <p:spPr>
          <a:xfrm>
            <a:off x="4195979" y="2250991"/>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00559" y="1902940"/>
            <a:ext cx="838200" cy="338554"/>
          </a:xfrm>
          <a:prstGeom prst="rect">
            <a:avLst/>
          </a:prstGeom>
          <a:noFill/>
          <a:ln>
            <a:noFill/>
            <a:prstDash val="dash"/>
          </a:ln>
          <a:effectLst/>
        </p:spPr>
        <p:txBody>
          <a:bodyPr wrap="square" rtlCol="0">
            <a:spAutoFit/>
          </a:bodyPr>
          <a:lstStyle/>
          <a:p>
            <a:r>
              <a:rPr lang="en-US" sz="1600" dirty="0" smtClean="0">
                <a:solidFill>
                  <a:srgbClr val="0070C0"/>
                </a:solidFill>
              </a:rPr>
              <a:t>Header</a:t>
            </a:r>
          </a:p>
        </p:txBody>
      </p:sp>
      <p:sp>
        <p:nvSpPr>
          <p:cNvPr id="108" name="TextBox 107"/>
          <p:cNvSpPr txBox="1"/>
          <p:nvPr/>
        </p:nvSpPr>
        <p:spPr>
          <a:xfrm>
            <a:off x="418728" y="2793000"/>
            <a:ext cx="1201862" cy="584775"/>
          </a:xfrm>
          <a:prstGeom prst="rect">
            <a:avLst/>
          </a:prstGeom>
          <a:noFill/>
          <a:ln>
            <a:noFill/>
            <a:prstDash val="dash"/>
          </a:ln>
        </p:spPr>
        <p:txBody>
          <a:bodyPr wrap="square" rtlCol="0">
            <a:spAutoFit/>
          </a:bodyPr>
          <a:lstStyle/>
          <a:p>
            <a:pPr algn="ctr"/>
            <a:r>
              <a:rPr lang="en-US" sz="1600" dirty="0" smtClean="0">
                <a:solidFill>
                  <a:srgbClr val="0070C0"/>
                </a:solidFill>
              </a:rPr>
              <a:t>Time </a:t>
            </a:r>
            <a:r>
              <a:rPr lang="en-US" sz="1600" dirty="0" smtClean="0">
                <a:solidFill>
                  <a:srgbClr val="0070C0"/>
                </a:solidFill>
              </a:rPr>
              <a:t>Info</a:t>
            </a:r>
            <a:endParaRPr lang="en-US" sz="1600" dirty="0" smtClean="0">
              <a:solidFill>
                <a:srgbClr val="0070C0"/>
              </a:solidFill>
            </a:endParaRPr>
          </a:p>
          <a:p>
            <a:pPr algn="ctr"/>
            <a:r>
              <a:rPr lang="en-US" sz="1600" dirty="0" smtClean="0">
                <a:solidFill>
                  <a:srgbClr val="0070C0"/>
                </a:solidFill>
              </a:rPr>
              <a:t>Bank (TIB)</a:t>
            </a:r>
            <a:endParaRPr lang="en-US" sz="1600" dirty="0" smtClean="0">
              <a:solidFill>
                <a:srgbClr val="0070C0"/>
              </a:solidFill>
            </a:endParaRPr>
          </a:p>
        </p:txBody>
      </p:sp>
      <p:sp>
        <p:nvSpPr>
          <p:cNvPr id="110" name="TextBox 109"/>
          <p:cNvSpPr txBox="1"/>
          <p:nvPr/>
        </p:nvSpPr>
        <p:spPr>
          <a:xfrm>
            <a:off x="418728" y="4210938"/>
            <a:ext cx="1111220" cy="584775"/>
          </a:xfrm>
          <a:prstGeom prst="rect">
            <a:avLst/>
          </a:prstGeom>
          <a:noFill/>
          <a:ln>
            <a:noFill/>
            <a:prstDash val="dash"/>
          </a:ln>
        </p:spPr>
        <p:txBody>
          <a:bodyPr wrap="square" rtlCol="0">
            <a:spAutoFit/>
          </a:bodyPr>
          <a:lstStyle/>
          <a:p>
            <a:pPr algn="ctr"/>
            <a:r>
              <a:rPr lang="en-US" sz="1600" dirty="0" smtClean="0">
                <a:solidFill>
                  <a:srgbClr val="0070C0"/>
                </a:solidFill>
              </a:rPr>
              <a:t>ROC </a:t>
            </a:r>
            <a:r>
              <a:rPr lang="en-US" sz="1600" smtClean="0">
                <a:solidFill>
                  <a:srgbClr val="0070C0"/>
                </a:solidFill>
              </a:rPr>
              <a:t>Time Slice Banks</a:t>
            </a:r>
            <a:endParaRPr lang="en-US" sz="1600" dirty="0" smtClean="0">
              <a:solidFill>
                <a:srgbClr val="0070C0"/>
              </a:solidFill>
            </a:endParaRPr>
          </a:p>
        </p:txBody>
      </p:sp>
      <p:sp>
        <p:nvSpPr>
          <p:cNvPr id="111" name="Left Brace 110"/>
          <p:cNvSpPr/>
          <p:nvPr/>
        </p:nvSpPr>
        <p:spPr>
          <a:xfrm>
            <a:off x="1605179" y="2349961"/>
            <a:ext cx="304800" cy="1425908"/>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605179" y="182674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3" name="Left Brace 112"/>
          <p:cNvSpPr/>
          <p:nvPr/>
        </p:nvSpPr>
        <p:spPr>
          <a:xfrm>
            <a:off x="1609991" y="3775868"/>
            <a:ext cx="304800" cy="1374831"/>
          </a:xfrm>
          <a:prstGeom prst="leftBrace">
            <a:avLst>
              <a:gd name="adj1" fmla="val 64583"/>
              <a:gd name="adj2" fmla="val 520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4" name="Rectangle 113"/>
          <p:cNvSpPr/>
          <p:nvPr/>
        </p:nvSpPr>
        <p:spPr>
          <a:xfrm>
            <a:off x="1986179" y="1826740"/>
            <a:ext cx="2209800" cy="332395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15" name="TextBox 114"/>
          <p:cNvSpPr txBox="1"/>
          <p:nvPr/>
        </p:nvSpPr>
        <p:spPr>
          <a:xfrm>
            <a:off x="1986179" y="183626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Physics Event Length</a:t>
            </a:r>
            <a:endParaRPr lang="en-US" sz="1200" b="1" dirty="0">
              <a:latin typeface="Arial" pitchFamily="34" charset="0"/>
              <a:cs typeface="Arial" pitchFamily="34" charset="0"/>
            </a:endParaRPr>
          </a:p>
        </p:txBody>
      </p:sp>
      <p:grpSp>
        <p:nvGrpSpPr>
          <p:cNvPr id="118" name="Group 108"/>
          <p:cNvGrpSpPr/>
          <p:nvPr/>
        </p:nvGrpSpPr>
        <p:grpSpPr>
          <a:xfrm>
            <a:off x="1986179" y="2112489"/>
            <a:ext cx="2209800" cy="277000"/>
            <a:chOff x="1600200" y="971549"/>
            <a:chExt cx="2209800" cy="277000"/>
          </a:xfrm>
          <a:solidFill>
            <a:schemeClr val="bg1">
              <a:lumMod val="85000"/>
            </a:schemeClr>
          </a:solidFill>
        </p:grpSpPr>
        <p:grpSp>
          <p:nvGrpSpPr>
            <p:cNvPr id="119" name="Group 62"/>
            <p:cNvGrpSpPr/>
            <p:nvPr/>
          </p:nvGrpSpPr>
          <p:grpSpPr>
            <a:xfrm>
              <a:off x="1600200" y="971549"/>
              <a:ext cx="2209800" cy="277000"/>
              <a:chOff x="3276600" y="1333498"/>
              <a:chExt cx="2209800" cy="277000"/>
            </a:xfrm>
            <a:grpFill/>
          </p:grpSpPr>
          <p:sp>
            <p:nvSpPr>
              <p:cNvPr id="121" name="TextBox 12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a:t>
                </a:r>
                <a:r>
                  <a:rPr lang="en-US" sz="1200" b="1" dirty="0" smtClean="0">
                    <a:latin typeface="Arial" pitchFamily="34" charset="0"/>
                    <a:cs typeface="Arial" pitchFamily="34" charset="0"/>
                  </a:rPr>
                  <a:t>0</a:t>
                </a:r>
                <a:r>
                  <a:rPr lang="en-US" sz="1200" b="1" dirty="0" smtClean="0">
                    <a:latin typeface="Arial" pitchFamily="34" charset="0"/>
                    <a:cs typeface="Arial" pitchFamily="34" charset="0"/>
                  </a:rPr>
                  <a:t>xFF6X         </a:t>
                </a:r>
                <a:r>
                  <a:rPr lang="en-US" sz="1200" b="1" dirty="0" smtClean="0">
                    <a:latin typeface="Arial" pitchFamily="34" charset="0"/>
                    <a:cs typeface="Arial" pitchFamily="34" charset="0"/>
                  </a:rPr>
                  <a:t>0x10       </a:t>
                </a:r>
                <a:r>
                  <a:rPr lang="en-US" sz="1200" b="1" dirty="0" smtClean="0">
                    <a:latin typeface="Arial" pitchFamily="34" charset="0"/>
                    <a:cs typeface="Arial" pitchFamily="34" charset="0"/>
                  </a:rPr>
                  <a:t>TC</a:t>
                </a:r>
                <a:endParaRPr lang="en-US" sz="1200" b="1" dirty="0">
                  <a:latin typeface="Arial" pitchFamily="34" charset="0"/>
                  <a:cs typeface="Arial" pitchFamily="34" charset="0"/>
                </a:endParaRPr>
              </a:p>
            </p:txBody>
          </p:sp>
          <p:cxnSp>
            <p:nvCxnSpPr>
              <p:cNvPr id="122" name="Straight Connector 121"/>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1986175" y="2388715"/>
            <a:ext cx="2209804" cy="1391515"/>
            <a:chOff x="2057396" y="1334155"/>
            <a:chExt cx="2209804" cy="1391515"/>
          </a:xfrm>
        </p:grpSpPr>
        <p:sp>
          <p:nvSpPr>
            <p:cNvPr id="116" name="TextBox 115"/>
            <p:cNvSpPr txBox="1"/>
            <p:nvPr/>
          </p:nvSpPr>
          <p:spPr>
            <a:xfrm>
              <a:off x="2057400" y="1334155"/>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 Info Bank Length</a:t>
              </a:r>
              <a:endParaRPr lang="en-US" sz="1200" b="1" dirty="0">
                <a:latin typeface="Arial" pitchFamily="34" charset="0"/>
                <a:cs typeface="Arial" pitchFamily="34" charset="0"/>
              </a:endParaRPr>
            </a:p>
          </p:txBody>
        </p:sp>
        <p:grpSp>
          <p:nvGrpSpPr>
            <p:cNvPr id="123" name="Group 109"/>
            <p:cNvGrpSpPr/>
            <p:nvPr/>
          </p:nvGrpSpPr>
          <p:grpSpPr>
            <a:xfrm>
              <a:off x="2057400" y="1609605"/>
              <a:ext cx="2209800" cy="277000"/>
              <a:chOff x="1600200" y="971549"/>
              <a:chExt cx="2209800" cy="277000"/>
            </a:xfrm>
            <a:solidFill>
              <a:schemeClr val="accent1">
                <a:lumMod val="20000"/>
                <a:lumOff val="80000"/>
              </a:schemeClr>
            </a:solidFill>
          </p:grpSpPr>
          <p:grpSp>
            <p:nvGrpSpPr>
              <p:cNvPr id="124" name="Group 62"/>
              <p:cNvGrpSpPr/>
              <p:nvPr/>
            </p:nvGrpSpPr>
            <p:grpSpPr>
              <a:xfrm>
                <a:off x="1600200" y="971549"/>
                <a:ext cx="2209800" cy="277000"/>
                <a:chOff x="3276600" y="1333498"/>
                <a:chExt cx="2209800" cy="277000"/>
              </a:xfrm>
              <a:grpFill/>
            </p:grpSpPr>
            <p:sp>
              <p:nvSpPr>
                <p:cNvPr id="126" name="TextBox 12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a:t>
                  </a:r>
                  <a:r>
                    <a:rPr lang="en-US" sz="1200" b="1" dirty="0" smtClean="0">
                      <a:latin typeface="Arial" pitchFamily="34" charset="0"/>
                      <a:cs typeface="Arial" pitchFamily="34" charset="0"/>
                    </a:rPr>
                    <a:t>0xFF31         0x01       TC</a:t>
                  </a:r>
                  <a:endParaRPr lang="en-US" sz="1200" b="1" dirty="0">
                    <a:latin typeface="Arial" pitchFamily="34" charset="0"/>
                    <a:cs typeface="Arial" pitchFamily="34" charset="0"/>
                  </a:endParaRPr>
                </a:p>
              </p:txBody>
            </p:sp>
            <p:cxnSp>
              <p:nvCxnSpPr>
                <p:cNvPr id="127" name="Straight Connector 126"/>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TextBox 129"/>
            <p:cNvSpPr txBox="1"/>
            <p:nvPr/>
          </p:nvSpPr>
          <p:spPr>
            <a:xfrm>
              <a:off x="2057396" y="2171509"/>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Avg. Timestamp1 </a:t>
              </a:r>
              <a:r>
                <a:rPr lang="en-US" sz="1200" b="1" dirty="0">
                  <a:latin typeface="Arial" pitchFamily="34" charset="0"/>
                  <a:cs typeface="Arial" pitchFamily="34" charset="0"/>
                </a:rPr>
                <a:t>(31 – 0)</a:t>
              </a:r>
              <a:endParaRPr lang="en-US" sz="1200" b="1" dirty="0">
                <a:latin typeface="Arial" pitchFamily="34" charset="0"/>
                <a:cs typeface="Arial" pitchFamily="34" charset="0"/>
              </a:endParaRPr>
            </a:p>
          </p:txBody>
        </p:sp>
        <p:sp>
          <p:nvSpPr>
            <p:cNvPr id="131" name="TextBox 130"/>
            <p:cNvSpPr txBox="1"/>
            <p:nvPr/>
          </p:nvSpPr>
          <p:spPr>
            <a:xfrm>
              <a:off x="2057396" y="244867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Avg. Timestamp1 </a:t>
              </a:r>
              <a:r>
                <a:rPr lang="en-US" sz="1200" b="1" dirty="0">
                  <a:latin typeface="Arial" pitchFamily="34" charset="0"/>
                  <a:cs typeface="Arial" pitchFamily="34" charset="0"/>
                </a:rPr>
                <a:t>(63 – 32)</a:t>
              </a:r>
              <a:endParaRPr lang="en-US" sz="1200" b="1" dirty="0">
                <a:latin typeface="Arial" pitchFamily="34" charset="0"/>
                <a:cs typeface="Arial" pitchFamily="34" charset="0"/>
              </a:endParaRPr>
            </a:p>
          </p:txBody>
        </p:sp>
        <p:sp>
          <p:nvSpPr>
            <p:cNvPr id="136" name="TextBox 135"/>
            <p:cNvSpPr txBox="1"/>
            <p:nvPr/>
          </p:nvSpPr>
          <p:spPr>
            <a:xfrm>
              <a:off x="2057400" y="188595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Avg. Frame Number</a:t>
              </a:r>
              <a:endParaRPr lang="en-US" sz="1200" b="1" dirty="0">
                <a:latin typeface="Arial" pitchFamily="34" charset="0"/>
                <a:cs typeface="Arial" pitchFamily="34" charset="0"/>
              </a:endParaRPr>
            </a:p>
          </p:txBody>
        </p:sp>
      </p:grpSp>
      <p:cxnSp>
        <p:nvCxnSpPr>
          <p:cNvPr id="139" name="Straight Connector 138"/>
          <p:cNvCxnSpPr/>
          <p:nvPr/>
        </p:nvCxnSpPr>
        <p:spPr>
          <a:xfrm>
            <a:off x="6637593" y="197036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747217" y="2297067"/>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370893" y="1683180"/>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banks</a:t>
            </a:r>
            <a:endParaRPr lang="en-US" sz="1200" dirty="0">
              <a:solidFill>
                <a:srgbClr val="0070C0"/>
              </a:solidFill>
            </a:endParaRPr>
          </a:p>
        </p:txBody>
      </p:sp>
      <p:sp>
        <p:nvSpPr>
          <p:cNvPr id="144" name="TextBox 143"/>
          <p:cNvSpPr txBox="1"/>
          <p:nvPr/>
        </p:nvSpPr>
        <p:spPr>
          <a:xfrm>
            <a:off x="5212158" y="2555077"/>
            <a:ext cx="109495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Built Physics </a:t>
            </a:r>
            <a:r>
              <a:rPr lang="en-US" sz="1200" smtClean="0">
                <a:solidFill>
                  <a:srgbClr val="0070C0"/>
                </a:solidFill>
              </a:rPr>
              <a:t>for Streaming</a:t>
            </a:r>
            <a:endParaRPr lang="en-US" sz="1200" dirty="0">
              <a:solidFill>
                <a:srgbClr val="0070C0"/>
              </a:solidFill>
            </a:endParaRPr>
          </a:p>
        </p:txBody>
      </p:sp>
      <p:grpSp>
        <p:nvGrpSpPr>
          <p:cNvPr id="145" name="Group 144"/>
          <p:cNvGrpSpPr/>
          <p:nvPr/>
        </p:nvGrpSpPr>
        <p:grpSpPr>
          <a:xfrm>
            <a:off x="5227893" y="2112579"/>
            <a:ext cx="2209800" cy="276999"/>
            <a:chOff x="6096000" y="990600"/>
            <a:chExt cx="2209800" cy="276999"/>
          </a:xfrm>
          <a:solidFill>
            <a:schemeClr val="bg1"/>
          </a:solidFill>
        </p:grpSpPr>
        <p:grpSp>
          <p:nvGrpSpPr>
            <p:cNvPr id="155" name="Group 154"/>
            <p:cNvGrpSpPr/>
            <p:nvPr/>
          </p:nvGrpSpPr>
          <p:grpSpPr>
            <a:xfrm>
              <a:off x="6096000" y="990600"/>
              <a:ext cx="2209800" cy="276999"/>
              <a:chOff x="6248400" y="1066800"/>
              <a:chExt cx="2209800" cy="276999"/>
            </a:xfrm>
            <a:grpFill/>
          </p:grpSpPr>
          <p:sp>
            <p:nvSpPr>
              <p:cNvPr id="157" name="TextBox 156"/>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0xFF6X        </a:t>
                </a:r>
                <a:r>
                  <a:rPr lang="en-US" sz="1200" b="1" dirty="0" smtClean="0">
                    <a:latin typeface="Arial" pitchFamily="34" charset="0"/>
                    <a:cs typeface="Arial" pitchFamily="34" charset="0"/>
                  </a:rPr>
                  <a:t>0x10       </a:t>
                </a:r>
                <a:r>
                  <a:rPr lang="en-US" sz="1200" b="1" dirty="0" smtClean="0">
                    <a:latin typeface="Arial" pitchFamily="34" charset="0"/>
                    <a:cs typeface="Arial" pitchFamily="34" charset="0"/>
                  </a:rPr>
                  <a:t>TC</a:t>
                </a:r>
                <a:endParaRPr lang="en-US" sz="1200" b="1" dirty="0">
                  <a:latin typeface="Arial" pitchFamily="34" charset="0"/>
                  <a:cs typeface="Arial" pitchFamily="34" charset="0"/>
                </a:endParaRPr>
              </a:p>
            </p:txBody>
          </p:sp>
          <p:cxnSp>
            <p:nvCxnSpPr>
              <p:cNvPr id="158" name="Straight Connector 157"/>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6739722" y="2555077"/>
            <a:ext cx="1566077" cy="1015663"/>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ROC TSB Count</a:t>
            </a:r>
          </a:p>
          <a:p>
            <a:endParaRPr lang="en-US" sz="1200" dirty="0" smtClean="0">
              <a:solidFill>
                <a:srgbClr val="0070C0"/>
              </a:solidFill>
            </a:endParaRPr>
          </a:p>
          <a:p>
            <a:r>
              <a:rPr lang="en-US" sz="1200" dirty="0" smtClean="0">
                <a:solidFill>
                  <a:srgbClr val="0070C0"/>
                </a:solidFill>
              </a:rPr>
              <a:t>Note: there can be up to 4 streams from each ROC</a:t>
            </a:r>
            <a:endParaRPr lang="en-US" sz="1200" dirty="0" smtClean="0">
              <a:solidFill>
                <a:srgbClr val="0070C0"/>
              </a:solidFill>
            </a:endParaRPr>
          </a:p>
        </p:txBody>
      </p:sp>
      <p:sp>
        <p:nvSpPr>
          <p:cNvPr id="202" name="TextBox 201"/>
          <p:cNvSpPr txBox="1"/>
          <p:nvPr/>
        </p:nvSpPr>
        <p:spPr>
          <a:xfrm>
            <a:off x="1395641" y="1198806"/>
            <a:ext cx="3409925"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Streaming Physics </a:t>
            </a:r>
            <a:r>
              <a:rPr lang="en-US" sz="2000" b="1" dirty="0" smtClean="0">
                <a:latin typeface="Arial" pitchFamily="34" charset="0"/>
                <a:cs typeface="Arial" pitchFamily="34" charset="0"/>
              </a:rPr>
              <a:t>Event</a:t>
            </a:r>
            <a:endParaRPr lang="en-US" sz="2000" b="1" dirty="0">
              <a:latin typeface="Arial" pitchFamily="34" charset="0"/>
              <a:cs typeface="Arial" pitchFamily="34" charset="0"/>
            </a:endParaRPr>
          </a:p>
        </p:txBody>
      </p:sp>
      <p:grpSp>
        <p:nvGrpSpPr>
          <p:cNvPr id="214" name="Group 213"/>
          <p:cNvGrpSpPr/>
          <p:nvPr/>
        </p:nvGrpSpPr>
        <p:grpSpPr>
          <a:xfrm>
            <a:off x="1981200" y="3775868"/>
            <a:ext cx="2214612" cy="1367679"/>
            <a:chOff x="1981200" y="3775868"/>
            <a:chExt cx="2214612" cy="1367679"/>
          </a:xfrm>
        </p:grpSpPr>
        <p:sp>
          <p:nvSpPr>
            <p:cNvPr id="179" name="TextBox 178"/>
            <p:cNvSpPr txBox="1"/>
            <p:nvPr/>
          </p:nvSpPr>
          <p:spPr>
            <a:xfrm>
              <a:off x="1981200" y="486654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a:t>
              </a:r>
              <a:r>
                <a:rPr lang="en-US" sz="1200" b="1" dirty="0" smtClean="0">
                  <a:latin typeface="Arial" pitchFamily="34" charset="0"/>
                  <a:cs typeface="Arial" pitchFamily="34" charset="0"/>
                </a:rPr>
                <a:t>N </a:t>
              </a:r>
              <a:r>
                <a:rPr lang="en-US" sz="1200" b="1" dirty="0">
                  <a:latin typeface="Arial" pitchFamily="34" charset="0"/>
                  <a:cs typeface="Arial" pitchFamily="34" charset="0"/>
                </a:rPr>
                <a:t>Time Slice Bank</a:t>
              </a:r>
              <a:endParaRPr lang="en-US" sz="1200" b="1" dirty="0">
                <a:latin typeface="Arial" pitchFamily="34" charset="0"/>
                <a:cs typeface="Arial" pitchFamily="34" charset="0"/>
              </a:endParaRPr>
            </a:p>
          </p:txBody>
        </p:sp>
        <p:sp>
          <p:nvSpPr>
            <p:cNvPr id="205" name="TextBox 204"/>
            <p:cNvSpPr txBox="1"/>
            <p:nvPr/>
          </p:nvSpPr>
          <p:spPr>
            <a:xfrm>
              <a:off x="1986012" y="377586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1a Time Slice Bank</a:t>
              </a:r>
              <a:endParaRPr lang="en-US" sz="1200" b="1" dirty="0">
                <a:latin typeface="Arial" pitchFamily="34" charset="0"/>
                <a:cs typeface="Arial" pitchFamily="34" charset="0"/>
              </a:endParaRPr>
            </a:p>
          </p:txBody>
        </p:sp>
        <p:sp>
          <p:nvSpPr>
            <p:cNvPr id="211" name="TextBox 210"/>
            <p:cNvSpPr txBox="1"/>
            <p:nvPr/>
          </p:nvSpPr>
          <p:spPr>
            <a:xfrm>
              <a:off x="1981200" y="4597291"/>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mr-IN"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212" name="TextBox 211"/>
            <p:cNvSpPr txBox="1"/>
            <p:nvPr/>
          </p:nvSpPr>
          <p:spPr>
            <a:xfrm>
              <a:off x="1981200" y="4326486"/>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2 Time Slice Bank</a:t>
              </a:r>
              <a:endParaRPr lang="en-US" sz="1200" b="1" dirty="0">
                <a:latin typeface="Arial" pitchFamily="34" charset="0"/>
                <a:cs typeface="Arial" pitchFamily="34" charset="0"/>
              </a:endParaRPr>
            </a:p>
          </p:txBody>
        </p:sp>
        <p:sp>
          <p:nvSpPr>
            <p:cNvPr id="213" name="TextBox 212"/>
            <p:cNvSpPr txBox="1"/>
            <p:nvPr/>
          </p:nvSpPr>
          <p:spPr>
            <a:xfrm>
              <a:off x="1981200" y="405103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1b Time Slice Bank</a:t>
              </a:r>
              <a:endParaRPr lang="en-US" sz="1200" b="1" dirty="0">
                <a:latin typeface="Arial" pitchFamily="34" charset="0"/>
                <a:cs typeface="Arial" pitchFamily="34" charset="0"/>
              </a:endParaRPr>
            </a:p>
          </p:txBody>
        </p:sp>
      </p:grpSp>
      <p:cxnSp>
        <p:nvCxnSpPr>
          <p:cNvPr id="216" name="Straight Connector 215"/>
          <p:cNvCxnSpPr>
            <a:endCxn id="143" idx="0"/>
          </p:cNvCxnSpPr>
          <p:nvPr/>
        </p:nvCxnSpPr>
        <p:spPr>
          <a:xfrm>
            <a:off x="7159305" y="2389578"/>
            <a:ext cx="363456" cy="1654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295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914400"/>
            <a:ext cx="3200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smtClean="0">
                <a:latin typeface="Arial" pitchFamily="34" charset="0"/>
                <a:cs typeface="Arial" pitchFamily="34" charset="0"/>
              </a:rPr>
              <a:t>TRIGGER </a:t>
            </a:r>
            <a:r>
              <a:rPr lang="en-US" sz="2000" b="1" smtClean="0">
                <a:latin typeface="Arial" pitchFamily="34" charset="0"/>
                <a:cs typeface="Arial" pitchFamily="34" charset="0"/>
              </a:rPr>
              <a:t>BANK   </a:t>
            </a:r>
            <a:r>
              <a:rPr lang="en-US" sz="2000" b="1" dirty="0" smtClean="0">
                <a:latin typeface="Arial" pitchFamily="34" charset="0"/>
                <a:cs typeface="Arial" pitchFamily="34" charset="0"/>
              </a:rPr>
              <a:t>TAGS</a:t>
            </a:r>
            <a:endParaRPr lang="en-US" sz="2000" b="1"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74535278"/>
              </p:ext>
            </p:extLst>
          </p:nvPr>
        </p:nvGraphicFramePr>
        <p:xfrm>
          <a:off x="1371600" y="1693816"/>
          <a:ext cx="6553200" cy="3640184"/>
        </p:xfrm>
        <a:graphic>
          <a:graphicData uri="http://schemas.openxmlformats.org/drawingml/2006/table">
            <a:tbl>
              <a:tblPr firstRow="1" bandRow="1">
                <a:tableStyleId>{85BE263C-DBD7-4A20-BB59-AAB30ACAA65A}</a:tableStyleId>
              </a:tblPr>
              <a:tblGrid>
                <a:gridCol w="1296987">
                  <a:extLst>
                    <a:ext uri="{9D8B030D-6E8A-4147-A177-3AD203B41FA5}">
                      <a16:colId xmlns:a16="http://schemas.microsoft.com/office/drawing/2014/main" xmlns="" val="20000"/>
                    </a:ext>
                  </a:extLst>
                </a:gridCol>
                <a:gridCol w="5256213">
                  <a:extLst>
                    <a:ext uri="{9D8B030D-6E8A-4147-A177-3AD203B41FA5}">
                      <a16:colId xmlns:a16="http://schemas.microsoft.com/office/drawing/2014/main" xmlns="" val="20001"/>
                    </a:ext>
                  </a:extLst>
                </a:gridCol>
              </a:tblGrid>
              <a:tr h="330926">
                <a:tc>
                  <a:txBody>
                    <a:bodyPr/>
                    <a:lstStyle/>
                    <a:p>
                      <a:pPr algn="ctr"/>
                      <a:r>
                        <a:rPr lang="en-US" sz="1600" dirty="0" smtClean="0"/>
                        <a:t>Tag</a:t>
                      </a:r>
                      <a:r>
                        <a:rPr lang="en-US" sz="1600" baseline="0" dirty="0" smtClean="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Purpose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pPr algn="ctr"/>
                      <a:r>
                        <a:rPr lang="en-US" sz="1400" dirty="0" smtClean="0"/>
                        <a:t>0xFF10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smtClean="0"/>
                        <a:t>Raw trigger, no timestamps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0926">
                <a:tc>
                  <a:txBody>
                    <a:bodyPr/>
                    <a:lstStyle/>
                    <a:p>
                      <a:pPr algn="ctr"/>
                      <a:r>
                        <a:rPr lang="en-US" sz="1400" baseline="0" dirty="0" smtClean="0"/>
                        <a:t>0xFF11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Raw trigger, w/ timestamps</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pPr algn="ctr"/>
                      <a:r>
                        <a:rPr lang="en-US" sz="1400" dirty="0" smtClean="0"/>
                        <a:t>0xFF20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7030A0"/>
                          </a:solidFill>
                        </a:rPr>
                        <a:t>Built trigger, </a:t>
                      </a:r>
                      <a:r>
                        <a:rPr lang="en-US" sz="1200" b="1" dirty="0" smtClean="0">
                          <a:solidFill>
                            <a:srgbClr val="7030A0"/>
                          </a:solidFill>
                        </a:rPr>
                        <a:t>no</a:t>
                      </a:r>
                      <a:r>
                        <a:rPr lang="en-US" sz="1200" dirty="0" smtClean="0">
                          <a:solidFill>
                            <a:srgbClr val="7030A0"/>
                          </a:solidFill>
                        </a:rPr>
                        <a:t> timestamps,</a:t>
                      </a:r>
                      <a:r>
                        <a:rPr lang="en-US" sz="1200" baseline="0" dirty="0" smtClean="0">
                          <a:solidFill>
                            <a:srgbClr val="7030A0"/>
                          </a:solidFill>
                        </a:rPr>
                        <a:t> </a:t>
                      </a:r>
                      <a:r>
                        <a:rPr lang="en-US" sz="1200" b="1" dirty="0" smtClean="0">
                          <a:solidFill>
                            <a:srgbClr val="7030A0"/>
                          </a:solidFill>
                        </a:rPr>
                        <a:t>no</a:t>
                      </a:r>
                      <a:r>
                        <a:rPr lang="en-US" sz="1200" dirty="0" smtClean="0">
                          <a:solidFill>
                            <a:srgbClr val="7030A0"/>
                          </a:solidFill>
                        </a:rPr>
                        <a:t> run # &amp; run type,  </a:t>
                      </a:r>
                      <a:r>
                        <a:rPr lang="en-US" sz="1200" b="0" dirty="0" smtClean="0">
                          <a:solidFill>
                            <a:srgbClr val="7030A0"/>
                          </a:solidFill>
                        </a:rPr>
                        <a:t>includes run specific data</a:t>
                      </a: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30926">
                <a:tc>
                  <a:txBody>
                    <a:bodyPr/>
                    <a:lstStyle/>
                    <a:p>
                      <a:pPr algn="ctr"/>
                      <a:r>
                        <a:rPr lang="en-US" sz="1400" dirty="0" smtClean="0"/>
                        <a:t>0xFF21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030A0"/>
                          </a:solidFill>
                        </a:rPr>
                        <a:t>Built trigger, w/ timestamps, but </a:t>
                      </a:r>
                      <a:r>
                        <a:rPr lang="en-US" sz="1200" b="1" dirty="0" smtClean="0">
                          <a:solidFill>
                            <a:srgbClr val="7030A0"/>
                          </a:solidFill>
                        </a:rPr>
                        <a:t>no</a:t>
                      </a:r>
                      <a:r>
                        <a:rPr lang="en-US" sz="1200" dirty="0" smtClean="0">
                          <a:solidFill>
                            <a:srgbClr val="7030A0"/>
                          </a:solidFill>
                        </a:rPr>
                        <a:t> run # &amp; run type,  </a:t>
                      </a:r>
                      <a:r>
                        <a:rPr lang="en-US" sz="1200" b="0" dirty="0" smtClean="0">
                          <a:solidFill>
                            <a:srgbClr val="7030A0"/>
                          </a:solidFill>
                        </a:rPr>
                        <a:t>includes run specific data</a:t>
                      </a:r>
                      <a:endParaRPr lang="en-US" sz="12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26570">
                <a:tc>
                  <a:txBody>
                    <a:bodyPr/>
                    <a:lstStyle/>
                    <a:p>
                      <a:pPr algn="ctr"/>
                      <a:r>
                        <a:rPr lang="en-US" sz="1400" baseline="0" dirty="0" smtClean="0"/>
                        <a:t>0xFF22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030A0"/>
                          </a:solidFill>
                        </a:rPr>
                        <a:t>Built trigger w/ run # &amp; run type, but </a:t>
                      </a:r>
                      <a:r>
                        <a:rPr lang="en-US" sz="1200" b="1" dirty="0" smtClean="0">
                          <a:solidFill>
                            <a:srgbClr val="7030A0"/>
                          </a:solidFill>
                        </a:rPr>
                        <a:t>no</a:t>
                      </a:r>
                      <a:r>
                        <a:rPr lang="en-US" sz="1200" dirty="0" smtClean="0">
                          <a:solidFill>
                            <a:srgbClr val="7030A0"/>
                          </a:solidFill>
                        </a:rPr>
                        <a:t> timestamps,  </a:t>
                      </a:r>
                      <a:r>
                        <a:rPr lang="en-US" sz="1200" b="0" dirty="0" smtClean="0">
                          <a:solidFill>
                            <a:srgbClr val="7030A0"/>
                          </a:solidFill>
                        </a:rPr>
                        <a:t>includes run specific data</a:t>
                      </a:r>
                      <a:endParaRPr lang="en-US" sz="12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30926">
                <a:tc>
                  <a:txBody>
                    <a:bodyPr/>
                    <a:lstStyle/>
                    <a:p>
                      <a:pPr algn="ctr"/>
                      <a:r>
                        <a:rPr lang="en-US" sz="1400" dirty="0" smtClean="0"/>
                        <a:t>0xFF23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200" dirty="0" smtClean="0">
                          <a:solidFill>
                            <a:srgbClr val="7030A0"/>
                          </a:solidFill>
                        </a:rPr>
                        <a:t>Built trigger with timestamps and run # &amp; run type,  </a:t>
                      </a:r>
                      <a:r>
                        <a:rPr lang="en-US" sz="1200" b="0" dirty="0" smtClean="0">
                          <a:solidFill>
                            <a:srgbClr val="7030A0"/>
                          </a:solidFill>
                        </a:rPr>
                        <a:t>includes run specific data</a:t>
                      </a:r>
                      <a:endParaRPr lang="en-US" sz="12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30926">
                <a:tc>
                  <a:txBody>
                    <a:bodyPr/>
                    <a:lstStyle/>
                    <a:p>
                      <a:pPr algn="ctr"/>
                      <a:r>
                        <a:rPr lang="en-US" sz="1400" dirty="0" smtClean="0"/>
                        <a:t>0xFF24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030A0"/>
                          </a:solidFill>
                        </a:rPr>
                        <a:t>Built trigger, </a:t>
                      </a:r>
                      <a:r>
                        <a:rPr lang="en-US" sz="1200" b="1" dirty="0" smtClean="0">
                          <a:solidFill>
                            <a:srgbClr val="7030A0"/>
                          </a:solidFill>
                        </a:rPr>
                        <a:t>no</a:t>
                      </a:r>
                      <a:r>
                        <a:rPr lang="en-US" sz="1200" dirty="0" smtClean="0">
                          <a:solidFill>
                            <a:srgbClr val="7030A0"/>
                          </a:solidFill>
                        </a:rPr>
                        <a:t> timestamps,</a:t>
                      </a:r>
                      <a:r>
                        <a:rPr lang="en-US" sz="1200" baseline="0" dirty="0" smtClean="0">
                          <a:solidFill>
                            <a:srgbClr val="7030A0"/>
                          </a:solidFill>
                        </a:rPr>
                        <a:t> </a:t>
                      </a:r>
                      <a:r>
                        <a:rPr lang="en-US" sz="1200" b="1" dirty="0" smtClean="0">
                          <a:solidFill>
                            <a:srgbClr val="7030A0"/>
                          </a:solidFill>
                        </a:rPr>
                        <a:t>no</a:t>
                      </a:r>
                      <a:r>
                        <a:rPr lang="en-US" sz="1200" dirty="0" smtClean="0">
                          <a:solidFill>
                            <a:srgbClr val="7030A0"/>
                          </a:solidFill>
                        </a:rPr>
                        <a:t> run # &amp; run type,   </a:t>
                      </a:r>
                      <a:r>
                        <a:rPr lang="en-US" sz="1200" b="1" dirty="0" smtClean="0">
                          <a:solidFill>
                            <a:srgbClr val="7030A0"/>
                          </a:solidFill>
                        </a:rPr>
                        <a:t>no</a:t>
                      </a:r>
                      <a:r>
                        <a:rPr lang="en-US" sz="1200" b="0" dirty="0" smtClean="0">
                          <a:solidFill>
                            <a:srgbClr val="7030A0"/>
                          </a:solidFill>
                        </a:rPr>
                        <a:t> run specific data</a:t>
                      </a:r>
                      <a:endParaRPr lang="en-US" sz="12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30926">
                <a:tc>
                  <a:txBody>
                    <a:bodyPr/>
                    <a:lstStyle/>
                    <a:p>
                      <a:pPr algn="ctr"/>
                      <a:r>
                        <a:rPr lang="en-US" sz="1400" baseline="0" dirty="0" smtClean="0"/>
                        <a:t>0xFF25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030A0"/>
                          </a:solidFill>
                        </a:rPr>
                        <a:t>Built trigger, w/ timestamps, but </a:t>
                      </a:r>
                      <a:r>
                        <a:rPr lang="en-US" sz="1200" b="1" dirty="0" smtClean="0">
                          <a:solidFill>
                            <a:srgbClr val="7030A0"/>
                          </a:solidFill>
                        </a:rPr>
                        <a:t>no</a:t>
                      </a:r>
                      <a:r>
                        <a:rPr lang="en-US" sz="1200" dirty="0" smtClean="0">
                          <a:solidFill>
                            <a:srgbClr val="7030A0"/>
                          </a:solidFill>
                        </a:rPr>
                        <a:t> run # &amp; run type,  </a:t>
                      </a:r>
                      <a:r>
                        <a:rPr lang="en-US" sz="1200" b="1" dirty="0" smtClean="0">
                          <a:solidFill>
                            <a:srgbClr val="7030A0"/>
                          </a:solidFill>
                        </a:rPr>
                        <a:t>no</a:t>
                      </a:r>
                      <a:r>
                        <a:rPr lang="en-US" sz="1200" b="0" dirty="0" smtClean="0">
                          <a:solidFill>
                            <a:srgbClr val="7030A0"/>
                          </a:solidFill>
                        </a:rPr>
                        <a:t> run specific data</a:t>
                      </a:r>
                      <a:endParaRPr lang="en-US" sz="12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30926">
                <a:tc>
                  <a:txBody>
                    <a:bodyPr/>
                    <a:lstStyle/>
                    <a:p>
                      <a:pPr algn="ctr"/>
                      <a:r>
                        <a:rPr lang="en-US" sz="1400" baseline="0" dirty="0" smtClean="0"/>
                        <a:t>0xFF26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030A0"/>
                          </a:solidFill>
                        </a:rPr>
                        <a:t>Built trigger w/ run # &amp; run type, but </a:t>
                      </a:r>
                      <a:r>
                        <a:rPr lang="en-US" sz="1200" b="1" dirty="0" smtClean="0">
                          <a:solidFill>
                            <a:srgbClr val="7030A0"/>
                          </a:solidFill>
                        </a:rPr>
                        <a:t>no</a:t>
                      </a:r>
                      <a:r>
                        <a:rPr lang="en-US" sz="1200" dirty="0" smtClean="0">
                          <a:solidFill>
                            <a:srgbClr val="7030A0"/>
                          </a:solidFill>
                        </a:rPr>
                        <a:t> timestamps,  </a:t>
                      </a:r>
                      <a:r>
                        <a:rPr lang="en-US" sz="1200" b="1" dirty="0" smtClean="0">
                          <a:solidFill>
                            <a:srgbClr val="7030A0"/>
                          </a:solidFill>
                        </a:rPr>
                        <a:t>no</a:t>
                      </a:r>
                      <a:r>
                        <a:rPr lang="en-US" sz="1200" b="0" dirty="0" smtClean="0">
                          <a:solidFill>
                            <a:srgbClr val="7030A0"/>
                          </a:solidFill>
                        </a:rPr>
                        <a:t> run specific data</a:t>
                      </a:r>
                      <a:endParaRPr lang="en-US" sz="12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30926">
                <a:tc>
                  <a:txBody>
                    <a:bodyPr/>
                    <a:lstStyle/>
                    <a:p>
                      <a:pPr algn="ctr"/>
                      <a:r>
                        <a:rPr lang="en-US" sz="1400" baseline="0" dirty="0" smtClean="0"/>
                        <a:t>0xFF27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200" dirty="0" smtClean="0">
                          <a:solidFill>
                            <a:srgbClr val="7030A0"/>
                          </a:solidFill>
                        </a:rPr>
                        <a:t>Built trigger with timestamps and run # &amp; run type,  </a:t>
                      </a:r>
                      <a:r>
                        <a:rPr lang="en-US" sz="1200" b="1" dirty="0" smtClean="0">
                          <a:solidFill>
                            <a:srgbClr val="7030A0"/>
                          </a:solidFill>
                        </a:rPr>
                        <a:t>no</a:t>
                      </a:r>
                      <a:r>
                        <a:rPr lang="en-US" sz="1200" b="0" dirty="0" smtClean="0">
                          <a:solidFill>
                            <a:srgbClr val="7030A0"/>
                          </a:solidFill>
                        </a:rPr>
                        <a:t> run specific data</a:t>
                      </a:r>
                      <a:endParaRPr lang="en-US" sz="12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990600"/>
            <a:ext cx="4876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TRIGGER </a:t>
            </a:r>
            <a:r>
              <a:rPr lang="en-US" sz="2000" b="1" dirty="0" smtClean="0">
                <a:latin typeface="Arial" pitchFamily="34" charset="0"/>
                <a:cs typeface="Arial" pitchFamily="34" charset="0"/>
              </a:rPr>
              <a:t>/ STREAMING  </a:t>
            </a:r>
            <a:r>
              <a:rPr lang="en-US" sz="2000" b="1" dirty="0" smtClean="0">
                <a:latin typeface="Arial" pitchFamily="34" charset="0"/>
                <a:cs typeface="Arial" pitchFamily="34" charset="0"/>
              </a:rPr>
              <a:t>BANK  </a:t>
            </a:r>
            <a:r>
              <a:rPr lang="en-US" sz="2000" b="1" dirty="0" smtClean="0">
                <a:latin typeface="Arial" pitchFamily="34" charset="0"/>
                <a:cs typeface="Arial" pitchFamily="34" charset="0"/>
              </a:rPr>
              <a:t>TAGS</a:t>
            </a:r>
            <a:endParaRPr lang="en-US" sz="2000" b="1"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2839683"/>
              </p:ext>
            </p:extLst>
          </p:nvPr>
        </p:nvGraphicFramePr>
        <p:xfrm>
          <a:off x="609600" y="1693816"/>
          <a:ext cx="7848600" cy="3971110"/>
        </p:xfrm>
        <a:graphic>
          <a:graphicData uri="http://schemas.openxmlformats.org/drawingml/2006/table">
            <a:tbl>
              <a:tblPr firstRow="1" bandRow="1">
                <a:tableStyleId>{85BE263C-DBD7-4A20-BB59-AAB30ACAA65A}</a:tableStyleId>
              </a:tblPr>
              <a:tblGrid>
                <a:gridCol w="1553367">
                  <a:extLst>
                    <a:ext uri="{9D8B030D-6E8A-4147-A177-3AD203B41FA5}">
                      <a16:colId xmlns:a16="http://schemas.microsoft.com/office/drawing/2014/main" xmlns="" val="20000"/>
                    </a:ext>
                  </a:extLst>
                </a:gridCol>
                <a:gridCol w="6295233">
                  <a:extLst>
                    <a:ext uri="{9D8B030D-6E8A-4147-A177-3AD203B41FA5}">
                      <a16:colId xmlns:a16="http://schemas.microsoft.com/office/drawing/2014/main" xmlns="" val="20001"/>
                    </a:ext>
                  </a:extLst>
                </a:gridCol>
              </a:tblGrid>
              <a:tr h="330926">
                <a:tc>
                  <a:txBody>
                    <a:bodyPr/>
                    <a:lstStyle/>
                    <a:p>
                      <a:pPr algn="ctr"/>
                      <a:r>
                        <a:rPr lang="en-US" sz="1600" dirty="0" smtClean="0"/>
                        <a:t>Tag</a:t>
                      </a:r>
                      <a:r>
                        <a:rPr lang="en-US" sz="1600" baseline="0" dirty="0" smtClean="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Purpose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pPr algn="ctr"/>
                      <a:r>
                        <a:rPr lang="en-US" sz="1400" kern="1200" dirty="0" smtClean="0">
                          <a:solidFill>
                            <a:schemeClr val="dk1"/>
                          </a:solidFill>
                          <a:effectLst/>
                          <a:latin typeface="+mn-lt"/>
                          <a:ea typeface="+mn-ea"/>
                          <a:cs typeface="+mn-cs"/>
                        </a:rPr>
                        <a:t>0xFF4F</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i="0" kern="1200" dirty="0" smtClean="0">
                          <a:solidFill>
                            <a:schemeClr val="dk1"/>
                          </a:solidFill>
                          <a:effectLst/>
                          <a:latin typeface="+mn-lt"/>
                          <a:ea typeface="+mn-ea"/>
                          <a:cs typeface="+mn-cs"/>
                        </a:rPr>
                        <a:t>At least one ROC used in building trigger bank</a:t>
                      </a:r>
                      <a:r>
                        <a:rPr lang="en-US" sz="1400" i="0" kern="1200" baseline="0" dirty="0" smtClean="0">
                          <a:solidFill>
                            <a:schemeClr val="dk1"/>
                          </a:solidFill>
                          <a:effectLst/>
                          <a:latin typeface="+mn-lt"/>
                          <a:ea typeface="+mn-ea"/>
                          <a:cs typeface="+mn-cs"/>
                        </a:rPr>
                        <a:t> </a:t>
                      </a:r>
                      <a:r>
                        <a:rPr lang="en-US" sz="1400" i="0" kern="1200" dirty="0" smtClean="0">
                          <a:solidFill>
                            <a:schemeClr val="dk1"/>
                          </a:solidFill>
                          <a:effectLst/>
                          <a:latin typeface="+mn-lt"/>
                          <a:ea typeface="+mn-ea"/>
                          <a:cs typeface="+mn-cs"/>
                        </a:rPr>
                        <a:t>has bad or nonexistent trigger bank</a:t>
                      </a:r>
                      <a:endParaRPr lang="en-US" sz="1400" i="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pPr algn="ctr"/>
                      <a:r>
                        <a:rPr lang="en-US" sz="1400" dirty="0" smtClean="0"/>
                        <a:t>0xFF50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i="0" kern="1200" dirty="0" smtClean="0">
                          <a:solidFill>
                            <a:schemeClr val="dk1"/>
                          </a:solidFill>
                          <a:effectLst/>
                          <a:latin typeface="+mn-lt"/>
                          <a:ea typeface="+mn-ea"/>
                          <a:cs typeface="+mn-cs"/>
                        </a:rPr>
                        <a:t>Event built by primary event builder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30926">
                <a:tc>
                  <a:txBody>
                    <a:bodyPr/>
                    <a:lstStyle/>
                    <a:p>
                      <a:pPr algn="ctr"/>
                      <a:r>
                        <a:rPr lang="en-US" sz="1400" dirty="0" smtClean="0"/>
                        <a:t>0xFF58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smtClean="0">
                          <a:solidFill>
                            <a:schemeClr val="dk1"/>
                          </a:solidFill>
                          <a:effectLst/>
                          <a:latin typeface="+mn-lt"/>
                          <a:ea typeface="+mn-ea"/>
                          <a:cs typeface="+mn-cs"/>
                        </a:rPr>
                        <a:t>Event built by primary event builder with sync bit set</a:t>
                      </a:r>
                      <a:endParaRPr lang="en-US" sz="1400" b="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26570">
                <a:tc>
                  <a:txBody>
                    <a:bodyPr/>
                    <a:lstStyle/>
                    <a:p>
                      <a:pPr algn="ctr"/>
                      <a:r>
                        <a:rPr lang="en-US" sz="1400" baseline="0" dirty="0" smtClean="0"/>
                        <a:t>0xFF70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smtClean="0">
                          <a:solidFill>
                            <a:schemeClr val="dk1"/>
                          </a:solidFill>
                          <a:effectLst/>
                          <a:latin typeface="+mn-lt"/>
                          <a:ea typeface="+mn-ea"/>
                          <a:cs typeface="+mn-cs"/>
                        </a:rPr>
                        <a:t>Event built by secondary event builder</a:t>
                      </a:r>
                      <a:endParaRPr lang="en-US" sz="1400" b="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30926">
                <a:tc>
                  <a:txBody>
                    <a:bodyPr/>
                    <a:lstStyle/>
                    <a:p>
                      <a:pPr algn="ctr"/>
                      <a:r>
                        <a:rPr lang="en-US" sz="1400" dirty="0" smtClean="0"/>
                        <a:t>0xFF78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i="0" kern="1200" dirty="0" smtClean="0">
                          <a:solidFill>
                            <a:schemeClr val="dk1"/>
                          </a:solidFill>
                          <a:effectLst/>
                          <a:latin typeface="+mn-lt"/>
                          <a:ea typeface="+mn-ea"/>
                          <a:cs typeface="+mn-cs"/>
                        </a:rPr>
                        <a:t>Event built by secondary event builder with sync bit set</a:t>
                      </a:r>
                      <a:endParaRPr lang="en-US" sz="1400" b="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30926">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2" indent="-342900" algn="ctr" defTabSz="914400" rtl="0" eaLnBrk="1" fontAlgn="auto" latinLnBrk="0" hangingPunct="1">
                        <a:lnSpc>
                          <a:spcPct val="100000"/>
                        </a:lnSpc>
                        <a:spcBef>
                          <a:spcPts val="0"/>
                        </a:spcBef>
                        <a:spcAft>
                          <a:spcPts val="0"/>
                        </a:spcAft>
                        <a:buClrTx/>
                        <a:buSzTx/>
                        <a:buFont typeface="+mj-lt"/>
                        <a:buNone/>
                        <a:tabLst/>
                        <a:defRPr/>
                      </a:pPr>
                      <a:r>
                        <a:rPr lang="en-US" sz="1200" b="0" dirty="0" smtClean="0"/>
                        <a:t>STREAMING TAGS</a:t>
                      </a:r>
                      <a:endParaRPr lang="en-US" sz="12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0926">
                <a:tc>
                  <a:txBody>
                    <a:bodyPr/>
                    <a:lstStyle/>
                    <a:p>
                      <a:pPr algn="ctr"/>
                      <a:r>
                        <a:rPr lang="en-US" sz="1400" dirty="0" smtClean="0"/>
                        <a:t>0xFF30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dirty="0" smtClean="0"/>
                        <a:t>Stream Info Bank</a:t>
                      </a:r>
                      <a:r>
                        <a:rPr lang="en-US" sz="1400" b="0" baseline="0" dirty="0" smtClean="0"/>
                        <a:t> </a:t>
                      </a:r>
                      <a:r>
                        <a:rPr lang="en-US" sz="1400" b="0" baseline="0" dirty="0" smtClean="0"/>
                        <a:t>(for ROC Raw)</a:t>
                      </a:r>
                      <a:endParaRPr lang="en-US" sz="14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30926">
                <a:tc>
                  <a:txBody>
                    <a:bodyPr/>
                    <a:lstStyle/>
                    <a:p>
                      <a:pPr algn="ctr"/>
                      <a:r>
                        <a:rPr lang="en-US" sz="1400" baseline="0" dirty="0" smtClean="0"/>
                        <a:t>0xFF31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dirty="0" smtClean="0"/>
                        <a:t>Time Info Bank</a:t>
                      </a:r>
                      <a:r>
                        <a:rPr lang="en-US" sz="1400" b="0" baseline="0" dirty="0" smtClean="0"/>
                        <a:t> (for Physics)</a:t>
                      </a:r>
                      <a:endParaRPr lang="en-US" sz="14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30926">
                <a:tc>
                  <a:txBody>
                    <a:bodyPr/>
                    <a:lstStyle/>
                    <a:p>
                      <a:pPr algn="ctr"/>
                      <a:r>
                        <a:rPr lang="en-US" sz="1400" baseline="0" dirty="0" smtClean="0"/>
                        <a:t>0xFF60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smtClean="0">
                          <a:solidFill>
                            <a:schemeClr val="dk1"/>
                          </a:solidFill>
                          <a:effectLst/>
                          <a:latin typeface="+mn-lt"/>
                          <a:ea typeface="+mn-ea"/>
                          <a:cs typeface="+mn-cs"/>
                        </a:rPr>
                        <a:t>Event built by primary event builder in streaming mode</a:t>
                      </a:r>
                      <a:endParaRPr lang="en-US" sz="1400" b="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30926">
                <a:tc>
                  <a:txBody>
                    <a:bodyPr/>
                    <a:lstStyle/>
                    <a:p>
                      <a:pPr algn="ctr"/>
                      <a:r>
                        <a:rPr lang="en-US" sz="1400" baseline="0" dirty="0" smtClean="0"/>
                        <a:t>0xFF62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smtClean="0">
                          <a:solidFill>
                            <a:schemeClr val="dk1"/>
                          </a:solidFill>
                          <a:effectLst/>
                          <a:latin typeface="+mn-lt"/>
                          <a:ea typeface="+mn-ea"/>
                          <a:cs typeface="+mn-cs"/>
                        </a:rPr>
                        <a:t>Event built by secondary event builder in streaming mode</a:t>
                      </a:r>
                      <a:endParaRPr lang="en-US" sz="1400" b="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926">
                <a:tc>
                  <a:txBody>
                    <a:bodyPr/>
                    <a:lstStyle/>
                    <a:p>
                      <a:pPr algn="ctr"/>
                      <a:r>
                        <a:rPr lang="en-US" sz="1400" baseline="0" dirty="0" smtClean="0"/>
                        <a:t>0xFF64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smtClean="0">
                          <a:solidFill>
                            <a:schemeClr val="dk1"/>
                          </a:solidFill>
                          <a:effectLst/>
                          <a:latin typeface="+mn-lt"/>
                          <a:ea typeface="+mn-ea"/>
                          <a:cs typeface="+mn-cs"/>
                        </a:rPr>
                        <a:t>Event built by DC event builder in streaming mode</a:t>
                      </a:r>
                      <a:endParaRPr lang="en-US" sz="1400" b="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55971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4610" y="1295400"/>
            <a:ext cx="25908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latin typeface="Arial" pitchFamily="34" charset="0"/>
                <a:cs typeface="Arial" pitchFamily="34" charset="0"/>
              </a:rPr>
              <a:t>CODA   RESERVED</a:t>
            </a:r>
          </a:p>
          <a:p>
            <a:pPr algn="ctr"/>
            <a:r>
              <a:rPr lang="en-US" sz="2000" b="1" dirty="0" smtClean="0">
                <a:latin typeface="Arial" pitchFamily="34" charset="0"/>
                <a:cs typeface="Arial" pitchFamily="34" charset="0"/>
              </a:rPr>
              <a:t>BANK   TAGS</a:t>
            </a:r>
            <a:endParaRPr lang="en-US" sz="2000" b="1"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7114718"/>
              </p:ext>
            </p:extLst>
          </p:nvPr>
        </p:nvGraphicFramePr>
        <p:xfrm>
          <a:off x="846010" y="1981200"/>
          <a:ext cx="3116390" cy="2834640"/>
        </p:xfrm>
        <a:graphic>
          <a:graphicData uri="http://schemas.openxmlformats.org/drawingml/2006/table">
            <a:tbl>
              <a:tblPr firstRow="1" bandRow="1">
                <a:tableStyleId>{85BE263C-DBD7-4A20-BB59-AAB30ACAA65A}</a:tableStyleId>
              </a:tblPr>
              <a:tblGrid>
                <a:gridCol w="1600200">
                  <a:extLst>
                    <a:ext uri="{9D8B030D-6E8A-4147-A177-3AD203B41FA5}">
                      <a16:colId xmlns:a16="http://schemas.microsoft.com/office/drawing/2014/main" xmlns="" val="20000"/>
                    </a:ext>
                  </a:extLst>
                </a:gridCol>
                <a:gridCol w="1516190">
                  <a:extLst>
                    <a:ext uri="{9D8B030D-6E8A-4147-A177-3AD203B41FA5}">
                      <a16:colId xmlns:a16="http://schemas.microsoft.com/office/drawing/2014/main" xmlns="" val="20001"/>
                    </a:ext>
                  </a:extLst>
                </a:gridCol>
              </a:tblGrid>
              <a:tr h="330926">
                <a:tc>
                  <a:txBody>
                    <a:bodyPr/>
                    <a:lstStyle/>
                    <a:p>
                      <a:pPr algn="ctr"/>
                      <a:r>
                        <a:rPr lang="en-US" sz="1600" dirty="0" smtClean="0"/>
                        <a:t>Tag</a:t>
                      </a:r>
                      <a:r>
                        <a:rPr lang="en-US" sz="1600" baseline="0" dirty="0" smtClean="0"/>
                        <a:t> Value Range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Purpose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r>
                        <a:rPr lang="en-US" sz="1400" dirty="0" smtClean="0"/>
                        <a:t>0xFF00</a:t>
                      </a:r>
                      <a:r>
                        <a:rPr lang="en-US" sz="1400" baseline="0" dirty="0" smtClean="0"/>
                        <a:t>  -  0xFFFF</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smtClean="0"/>
                        <a:t>Complete range of reserved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0926">
                <a:tc>
                  <a:txBody>
                    <a:bodyPr/>
                    <a:lstStyle/>
                    <a:p>
                      <a:r>
                        <a:rPr lang="en-US" sz="1400" baseline="0" dirty="0" smtClean="0"/>
                        <a:t>0xFFE0  -  0xFFFF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Undetermined</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r>
                        <a:rPr lang="en-US" sz="1400" dirty="0" smtClean="0"/>
                        <a:t>0xFFD0  - 0xFFDF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smtClean="0"/>
                        <a:t>Control events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30926">
                <a:tc>
                  <a:txBody>
                    <a:bodyPr/>
                    <a:lstStyle/>
                    <a:p>
                      <a:r>
                        <a:rPr lang="en-US" sz="1400" dirty="0" smtClean="0"/>
                        <a:t>0xFF90  -  0xFFCF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Undetermined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26570">
                <a:tc>
                  <a:txBody>
                    <a:bodyPr/>
                    <a:lstStyle/>
                    <a:p>
                      <a:r>
                        <a:rPr lang="en-US" sz="1400" baseline="0" dirty="0" smtClean="0"/>
                        <a:t>0xFF50  -  0xFF8F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Physics</a:t>
                      </a:r>
                      <a:r>
                        <a:rPr lang="en-US" sz="1400" baseline="0" dirty="0" smtClean="0"/>
                        <a:t> events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30926">
                <a:tc>
                  <a:txBody>
                    <a:bodyPr/>
                    <a:lstStyle/>
                    <a:p>
                      <a:r>
                        <a:rPr lang="en-US" sz="1400" dirty="0" smtClean="0"/>
                        <a:t>0xFF10  -  0xFF4F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Trigger banks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30926">
                <a:tc>
                  <a:txBody>
                    <a:bodyPr/>
                    <a:lstStyle/>
                    <a:p>
                      <a:r>
                        <a:rPr lang="en-US" sz="1400" dirty="0" smtClean="0"/>
                        <a:t>0xFF00  -  0xFF0F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smtClean="0"/>
                        <a:t>Undetermined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7"/>
                  </a:ext>
                </a:extLst>
              </a:tr>
            </a:tbl>
          </a:graphicData>
        </a:graphic>
      </p:graphicFrame>
      <p:sp>
        <p:nvSpPr>
          <p:cNvPr id="6" name="TextBox 5"/>
          <p:cNvSpPr txBox="1"/>
          <p:nvPr/>
        </p:nvSpPr>
        <p:spPr>
          <a:xfrm>
            <a:off x="5181600" y="3810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latin typeface="Arial" pitchFamily="34" charset="0"/>
                <a:cs typeface="Arial" pitchFamily="34" charset="0"/>
              </a:rPr>
              <a:t>CONTROL  EVENT  TAGS</a:t>
            </a:r>
            <a:endParaRPr lang="en-US" sz="2000" b="1" dirty="0">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5202492"/>
              </p:ext>
            </p:extLst>
          </p:nvPr>
        </p:nvGraphicFramePr>
        <p:xfrm>
          <a:off x="5638800" y="781110"/>
          <a:ext cx="2590800" cy="1985554"/>
        </p:xfrm>
        <a:graphic>
          <a:graphicData uri="http://schemas.openxmlformats.org/drawingml/2006/table">
            <a:tbl>
              <a:tblPr firstRow="1" bandRow="1">
                <a:tableStyleId>{85BE263C-DBD7-4A20-BB59-AAB30ACAA65A}</a:tableStyleId>
              </a:tblPr>
              <a:tblGrid>
                <a:gridCol w="11430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tblGrid>
              <a:tr h="330926">
                <a:tc>
                  <a:txBody>
                    <a:bodyPr/>
                    <a:lstStyle/>
                    <a:p>
                      <a:pPr algn="ctr"/>
                      <a:r>
                        <a:rPr lang="en-US" sz="1600" dirty="0" smtClean="0"/>
                        <a:t>Tag</a:t>
                      </a:r>
                      <a:r>
                        <a:rPr lang="en-US" sz="1600" baseline="0" dirty="0" smtClean="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Control Event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pPr algn="ctr"/>
                      <a:r>
                        <a:rPr lang="en-US" sz="1400" dirty="0" smtClean="0"/>
                        <a:t>0xFFD0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t>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0926">
                <a:tc>
                  <a:txBody>
                    <a:bodyPr/>
                    <a:lstStyle/>
                    <a:p>
                      <a:pPr algn="ctr"/>
                      <a:r>
                        <a:rPr lang="en-US" sz="1400" baseline="0" dirty="0" smtClean="0"/>
                        <a:t>0xFFD1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Prestart</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pPr algn="ctr"/>
                      <a:r>
                        <a:rPr lang="en-US" sz="1400" dirty="0" smtClean="0"/>
                        <a:t>0xFFD2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smtClean="0"/>
                        <a:t>Go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30926">
                <a:tc>
                  <a:txBody>
                    <a:bodyPr/>
                    <a:lstStyle/>
                    <a:p>
                      <a:pPr algn="ctr"/>
                      <a:r>
                        <a:rPr lang="en-US" sz="1400" dirty="0" smtClean="0"/>
                        <a:t>0xFFD3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Pause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26570">
                <a:tc>
                  <a:txBody>
                    <a:bodyPr/>
                    <a:lstStyle/>
                    <a:p>
                      <a:pPr algn="ctr"/>
                      <a:r>
                        <a:rPr lang="en-US" sz="1400" baseline="0" dirty="0" smtClean="0"/>
                        <a:t>0xFFD4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End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8" name="TextBox 7"/>
          <p:cNvSpPr txBox="1"/>
          <p:nvPr/>
        </p:nvSpPr>
        <p:spPr>
          <a:xfrm>
            <a:off x="5181600" y="3300548"/>
            <a:ext cx="35814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latin typeface="Arial" pitchFamily="34" charset="0"/>
                <a:cs typeface="Arial" pitchFamily="34" charset="0"/>
              </a:rPr>
              <a:t>PHYSICS  </a:t>
            </a:r>
            <a:r>
              <a:rPr lang="en-US" sz="2000" b="1" dirty="0" smtClean="0">
                <a:latin typeface="Arial" pitchFamily="34" charset="0"/>
                <a:cs typeface="Arial" pitchFamily="34" charset="0"/>
              </a:rPr>
              <a:t>EVENT  TAGS</a:t>
            </a:r>
            <a:endParaRPr lang="en-US" sz="2000" b="1"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526986438"/>
              </p:ext>
            </p:extLst>
          </p:nvPr>
        </p:nvGraphicFramePr>
        <p:xfrm>
          <a:off x="5334000" y="3749038"/>
          <a:ext cx="3276600" cy="2651762"/>
        </p:xfrm>
        <a:graphic>
          <a:graphicData uri="http://schemas.openxmlformats.org/drawingml/2006/table">
            <a:tbl>
              <a:tblPr firstRow="1" bandRow="1">
                <a:tableStyleId>{85BE263C-DBD7-4A20-BB59-AAB30ACAA65A}</a:tableStyleId>
              </a:tblPr>
              <a:tblGrid>
                <a:gridCol w="12192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tblGrid>
              <a:tr h="330926">
                <a:tc>
                  <a:txBody>
                    <a:bodyPr/>
                    <a:lstStyle/>
                    <a:p>
                      <a:pPr algn="ctr"/>
                      <a:r>
                        <a:rPr lang="en-US" sz="1600" dirty="0" smtClean="0"/>
                        <a:t>Tag</a:t>
                      </a:r>
                      <a:r>
                        <a:rPr lang="en-US" sz="1600" baseline="0" dirty="0" smtClean="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Event Made</a:t>
                      </a:r>
                      <a:r>
                        <a:rPr lang="en-US" sz="1600" baseline="0" dirty="0" smtClean="0"/>
                        <a:t> 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pPr algn="ctr"/>
                      <a:r>
                        <a:rPr lang="en-US" sz="1400" dirty="0" smtClean="0"/>
                        <a:t>0xFF50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r>
                        <a:rPr lang="en-US" sz="1400" dirty="0" smtClean="0"/>
                        <a:t>PEB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0926">
                <a:tc>
                  <a:txBody>
                    <a:bodyPr/>
                    <a:lstStyle/>
                    <a:p>
                      <a:pPr algn="ctr"/>
                      <a:r>
                        <a:rPr lang="en-US" sz="1400" dirty="0" smtClean="0"/>
                        <a:t>0xFF58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t>PEB with sync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pPr algn="ctr"/>
                      <a:r>
                        <a:rPr lang="en-US" sz="1400" baseline="0" dirty="0" smtClean="0"/>
                        <a:t>0xFF70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t>SEB</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30926">
                <a:tc>
                  <a:txBody>
                    <a:bodyPr/>
                    <a:lstStyle/>
                    <a:p>
                      <a:pPr algn="ctr"/>
                      <a:r>
                        <a:rPr lang="en-US" sz="1400" baseline="0" dirty="0" smtClean="0"/>
                        <a:t>0xFF78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smtClean="0"/>
                        <a:t>SEB with sync set</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30926">
                <a:tc>
                  <a:txBody>
                    <a:bodyPr/>
                    <a:lstStyle/>
                    <a:p>
                      <a:pPr algn="ctr"/>
                      <a:r>
                        <a:rPr lang="en-US" sz="1400" baseline="0" dirty="0" smtClean="0"/>
                        <a:t>0xFF60</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smtClean="0"/>
                        <a:t>Streaming PEB</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926">
                <a:tc>
                  <a:txBody>
                    <a:bodyPr/>
                    <a:lstStyle/>
                    <a:p>
                      <a:pPr algn="ctr"/>
                      <a:r>
                        <a:rPr lang="en-US" sz="1400" baseline="0" dirty="0" smtClean="0"/>
                        <a:t>0xFF62</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smtClean="0"/>
                        <a:t>Streaming </a:t>
                      </a:r>
                      <a:r>
                        <a:rPr lang="en-US" sz="1400" baseline="0" dirty="0" smtClean="0"/>
                        <a:t>SEB</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926">
                <a:tc>
                  <a:txBody>
                    <a:bodyPr/>
                    <a:lstStyle/>
                    <a:p>
                      <a:pPr algn="ctr"/>
                      <a:r>
                        <a:rPr lang="en-US" sz="1400" baseline="0" dirty="0" smtClean="0"/>
                        <a:t>0xFF64</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smtClean="0"/>
                        <a:t>Streaming </a:t>
                      </a:r>
                      <a:r>
                        <a:rPr lang="en-US" sz="1400" baseline="0" dirty="0" smtClean="0"/>
                        <a:t>DC</a:t>
                      </a:r>
                      <a:endParaRPr lang="en-US" sz="14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1" name="Straight Arrow Connector 10"/>
          <p:cNvCxnSpPr/>
          <p:nvPr/>
        </p:nvCxnSpPr>
        <p:spPr>
          <a:xfrm flipV="1">
            <a:off x="3962400" y="1543110"/>
            <a:ext cx="1524000" cy="1809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62400" y="3977640"/>
            <a:ext cx="1219200" cy="1214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27"/>
          <p:cNvSpPr txBox="1"/>
          <p:nvPr/>
        </p:nvSpPr>
        <p:spPr>
          <a:xfrm>
            <a:off x="1922721" y="5899803"/>
            <a:ext cx="3258879" cy="461665"/>
          </a:xfrm>
          <a:prstGeom prst="rect">
            <a:avLst/>
          </a:prstGeom>
          <a:solidFill>
            <a:schemeClr val="bg1"/>
          </a:solidFill>
          <a:ln w="19050">
            <a:solidFill>
              <a:schemeClr val="tx1"/>
            </a:solidFill>
          </a:ln>
        </p:spPr>
        <p:txBody>
          <a:bodyPr wrap="square" rtlCol="0">
            <a:spAutoFit/>
          </a:bodyPr>
          <a:lstStyle/>
          <a:p>
            <a:r>
              <a:rPr lang="en-US" sz="1200" dirty="0">
                <a:latin typeface="Arial" pitchFamily="34" charset="0"/>
                <a:cs typeface="Arial" pitchFamily="34" charset="0"/>
              </a:rPr>
              <a:t>4</a:t>
            </a:r>
            <a:r>
              <a:rPr lang="en-US" sz="1200" baseline="30000" dirty="0" smtClean="0">
                <a:latin typeface="Arial" pitchFamily="34" charset="0"/>
                <a:cs typeface="Arial" pitchFamily="34" charset="0"/>
              </a:rPr>
              <a:t>th</a:t>
            </a:r>
            <a:r>
              <a:rPr lang="en-US" sz="1200" dirty="0" smtClean="0">
                <a:latin typeface="Arial" pitchFamily="34" charset="0"/>
                <a:cs typeface="Arial" pitchFamily="34" charset="0"/>
              </a:rPr>
              <a:t> bit set indicates that the last event in the entangled block is a sync event</a:t>
            </a:r>
            <a:endParaRPr lang="en-US" sz="1200"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endCxn id="12" idx="2"/>
          </p:cNvCxnSpPr>
          <p:nvPr/>
        </p:nvCxnSpPr>
        <p:spPr>
          <a:xfrm flipH="1" flipV="1">
            <a:off x="5981700" y="4494633"/>
            <a:ext cx="266700" cy="180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a:stCxn id="27" idx="3"/>
            <a:endCxn id="12" idx="1"/>
          </p:cNvCxnSpPr>
          <p:nvPr/>
        </p:nvCxnSpPr>
        <p:spPr>
          <a:xfrm>
            <a:off x="3810000" y="4024700"/>
            <a:ext cx="990600" cy="33143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200" y="609600"/>
            <a:ext cx="3657600"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Partially-Built Physics Event (Data Concentrator Output)</a:t>
            </a:r>
            <a:endParaRPr lang="en-US" sz="2000" b="1" dirty="0">
              <a:latin typeface="Arial" pitchFamily="34" charset="0"/>
              <a:cs typeface="Arial" pitchFamily="34" charset="0"/>
            </a:endParaRPr>
          </a:p>
        </p:txBody>
      </p:sp>
      <p:sp>
        <p:nvSpPr>
          <p:cNvPr id="4" name="TextBox 3"/>
          <p:cNvSpPr txBox="1"/>
          <p:nvPr/>
        </p:nvSpPr>
        <p:spPr>
          <a:xfrm>
            <a:off x="4495800" y="5553075"/>
            <a:ext cx="37338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Each data bank wraps 1 or more data blocks from a ROC.</a:t>
            </a:r>
          </a:p>
          <a:p>
            <a:r>
              <a:rPr lang="en-US" sz="1200" dirty="0" smtClean="0">
                <a:solidFill>
                  <a:srgbClr val="0070C0"/>
                </a:solidFill>
              </a:rPr>
              <a:t>One bank for each ROC. See Data Bank diagram.</a:t>
            </a:r>
            <a:endParaRPr lang="en-US" sz="1200" dirty="0">
              <a:solidFill>
                <a:srgbClr val="0070C0"/>
              </a:solidFill>
            </a:endParaRPr>
          </a:p>
        </p:txBody>
      </p:sp>
      <p:cxnSp>
        <p:nvCxnSpPr>
          <p:cNvPr id="5" name="Straight Arrow Connector 4"/>
          <p:cNvCxnSpPr>
            <a:stCxn id="63" idx="3"/>
            <a:endCxn id="67" idx="1"/>
          </p:cNvCxnSpPr>
          <p:nvPr/>
        </p:nvCxnSpPr>
        <p:spPr>
          <a:xfrm>
            <a:off x="3810000" y="2548326"/>
            <a:ext cx="990600" cy="63817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95800" y="3472935"/>
            <a:ext cx="1676400" cy="461665"/>
          </a:xfrm>
          <a:prstGeom prst="rect">
            <a:avLst/>
          </a:prstGeom>
          <a:solidFill>
            <a:schemeClr val="bg1"/>
          </a:solidFill>
          <a:ln w="3175">
            <a:solidFill>
              <a:srgbClr val="0070C0"/>
            </a:solidFill>
            <a:prstDash val="lgDash"/>
          </a:ln>
        </p:spPr>
        <p:txBody>
          <a:bodyPr wrap="square" rtlCol="0">
            <a:spAutoFit/>
          </a:bodyPr>
          <a:lstStyle/>
          <a:p>
            <a:r>
              <a:rPr lang="en-US" sz="1200" dirty="0" smtClean="0">
                <a:solidFill>
                  <a:srgbClr val="0070C0"/>
                </a:solidFill>
              </a:rPr>
              <a:t>Bank type: see Trigger Bank Tags table</a:t>
            </a:r>
            <a:endParaRPr lang="en-US" sz="1200" dirty="0">
              <a:solidFill>
                <a:srgbClr val="0070C0"/>
              </a:solidFill>
            </a:endParaRPr>
          </a:p>
        </p:txBody>
      </p:sp>
      <p:sp>
        <p:nvSpPr>
          <p:cNvPr id="7" name="TextBox 6"/>
          <p:cNvSpPr txBox="1"/>
          <p:nvPr/>
        </p:nvSpPr>
        <p:spPr>
          <a:xfrm>
            <a:off x="6248400" y="3472935"/>
            <a:ext cx="8382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segments</a:t>
            </a:r>
            <a:endParaRPr lang="en-US" sz="1200" dirty="0">
              <a:solidFill>
                <a:srgbClr val="0070C0"/>
              </a:solidFill>
            </a:endParaRPr>
          </a:p>
        </p:txBody>
      </p:sp>
      <p:sp>
        <p:nvSpPr>
          <p:cNvPr id="8" name="TextBox 7"/>
          <p:cNvSpPr txBox="1"/>
          <p:nvPr/>
        </p:nvSpPr>
        <p:spPr>
          <a:xfrm>
            <a:off x="7162800" y="3472935"/>
            <a:ext cx="12192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ROCs </a:t>
            </a:r>
            <a:endParaRPr lang="en-US" sz="1200" dirty="0">
              <a:solidFill>
                <a:srgbClr val="0070C0"/>
              </a:solidFill>
            </a:endParaRPr>
          </a:p>
        </p:txBody>
      </p:sp>
      <p:cxnSp>
        <p:nvCxnSpPr>
          <p:cNvPr id="9" name="Straight Arrow Connector 8"/>
          <p:cNvCxnSpPr>
            <a:stCxn id="4" idx="1"/>
            <a:endCxn id="29" idx="3"/>
          </p:cNvCxnSpPr>
          <p:nvPr/>
        </p:nvCxnSpPr>
        <p:spPr>
          <a:xfrm flipH="1" flipV="1">
            <a:off x="3810000" y="5780991"/>
            <a:ext cx="685800" cy="2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0"/>
          </p:cNvCxnSpPr>
          <p:nvPr/>
        </p:nvCxnSpPr>
        <p:spPr>
          <a:xfrm flipH="1" flipV="1">
            <a:off x="6248400" y="3276600"/>
            <a:ext cx="419100" cy="19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0"/>
          </p:cNvCxnSpPr>
          <p:nvPr/>
        </p:nvCxnSpPr>
        <p:spPr>
          <a:xfrm flipV="1">
            <a:off x="5334000" y="3276601"/>
            <a:ext cx="762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4217634"/>
            <a:ext cx="23622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Common or  ROC  Segments</a:t>
            </a:r>
            <a:endParaRPr lang="en-US" sz="1200" b="1" dirty="0">
              <a:latin typeface="Arial" pitchFamily="34" charset="0"/>
              <a:cs typeface="Arial" pitchFamily="34" charset="0"/>
            </a:endParaRPr>
          </a:p>
        </p:txBody>
      </p:sp>
      <p:sp>
        <p:nvSpPr>
          <p:cNvPr id="13" name="TextBox 12"/>
          <p:cNvSpPr txBox="1"/>
          <p:nvPr/>
        </p:nvSpPr>
        <p:spPr>
          <a:xfrm>
            <a:off x="4495800" y="4673615"/>
            <a:ext cx="3733800" cy="646331"/>
          </a:xfrm>
          <a:prstGeom prst="rect">
            <a:avLst/>
          </a:prstGeom>
          <a:noFill/>
          <a:ln w="3175">
            <a:solidFill>
              <a:srgbClr val="0070C0"/>
            </a:solidFill>
            <a:prstDash val="lgDash"/>
          </a:ln>
        </p:spPr>
        <p:txBody>
          <a:bodyPr wrap="square" rtlCol="0">
            <a:spAutoFit/>
          </a:bodyPr>
          <a:lstStyle/>
          <a:p>
            <a:r>
              <a:rPr lang="en-US" sz="1200" b="1" dirty="0" smtClean="0">
                <a:solidFill>
                  <a:srgbClr val="0070C0"/>
                </a:solidFill>
              </a:rPr>
              <a:t>Optional</a:t>
            </a:r>
            <a:r>
              <a:rPr lang="en-US" sz="1200" dirty="0" smtClean="0">
                <a:solidFill>
                  <a:srgbClr val="0070C0"/>
                </a:solidFill>
              </a:rPr>
              <a:t>: These segments will not exist if trigger data is </a:t>
            </a:r>
            <a:r>
              <a:rPr lang="en-US" sz="1200" dirty="0" err="1" smtClean="0">
                <a:solidFill>
                  <a:srgbClr val="0070C0"/>
                </a:solidFill>
              </a:rPr>
              <a:t>sparsified</a:t>
            </a:r>
            <a:r>
              <a:rPr lang="en-US" sz="1200" dirty="0" smtClean="0">
                <a:solidFill>
                  <a:srgbClr val="0070C0"/>
                </a:solidFill>
              </a:rPr>
              <a:t> or built in single event mode. See Trigger Bank Tags table &amp; Built Trigger Bank diagram. </a:t>
            </a:r>
            <a:endParaRPr lang="en-US" sz="1200" dirty="0">
              <a:solidFill>
                <a:srgbClr val="0070C0"/>
              </a:solidFill>
            </a:endParaRPr>
          </a:p>
        </p:txBody>
      </p:sp>
      <p:sp>
        <p:nvSpPr>
          <p:cNvPr id="15" name="Rectangle 14"/>
          <p:cNvSpPr/>
          <p:nvPr/>
        </p:nvSpPr>
        <p:spPr>
          <a:xfrm>
            <a:off x="1600200" y="1562100"/>
            <a:ext cx="2209800" cy="45339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6" name="TextBox 15"/>
          <p:cNvSpPr txBox="1"/>
          <p:nvPr/>
        </p:nvSpPr>
        <p:spPr>
          <a:xfrm>
            <a:off x="1600200" y="15811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Physics Event Length</a:t>
            </a:r>
            <a:endParaRPr lang="en-US" sz="1200" b="1" dirty="0">
              <a:latin typeface="Arial" pitchFamily="34" charset="0"/>
              <a:cs typeface="Arial" pitchFamily="34" charset="0"/>
            </a:endParaRPr>
          </a:p>
        </p:txBody>
      </p:sp>
      <p:sp>
        <p:nvSpPr>
          <p:cNvPr id="17" name="TextBox 27"/>
          <p:cNvSpPr txBox="1"/>
          <p:nvPr/>
        </p:nvSpPr>
        <p:spPr>
          <a:xfrm>
            <a:off x="1600200" y="213282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Built Trigger Bank Length</a:t>
            </a:r>
            <a:endParaRPr lang="en-US" sz="1200" b="1" dirty="0">
              <a:latin typeface="Arial" pitchFamily="34" charset="0"/>
              <a:cs typeface="Arial" pitchFamily="34" charset="0"/>
            </a:endParaRPr>
          </a:p>
        </p:txBody>
      </p:sp>
      <p:sp>
        <p:nvSpPr>
          <p:cNvPr id="18" name="TextBox 17"/>
          <p:cNvSpPr txBox="1"/>
          <p:nvPr/>
        </p:nvSpPr>
        <p:spPr>
          <a:xfrm>
            <a:off x="1600200" y="4162425"/>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Bank 1</a:t>
            </a:r>
          </a:p>
          <a:p>
            <a:pPr algn="ctr"/>
            <a:endParaRPr lang="en-US" sz="1200" b="1" dirty="0" smtClean="0">
              <a:latin typeface="Arial" pitchFamily="34" charset="0"/>
              <a:cs typeface="Arial" pitchFamily="34" charset="0"/>
            </a:endParaRPr>
          </a:p>
        </p:txBody>
      </p:sp>
      <p:sp>
        <p:nvSpPr>
          <p:cNvPr id="19" name="TextBox 29"/>
          <p:cNvSpPr txBox="1"/>
          <p:nvPr/>
        </p:nvSpPr>
        <p:spPr>
          <a:xfrm>
            <a:off x="1600200" y="4810125"/>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a:t>
            </a:r>
          </a:p>
          <a:p>
            <a:pPr algn="ctr"/>
            <a:r>
              <a:rPr lang="en-US" sz="1200" b="1" dirty="0" smtClean="0">
                <a:latin typeface="Arial" pitchFamily="34" charset="0"/>
                <a:cs typeface="Arial" pitchFamily="34" charset="0"/>
              </a:rPr>
              <a:t> </a:t>
            </a:r>
          </a:p>
        </p:txBody>
      </p:sp>
      <p:sp>
        <p:nvSpPr>
          <p:cNvPr id="20" name="TextBox 19"/>
          <p:cNvSpPr txBox="1"/>
          <p:nvPr/>
        </p:nvSpPr>
        <p:spPr>
          <a:xfrm>
            <a:off x="457200" y="1661696"/>
            <a:ext cx="838200" cy="338554"/>
          </a:xfrm>
          <a:prstGeom prst="rect">
            <a:avLst/>
          </a:prstGeom>
          <a:noFill/>
          <a:ln>
            <a:noFill/>
            <a:prstDash val="dash"/>
          </a:ln>
          <a:effectLst/>
        </p:spPr>
        <p:txBody>
          <a:bodyPr wrap="square" rtlCol="0">
            <a:spAutoFit/>
          </a:bodyPr>
          <a:lstStyle/>
          <a:p>
            <a:r>
              <a:rPr lang="en-US" sz="1600" dirty="0" smtClean="0">
                <a:solidFill>
                  <a:srgbClr val="0070C0"/>
                </a:solidFill>
              </a:rPr>
              <a:t>Header</a:t>
            </a:r>
          </a:p>
        </p:txBody>
      </p:sp>
      <p:sp>
        <p:nvSpPr>
          <p:cNvPr id="21" name="TextBox 20"/>
          <p:cNvSpPr txBox="1"/>
          <p:nvPr/>
        </p:nvSpPr>
        <p:spPr>
          <a:xfrm>
            <a:off x="495300" y="2743200"/>
            <a:ext cx="762000" cy="830997"/>
          </a:xfrm>
          <a:prstGeom prst="rect">
            <a:avLst/>
          </a:prstGeom>
          <a:noFill/>
          <a:ln>
            <a:noFill/>
            <a:prstDash val="dash"/>
          </a:ln>
        </p:spPr>
        <p:txBody>
          <a:bodyPr wrap="square" rtlCol="0">
            <a:spAutoFit/>
          </a:bodyPr>
          <a:lstStyle/>
          <a:p>
            <a:pPr algn="ctr"/>
            <a:r>
              <a:rPr lang="en-US" sz="1600" dirty="0" smtClean="0">
                <a:solidFill>
                  <a:srgbClr val="0070C0"/>
                </a:solidFill>
              </a:rPr>
              <a:t>Built Trigger Bank</a:t>
            </a:r>
          </a:p>
        </p:txBody>
      </p:sp>
      <p:sp>
        <p:nvSpPr>
          <p:cNvPr id="22" name="TextBox 21"/>
          <p:cNvSpPr txBox="1"/>
          <p:nvPr/>
        </p:nvSpPr>
        <p:spPr>
          <a:xfrm>
            <a:off x="533400" y="4800600"/>
            <a:ext cx="685800" cy="584775"/>
          </a:xfrm>
          <a:prstGeom prst="rect">
            <a:avLst/>
          </a:prstGeom>
          <a:noFill/>
          <a:ln>
            <a:noFill/>
            <a:prstDash val="dash"/>
          </a:ln>
        </p:spPr>
        <p:txBody>
          <a:bodyPr wrap="square" rtlCol="0">
            <a:spAutoFit/>
          </a:bodyPr>
          <a:lstStyle/>
          <a:p>
            <a:pPr algn="ctr"/>
            <a:r>
              <a:rPr lang="en-US" sz="1600" dirty="0" smtClean="0">
                <a:solidFill>
                  <a:srgbClr val="0070C0"/>
                </a:solidFill>
              </a:rPr>
              <a:t>Data Banks</a:t>
            </a:r>
          </a:p>
        </p:txBody>
      </p:sp>
      <p:sp>
        <p:nvSpPr>
          <p:cNvPr id="23" name="Left Brace 22"/>
          <p:cNvSpPr/>
          <p:nvPr/>
        </p:nvSpPr>
        <p:spPr>
          <a:xfrm>
            <a:off x="1219200" y="2209800"/>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34"/>
          <p:cNvSpPr/>
          <p:nvPr/>
        </p:nvSpPr>
        <p:spPr>
          <a:xfrm>
            <a:off x="1219200" y="1562100"/>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1219200" y="4191000"/>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1600200" y="29622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1 Segment</a:t>
            </a:r>
            <a:endParaRPr lang="en-US" sz="1200" b="1" dirty="0">
              <a:latin typeface="Arial" pitchFamily="34" charset="0"/>
              <a:cs typeface="Arial" pitchFamily="34" charset="0"/>
            </a:endParaRPr>
          </a:p>
        </p:txBody>
      </p:sp>
      <p:sp>
        <p:nvSpPr>
          <p:cNvPr id="27" name="TextBox 50"/>
          <p:cNvSpPr txBox="1"/>
          <p:nvPr/>
        </p:nvSpPr>
        <p:spPr>
          <a:xfrm>
            <a:off x="1600200" y="388620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N Segment</a:t>
            </a:r>
            <a:endParaRPr lang="en-US" sz="1200" b="1" dirty="0">
              <a:latin typeface="Arial" pitchFamily="34" charset="0"/>
              <a:cs typeface="Arial" pitchFamily="34" charset="0"/>
            </a:endParaRPr>
          </a:p>
        </p:txBody>
      </p:sp>
      <p:sp>
        <p:nvSpPr>
          <p:cNvPr id="28" name="TextBox 27"/>
          <p:cNvSpPr txBox="1"/>
          <p:nvPr/>
        </p:nvSpPr>
        <p:spPr>
          <a:xfrm>
            <a:off x="1600200" y="268527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2 Common (EB) Segments</a:t>
            </a:r>
            <a:endParaRPr lang="en-US" sz="1200" b="1" dirty="0">
              <a:latin typeface="Arial" pitchFamily="34" charset="0"/>
              <a:cs typeface="Arial" pitchFamily="34" charset="0"/>
            </a:endParaRPr>
          </a:p>
        </p:txBody>
      </p:sp>
      <p:sp>
        <p:nvSpPr>
          <p:cNvPr id="29" name="TextBox 28"/>
          <p:cNvSpPr txBox="1"/>
          <p:nvPr/>
        </p:nvSpPr>
        <p:spPr>
          <a:xfrm>
            <a:off x="1600200" y="5457825"/>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Bank N</a:t>
            </a:r>
          </a:p>
          <a:p>
            <a:pPr algn="ctr"/>
            <a:r>
              <a:rPr lang="en-US" sz="1200" b="1" dirty="0" smtClean="0">
                <a:latin typeface="Arial" pitchFamily="34" charset="0"/>
                <a:cs typeface="Arial" pitchFamily="34" charset="0"/>
              </a:rPr>
              <a:t> </a:t>
            </a:r>
          </a:p>
        </p:txBody>
      </p:sp>
      <p:sp>
        <p:nvSpPr>
          <p:cNvPr id="30" name="TextBox 29"/>
          <p:cNvSpPr txBox="1"/>
          <p:nvPr/>
        </p:nvSpPr>
        <p:spPr>
          <a:xfrm>
            <a:off x="1600200" y="3238500"/>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a:t>
            </a:r>
          </a:p>
          <a:p>
            <a:pPr algn="ctr"/>
            <a:r>
              <a:rPr lang="en-US" sz="1200" b="1" dirty="0" smtClean="0">
                <a:latin typeface="Arial" pitchFamily="34" charset="0"/>
                <a:cs typeface="Arial" pitchFamily="34" charset="0"/>
              </a:rPr>
              <a:t> </a:t>
            </a:r>
          </a:p>
        </p:txBody>
      </p:sp>
      <p:cxnSp>
        <p:nvCxnSpPr>
          <p:cNvPr id="31" name="Straight Connector 30"/>
          <p:cNvCxnSpPr>
            <a:stCxn id="39" idx="2"/>
          </p:cNvCxnSpPr>
          <p:nvPr/>
        </p:nvCxnSpPr>
        <p:spPr>
          <a:xfrm rot="16200000" flipH="1">
            <a:off x="5491550" y="386149"/>
            <a:ext cx="1802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2"/>
          </p:cNvCxnSpPr>
          <p:nvPr/>
        </p:nvCxnSpPr>
        <p:spPr>
          <a:xfrm rot="5400000">
            <a:off x="6372225" y="962799"/>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91225" y="533400"/>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banks</a:t>
            </a:r>
            <a:endParaRPr lang="en-US" sz="1200" dirty="0">
              <a:solidFill>
                <a:srgbClr val="0070C0"/>
              </a:solidFill>
            </a:endParaRPr>
          </a:p>
        </p:txBody>
      </p:sp>
      <p:sp>
        <p:nvSpPr>
          <p:cNvPr id="34" name="TextBox 33"/>
          <p:cNvSpPr txBox="1"/>
          <p:nvPr/>
        </p:nvSpPr>
        <p:spPr>
          <a:xfrm>
            <a:off x="7162800" y="533400"/>
            <a:ext cx="13716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events</a:t>
            </a:r>
          </a:p>
        </p:txBody>
      </p:sp>
      <p:cxnSp>
        <p:nvCxnSpPr>
          <p:cNvPr id="35" name="Straight Connector 34"/>
          <p:cNvCxnSpPr/>
          <p:nvPr/>
        </p:nvCxnSpPr>
        <p:spPr>
          <a:xfrm rot="10800000" flipV="1">
            <a:off x="4800600" y="1267599"/>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38800" y="1267599"/>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6781800" y="1571625"/>
            <a:ext cx="91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4 bit Status</a:t>
            </a:r>
            <a:endParaRPr lang="en-US" sz="1200" dirty="0">
              <a:solidFill>
                <a:srgbClr val="0070C0"/>
              </a:solidFill>
            </a:endParaRPr>
          </a:p>
        </p:txBody>
      </p:sp>
      <p:cxnSp>
        <p:nvCxnSpPr>
          <p:cNvPr id="38" name="Straight Arrow Connector 37"/>
          <p:cNvCxnSpPr>
            <a:stCxn id="37" idx="1"/>
          </p:cNvCxnSpPr>
          <p:nvPr/>
        </p:nvCxnSpPr>
        <p:spPr>
          <a:xfrm rot="10800000" flipV="1">
            <a:off x="6324600" y="1710124"/>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533400"/>
            <a:ext cx="16002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12 bit Event Builder ID</a:t>
            </a:r>
            <a:endParaRPr lang="en-US" sz="1200" dirty="0">
              <a:solidFill>
                <a:srgbClr val="0070C0"/>
              </a:solidFill>
            </a:endParaRPr>
          </a:p>
        </p:txBody>
      </p:sp>
      <p:grpSp>
        <p:nvGrpSpPr>
          <p:cNvPr id="40" name="Group 39"/>
          <p:cNvGrpSpPr/>
          <p:nvPr/>
        </p:nvGrpSpPr>
        <p:grpSpPr>
          <a:xfrm>
            <a:off x="5334000" y="962799"/>
            <a:ext cx="2209800" cy="276999"/>
            <a:chOff x="5562600" y="962799"/>
            <a:chExt cx="2209800" cy="276999"/>
          </a:xfrm>
        </p:grpSpPr>
        <p:grpSp>
          <p:nvGrpSpPr>
            <p:cNvPr id="41" name="Group 337"/>
            <p:cNvGrpSpPr/>
            <p:nvPr/>
          </p:nvGrpSpPr>
          <p:grpSpPr>
            <a:xfrm>
              <a:off x="5562600" y="962799"/>
              <a:ext cx="2209800" cy="276999"/>
              <a:chOff x="6248400" y="1066800"/>
              <a:chExt cx="2209800" cy="276999"/>
            </a:xfrm>
            <a:solidFill>
              <a:schemeClr val="bg1"/>
            </a:solidFill>
          </p:grpSpPr>
          <p:sp>
            <p:nvSpPr>
              <p:cNvPr id="43" name="TextBox 4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EB ID       0x10        M</a:t>
                </a:r>
                <a:endParaRPr lang="en-US" sz="1200" b="1" dirty="0">
                  <a:latin typeface="Arial" pitchFamily="34" charset="0"/>
                  <a:cs typeface="Arial" pitchFamily="34" charset="0"/>
                </a:endParaRPr>
              </a:p>
            </p:txBody>
          </p:sp>
          <p:cxnSp>
            <p:nvCxnSpPr>
              <p:cNvPr id="44" name="Straight Connector 43"/>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00600" y="1572399"/>
            <a:ext cx="1715626" cy="1327912"/>
            <a:chOff x="5562600" y="1600200"/>
            <a:chExt cx="1715626" cy="1327912"/>
          </a:xfrm>
        </p:grpSpPr>
        <p:sp>
          <p:nvSpPr>
            <p:cNvPr id="47" name="TextBox 46"/>
            <p:cNvSpPr txBox="1"/>
            <p:nvPr/>
          </p:nvSpPr>
          <p:spPr>
            <a:xfrm rot="3272050">
              <a:off x="5399811" y="2294312"/>
              <a:ext cx="9906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Unused</a:t>
              </a:r>
            </a:p>
          </p:txBody>
        </p:sp>
        <p:sp>
          <p:nvSpPr>
            <p:cNvPr id="48" name="TextBox 47"/>
            <p:cNvSpPr txBox="1"/>
            <p:nvPr/>
          </p:nvSpPr>
          <p:spPr>
            <a:xfrm rot="3252188">
              <a:off x="5926852" y="2213418"/>
              <a:ext cx="925742"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Big Endian</a:t>
              </a:r>
              <a:endParaRPr lang="en-US" sz="1200" dirty="0">
                <a:solidFill>
                  <a:srgbClr val="0070C0"/>
                </a:solidFill>
              </a:endParaRPr>
            </a:p>
          </p:txBody>
        </p:sp>
        <p:sp>
          <p:nvSpPr>
            <p:cNvPr id="49" name="TextBox 48"/>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Error</a:t>
              </a:r>
              <a:endParaRPr lang="en-US" sz="1200" dirty="0">
                <a:solidFill>
                  <a:srgbClr val="0070C0"/>
                </a:solidFill>
              </a:endParaRPr>
            </a:p>
          </p:txBody>
        </p:sp>
        <p:sp>
          <p:nvSpPr>
            <p:cNvPr id="50" name="TextBox 49"/>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Sync</a:t>
              </a:r>
              <a:endParaRPr lang="en-US" sz="1200" dirty="0">
                <a:solidFill>
                  <a:srgbClr val="0070C0"/>
                </a:solidFill>
              </a:endParaRPr>
            </a:p>
          </p:txBody>
        </p:sp>
        <p:grpSp>
          <p:nvGrpSpPr>
            <p:cNvPr id="51" name="Group 352"/>
            <p:cNvGrpSpPr/>
            <p:nvPr/>
          </p:nvGrpSpPr>
          <p:grpSpPr>
            <a:xfrm>
              <a:off x="5562600" y="1600200"/>
              <a:ext cx="1524000" cy="277000"/>
              <a:chOff x="5562600" y="1600200"/>
              <a:chExt cx="1524000" cy="277000"/>
            </a:xfrm>
          </p:grpSpPr>
          <p:sp>
            <p:nvSpPr>
              <p:cNvPr id="52" name="TextBox 51"/>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a:t>
                </a:r>
                <a:r>
                  <a:rPr lang="en-US" sz="1200" b="1" dirty="0" smtClean="0">
                    <a:latin typeface="Arial" pitchFamily="34" charset="0"/>
                    <a:cs typeface="Arial" pitchFamily="34" charset="0"/>
                  </a:rPr>
                  <a:t>        BE    ER   SY</a:t>
                </a:r>
                <a:endParaRPr lang="en-US" sz="1200" b="1" dirty="0">
                  <a:latin typeface="Arial" pitchFamily="34" charset="0"/>
                  <a:cs typeface="Arial" pitchFamily="34" charset="0"/>
                </a:endParaRPr>
              </a:p>
            </p:txBody>
          </p:sp>
          <p:cxnSp>
            <p:nvCxnSpPr>
              <p:cNvPr id="53" name="Straight Connector 52"/>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Elbow Connector 323"/>
          <p:cNvCxnSpPr>
            <a:stCxn id="34" idx="2"/>
          </p:cNvCxnSpPr>
          <p:nvPr/>
        </p:nvCxnSpPr>
        <p:spPr>
          <a:xfrm rot="5400000">
            <a:off x="7550750" y="803449"/>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00200" y="1856600"/>
            <a:ext cx="2209800" cy="277000"/>
            <a:chOff x="1752600" y="152399"/>
            <a:chExt cx="2209800" cy="277000"/>
          </a:xfrm>
        </p:grpSpPr>
        <p:sp>
          <p:nvSpPr>
            <p:cNvPr id="58"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S       EB ID       0x10        M</a:t>
              </a:r>
              <a:endParaRPr lang="en-US" sz="1200" b="1" dirty="0">
                <a:latin typeface="Arial" pitchFamily="34" charset="0"/>
                <a:cs typeface="Arial" pitchFamily="34" charset="0"/>
              </a:endParaRPr>
            </a:p>
          </p:txBody>
        </p:sp>
        <p:cxnSp>
          <p:nvCxnSpPr>
            <p:cNvPr id="59" name="Straight Connector 58"/>
            <p:cNvCxnSpPr>
              <a:stCxn id="58" idx="0"/>
              <a:endCxn id="58"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1918900"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1600200" y="2409825"/>
            <a:ext cx="2209800" cy="277000"/>
            <a:chOff x="1752600" y="152399"/>
            <a:chExt cx="2209800" cy="277000"/>
          </a:xfrm>
        </p:grpSpPr>
        <p:sp>
          <p:nvSpPr>
            <p:cNvPr id="63"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0xFF2X          0x20        N </a:t>
              </a:r>
              <a:endParaRPr lang="en-US" sz="1200" b="1" dirty="0">
                <a:latin typeface="Arial" pitchFamily="34" charset="0"/>
                <a:cs typeface="Arial" pitchFamily="34" charset="0"/>
              </a:endParaRPr>
            </a:p>
          </p:txBody>
        </p:sp>
        <p:cxnSp>
          <p:nvCxnSpPr>
            <p:cNvPr id="64" name="Straight Connector 63"/>
            <p:cNvCxnSpPr>
              <a:stCxn id="63" idx="0"/>
              <a:endCxn id="63"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4800600" y="3048000"/>
            <a:ext cx="2209800" cy="277000"/>
            <a:chOff x="1752600" y="152399"/>
            <a:chExt cx="2209800" cy="277000"/>
          </a:xfrm>
          <a:solidFill>
            <a:schemeClr val="bg1"/>
          </a:solidFill>
        </p:grpSpPr>
        <p:sp>
          <p:nvSpPr>
            <p:cNvPr id="67" name="TextBox 27"/>
            <p:cNvSpPr txBox="1"/>
            <p:nvPr/>
          </p:nvSpPr>
          <p:spPr>
            <a:xfrm>
              <a:off x="1752600" y="1524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0xFF2X          0x20        N </a:t>
              </a:r>
              <a:endParaRPr lang="en-US" sz="1200" b="1" dirty="0">
                <a:latin typeface="Arial" pitchFamily="34" charset="0"/>
                <a:cs typeface="Arial" pitchFamily="34" charset="0"/>
              </a:endParaRPr>
            </a:p>
          </p:txBody>
        </p:sp>
        <p:cxnSp>
          <p:nvCxnSpPr>
            <p:cNvPr id="68" name="Straight Connector 67"/>
            <p:cNvCxnSpPr>
              <a:stCxn id="67" idx="0"/>
              <a:endCxn id="67" idx="2"/>
            </p:cNvCxnSpPr>
            <p:nvPr/>
          </p:nvCxnSpPr>
          <p:spPr>
            <a:xfrm rot="16200000" flipH="1">
              <a:off x="2719000" y="2908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3290501" y="2909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Elbow Connector 196"/>
          <p:cNvCxnSpPr>
            <a:stCxn id="8" idx="0"/>
            <a:endCxn id="67" idx="3"/>
          </p:cNvCxnSpPr>
          <p:nvPr/>
        </p:nvCxnSpPr>
        <p:spPr>
          <a:xfrm rot="16200000" flipV="1">
            <a:off x="7248183" y="2948718"/>
            <a:ext cx="286434" cy="76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3"/>
            <a:endCxn id="43" idx="1"/>
          </p:cNvCxnSpPr>
          <p:nvPr/>
        </p:nvCxnSpPr>
        <p:spPr>
          <a:xfrm flipV="1">
            <a:off x="3810000" y="1101299"/>
            <a:ext cx="1524000" cy="89380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Straight Connector 128"/>
          <p:cNvCxnSpPr>
            <a:stCxn id="128" idx="2"/>
          </p:cNvCxnSpPr>
          <p:nvPr/>
        </p:nvCxnSpPr>
        <p:spPr>
          <a:xfrm flipH="1">
            <a:off x="5562600" y="3839349"/>
            <a:ext cx="800100" cy="19925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09600" y="304800"/>
            <a:ext cx="4419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Physics Event’s Built Trigger Bank</a:t>
            </a:r>
            <a:endParaRPr lang="en-US" sz="2000" b="1" dirty="0">
              <a:latin typeface="Arial" pitchFamily="34" charset="0"/>
              <a:cs typeface="Arial" pitchFamily="34" charset="0"/>
            </a:endParaRPr>
          </a:p>
        </p:txBody>
      </p:sp>
      <p:sp>
        <p:nvSpPr>
          <p:cNvPr id="3" name="TextBox 2"/>
          <p:cNvSpPr txBox="1"/>
          <p:nvPr/>
        </p:nvSpPr>
        <p:spPr>
          <a:xfrm>
            <a:off x="304800" y="2434650"/>
            <a:ext cx="990600" cy="584775"/>
          </a:xfrm>
          <a:prstGeom prst="rect">
            <a:avLst/>
          </a:prstGeom>
          <a:noFill/>
          <a:ln>
            <a:noFill/>
            <a:prstDash val="dash"/>
          </a:ln>
        </p:spPr>
        <p:txBody>
          <a:bodyPr wrap="square" rtlCol="0">
            <a:spAutoFit/>
          </a:bodyPr>
          <a:lstStyle/>
          <a:p>
            <a:pPr algn="ctr"/>
            <a:r>
              <a:rPr lang="en-US" sz="1600" dirty="0" smtClean="0">
                <a:solidFill>
                  <a:srgbClr val="0070C0"/>
                </a:solidFill>
              </a:rPr>
              <a:t>Common Data</a:t>
            </a:r>
          </a:p>
        </p:txBody>
      </p:sp>
      <p:sp>
        <p:nvSpPr>
          <p:cNvPr id="4" name="Left Brace 3"/>
          <p:cNvSpPr/>
          <p:nvPr/>
        </p:nvSpPr>
        <p:spPr>
          <a:xfrm>
            <a:off x="1219200" y="1371600"/>
            <a:ext cx="304800" cy="2743200"/>
          </a:xfrm>
          <a:prstGeom prst="leftBrace">
            <a:avLst>
              <a:gd name="adj1" fmla="val 39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a:off x="1219200" y="4114800"/>
            <a:ext cx="304800" cy="2286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95300" y="4953000"/>
            <a:ext cx="609600" cy="584775"/>
          </a:xfrm>
          <a:prstGeom prst="rect">
            <a:avLst/>
          </a:prstGeom>
          <a:noFill/>
          <a:ln>
            <a:noFill/>
            <a:prstDash val="dash"/>
          </a:ln>
        </p:spPr>
        <p:txBody>
          <a:bodyPr wrap="square" rtlCol="0">
            <a:spAutoFit/>
          </a:bodyPr>
          <a:lstStyle/>
          <a:p>
            <a:pPr algn="ctr"/>
            <a:r>
              <a:rPr lang="en-US" sz="1600" dirty="0" smtClean="0">
                <a:solidFill>
                  <a:srgbClr val="0070C0"/>
                </a:solidFill>
              </a:rPr>
              <a:t>ROC</a:t>
            </a:r>
          </a:p>
          <a:p>
            <a:pPr algn="ctr"/>
            <a:r>
              <a:rPr lang="en-US" sz="1600" dirty="0" smtClean="0">
                <a:solidFill>
                  <a:srgbClr val="0070C0"/>
                </a:solidFill>
              </a:rPr>
              <a:t>Data</a:t>
            </a:r>
          </a:p>
        </p:txBody>
      </p:sp>
      <p:sp>
        <p:nvSpPr>
          <p:cNvPr id="7" name="Left Brace 6"/>
          <p:cNvSpPr/>
          <p:nvPr/>
        </p:nvSpPr>
        <p:spPr>
          <a:xfrm flipH="1">
            <a:off x="3886200" y="3352800"/>
            <a:ext cx="304800" cy="7620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 name="TextBox 7"/>
          <p:cNvSpPr txBox="1"/>
          <p:nvPr/>
        </p:nvSpPr>
        <p:spPr>
          <a:xfrm>
            <a:off x="4953000" y="4447401"/>
            <a:ext cx="3581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Array containing type (trigger ID)  of each event.</a:t>
            </a:r>
            <a:endParaRPr lang="en-US" sz="1200" dirty="0">
              <a:solidFill>
                <a:srgbClr val="0070C0"/>
              </a:solidFill>
            </a:endParaRPr>
          </a:p>
        </p:txBody>
      </p:sp>
      <p:sp>
        <p:nvSpPr>
          <p:cNvPr id="9" name="TextBox 8"/>
          <p:cNvSpPr txBox="1"/>
          <p:nvPr/>
        </p:nvSpPr>
        <p:spPr>
          <a:xfrm>
            <a:off x="4953000" y="4876800"/>
            <a:ext cx="685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ROC  ID </a:t>
            </a:r>
            <a:endParaRPr lang="en-US" sz="1200" dirty="0">
              <a:solidFill>
                <a:srgbClr val="0070C0"/>
              </a:solidFill>
            </a:endParaRPr>
          </a:p>
        </p:txBody>
      </p:sp>
      <p:sp>
        <p:nvSpPr>
          <p:cNvPr id="10" name="TextBox 9"/>
          <p:cNvSpPr txBox="1"/>
          <p:nvPr/>
        </p:nvSpPr>
        <p:spPr>
          <a:xfrm>
            <a:off x="5753100" y="4876800"/>
            <a:ext cx="11811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Segment of ints</a:t>
            </a:r>
            <a:endParaRPr lang="en-US" sz="1200" dirty="0">
              <a:solidFill>
                <a:srgbClr val="0070C0"/>
              </a:solidFill>
            </a:endParaRPr>
          </a:p>
        </p:txBody>
      </p:sp>
      <p:sp>
        <p:nvSpPr>
          <p:cNvPr id="11" name="TextBox 10"/>
          <p:cNvSpPr txBox="1"/>
          <p:nvPr/>
        </p:nvSpPr>
        <p:spPr>
          <a:xfrm>
            <a:off x="7038975" y="4876800"/>
            <a:ext cx="11430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Len of segment</a:t>
            </a:r>
            <a:endParaRPr lang="en-US" sz="1200" dirty="0">
              <a:solidFill>
                <a:srgbClr val="0070C0"/>
              </a:solidFill>
            </a:endParaRPr>
          </a:p>
        </p:txBody>
      </p:sp>
      <p:cxnSp>
        <p:nvCxnSpPr>
          <p:cNvPr id="12" name="Straight Connector 11"/>
          <p:cNvCxnSpPr>
            <a:stCxn id="10" idx="2"/>
          </p:cNvCxnSpPr>
          <p:nvPr/>
        </p:nvCxnSpPr>
        <p:spPr>
          <a:xfrm rot="5400000">
            <a:off x="5877579" y="4915020"/>
            <a:ext cx="227292" cy="70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p:cNvCxnSpPr>
          <p:nvPr/>
        </p:nvCxnSpPr>
        <p:spPr>
          <a:xfrm rot="16200000" flipH="1">
            <a:off x="5200650" y="5249049"/>
            <a:ext cx="228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flipH="1">
            <a:off x="3886200" y="4114800"/>
            <a:ext cx="304800" cy="762000"/>
          </a:xfrm>
          <a:prstGeom prst="leftBrace">
            <a:avLst>
              <a:gd name="adj1" fmla="val 28125"/>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5" name="TextBox 14"/>
          <p:cNvSpPr txBox="1"/>
          <p:nvPr/>
        </p:nvSpPr>
        <p:spPr>
          <a:xfrm>
            <a:off x="4953000" y="5771616"/>
            <a:ext cx="3657600" cy="830997"/>
          </a:xfrm>
          <a:prstGeom prst="rect">
            <a:avLst/>
          </a:prstGeom>
          <a:noFill/>
          <a:ln w="3175">
            <a:solidFill>
              <a:srgbClr val="0070C0"/>
            </a:solidFill>
            <a:prstDash val="lgDash"/>
          </a:ln>
        </p:spPr>
        <p:txBody>
          <a:bodyPr wrap="square" rtlCol="0">
            <a:spAutoFit/>
          </a:bodyPr>
          <a:lstStyle/>
          <a:p>
            <a:r>
              <a:rPr lang="en-US" sz="1200" b="1" dirty="0" smtClean="0">
                <a:solidFill>
                  <a:srgbClr val="0070C0"/>
                </a:solidFill>
              </a:rPr>
              <a:t>Optional</a:t>
            </a:r>
            <a:r>
              <a:rPr lang="en-US" sz="1200" dirty="0" smtClean="0">
                <a:solidFill>
                  <a:srgbClr val="0070C0"/>
                </a:solidFill>
              </a:rPr>
              <a:t>:  ROC specific metadata starting with timestamp (low 32 first). If </a:t>
            </a:r>
            <a:r>
              <a:rPr lang="en-US" sz="1200" dirty="0" err="1" smtClean="0">
                <a:solidFill>
                  <a:srgbClr val="0070C0"/>
                </a:solidFill>
              </a:rPr>
              <a:t>sparsify</a:t>
            </a:r>
            <a:r>
              <a:rPr lang="en-US" sz="1200" dirty="0" smtClean="0">
                <a:solidFill>
                  <a:srgbClr val="0070C0"/>
                </a:solidFill>
              </a:rPr>
              <a:t> config flag set, and no metadata exists, or if built in single event mode,  there is no segment.</a:t>
            </a:r>
          </a:p>
        </p:txBody>
      </p:sp>
      <p:cxnSp>
        <p:nvCxnSpPr>
          <p:cNvPr id="16" name="Straight Arrow Connector 15"/>
          <p:cNvCxnSpPr>
            <a:stCxn id="18" idx="1"/>
            <a:endCxn id="14" idx="1"/>
          </p:cNvCxnSpPr>
          <p:nvPr/>
        </p:nvCxnSpPr>
        <p:spPr>
          <a:xfrm flipH="1" flipV="1">
            <a:off x="4191000" y="4495800"/>
            <a:ext cx="762000" cy="956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953000" y="5310664"/>
            <a:ext cx="2209800" cy="279977"/>
            <a:chOff x="5334000" y="609600"/>
            <a:chExt cx="2209800" cy="279977"/>
          </a:xfrm>
        </p:grpSpPr>
        <p:sp>
          <p:nvSpPr>
            <p:cNvPr id="18" name="TextBox 17"/>
            <p:cNvSpPr txBox="1"/>
            <p:nvPr/>
          </p:nvSpPr>
          <p:spPr>
            <a:xfrm>
              <a:off x="5334000" y="612578"/>
              <a:ext cx="2209800" cy="276999"/>
            </a:xfrm>
            <a:prstGeom prst="rect">
              <a:avLst/>
            </a:prstGeom>
            <a:solidFill>
              <a:schemeClr val="bg1"/>
            </a:solidFill>
            <a:ln w="19050">
              <a:solidFill>
                <a:schemeClr val="tx1"/>
              </a:solidFill>
            </a:ln>
          </p:spPr>
          <p:txBody>
            <a:bodyPr wrap="square" rtlCol="0">
              <a:spAutoFit/>
            </a:bodyPr>
            <a:lstStyle/>
            <a:p>
              <a:r>
                <a:rPr lang="en-US" sz="1200" b="1" dirty="0" smtClean="0">
                  <a:latin typeface="Arial" pitchFamily="34" charset="0"/>
                  <a:cs typeface="Arial" pitchFamily="34" charset="0"/>
                </a:rPr>
                <a:t>roc id    0x01            Len</a:t>
              </a:r>
              <a:endParaRPr lang="en-US" sz="1200" b="1" dirty="0">
                <a:latin typeface="Arial" pitchFamily="34" charset="0"/>
                <a:cs typeface="Arial" pitchFamily="34" charset="0"/>
              </a:endParaRPr>
            </a:p>
          </p:txBody>
        </p:sp>
        <p:cxnSp>
          <p:nvCxnSpPr>
            <p:cNvPr id="19" name="Straight Connector 18"/>
            <p:cNvCxnSpPr>
              <a:stCxn id="18" idx="0"/>
              <a:endCxn id="18"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582415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648200" y="3200400"/>
            <a:ext cx="990600" cy="646331"/>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ID of EB that built this bank (8bits)</a:t>
            </a:r>
            <a:endParaRPr lang="en-US" sz="1200" dirty="0">
              <a:solidFill>
                <a:srgbClr val="0070C0"/>
              </a:solidFill>
            </a:endParaRPr>
          </a:p>
        </p:txBody>
      </p:sp>
      <p:sp>
        <p:nvSpPr>
          <p:cNvPr id="23" name="TextBox 22"/>
          <p:cNvSpPr txBox="1"/>
          <p:nvPr/>
        </p:nvSpPr>
        <p:spPr>
          <a:xfrm>
            <a:off x="7058024" y="3371850"/>
            <a:ext cx="1552576"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Segment of unsigned shorts (6 bits)</a:t>
            </a:r>
            <a:endParaRPr lang="en-US" sz="1200" dirty="0">
              <a:solidFill>
                <a:srgbClr val="0070C0"/>
              </a:solidFill>
            </a:endParaRPr>
          </a:p>
        </p:txBody>
      </p:sp>
      <p:sp>
        <p:nvSpPr>
          <p:cNvPr id="24" name="TextBox 23"/>
          <p:cNvSpPr txBox="1"/>
          <p:nvPr/>
        </p:nvSpPr>
        <p:spPr>
          <a:xfrm>
            <a:off x="7543800" y="4048125"/>
            <a:ext cx="8382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Len of </a:t>
            </a:r>
            <a:r>
              <a:rPr lang="en-US" sz="1200" dirty="0" err="1" smtClean="0">
                <a:solidFill>
                  <a:srgbClr val="0070C0"/>
                </a:solidFill>
              </a:rPr>
              <a:t>seg</a:t>
            </a:r>
            <a:endParaRPr lang="en-US" sz="1200" dirty="0">
              <a:solidFill>
                <a:srgbClr val="0070C0"/>
              </a:solidFill>
            </a:endParaRPr>
          </a:p>
        </p:txBody>
      </p:sp>
      <p:cxnSp>
        <p:nvCxnSpPr>
          <p:cNvPr id="25" name="Straight Connector 24"/>
          <p:cNvCxnSpPr>
            <a:stCxn id="23" idx="2"/>
          </p:cNvCxnSpPr>
          <p:nvPr/>
        </p:nvCxnSpPr>
        <p:spPr>
          <a:xfrm flipH="1">
            <a:off x="5915026" y="3833515"/>
            <a:ext cx="1919286" cy="224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p:cNvCxnSpPr>
          <p:nvPr/>
        </p:nvCxnSpPr>
        <p:spPr>
          <a:xfrm flipH="1">
            <a:off x="5105400" y="3846731"/>
            <a:ext cx="38100" cy="268069"/>
          </a:xfrm>
          <a:prstGeom prst="line">
            <a:avLst/>
          </a:prstGeom>
        </p:spPr>
        <p:style>
          <a:lnRef idx="1">
            <a:schemeClr val="accent1"/>
          </a:lnRef>
          <a:fillRef idx="0">
            <a:schemeClr val="accent1"/>
          </a:fillRef>
          <a:effectRef idx="0">
            <a:schemeClr val="accent1"/>
          </a:effectRef>
          <a:fontRef idx="minor">
            <a:schemeClr val="tx1"/>
          </a:fontRef>
        </p:style>
      </p:cxnSp>
      <p:grpSp>
        <p:nvGrpSpPr>
          <p:cNvPr id="27" name="Group 70"/>
          <p:cNvGrpSpPr/>
          <p:nvPr/>
        </p:nvGrpSpPr>
        <p:grpSpPr>
          <a:xfrm>
            <a:off x="4953000" y="4040861"/>
            <a:ext cx="2209800" cy="279977"/>
            <a:chOff x="5334000" y="609600"/>
            <a:chExt cx="2209800" cy="279977"/>
          </a:xfrm>
          <a:solidFill>
            <a:schemeClr val="bg1"/>
          </a:solidFill>
        </p:grpSpPr>
        <p:sp>
          <p:nvSpPr>
            <p:cNvPr id="29" name="TextBox 28"/>
            <p:cNvSpPr txBox="1"/>
            <p:nvPr/>
          </p:nvSpPr>
          <p:spPr>
            <a:xfrm>
              <a:off x="5334000" y="612578"/>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EB id   p    5             Len</a:t>
              </a:r>
              <a:endParaRPr lang="en-US" sz="1200" b="1" dirty="0">
                <a:latin typeface="Arial" pitchFamily="34" charset="0"/>
                <a:cs typeface="Arial" pitchFamily="34" charset="0"/>
              </a:endParaRPr>
            </a:p>
          </p:txBody>
        </p:sp>
        <p:cxnSp>
          <p:nvCxnSpPr>
            <p:cNvPr id="30" name="Straight Connector 29"/>
            <p:cNvCxnSpPr>
              <a:stCxn id="29" idx="0"/>
              <a:endCxn id="29" idx="2"/>
            </p:cNvCxnSpPr>
            <p:nvPr/>
          </p:nvCxnSpPr>
          <p:spPr>
            <a:xfrm rot="16200000" flipH="1">
              <a:off x="6300400" y="751077"/>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728901" y="748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Elbow Connector 121"/>
          <p:cNvCxnSpPr>
            <a:stCxn id="11" idx="2"/>
          </p:cNvCxnSpPr>
          <p:nvPr/>
        </p:nvCxnSpPr>
        <p:spPr>
          <a:xfrm rot="5400000">
            <a:off x="7237467" y="5079133"/>
            <a:ext cx="298343" cy="4476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9575" y="914400"/>
            <a:ext cx="838200" cy="338554"/>
          </a:xfrm>
          <a:prstGeom prst="rect">
            <a:avLst/>
          </a:prstGeom>
          <a:noFill/>
          <a:ln>
            <a:noFill/>
            <a:prstDash val="dash"/>
          </a:ln>
          <a:effectLst/>
        </p:spPr>
        <p:txBody>
          <a:bodyPr wrap="square" rtlCol="0">
            <a:spAutoFit/>
          </a:bodyPr>
          <a:lstStyle/>
          <a:p>
            <a:r>
              <a:rPr lang="en-US" sz="1600" dirty="0" smtClean="0">
                <a:solidFill>
                  <a:srgbClr val="0070C0"/>
                </a:solidFill>
                <a:cs typeface="Arial" pitchFamily="34" charset="0"/>
              </a:rPr>
              <a:t>Header</a:t>
            </a:r>
          </a:p>
        </p:txBody>
      </p:sp>
      <p:sp>
        <p:nvSpPr>
          <p:cNvPr id="34" name="Left Brace 33"/>
          <p:cNvSpPr/>
          <p:nvPr/>
        </p:nvSpPr>
        <p:spPr>
          <a:xfrm>
            <a:off x="1219200" y="8382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grpSp>
        <p:nvGrpSpPr>
          <p:cNvPr id="36" name="Group 35"/>
          <p:cNvGrpSpPr/>
          <p:nvPr/>
        </p:nvGrpSpPr>
        <p:grpSpPr>
          <a:xfrm>
            <a:off x="4953000" y="752475"/>
            <a:ext cx="3429000" cy="918865"/>
            <a:chOff x="4953000" y="762000"/>
            <a:chExt cx="3429000" cy="918865"/>
          </a:xfrm>
        </p:grpSpPr>
        <p:sp>
          <p:nvSpPr>
            <p:cNvPr id="37" name="TextBox 36"/>
            <p:cNvSpPr txBox="1"/>
            <p:nvPr/>
          </p:nvSpPr>
          <p:spPr>
            <a:xfrm>
              <a:off x="4953000" y="762000"/>
              <a:ext cx="10668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ID of EB that built this bank</a:t>
              </a:r>
              <a:endParaRPr lang="en-US" sz="1200" dirty="0">
                <a:solidFill>
                  <a:srgbClr val="0070C0"/>
                </a:solidFill>
              </a:endParaRPr>
            </a:p>
          </p:txBody>
        </p:sp>
        <p:sp>
          <p:nvSpPr>
            <p:cNvPr id="38" name="TextBox 37"/>
            <p:cNvSpPr txBox="1"/>
            <p:nvPr/>
          </p:nvSpPr>
          <p:spPr>
            <a:xfrm>
              <a:off x="6172200" y="762000"/>
              <a:ext cx="9144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Segment of 64 bit </a:t>
              </a:r>
              <a:r>
                <a:rPr lang="en-US" sz="1200" dirty="0" err="1" smtClean="0">
                  <a:solidFill>
                    <a:srgbClr val="0070C0"/>
                  </a:solidFill>
                </a:rPr>
                <a:t>uints</a:t>
              </a:r>
              <a:endParaRPr lang="en-US" sz="1200" dirty="0">
                <a:solidFill>
                  <a:srgbClr val="0070C0"/>
                </a:solidFill>
              </a:endParaRPr>
            </a:p>
          </p:txBody>
        </p:sp>
        <p:sp>
          <p:nvSpPr>
            <p:cNvPr id="39" name="TextBox 38"/>
            <p:cNvSpPr txBox="1"/>
            <p:nvPr/>
          </p:nvSpPr>
          <p:spPr>
            <a:xfrm>
              <a:off x="7239000" y="942201"/>
              <a:ext cx="11430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Len of segment</a:t>
              </a:r>
              <a:endParaRPr lang="en-US" sz="1200" dirty="0">
                <a:solidFill>
                  <a:srgbClr val="0070C0"/>
                </a:solidFill>
              </a:endParaRPr>
            </a:p>
          </p:txBody>
        </p:sp>
        <p:cxnSp>
          <p:nvCxnSpPr>
            <p:cNvPr id="40" name="Straight Connector 39"/>
            <p:cNvCxnSpPr>
              <a:stCxn id="38" idx="2"/>
            </p:cNvCxnSpPr>
            <p:nvPr/>
          </p:nvCxnSpPr>
          <p:spPr>
            <a:xfrm rot="5400000">
              <a:off x="5979170" y="807095"/>
              <a:ext cx="23366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2"/>
            </p:cNvCxnSpPr>
            <p:nvPr/>
          </p:nvCxnSpPr>
          <p:spPr>
            <a:xfrm rot="5400000">
              <a:off x="5219700" y="1185565"/>
              <a:ext cx="228600" cy="304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Group 70"/>
            <p:cNvGrpSpPr/>
            <p:nvPr/>
          </p:nvGrpSpPr>
          <p:grpSpPr>
            <a:xfrm>
              <a:off x="4953000" y="1400888"/>
              <a:ext cx="2209800" cy="279977"/>
              <a:chOff x="5334000" y="609600"/>
              <a:chExt cx="2209800" cy="279977"/>
            </a:xfrm>
            <a:solidFill>
              <a:schemeClr val="bg1"/>
            </a:solidFill>
          </p:grpSpPr>
          <p:sp>
            <p:nvSpPr>
              <p:cNvPr id="44" name="TextBox 43"/>
              <p:cNvSpPr txBox="1"/>
              <p:nvPr/>
            </p:nvSpPr>
            <p:spPr>
              <a:xfrm>
                <a:off x="5334000" y="612578"/>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EB id     0xa              Len</a:t>
                </a:r>
                <a:endParaRPr lang="en-US" sz="1200" b="1" dirty="0">
                  <a:latin typeface="Arial" pitchFamily="34" charset="0"/>
                  <a:cs typeface="Arial" pitchFamily="34" charset="0"/>
                </a:endParaRPr>
              </a:p>
            </p:txBody>
          </p:sp>
          <p:cxnSp>
            <p:nvCxnSpPr>
              <p:cNvPr id="45" name="Straight Connector 44"/>
              <p:cNvCxnSpPr>
                <a:stCxn id="44" idx="0"/>
                <a:endCxn id="44" idx="2"/>
              </p:cNvCxnSpPr>
              <p:nvPr/>
            </p:nvCxnSpPr>
            <p:spPr>
              <a:xfrm rot="16200000" flipH="1">
                <a:off x="6300400" y="751077"/>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728901" y="748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Elbow Connector 118"/>
            <p:cNvCxnSpPr>
              <a:stCxn id="39" idx="2"/>
              <a:endCxn id="44" idx="3"/>
            </p:cNvCxnSpPr>
            <p:nvPr/>
          </p:nvCxnSpPr>
          <p:spPr>
            <a:xfrm rot="5400000">
              <a:off x="7325067" y="1056933"/>
              <a:ext cx="323166" cy="647700"/>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p:nvPr/>
        </p:nvCxnSpPr>
        <p:spPr>
          <a:xfrm>
            <a:off x="3810000" y="1532128"/>
            <a:ext cx="1143000" cy="71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53000" y="1837551"/>
            <a:ext cx="36576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64 bit number of first event in physics bank.</a:t>
            </a:r>
            <a:endParaRPr lang="en-US" sz="1200" dirty="0">
              <a:solidFill>
                <a:srgbClr val="0070C0"/>
              </a:solidFill>
            </a:endParaRPr>
          </a:p>
        </p:txBody>
      </p:sp>
      <p:sp>
        <p:nvSpPr>
          <p:cNvPr id="49" name="Rectangle 48"/>
          <p:cNvSpPr/>
          <p:nvPr/>
        </p:nvSpPr>
        <p:spPr>
          <a:xfrm>
            <a:off x="1600200" y="838200"/>
            <a:ext cx="2209800" cy="55626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50" name="TextBox 49"/>
          <p:cNvSpPr txBox="1"/>
          <p:nvPr/>
        </p:nvSpPr>
        <p:spPr>
          <a:xfrm>
            <a:off x="1600200" y="83820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Built Trigger Bank Length</a:t>
            </a:r>
            <a:endParaRPr lang="en-US" sz="1200" b="1" dirty="0">
              <a:latin typeface="Arial" pitchFamily="34" charset="0"/>
              <a:cs typeface="Arial" pitchFamily="34" charset="0"/>
            </a:endParaRPr>
          </a:p>
        </p:txBody>
      </p:sp>
      <p:sp>
        <p:nvSpPr>
          <p:cNvPr id="51" name="TextBox 50"/>
          <p:cNvSpPr txBox="1"/>
          <p:nvPr/>
        </p:nvSpPr>
        <p:spPr>
          <a:xfrm>
            <a:off x="1666875" y="5895201"/>
            <a:ext cx="2057400" cy="276999"/>
          </a:xfrm>
          <a:prstGeom prst="rect">
            <a:avLst/>
          </a:prstGeom>
          <a:noFill/>
          <a:ln w="19050">
            <a:noFill/>
          </a:ln>
        </p:spPr>
        <p:txBody>
          <a:bodyPr wrap="square" rtlCol="0">
            <a:spAutoFit/>
          </a:bodyPr>
          <a:lstStyle/>
          <a:p>
            <a:pPr algn="ctr"/>
            <a:r>
              <a:rPr lang="en-US" sz="1200" b="1" dirty="0" smtClean="0">
                <a:solidFill>
                  <a:srgbClr val="0070C0"/>
                </a:solidFill>
                <a:cs typeface="Arial" pitchFamily="34" charset="0"/>
              </a:rPr>
              <a:t>(one for each ROC, to ROC N)</a:t>
            </a:r>
          </a:p>
        </p:txBody>
      </p:sp>
      <p:grpSp>
        <p:nvGrpSpPr>
          <p:cNvPr id="52" name="Group 51"/>
          <p:cNvGrpSpPr/>
          <p:nvPr/>
        </p:nvGrpSpPr>
        <p:grpSpPr>
          <a:xfrm>
            <a:off x="1600200" y="1107102"/>
            <a:ext cx="2209800" cy="279977"/>
            <a:chOff x="5334000" y="609600"/>
            <a:chExt cx="2209800" cy="279977"/>
          </a:xfrm>
        </p:grpSpPr>
        <p:sp>
          <p:nvSpPr>
            <p:cNvPr id="53" name="TextBox 52"/>
            <p:cNvSpPr txBox="1"/>
            <p:nvPr/>
          </p:nvSpPr>
          <p:spPr>
            <a:xfrm>
              <a:off x="5334000" y="612578"/>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0XFF2X         0x20       N</a:t>
              </a:r>
              <a:endParaRPr lang="en-US" sz="1200" b="1" dirty="0">
                <a:latin typeface="Arial" pitchFamily="34" charset="0"/>
                <a:cs typeface="Arial" pitchFamily="34" charset="0"/>
              </a:endParaRPr>
            </a:p>
          </p:txBody>
        </p:sp>
        <p:cxnSp>
          <p:nvCxnSpPr>
            <p:cNvPr id="54" name="Straight Connector 53"/>
            <p:cNvCxnSpPr>
              <a:stCxn id="53" idx="0"/>
              <a:endCxn id="53"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87190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1600200" y="3040678"/>
            <a:ext cx="2209800" cy="1055072"/>
            <a:chOff x="1600200" y="2812078"/>
            <a:chExt cx="2209800" cy="1055072"/>
          </a:xfrm>
        </p:grpSpPr>
        <p:sp>
          <p:nvSpPr>
            <p:cNvPr id="57" name="TextBox 56"/>
            <p:cNvSpPr txBox="1"/>
            <p:nvPr/>
          </p:nvSpPr>
          <p:spPr>
            <a:xfrm>
              <a:off x="1600200" y="3346252"/>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grpSp>
          <p:nvGrpSpPr>
            <p:cNvPr id="58" name="Group 74"/>
            <p:cNvGrpSpPr/>
            <p:nvPr/>
          </p:nvGrpSpPr>
          <p:grpSpPr>
            <a:xfrm>
              <a:off x="1600200" y="2812078"/>
              <a:ext cx="2209800" cy="279977"/>
              <a:chOff x="5334000" y="609600"/>
              <a:chExt cx="2209800" cy="279977"/>
            </a:xfrm>
          </p:grpSpPr>
          <p:sp>
            <p:nvSpPr>
              <p:cNvPr id="65" name="TextBox 64"/>
              <p:cNvSpPr txBox="1"/>
              <p:nvPr/>
            </p:nvSpPr>
            <p:spPr>
              <a:xfrm>
                <a:off x="5334000" y="612578"/>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EB id   p    5             Len</a:t>
                </a:r>
                <a:endParaRPr lang="en-US" sz="1200" b="1" dirty="0">
                  <a:latin typeface="Arial" pitchFamily="34" charset="0"/>
                  <a:cs typeface="Arial" pitchFamily="34" charset="0"/>
                </a:endParaRPr>
              </a:p>
            </p:txBody>
          </p:sp>
          <p:cxnSp>
            <p:nvCxnSpPr>
              <p:cNvPr id="66" name="Straight Connector 65"/>
              <p:cNvCxnSpPr>
                <a:stCxn id="65" idx="0"/>
                <a:endCxn id="65"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flipH="1">
                <a:off x="5728901"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136"/>
            <p:cNvGrpSpPr/>
            <p:nvPr/>
          </p:nvGrpSpPr>
          <p:grpSpPr>
            <a:xfrm>
              <a:off x="1600200" y="3095624"/>
              <a:ext cx="2209800" cy="246222"/>
              <a:chOff x="5334000" y="620673"/>
              <a:chExt cx="2209800" cy="246222"/>
            </a:xfrm>
          </p:grpSpPr>
          <p:sp>
            <p:nvSpPr>
              <p:cNvPr id="63" name="TextBox 62"/>
              <p:cNvSpPr txBox="1"/>
              <p:nvPr/>
            </p:nvSpPr>
            <p:spPr>
              <a:xfrm>
                <a:off x="5334000" y="620674"/>
                <a:ext cx="2209800" cy="246221"/>
              </a:xfrm>
              <a:prstGeom prst="rect">
                <a:avLst/>
              </a:prstGeom>
              <a:noFill/>
              <a:ln w="19050">
                <a:solidFill>
                  <a:schemeClr val="tx1"/>
                </a:solidFill>
              </a:ln>
            </p:spPr>
            <p:txBody>
              <a:bodyPr wrap="square" rtlCol="0">
                <a:spAutoFit/>
              </a:bodyPr>
              <a:lstStyle/>
              <a:p>
                <a:r>
                  <a:rPr lang="en-US" sz="1000" b="1" dirty="0" smtClean="0">
                    <a:latin typeface="Arial" pitchFamily="34" charset="0"/>
                    <a:cs typeface="Arial" pitchFamily="34" charset="0"/>
                  </a:rPr>
                  <a:t>  Event Type 2        Event Type 1</a:t>
                </a:r>
                <a:endParaRPr lang="en-US" sz="1000" b="1" dirty="0">
                  <a:latin typeface="Arial" pitchFamily="34" charset="0"/>
                  <a:cs typeface="Arial" pitchFamily="34" charset="0"/>
                </a:endParaRPr>
              </a:p>
            </p:txBody>
          </p:sp>
          <p:cxnSp>
            <p:nvCxnSpPr>
              <p:cNvPr id="64" name="Straight Connector 63"/>
              <p:cNvCxnSpPr>
                <a:stCxn id="63" idx="0"/>
                <a:endCxn id="63" idx="2"/>
              </p:cNvCxnSpPr>
              <p:nvPr/>
            </p:nvCxnSpPr>
            <p:spPr>
              <a:xfrm rot="16200000" flipH="1">
                <a:off x="6315789" y="743784"/>
                <a:ext cx="2462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139"/>
            <p:cNvGrpSpPr/>
            <p:nvPr/>
          </p:nvGrpSpPr>
          <p:grpSpPr>
            <a:xfrm>
              <a:off x="1600200" y="3620929"/>
              <a:ext cx="2209800" cy="246221"/>
              <a:chOff x="5334000" y="622103"/>
              <a:chExt cx="2209800" cy="246221"/>
            </a:xfrm>
          </p:grpSpPr>
          <p:sp>
            <p:nvSpPr>
              <p:cNvPr id="61" name="TextBox 60"/>
              <p:cNvSpPr txBox="1"/>
              <p:nvPr/>
            </p:nvSpPr>
            <p:spPr>
              <a:xfrm>
                <a:off x="5334000" y="622103"/>
                <a:ext cx="2209800" cy="246221"/>
              </a:xfrm>
              <a:prstGeom prst="rect">
                <a:avLst/>
              </a:prstGeom>
              <a:noFill/>
              <a:ln w="19050">
                <a:solidFill>
                  <a:schemeClr val="tx1"/>
                </a:solidFill>
              </a:ln>
            </p:spPr>
            <p:txBody>
              <a:bodyPr wrap="square" rtlCol="0">
                <a:spAutoFit/>
              </a:bodyPr>
              <a:lstStyle/>
              <a:p>
                <a:r>
                  <a:rPr lang="en-US" sz="1000" b="1" dirty="0" smtClean="0">
                    <a:latin typeface="Arial" pitchFamily="34" charset="0"/>
                    <a:cs typeface="Arial" pitchFamily="34" charset="0"/>
                  </a:rPr>
                  <a:t> Event Type M      Event Type M-1</a:t>
                </a:r>
                <a:endParaRPr lang="en-US" sz="1000" b="1" dirty="0">
                  <a:latin typeface="Arial" pitchFamily="34" charset="0"/>
                  <a:cs typeface="Arial" pitchFamily="34" charset="0"/>
                </a:endParaRPr>
              </a:p>
            </p:txBody>
          </p:sp>
          <p:cxnSp>
            <p:nvCxnSpPr>
              <p:cNvPr id="62" name="Straight Connector 61"/>
              <p:cNvCxnSpPr>
                <a:stCxn id="61" idx="0"/>
                <a:endCxn id="61" idx="2"/>
              </p:cNvCxnSpPr>
              <p:nvPr/>
            </p:nvCxnSpPr>
            <p:spPr>
              <a:xfrm>
                <a:off x="6438900" y="622103"/>
                <a:ext cx="0" cy="2462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1600200" y="4095750"/>
            <a:ext cx="2209801" cy="1658124"/>
            <a:chOff x="1600200" y="4429125"/>
            <a:chExt cx="2209801" cy="1658124"/>
          </a:xfrm>
        </p:grpSpPr>
        <p:grpSp>
          <p:nvGrpSpPr>
            <p:cNvPr id="69" name="Group 84"/>
            <p:cNvGrpSpPr/>
            <p:nvPr/>
          </p:nvGrpSpPr>
          <p:grpSpPr>
            <a:xfrm>
              <a:off x="1600200" y="4429125"/>
              <a:ext cx="2209800" cy="1658124"/>
              <a:chOff x="1600200" y="2647176"/>
              <a:chExt cx="2209800" cy="1658124"/>
            </a:xfrm>
          </p:grpSpPr>
          <p:sp>
            <p:nvSpPr>
              <p:cNvPr id="74" name="TextBox 73"/>
              <p:cNvSpPr txBox="1"/>
              <p:nvPr/>
            </p:nvSpPr>
            <p:spPr>
              <a:xfrm>
                <a:off x="1600200" y="292340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 for event 1</a:t>
                </a:r>
                <a:endParaRPr lang="en-US" sz="1200" b="1" dirty="0">
                  <a:latin typeface="Arial" pitchFamily="34" charset="0"/>
                  <a:cs typeface="Arial" pitchFamily="34" charset="0"/>
                </a:endParaRPr>
              </a:p>
            </p:txBody>
          </p:sp>
          <p:sp>
            <p:nvSpPr>
              <p:cNvPr id="75" name="TextBox 74"/>
              <p:cNvSpPr txBox="1"/>
              <p:nvPr/>
            </p:nvSpPr>
            <p:spPr>
              <a:xfrm>
                <a:off x="1600200" y="319962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Misc. for event 1</a:t>
                </a:r>
                <a:endParaRPr lang="en-US" sz="1200" b="1" dirty="0">
                  <a:latin typeface="Arial" pitchFamily="34" charset="0"/>
                  <a:cs typeface="Arial" pitchFamily="34" charset="0"/>
                </a:endParaRPr>
              </a:p>
            </p:txBody>
          </p:sp>
          <p:grpSp>
            <p:nvGrpSpPr>
              <p:cNvPr id="76" name="Group 170"/>
              <p:cNvGrpSpPr/>
              <p:nvPr/>
            </p:nvGrpSpPr>
            <p:grpSpPr>
              <a:xfrm>
                <a:off x="1600200" y="2647176"/>
                <a:ext cx="2209800" cy="279977"/>
                <a:chOff x="5334000" y="609600"/>
                <a:chExt cx="2209800" cy="279977"/>
              </a:xfrm>
            </p:grpSpPr>
            <p:sp>
              <p:nvSpPr>
                <p:cNvPr id="80" name="TextBox 79"/>
                <p:cNvSpPr txBox="1"/>
                <p:nvPr/>
              </p:nvSpPr>
              <p:spPr>
                <a:xfrm>
                  <a:off x="5334000" y="612578"/>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roc1 id   0x01           Len</a:t>
                  </a:r>
                  <a:endParaRPr lang="en-US" sz="1200" b="1" dirty="0">
                    <a:latin typeface="Arial" pitchFamily="34" charset="0"/>
                    <a:cs typeface="Arial" pitchFamily="34" charset="0"/>
                  </a:endParaRPr>
                </a:p>
              </p:txBody>
            </p:sp>
            <p:cxnSp>
              <p:nvCxnSpPr>
                <p:cNvPr id="81" name="Straight Connector 80"/>
                <p:cNvCxnSpPr>
                  <a:stCxn id="80" idx="0"/>
                  <a:endCxn id="80"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582415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80"/>
              <p:cNvSpPr txBox="1"/>
              <p:nvPr/>
            </p:nvSpPr>
            <p:spPr>
              <a:xfrm>
                <a:off x="1600200" y="347585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78" name="TextBox 77"/>
              <p:cNvSpPr txBox="1"/>
              <p:nvPr/>
            </p:nvSpPr>
            <p:spPr>
              <a:xfrm>
                <a:off x="1600200" y="375207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 for event M</a:t>
                </a:r>
                <a:endParaRPr lang="en-US" sz="1200" b="1" dirty="0">
                  <a:latin typeface="Arial" pitchFamily="34" charset="0"/>
                  <a:cs typeface="Arial" pitchFamily="34" charset="0"/>
                </a:endParaRPr>
              </a:p>
            </p:txBody>
          </p:sp>
          <p:sp>
            <p:nvSpPr>
              <p:cNvPr id="79" name="TextBox 78"/>
              <p:cNvSpPr txBox="1"/>
              <p:nvPr/>
            </p:nvSpPr>
            <p:spPr>
              <a:xfrm>
                <a:off x="1600200" y="402830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Misc. for event M</a:t>
                </a:r>
                <a:endParaRPr lang="en-US" sz="1200" b="1" dirty="0">
                  <a:latin typeface="Arial" pitchFamily="34" charset="0"/>
                  <a:cs typeface="Arial" pitchFamily="34" charset="0"/>
                </a:endParaRPr>
              </a:p>
            </p:txBody>
          </p:sp>
        </p:grpSp>
        <p:cxnSp>
          <p:nvCxnSpPr>
            <p:cNvPr id="70" name="Straight Connector 69"/>
            <p:cNvCxnSpPr/>
            <p:nvPr/>
          </p:nvCxnSpPr>
          <p:spPr>
            <a:xfrm>
              <a:off x="3581400" y="4848224"/>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p:cNvCxnSpPr/>
            <p:nvPr/>
          </p:nvCxnSpPr>
          <p:spPr>
            <a:xfrm>
              <a:off x="1600200" y="484822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p:cNvCxnSpPr/>
            <p:nvPr/>
          </p:nvCxnSpPr>
          <p:spPr>
            <a:xfrm>
              <a:off x="1600200" y="566737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3" name="Straight Connector 72"/>
            <p:cNvCxnSpPr/>
            <p:nvPr/>
          </p:nvCxnSpPr>
          <p:spPr>
            <a:xfrm>
              <a:off x="3581400" y="566737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83" name="Curved Connector 82"/>
          <p:cNvCxnSpPr>
            <a:endCxn id="29" idx="1"/>
          </p:cNvCxnSpPr>
          <p:nvPr/>
        </p:nvCxnSpPr>
        <p:spPr>
          <a:xfrm>
            <a:off x="3810000" y="3142687"/>
            <a:ext cx="1143000" cy="1039652"/>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600200" y="27717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Run Number &amp; Run Type</a:t>
            </a:r>
            <a:endParaRPr lang="en-US" sz="1200" b="1" dirty="0">
              <a:latin typeface="Arial" pitchFamily="34" charset="0"/>
              <a:cs typeface="Arial" pitchFamily="34" charset="0"/>
            </a:endParaRPr>
          </a:p>
        </p:txBody>
      </p:sp>
      <p:grpSp>
        <p:nvGrpSpPr>
          <p:cNvPr id="85" name="Group 84"/>
          <p:cNvGrpSpPr/>
          <p:nvPr/>
        </p:nvGrpSpPr>
        <p:grpSpPr>
          <a:xfrm>
            <a:off x="1600200" y="1390650"/>
            <a:ext cx="2209800" cy="279977"/>
            <a:chOff x="5334000" y="609600"/>
            <a:chExt cx="2209800" cy="279977"/>
          </a:xfrm>
        </p:grpSpPr>
        <p:sp>
          <p:nvSpPr>
            <p:cNvPr id="86" name="TextBox 85"/>
            <p:cNvSpPr txBox="1"/>
            <p:nvPr/>
          </p:nvSpPr>
          <p:spPr>
            <a:xfrm>
              <a:off x="5334000" y="612578"/>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EB id     0xa              Len</a:t>
              </a:r>
              <a:endParaRPr lang="en-US" sz="1200" b="1" dirty="0">
                <a:latin typeface="Arial" pitchFamily="34" charset="0"/>
                <a:cs typeface="Arial" pitchFamily="34" charset="0"/>
              </a:endParaRPr>
            </a:p>
          </p:txBody>
        </p:sp>
        <p:cxnSp>
          <p:nvCxnSpPr>
            <p:cNvPr id="87" name="Straight Connector 86"/>
            <p:cNvCxnSpPr>
              <a:stCxn id="86" idx="0"/>
              <a:endCxn id="86"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5728901"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1600200" y="166610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First Event Number</a:t>
            </a:r>
            <a:endParaRPr lang="en-US" sz="1200" b="1" dirty="0">
              <a:latin typeface="Arial" pitchFamily="34" charset="0"/>
              <a:cs typeface="Arial" pitchFamily="34" charset="0"/>
            </a:endParaRPr>
          </a:p>
        </p:txBody>
      </p:sp>
      <p:sp>
        <p:nvSpPr>
          <p:cNvPr id="90" name="TextBox 89"/>
          <p:cNvSpPr txBox="1"/>
          <p:nvPr/>
        </p:nvSpPr>
        <p:spPr>
          <a:xfrm>
            <a:off x="1600200" y="1941552"/>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Average Timestamp 1</a:t>
            </a:r>
            <a:endParaRPr lang="en-US" sz="1200" b="1" dirty="0">
              <a:latin typeface="Arial" pitchFamily="34" charset="0"/>
              <a:cs typeface="Arial" pitchFamily="34" charset="0"/>
            </a:endParaRPr>
          </a:p>
        </p:txBody>
      </p:sp>
      <p:sp>
        <p:nvSpPr>
          <p:cNvPr id="91" name="TextBox 90"/>
          <p:cNvSpPr txBox="1"/>
          <p:nvPr/>
        </p:nvSpPr>
        <p:spPr>
          <a:xfrm>
            <a:off x="1600200" y="2217777"/>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92" name="TextBox 91"/>
          <p:cNvSpPr txBox="1"/>
          <p:nvPr/>
        </p:nvSpPr>
        <p:spPr>
          <a:xfrm>
            <a:off x="1600200" y="249477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Average Timestamp M</a:t>
            </a:r>
            <a:endParaRPr lang="en-US" sz="1200" b="1" dirty="0">
              <a:latin typeface="Arial" pitchFamily="34" charset="0"/>
              <a:cs typeface="Arial" pitchFamily="34" charset="0"/>
            </a:endParaRPr>
          </a:p>
        </p:txBody>
      </p:sp>
      <p:sp>
        <p:nvSpPr>
          <p:cNvPr id="93" name="TextBox 92"/>
          <p:cNvSpPr txBox="1"/>
          <p:nvPr/>
        </p:nvSpPr>
        <p:spPr>
          <a:xfrm>
            <a:off x="4953000" y="2209710"/>
            <a:ext cx="3657600" cy="461665"/>
          </a:xfrm>
          <a:prstGeom prst="rect">
            <a:avLst/>
          </a:prstGeom>
          <a:noFill/>
          <a:ln w="3175">
            <a:solidFill>
              <a:srgbClr val="0070C0"/>
            </a:solidFill>
            <a:prstDash val="lgDash"/>
          </a:ln>
        </p:spPr>
        <p:txBody>
          <a:bodyPr wrap="square" rtlCol="0">
            <a:spAutoFit/>
          </a:bodyPr>
          <a:lstStyle/>
          <a:p>
            <a:r>
              <a:rPr lang="en-US" sz="1200" b="1" dirty="0" smtClean="0">
                <a:solidFill>
                  <a:srgbClr val="0070C0"/>
                </a:solidFill>
              </a:rPr>
              <a:t>Optional</a:t>
            </a:r>
            <a:r>
              <a:rPr lang="en-US" sz="1200" dirty="0" smtClean="0">
                <a:solidFill>
                  <a:srgbClr val="0070C0"/>
                </a:solidFill>
              </a:rPr>
              <a:t>:  Timestamps. If checking consistency, the avg. timestamp of all ROCs for each.</a:t>
            </a:r>
            <a:endParaRPr lang="en-US" sz="1200" dirty="0">
              <a:solidFill>
                <a:srgbClr val="0070C0"/>
              </a:solidFill>
            </a:endParaRPr>
          </a:p>
        </p:txBody>
      </p:sp>
      <p:sp>
        <p:nvSpPr>
          <p:cNvPr id="94" name="Left Brace 93"/>
          <p:cNvSpPr/>
          <p:nvPr/>
        </p:nvSpPr>
        <p:spPr>
          <a:xfrm flipH="1">
            <a:off x="3886200" y="1948249"/>
            <a:ext cx="304800" cy="81915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95" name="Straight Arrow Connector 94"/>
          <p:cNvCxnSpPr>
            <a:stCxn id="93" idx="1"/>
            <a:endCxn id="94" idx="1"/>
          </p:cNvCxnSpPr>
          <p:nvPr/>
        </p:nvCxnSpPr>
        <p:spPr>
          <a:xfrm flipH="1" flipV="1">
            <a:off x="4191000" y="2357824"/>
            <a:ext cx="762000" cy="8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 idx="1"/>
            <a:endCxn id="7" idx="1"/>
          </p:cNvCxnSpPr>
          <p:nvPr/>
        </p:nvCxnSpPr>
        <p:spPr>
          <a:xfrm flipH="1" flipV="1">
            <a:off x="4191000" y="3733800"/>
            <a:ext cx="762000" cy="852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9" idx="3"/>
            <a:endCxn id="48" idx="1"/>
          </p:cNvCxnSpPr>
          <p:nvPr/>
        </p:nvCxnSpPr>
        <p:spPr>
          <a:xfrm>
            <a:off x="3810000" y="1804601"/>
            <a:ext cx="1143000" cy="1714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953000" y="2771001"/>
            <a:ext cx="3657600" cy="276999"/>
          </a:xfrm>
          <a:prstGeom prst="rect">
            <a:avLst/>
          </a:prstGeom>
          <a:noFill/>
          <a:ln w="3175">
            <a:solidFill>
              <a:srgbClr val="0070C0"/>
            </a:solidFill>
            <a:prstDash val="lgDash"/>
          </a:ln>
        </p:spPr>
        <p:txBody>
          <a:bodyPr wrap="square" rtlCol="0">
            <a:spAutoFit/>
          </a:bodyPr>
          <a:lstStyle/>
          <a:p>
            <a:r>
              <a:rPr lang="en-US" sz="1200" b="1" dirty="0" smtClean="0">
                <a:solidFill>
                  <a:srgbClr val="0070C0"/>
                </a:solidFill>
              </a:rPr>
              <a:t>Optional</a:t>
            </a:r>
            <a:r>
              <a:rPr lang="en-US" sz="1200" dirty="0" smtClean="0">
                <a:solidFill>
                  <a:srgbClr val="0070C0"/>
                </a:solidFill>
              </a:rPr>
              <a:t>:  run # in high 32 bits. Run type in low 32 bits.</a:t>
            </a:r>
            <a:endParaRPr lang="en-US" sz="1200" dirty="0">
              <a:solidFill>
                <a:srgbClr val="0070C0"/>
              </a:solidFill>
            </a:endParaRPr>
          </a:p>
        </p:txBody>
      </p:sp>
      <p:cxnSp>
        <p:nvCxnSpPr>
          <p:cNvPr id="100" name="Straight Arrow Connector 99"/>
          <p:cNvCxnSpPr>
            <a:stCxn id="84" idx="3"/>
            <a:endCxn id="99" idx="1"/>
          </p:cNvCxnSpPr>
          <p:nvPr/>
        </p:nvCxnSpPr>
        <p:spPr>
          <a:xfrm flipV="1">
            <a:off x="3810000" y="2909501"/>
            <a:ext cx="1143000" cy="77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5" idx="1"/>
            <a:endCxn id="14" idx="1"/>
          </p:cNvCxnSpPr>
          <p:nvPr/>
        </p:nvCxnSpPr>
        <p:spPr>
          <a:xfrm flipH="1" flipV="1">
            <a:off x="4191000" y="4495800"/>
            <a:ext cx="762000" cy="1691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5547926" y="4195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2176076" y="31865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791200" y="3562350"/>
            <a:ext cx="11430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Padding (2bits)</a:t>
            </a:r>
            <a:endParaRPr lang="en-US" sz="1200" dirty="0">
              <a:solidFill>
                <a:srgbClr val="0070C0"/>
              </a:solidFill>
            </a:endParaRPr>
          </a:p>
        </p:txBody>
      </p:sp>
      <p:cxnSp>
        <p:nvCxnSpPr>
          <p:cNvPr id="133" name="Straight Connector 132"/>
          <p:cNvCxnSpPr>
            <a:stCxn id="29" idx="3"/>
            <a:endCxn id="24" idx="1"/>
          </p:cNvCxnSpPr>
          <p:nvPr/>
        </p:nvCxnSpPr>
        <p:spPr>
          <a:xfrm>
            <a:off x="7162800" y="4182339"/>
            <a:ext cx="381000" cy="42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a:stCxn id="67" idx="3"/>
            <a:endCxn id="65" idx="1"/>
          </p:cNvCxnSpPr>
          <p:nvPr/>
        </p:nvCxnSpPr>
        <p:spPr>
          <a:xfrm>
            <a:off x="3810000" y="3715435"/>
            <a:ext cx="990600" cy="23306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752600" y="719435"/>
            <a:ext cx="2057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Physics Event</a:t>
            </a:r>
            <a:endParaRPr lang="en-US" sz="2000" b="1" dirty="0">
              <a:latin typeface="Arial" pitchFamily="34" charset="0"/>
              <a:cs typeface="Arial" pitchFamily="34" charset="0"/>
            </a:endParaRPr>
          </a:p>
        </p:txBody>
      </p:sp>
      <p:sp>
        <p:nvSpPr>
          <p:cNvPr id="7" name="TextBox 6"/>
          <p:cNvSpPr txBox="1"/>
          <p:nvPr/>
        </p:nvSpPr>
        <p:spPr>
          <a:xfrm>
            <a:off x="4495800" y="5481935"/>
            <a:ext cx="37338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Each data bank wraps 1 or more data blocks from a ROC.</a:t>
            </a:r>
          </a:p>
          <a:p>
            <a:r>
              <a:rPr lang="en-US" sz="1200" dirty="0" smtClean="0">
                <a:solidFill>
                  <a:srgbClr val="0070C0"/>
                </a:solidFill>
              </a:rPr>
              <a:t>One bank for each ROC. See Data Bank diagram.</a:t>
            </a:r>
            <a:endParaRPr lang="en-US" sz="1200" dirty="0">
              <a:solidFill>
                <a:srgbClr val="0070C0"/>
              </a:solidFill>
            </a:endParaRPr>
          </a:p>
        </p:txBody>
      </p:sp>
      <p:cxnSp>
        <p:nvCxnSpPr>
          <p:cNvPr id="12" name="Straight Arrow Connector 11"/>
          <p:cNvCxnSpPr>
            <a:stCxn id="125" idx="3"/>
            <a:endCxn id="137" idx="1"/>
          </p:cNvCxnSpPr>
          <p:nvPr/>
        </p:nvCxnSpPr>
        <p:spPr>
          <a:xfrm>
            <a:off x="3810000" y="2239061"/>
            <a:ext cx="990600" cy="2616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5800" y="2787135"/>
            <a:ext cx="1676400" cy="461665"/>
          </a:xfrm>
          <a:prstGeom prst="rect">
            <a:avLst/>
          </a:prstGeom>
          <a:solidFill>
            <a:schemeClr val="bg1"/>
          </a:solidFill>
          <a:ln w="3175">
            <a:solidFill>
              <a:srgbClr val="0070C0"/>
            </a:solidFill>
            <a:prstDash val="lgDash"/>
          </a:ln>
        </p:spPr>
        <p:txBody>
          <a:bodyPr wrap="square" rtlCol="0">
            <a:spAutoFit/>
          </a:bodyPr>
          <a:lstStyle/>
          <a:p>
            <a:r>
              <a:rPr lang="en-US" sz="1200" dirty="0" smtClean="0">
                <a:solidFill>
                  <a:srgbClr val="0070C0"/>
                </a:solidFill>
              </a:rPr>
              <a:t>Bank type: see Trigger Bank Tags table</a:t>
            </a:r>
            <a:endParaRPr lang="en-US" sz="1200" dirty="0">
              <a:solidFill>
                <a:srgbClr val="0070C0"/>
              </a:solidFill>
            </a:endParaRPr>
          </a:p>
        </p:txBody>
      </p:sp>
      <p:sp>
        <p:nvSpPr>
          <p:cNvPr id="14" name="TextBox 13"/>
          <p:cNvSpPr txBox="1"/>
          <p:nvPr/>
        </p:nvSpPr>
        <p:spPr>
          <a:xfrm>
            <a:off x="6248400" y="2787135"/>
            <a:ext cx="8382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segments</a:t>
            </a:r>
            <a:endParaRPr lang="en-US" sz="1200" dirty="0">
              <a:solidFill>
                <a:srgbClr val="0070C0"/>
              </a:solidFill>
            </a:endParaRPr>
          </a:p>
        </p:txBody>
      </p:sp>
      <p:sp>
        <p:nvSpPr>
          <p:cNvPr id="15" name="TextBox 14"/>
          <p:cNvSpPr txBox="1"/>
          <p:nvPr/>
        </p:nvSpPr>
        <p:spPr>
          <a:xfrm>
            <a:off x="7162800" y="2787135"/>
            <a:ext cx="12192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ROCs </a:t>
            </a:r>
            <a:endParaRPr lang="en-US" sz="1200" dirty="0">
              <a:solidFill>
                <a:srgbClr val="0070C0"/>
              </a:solidFill>
            </a:endParaRPr>
          </a:p>
        </p:txBody>
      </p:sp>
      <p:cxnSp>
        <p:nvCxnSpPr>
          <p:cNvPr id="18" name="Straight Arrow Connector 17"/>
          <p:cNvCxnSpPr>
            <a:stCxn id="7" idx="1"/>
            <a:endCxn id="71" idx="3"/>
          </p:cNvCxnSpPr>
          <p:nvPr/>
        </p:nvCxnSpPr>
        <p:spPr>
          <a:xfrm flipH="1" flipV="1">
            <a:off x="3810000" y="5471726"/>
            <a:ext cx="685800" cy="241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0"/>
          </p:cNvCxnSpPr>
          <p:nvPr/>
        </p:nvCxnSpPr>
        <p:spPr>
          <a:xfrm flipH="1" flipV="1">
            <a:off x="6248400" y="2590800"/>
            <a:ext cx="419100" cy="19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0"/>
          </p:cNvCxnSpPr>
          <p:nvPr/>
        </p:nvCxnSpPr>
        <p:spPr>
          <a:xfrm flipV="1">
            <a:off x="5334000" y="2590801"/>
            <a:ext cx="762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00200" y="1252835"/>
            <a:ext cx="2209800" cy="45339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52" name="TextBox 51"/>
          <p:cNvSpPr txBox="1"/>
          <p:nvPr/>
        </p:nvSpPr>
        <p:spPr>
          <a:xfrm>
            <a:off x="1600200" y="127188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Physics Event Length</a:t>
            </a:r>
            <a:endParaRPr lang="en-US" sz="1200" b="1" dirty="0">
              <a:latin typeface="Arial" pitchFamily="34" charset="0"/>
              <a:cs typeface="Arial" pitchFamily="34" charset="0"/>
            </a:endParaRPr>
          </a:p>
        </p:txBody>
      </p:sp>
      <p:sp>
        <p:nvSpPr>
          <p:cNvPr id="55" name="TextBox 27"/>
          <p:cNvSpPr txBox="1"/>
          <p:nvPr/>
        </p:nvSpPr>
        <p:spPr>
          <a:xfrm>
            <a:off x="1600200" y="182356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Built Trigger Bank Length</a:t>
            </a:r>
            <a:endParaRPr lang="en-US" sz="1200" b="1" dirty="0">
              <a:latin typeface="Arial" pitchFamily="34" charset="0"/>
              <a:cs typeface="Arial" pitchFamily="34" charset="0"/>
            </a:endParaRPr>
          </a:p>
        </p:txBody>
      </p:sp>
      <p:sp>
        <p:nvSpPr>
          <p:cNvPr id="56" name="TextBox 55"/>
          <p:cNvSpPr txBox="1"/>
          <p:nvPr/>
        </p:nvSpPr>
        <p:spPr>
          <a:xfrm>
            <a:off x="1600200" y="3853160"/>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Bank 1 for ROC 1</a:t>
            </a:r>
          </a:p>
          <a:p>
            <a:pPr algn="ctr"/>
            <a:endParaRPr lang="en-US" sz="1200" b="1" dirty="0" smtClean="0">
              <a:latin typeface="Arial" pitchFamily="34" charset="0"/>
              <a:cs typeface="Arial" pitchFamily="34" charset="0"/>
            </a:endParaRPr>
          </a:p>
        </p:txBody>
      </p:sp>
      <p:sp>
        <p:nvSpPr>
          <p:cNvPr id="57" name="TextBox 29"/>
          <p:cNvSpPr txBox="1"/>
          <p:nvPr/>
        </p:nvSpPr>
        <p:spPr>
          <a:xfrm>
            <a:off x="1600200" y="4500860"/>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a:t>
            </a:r>
          </a:p>
          <a:p>
            <a:pPr algn="ctr"/>
            <a:r>
              <a:rPr lang="en-US" sz="1200" b="1" dirty="0" smtClean="0">
                <a:latin typeface="Arial" pitchFamily="34" charset="0"/>
                <a:cs typeface="Arial" pitchFamily="34" charset="0"/>
              </a:rPr>
              <a:t> </a:t>
            </a:r>
          </a:p>
        </p:txBody>
      </p:sp>
      <p:sp>
        <p:nvSpPr>
          <p:cNvPr id="58" name="TextBox 57"/>
          <p:cNvSpPr txBox="1"/>
          <p:nvPr/>
        </p:nvSpPr>
        <p:spPr>
          <a:xfrm>
            <a:off x="457200" y="1352431"/>
            <a:ext cx="838200" cy="338554"/>
          </a:xfrm>
          <a:prstGeom prst="rect">
            <a:avLst/>
          </a:prstGeom>
          <a:noFill/>
          <a:ln>
            <a:noFill/>
            <a:prstDash val="dash"/>
          </a:ln>
          <a:effectLst/>
        </p:spPr>
        <p:txBody>
          <a:bodyPr wrap="square" rtlCol="0">
            <a:spAutoFit/>
          </a:bodyPr>
          <a:lstStyle/>
          <a:p>
            <a:r>
              <a:rPr lang="en-US" sz="1600" dirty="0" smtClean="0">
                <a:solidFill>
                  <a:srgbClr val="0070C0"/>
                </a:solidFill>
              </a:rPr>
              <a:t>Header</a:t>
            </a:r>
          </a:p>
        </p:txBody>
      </p:sp>
      <p:sp>
        <p:nvSpPr>
          <p:cNvPr id="59" name="TextBox 58"/>
          <p:cNvSpPr txBox="1"/>
          <p:nvPr/>
        </p:nvSpPr>
        <p:spPr>
          <a:xfrm>
            <a:off x="495300" y="2433935"/>
            <a:ext cx="762000" cy="830997"/>
          </a:xfrm>
          <a:prstGeom prst="rect">
            <a:avLst/>
          </a:prstGeom>
          <a:noFill/>
          <a:ln>
            <a:noFill/>
            <a:prstDash val="dash"/>
          </a:ln>
        </p:spPr>
        <p:txBody>
          <a:bodyPr wrap="square" rtlCol="0">
            <a:spAutoFit/>
          </a:bodyPr>
          <a:lstStyle/>
          <a:p>
            <a:pPr algn="ctr"/>
            <a:r>
              <a:rPr lang="en-US" sz="1600" dirty="0" smtClean="0">
                <a:solidFill>
                  <a:srgbClr val="0070C0"/>
                </a:solidFill>
              </a:rPr>
              <a:t>Built Trigger Bank</a:t>
            </a:r>
          </a:p>
        </p:txBody>
      </p:sp>
      <p:sp>
        <p:nvSpPr>
          <p:cNvPr id="60" name="TextBox 59"/>
          <p:cNvSpPr txBox="1"/>
          <p:nvPr/>
        </p:nvSpPr>
        <p:spPr>
          <a:xfrm>
            <a:off x="533400" y="4491335"/>
            <a:ext cx="685800" cy="584775"/>
          </a:xfrm>
          <a:prstGeom prst="rect">
            <a:avLst/>
          </a:prstGeom>
          <a:noFill/>
          <a:ln>
            <a:noFill/>
            <a:prstDash val="dash"/>
          </a:ln>
        </p:spPr>
        <p:txBody>
          <a:bodyPr wrap="square" rtlCol="0">
            <a:spAutoFit/>
          </a:bodyPr>
          <a:lstStyle/>
          <a:p>
            <a:pPr algn="ctr"/>
            <a:r>
              <a:rPr lang="en-US" sz="1600" dirty="0" smtClean="0">
                <a:solidFill>
                  <a:srgbClr val="0070C0"/>
                </a:solidFill>
              </a:rPr>
              <a:t>Data Banks</a:t>
            </a:r>
          </a:p>
        </p:txBody>
      </p:sp>
      <p:sp>
        <p:nvSpPr>
          <p:cNvPr id="61" name="Left Brace 60"/>
          <p:cNvSpPr/>
          <p:nvPr/>
        </p:nvSpPr>
        <p:spPr>
          <a:xfrm>
            <a:off x="1219200" y="190053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34"/>
          <p:cNvSpPr/>
          <p:nvPr/>
        </p:nvSpPr>
        <p:spPr>
          <a:xfrm>
            <a:off x="1219200" y="1252835"/>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e 62"/>
          <p:cNvSpPr/>
          <p:nvPr/>
        </p:nvSpPr>
        <p:spPr>
          <a:xfrm>
            <a:off x="1219200" y="388173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a:off x="1600200" y="265301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1 Segment</a:t>
            </a:r>
            <a:endParaRPr lang="en-US" sz="1200" b="1" dirty="0">
              <a:latin typeface="Arial" pitchFamily="34" charset="0"/>
              <a:cs typeface="Arial" pitchFamily="34" charset="0"/>
            </a:endParaRPr>
          </a:p>
        </p:txBody>
      </p:sp>
      <p:sp>
        <p:nvSpPr>
          <p:cNvPr id="67" name="TextBox 50"/>
          <p:cNvSpPr txBox="1"/>
          <p:nvPr/>
        </p:nvSpPr>
        <p:spPr>
          <a:xfrm>
            <a:off x="1600200" y="357693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N Segment</a:t>
            </a:r>
            <a:endParaRPr lang="en-US" sz="1200" b="1" dirty="0">
              <a:latin typeface="Arial" pitchFamily="34" charset="0"/>
              <a:cs typeface="Arial" pitchFamily="34" charset="0"/>
            </a:endParaRPr>
          </a:p>
        </p:txBody>
      </p:sp>
      <p:sp>
        <p:nvSpPr>
          <p:cNvPr id="68" name="TextBox 67"/>
          <p:cNvSpPr txBox="1"/>
          <p:nvPr/>
        </p:nvSpPr>
        <p:spPr>
          <a:xfrm>
            <a:off x="1600200" y="237601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2 Common (EB) Segments</a:t>
            </a:r>
            <a:endParaRPr lang="en-US" sz="1200" b="1" dirty="0">
              <a:latin typeface="Arial" pitchFamily="34" charset="0"/>
              <a:cs typeface="Arial" pitchFamily="34" charset="0"/>
            </a:endParaRPr>
          </a:p>
        </p:txBody>
      </p:sp>
      <p:sp>
        <p:nvSpPr>
          <p:cNvPr id="71" name="TextBox 70"/>
          <p:cNvSpPr txBox="1"/>
          <p:nvPr/>
        </p:nvSpPr>
        <p:spPr>
          <a:xfrm>
            <a:off x="1600200" y="5148560"/>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Bank N for ROC N</a:t>
            </a:r>
          </a:p>
          <a:p>
            <a:pPr algn="ctr"/>
            <a:r>
              <a:rPr lang="en-US" sz="1200" b="1" dirty="0" smtClean="0">
                <a:latin typeface="Arial" pitchFamily="34" charset="0"/>
                <a:cs typeface="Arial" pitchFamily="34" charset="0"/>
              </a:rPr>
              <a:t> </a:t>
            </a:r>
          </a:p>
        </p:txBody>
      </p:sp>
      <p:sp>
        <p:nvSpPr>
          <p:cNvPr id="80" name="TextBox 29"/>
          <p:cNvSpPr txBox="1"/>
          <p:nvPr/>
        </p:nvSpPr>
        <p:spPr>
          <a:xfrm>
            <a:off x="1600200" y="2929235"/>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a:t>
            </a:r>
          </a:p>
          <a:p>
            <a:pPr algn="ctr"/>
            <a:r>
              <a:rPr lang="en-US" sz="1200" b="1" dirty="0" smtClean="0">
                <a:latin typeface="Arial" pitchFamily="34" charset="0"/>
                <a:cs typeface="Arial" pitchFamily="34" charset="0"/>
              </a:rPr>
              <a:t> </a:t>
            </a:r>
          </a:p>
        </p:txBody>
      </p:sp>
      <p:cxnSp>
        <p:nvCxnSpPr>
          <p:cNvPr id="81" name="Straight Connector 80"/>
          <p:cNvCxnSpPr>
            <a:stCxn id="89" idx="2"/>
          </p:cNvCxnSpPr>
          <p:nvPr/>
        </p:nvCxnSpPr>
        <p:spPr>
          <a:xfrm>
            <a:off x="5067300" y="1408331"/>
            <a:ext cx="800100" cy="191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p:cNvCxnSpPr>
          <p:nvPr/>
        </p:nvCxnSpPr>
        <p:spPr>
          <a:xfrm rot="5400000">
            <a:off x="6372225" y="1547336"/>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991225" y="1117937"/>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banks</a:t>
            </a:r>
            <a:endParaRPr lang="en-US" sz="1200" dirty="0">
              <a:solidFill>
                <a:srgbClr val="0070C0"/>
              </a:solidFill>
            </a:endParaRPr>
          </a:p>
        </p:txBody>
      </p:sp>
      <p:sp>
        <p:nvSpPr>
          <p:cNvPr id="84" name="TextBox 83"/>
          <p:cNvSpPr txBox="1"/>
          <p:nvPr/>
        </p:nvSpPr>
        <p:spPr>
          <a:xfrm>
            <a:off x="7162800" y="1117937"/>
            <a:ext cx="13716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events</a:t>
            </a:r>
          </a:p>
        </p:txBody>
      </p:sp>
      <p:sp>
        <p:nvSpPr>
          <p:cNvPr id="89" name="TextBox 88"/>
          <p:cNvSpPr txBox="1"/>
          <p:nvPr/>
        </p:nvSpPr>
        <p:spPr>
          <a:xfrm>
            <a:off x="4267200" y="762000"/>
            <a:ext cx="1600200" cy="646331"/>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12 bit Event Builder ID:</a:t>
            </a:r>
          </a:p>
          <a:p>
            <a:r>
              <a:rPr lang="en-US" sz="1200" dirty="0" smtClean="0">
                <a:solidFill>
                  <a:srgbClr val="0070C0"/>
                </a:solidFill>
              </a:rPr>
              <a:t>see Physics Event Tags table</a:t>
            </a:r>
            <a:endParaRPr lang="en-US" sz="1200" dirty="0">
              <a:solidFill>
                <a:srgbClr val="0070C0"/>
              </a:solidFill>
            </a:endParaRPr>
          </a:p>
        </p:txBody>
      </p:sp>
      <p:grpSp>
        <p:nvGrpSpPr>
          <p:cNvPr id="109" name="Group 108"/>
          <p:cNvGrpSpPr/>
          <p:nvPr/>
        </p:nvGrpSpPr>
        <p:grpSpPr>
          <a:xfrm>
            <a:off x="5334000" y="1547336"/>
            <a:ext cx="2209800" cy="276999"/>
            <a:chOff x="5562600" y="962799"/>
            <a:chExt cx="2209800" cy="276999"/>
          </a:xfrm>
        </p:grpSpPr>
        <p:grpSp>
          <p:nvGrpSpPr>
            <p:cNvPr id="91" name="Group 337"/>
            <p:cNvGrpSpPr/>
            <p:nvPr/>
          </p:nvGrpSpPr>
          <p:grpSpPr>
            <a:xfrm>
              <a:off x="5562600" y="962799"/>
              <a:ext cx="2209800" cy="276999"/>
              <a:chOff x="6248400" y="1066800"/>
              <a:chExt cx="2209800" cy="276999"/>
            </a:xfrm>
            <a:solidFill>
              <a:schemeClr val="bg1"/>
            </a:solidFill>
          </p:grpSpPr>
          <p:sp>
            <p:nvSpPr>
              <p:cNvPr id="93" name="TextBox 9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0xFFXX         0x10        M</a:t>
                </a:r>
                <a:endParaRPr lang="en-US" sz="1200" b="1" dirty="0">
                  <a:latin typeface="Arial" pitchFamily="34" charset="0"/>
                  <a:cs typeface="Arial" pitchFamily="34" charset="0"/>
                </a:endParaRPr>
              </a:p>
            </p:txBody>
          </p:sp>
          <p:cxnSp>
            <p:nvCxnSpPr>
              <p:cNvPr id="95" name="Straight Connector 9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Elbow Connector 323"/>
          <p:cNvCxnSpPr>
            <a:stCxn id="84" idx="2"/>
          </p:cNvCxnSpPr>
          <p:nvPr/>
        </p:nvCxnSpPr>
        <p:spPr>
          <a:xfrm rot="5400000">
            <a:off x="7550750" y="1387986"/>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1600200" y="1547336"/>
            <a:ext cx="2209800" cy="276999"/>
            <a:chOff x="1752600" y="152400"/>
            <a:chExt cx="2209800" cy="276999"/>
          </a:xfrm>
        </p:grpSpPr>
        <p:sp>
          <p:nvSpPr>
            <p:cNvPr id="116"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0xFFXX         0x10        M</a:t>
              </a:r>
              <a:endParaRPr lang="en-US" sz="1200" b="1" dirty="0">
                <a:latin typeface="Arial" pitchFamily="34" charset="0"/>
                <a:cs typeface="Arial" pitchFamily="34" charset="0"/>
              </a:endParaRPr>
            </a:p>
          </p:txBody>
        </p:sp>
        <p:cxnSp>
          <p:nvCxnSpPr>
            <p:cNvPr id="119" name="Straight Connector 118"/>
            <p:cNvCxnSpPr>
              <a:stCxn id="116" idx="0"/>
              <a:endCxn id="116" idx="2"/>
            </p:cNvCxnSpPr>
            <p:nvPr/>
          </p:nvCxnSpPr>
          <p:spPr>
            <a:xfrm>
              <a:off x="2857500" y="152400"/>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1600200" y="2100560"/>
            <a:ext cx="2209800" cy="277000"/>
            <a:chOff x="1752600" y="152399"/>
            <a:chExt cx="2209800" cy="277000"/>
          </a:xfrm>
        </p:grpSpPr>
        <p:sp>
          <p:nvSpPr>
            <p:cNvPr id="125"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0xFF2X          0x20        N </a:t>
              </a:r>
              <a:endParaRPr lang="en-US" sz="1200" b="1" dirty="0">
                <a:latin typeface="Arial" pitchFamily="34" charset="0"/>
                <a:cs typeface="Arial" pitchFamily="34" charset="0"/>
              </a:endParaRPr>
            </a:p>
          </p:txBody>
        </p:sp>
        <p:cxnSp>
          <p:nvCxnSpPr>
            <p:cNvPr id="126" name="Straight Connector 125"/>
            <p:cNvCxnSpPr>
              <a:stCxn id="125" idx="0"/>
              <a:endCxn id="125"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4800600" y="2362200"/>
            <a:ext cx="2209800" cy="277000"/>
            <a:chOff x="1752600" y="152399"/>
            <a:chExt cx="2209800" cy="277000"/>
          </a:xfrm>
          <a:solidFill>
            <a:schemeClr val="bg1"/>
          </a:solidFill>
        </p:grpSpPr>
        <p:sp>
          <p:nvSpPr>
            <p:cNvPr id="137" name="TextBox 27"/>
            <p:cNvSpPr txBox="1"/>
            <p:nvPr/>
          </p:nvSpPr>
          <p:spPr>
            <a:xfrm>
              <a:off x="1752600" y="1524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    0xFF2X          0x20        N </a:t>
              </a:r>
              <a:endParaRPr lang="en-US" sz="1200" b="1" dirty="0">
                <a:latin typeface="Arial" pitchFamily="34" charset="0"/>
                <a:cs typeface="Arial" pitchFamily="34" charset="0"/>
              </a:endParaRPr>
            </a:p>
          </p:txBody>
        </p:sp>
        <p:cxnSp>
          <p:nvCxnSpPr>
            <p:cNvPr id="138" name="Straight Connector 137"/>
            <p:cNvCxnSpPr>
              <a:stCxn id="137" idx="0"/>
              <a:endCxn id="137" idx="2"/>
            </p:cNvCxnSpPr>
            <p:nvPr/>
          </p:nvCxnSpPr>
          <p:spPr>
            <a:xfrm rot="16200000" flipH="1">
              <a:off x="2719000" y="2908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6200000" flipH="1">
              <a:off x="3290501" y="2909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7" name="Elbow Connector 196"/>
          <p:cNvCxnSpPr>
            <a:stCxn id="15" idx="0"/>
            <a:endCxn id="137" idx="3"/>
          </p:cNvCxnSpPr>
          <p:nvPr/>
        </p:nvCxnSpPr>
        <p:spPr>
          <a:xfrm rot="16200000" flipV="1">
            <a:off x="7248183" y="2262918"/>
            <a:ext cx="286434" cy="76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16" idx="3"/>
            <a:endCxn id="93" idx="1"/>
          </p:cNvCxnSpPr>
          <p:nvPr/>
        </p:nvCxnSpPr>
        <p:spPr>
          <a:xfrm>
            <a:off x="3810000" y="1685836"/>
            <a:ext cx="1524000"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5" idx="2"/>
          </p:cNvCxnSpPr>
          <p:nvPr/>
        </p:nvCxnSpPr>
        <p:spPr>
          <a:xfrm flipH="1" flipV="1">
            <a:off x="5981700" y="4086999"/>
            <a:ext cx="266700" cy="18020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800600" y="3810000"/>
            <a:ext cx="23622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Common or  ROC  Segments</a:t>
            </a:r>
            <a:endParaRPr lang="en-US" sz="1200" b="1" dirty="0">
              <a:latin typeface="Arial" pitchFamily="34" charset="0"/>
              <a:cs typeface="Arial" pitchFamily="34" charset="0"/>
            </a:endParaRPr>
          </a:p>
        </p:txBody>
      </p:sp>
      <p:sp>
        <p:nvSpPr>
          <p:cNvPr id="69" name="TextBox 68"/>
          <p:cNvSpPr txBox="1"/>
          <p:nvPr/>
        </p:nvSpPr>
        <p:spPr>
          <a:xfrm>
            <a:off x="4495800" y="4265981"/>
            <a:ext cx="3733800" cy="646331"/>
          </a:xfrm>
          <a:prstGeom prst="rect">
            <a:avLst/>
          </a:prstGeom>
          <a:noFill/>
          <a:ln w="3175">
            <a:solidFill>
              <a:srgbClr val="0070C0"/>
            </a:solidFill>
            <a:prstDash val="lgDash"/>
          </a:ln>
        </p:spPr>
        <p:txBody>
          <a:bodyPr wrap="square" rtlCol="0">
            <a:spAutoFit/>
          </a:bodyPr>
          <a:lstStyle/>
          <a:p>
            <a:r>
              <a:rPr lang="en-US" sz="1200" b="1" dirty="0" smtClean="0">
                <a:solidFill>
                  <a:srgbClr val="0070C0"/>
                </a:solidFill>
              </a:rPr>
              <a:t>Optional</a:t>
            </a:r>
            <a:r>
              <a:rPr lang="en-US" sz="1200" dirty="0" smtClean="0">
                <a:solidFill>
                  <a:srgbClr val="0070C0"/>
                </a:solidFill>
              </a:rPr>
              <a:t>: These segments will not exist if trigger data is </a:t>
            </a:r>
            <a:r>
              <a:rPr lang="en-US" sz="1200" dirty="0" err="1" smtClean="0">
                <a:solidFill>
                  <a:srgbClr val="0070C0"/>
                </a:solidFill>
              </a:rPr>
              <a:t>sparsified</a:t>
            </a:r>
            <a:r>
              <a:rPr lang="en-US" sz="1200" dirty="0" smtClean="0">
                <a:solidFill>
                  <a:srgbClr val="0070C0"/>
                </a:solidFill>
              </a:rPr>
              <a:t> or built in single event mode. See Trigger Bank Tags table &amp; Built Trigger Bank diagram. </a:t>
            </a:r>
            <a:endParaRPr lang="en-US" sz="1200" dirty="0">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90675" y="1454348"/>
            <a:ext cx="2219325" cy="250805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4" name="TextBox 3"/>
          <p:cNvSpPr txBox="1"/>
          <p:nvPr/>
        </p:nvSpPr>
        <p:spPr>
          <a:xfrm>
            <a:off x="990600" y="6096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Physics Event’s Data Bank</a:t>
            </a:r>
            <a:endParaRPr lang="en-US" sz="2000" b="1" dirty="0">
              <a:latin typeface="Arial" pitchFamily="34" charset="0"/>
              <a:cs typeface="Arial" pitchFamily="34" charset="0"/>
            </a:endParaRPr>
          </a:p>
        </p:txBody>
      </p:sp>
      <p:cxnSp>
        <p:nvCxnSpPr>
          <p:cNvPr id="5" name="Straight Arrow Connector 4"/>
          <p:cNvCxnSpPr>
            <a:stCxn id="112" idx="3"/>
            <a:endCxn id="41" idx="1"/>
          </p:cNvCxnSpPr>
          <p:nvPr/>
        </p:nvCxnSpPr>
        <p:spPr>
          <a:xfrm>
            <a:off x="3810000" y="1872051"/>
            <a:ext cx="1600200" cy="6564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00200" y="146089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Data Bank Length</a:t>
            </a:r>
            <a:endParaRPr lang="en-US" sz="1200" b="1" dirty="0">
              <a:latin typeface="Arial" pitchFamily="34" charset="0"/>
              <a:cs typeface="Arial" pitchFamily="34" charset="0"/>
            </a:endParaRPr>
          </a:p>
        </p:txBody>
      </p:sp>
      <p:sp>
        <p:nvSpPr>
          <p:cNvPr id="31" name="TextBox 30"/>
          <p:cNvSpPr txBox="1"/>
          <p:nvPr/>
        </p:nvSpPr>
        <p:spPr>
          <a:xfrm>
            <a:off x="1600200" y="2009775"/>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43" name="TextBox 42"/>
          <p:cNvSpPr txBox="1"/>
          <p:nvPr/>
        </p:nvSpPr>
        <p:spPr>
          <a:xfrm>
            <a:off x="1600200" y="2658844"/>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a:t>
            </a:r>
          </a:p>
          <a:p>
            <a:pPr algn="ctr"/>
            <a:endParaRPr lang="en-US" sz="1200" b="1" dirty="0">
              <a:latin typeface="Arial" pitchFamily="34" charset="0"/>
              <a:cs typeface="Arial" pitchFamily="34" charset="0"/>
            </a:endParaRPr>
          </a:p>
        </p:txBody>
      </p:sp>
      <p:cxnSp>
        <p:nvCxnSpPr>
          <p:cNvPr id="81" name="Straight Connector 80"/>
          <p:cNvCxnSpPr>
            <a:stCxn id="93" idx="2"/>
          </p:cNvCxnSpPr>
          <p:nvPr/>
        </p:nvCxnSpPr>
        <p:spPr>
          <a:xfrm rot="16200000" flipH="1">
            <a:off x="5962650" y="2305050"/>
            <a:ext cx="22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4" idx="2"/>
          </p:cNvCxnSpPr>
          <p:nvPr/>
        </p:nvCxnSpPr>
        <p:spPr>
          <a:xfrm rot="5400000">
            <a:off x="6386900" y="2119699"/>
            <a:ext cx="637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5" idx="2"/>
          </p:cNvCxnSpPr>
          <p:nvPr/>
        </p:nvCxnSpPr>
        <p:spPr>
          <a:xfrm rot="5400000">
            <a:off x="7220337" y="2219712"/>
            <a:ext cx="265926"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172200" y="1524000"/>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banks</a:t>
            </a:r>
            <a:endParaRPr lang="en-US" sz="1200" dirty="0">
              <a:solidFill>
                <a:srgbClr val="0070C0"/>
              </a:solidFill>
            </a:endParaRPr>
          </a:p>
        </p:txBody>
      </p:sp>
      <p:sp>
        <p:nvSpPr>
          <p:cNvPr id="85" name="TextBox 84"/>
          <p:cNvSpPr txBox="1"/>
          <p:nvPr/>
        </p:nvSpPr>
        <p:spPr>
          <a:xfrm>
            <a:off x="6781800" y="1924050"/>
            <a:ext cx="13716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events</a:t>
            </a:r>
            <a:endParaRPr lang="en-US" sz="1200" dirty="0">
              <a:solidFill>
                <a:srgbClr val="0070C0"/>
              </a:solidFill>
            </a:endParaRPr>
          </a:p>
        </p:txBody>
      </p:sp>
      <p:sp>
        <p:nvSpPr>
          <p:cNvPr id="93" name="TextBox 92"/>
          <p:cNvSpPr txBox="1"/>
          <p:nvPr/>
        </p:nvSpPr>
        <p:spPr>
          <a:xfrm>
            <a:off x="5486400" y="1932801"/>
            <a:ext cx="1143000" cy="276999"/>
          </a:xfrm>
          <a:prstGeom prst="rect">
            <a:avLst/>
          </a:prstGeom>
          <a:solidFill>
            <a:schemeClr val="bg1"/>
          </a:solidFill>
          <a:ln w="3175">
            <a:solidFill>
              <a:srgbClr val="0070C0"/>
            </a:solidFill>
            <a:prstDash val="lgDash"/>
          </a:ln>
        </p:spPr>
        <p:txBody>
          <a:bodyPr wrap="square" rtlCol="0">
            <a:spAutoFit/>
          </a:bodyPr>
          <a:lstStyle/>
          <a:p>
            <a:r>
              <a:rPr lang="en-US" sz="1200" dirty="0" smtClean="0">
                <a:solidFill>
                  <a:srgbClr val="0070C0"/>
                </a:solidFill>
              </a:rPr>
              <a:t>12 bit ROC  ID</a:t>
            </a:r>
            <a:endParaRPr lang="en-US" sz="1200" dirty="0">
              <a:solidFill>
                <a:srgbClr val="0070C0"/>
              </a:solidFill>
            </a:endParaRPr>
          </a:p>
        </p:txBody>
      </p:sp>
      <p:sp>
        <p:nvSpPr>
          <p:cNvPr id="96" name="TextBox 95"/>
          <p:cNvSpPr txBox="1"/>
          <p:nvPr/>
        </p:nvSpPr>
        <p:spPr>
          <a:xfrm>
            <a:off x="4953000" y="2771001"/>
            <a:ext cx="3733800" cy="276999"/>
          </a:xfrm>
          <a:prstGeom prst="rect">
            <a:avLst/>
          </a:prstGeom>
          <a:noFill/>
          <a:ln>
            <a:noFill/>
            <a:prstDash val="dash"/>
          </a:ln>
        </p:spPr>
        <p:txBody>
          <a:bodyPr wrap="square" rtlCol="0">
            <a:spAutoFit/>
          </a:bodyPr>
          <a:lstStyle/>
          <a:p>
            <a:r>
              <a:rPr lang="en-US" sz="1200" dirty="0" smtClean="0">
                <a:solidFill>
                  <a:srgbClr val="0070C0"/>
                </a:solidFill>
              </a:rPr>
              <a:t>(Same 2</a:t>
            </a:r>
            <a:r>
              <a:rPr lang="en-US" sz="1200" baseline="30000" dirty="0" smtClean="0">
                <a:solidFill>
                  <a:srgbClr val="0070C0"/>
                </a:solidFill>
              </a:rPr>
              <a:t>nd</a:t>
            </a:r>
            <a:r>
              <a:rPr lang="en-US" sz="1200" dirty="0" smtClean="0">
                <a:solidFill>
                  <a:srgbClr val="0070C0"/>
                </a:solidFill>
              </a:rPr>
              <a:t> header word as used in ROC Raw Record.)</a:t>
            </a:r>
            <a:endParaRPr lang="en-US" sz="1200" dirty="0">
              <a:solidFill>
                <a:srgbClr val="0070C0"/>
              </a:solidFill>
            </a:endParaRPr>
          </a:p>
        </p:txBody>
      </p:sp>
      <p:sp>
        <p:nvSpPr>
          <p:cNvPr id="97" name="TextBox 96"/>
          <p:cNvSpPr txBox="1"/>
          <p:nvPr/>
        </p:nvSpPr>
        <p:spPr>
          <a:xfrm>
            <a:off x="1600200" y="3305175"/>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100" name="TextBox 99"/>
          <p:cNvSpPr txBox="1"/>
          <p:nvPr/>
        </p:nvSpPr>
        <p:spPr>
          <a:xfrm>
            <a:off x="1447800" y="4572000"/>
            <a:ext cx="5486400" cy="1384995"/>
          </a:xfrm>
          <a:prstGeom prst="rect">
            <a:avLst/>
          </a:prstGeom>
          <a:noFill/>
          <a:ln w="19050">
            <a:noFill/>
          </a:ln>
        </p:spPr>
        <p:txBody>
          <a:bodyPr wrap="square" rtlCol="0">
            <a:spAutoFit/>
          </a:bodyPr>
          <a:lstStyle/>
          <a:p>
            <a:r>
              <a:rPr lang="en-US" sz="1400" dirty="0" smtClean="0">
                <a:latin typeface="Arial" pitchFamily="34" charset="0"/>
                <a:cs typeface="Arial" pitchFamily="34" charset="0"/>
              </a:rPr>
              <a:t>Data blocks from a single ROC are wrapped in this data bank. There should be at least one data block and there may be more if more than one DMA is used in acquiring data for this ROC. If more than one block, each contains a fragment for every one of the M events and from unique modules. In addition, the last block may have data associated only with the last event (such as scalar data).</a:t>
            </a:r>
            <a:endParaRPr lang="en-US" sz="1400" dirty="0">
              <a:latin typeface="Arial" pitchFamily="34" charset="0"/>
              <a:cs typeface="Arial" pitchFamily="34" charset="0"/>
            </a:endParaRPr>
          </a:p>
        </p:txBody>
      </p:sp>
      <p:sp>
        <p:nvSpPr>
          <p:cNvPr id="101" name="TextBox 100"/>
          <p:cNvSpPr txBox="1"/>
          <p:nvPr/>
        </p:nvSpPr>
        <p:spPr>
          <a:xfrm>
            <a:off x="4876800" y="1524000"/>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4 bit status</a:t>
            </a:r>
            <a:endParaRPr lang="en-US" sz="1200" dirty="0">
              <a:solidFill>
                <a:srgbClr val="0070C0"/>
              </a:solidFill>
            </a:endParaRPr>
          </a:p>
        </p:txBody>
      </p:sp>
      <p:cxnSp>
        <p:nvCxnSpPr>
          <p:cNvPr id="102" name="Straight Connector 101"/>
          <p:cNvCxnSpPr>
            <a:stCxn id="101" idx="2"/>
            <a:endCxn id="41" idx="1"/>
          </p:cNvCxnSpPr>
          <p:nvPr/>
        </p:nvCxnSpPr>
        <p:spPr>
          <a:xfrm rot="5400000">
            <a:off x="5046449" y="2164750"/>
            <a:ext cx="72750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600200" y="1724025"/>
            <a:ext cx="2209800" cy="286525"/>
            <a:chOff x="1600200" y="1762125"/>
            <a:chExt cx="2209800" cy="286525"/>
          </a:xfrm>
        </p:grpSpPr>
        <p:grpSp>
          <p:nvGrpSpPr>
            <p:cNvPr id="110" name="Group 62"/>
            <p:cNvGrpSpPr/>
            <p:nvPr/>
          </p:nvGrpSpPr>
          <p:grpSpPr>
            <a:xfrm>
              <a:off x="1600200" y="1771650"/>
              <a:ext cx="2209800" cy="277000"/>
              <a:chOff x="3276600" y="1371599"/>
              <a:chExt cx="2209800" cy="277000"/>
            </a:xfrm>
            <a:solidFill>
              <a:schemeClr val="bg1"/>
            </a:solidFill>
          </p:grpSpPr>
          <p:sp>
            <p:nvSpPr>
              <p:cNvPr id="112" name="TextBox 111"/>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ROC id      0x10        M</a:t>
                </a:r>
                <a:endParaRPr lang="en-US" sz="1200" b="1" dirty="0">
                  <a:latin typeface="Arial" pitchFamily="34" charset="0"/>
                  <a:cs typeface="Arial" pitchFamily="34" charset="0"/>
                </a:endParaRPr>
              </a:p>
            </p:txBody>
          </p:sp>
          <p:cxnSp>
            <p:nvCxnSpPr>
              <p:cNvPr id="113" name="Straight Connector 112"/>
              <p:cNvCxnSpPr>
                <a:stCxn id="112" idx="0"/>
                <a:endCxn id="112"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5410200" y="2380475"/>
            <a:ext cx="2209800" cy="286525"/>
            <a:chOff x="1600200" y="1762125"/>
            <a:chExt cx="2209800" cy="286525"/>
          </a:xfrm>
        </p:grpSpPr>
        <p:grpSp>
          <p:nvGrpSpPr>
            <p:cNvPr id="38" name="Group 62"/>
            <p:cNvGrpSpPr/>
            <p:nvPr/>
          </p:nvGrpSpPr>
          <p:grpSpPr>
            <a:xfrm>
              <a:off x="1600200" y="1771650"/>
              <a:ext cx="2209800" cy="277000"/>
              <a:chOff x="3276600" y="1371599"/>
              <a:chExt cx="2209800" cy="277000"/>
            </a:xfrm>
            <a:solidFill>
              <a:schemeClr val="bg1"/>
            </a:solidFill>
          </p:grpSpPr>
          <p:sp>
            <p:nvSpPr>
              <p:cNvPr id="41" name="TextBox 40"/>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ROC id      0x10        M</a:t>
                </a:r>
                <a:endParaRPr lang="en-US" sz="1200" b="1" dirty="0">
                  <a:latin typeface="Arial" pitchFamily="34" charset="0"/>
                  <a:cs typeface="Arial" pitchFamily="34" charset="0"/>
                </a:endParaRPr>
              </a:p>
            </p:txBody>
          </p:sp>
          <p:cxnSp>
            <p:nvCxnSpPr>
              <p:cNvPr id="42" name="Straight Connector 41"/>
              <p:cNvCxnSpPr>
                <a:stCxn id="41" idx="0"/>
                <a:endCxn id="41"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410200" y="3485376"/>
            <a:ext cx="2057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See Data Block Bank diagram.</a:t>
            </a:r>
            <a:endParaRPr lang="en-US" sz="1200" dirty="0">
              <a:solidFill>
                <a:srgbClr val="0070C0"/>
              </a:solidFill>
            </a:endParaRPr>
          </a:p>
        </p:txBody>
      </p:sp>
      <p:cxnSp>
        <p:nvCxnSpPr>
          <p:cNvPr id="53" name="Straight Arrow Connector 52"/>
          <p:cNvCxnSpPr>
            <a:stCxn id="32" idx="1"/>
            <a:endCxn id="97" idx="3"/>
          </p:cNvCxnSpPr>
          <p:nvPr/>
        </p:nvCxnSpPr>
        <p:spPr>
          <a:xfrm rot="10800000" flipV="1">
            <a:off x="3810000" y="3623875"/>
            <a:ext cx="1600200" cy="4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9575" y="1524000"/>
            <a:ext cx="838200" cy="338554"/>
          </a:xfrm>
          <a:prstGeom prst="rect">
            <a:avLst/>
          </a:prstGeom>
          <a:noFill/>
          <a:ln>
            <a:noFill/>
            <a:prstDash val="dash"/>
          </a:ln>
          <a:effectLst/>
        </p:spPr>
        <p:txBody>
          <a:bodyPr wrap="square" rtlCol="0">
            <a:spAutoFit/>
          </a:bodyPr>
          <a:lstStyle/>
          <a:p>
            <a:r>
              <a:rPr lang="en-US" sz="1600" dirty="0" smtClean="0">
                <a:solidFill>
                  <a:srgbClr val="0070C0"/>
                </a:solidFill>
                <a:cs typeface="Arial" pitchFamily="34" charset="0"/>
              </a:rPr>
              <a:t>Header</a:t>
            </a:r>
          </a:p>
        </p:txBody>
      </p:sp>
      <p:sp>
        <p:nvSpPr>
          <p:cNvPr id="44" name="Left Brace 43"/>
          <p:cNvSpPr/>
          <p:nvPr/>
        </p:nvSpPr>
        <p:spPr>
          <a:xfrm>
            <a:off x="1219200" y="14478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4" y="1151308"/>
            <a:ext cx="973433"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Bank :</a:t>
            </a:r>
            <a:endParaRPr lang="en-US" sz="2000" b="1" dirty="0">
              <a:latin typeface="Arial" pitchFamily="34" charset="0"/>
              <a:cs typeface="Arial" pitchFamily="34" charset="0"/>
            </a:endParaRPr>
          </a:p>
        </p:txBody>
      </p:sp>
      <p:cxnSp>
        <p:nvCxnSpPr>
          <p:cNvPr id="15" name="Straight Arrow Connector 14"/>
          <p:cNvCxnSpPr/>
          <p:nvPr/>
        </p:nvCxnSpPr>
        <p:spPr>
          <a:xfrm flipV="1">
            <a:off x="3416152" y="2923403"/>
            <a:ext cx="0" cy="1390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0600" y="2370951"/>
            <a:ext cx="45720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Length (32 bit words, exclusive)</a:t>
            </a:r>
            <a:endParaRPr lang="en-US" sz="1200" b="1" dirty="0">
              <a:latin typeface="Arial" pitchFamily="34" charset="0"/>
              <a:cs typeface="Arial" pitchFamily="34" charset="0"/>
            </a:endParaRPr>
          </a:p>
        </p:txBody>
      </p:sp>
      <p:grpSp>
        <p:nvGrpSpPr>
          <p:cNvPr id="42" name="Group 41"/>
          <p:cNvGrpSpPr/>
          <p:nvPr/>
        </p:nvGrpSpPr>
        <p:grpSpPr>
          <a:xfrm>
            <a:off x="990600" y="2643424"/>
            <a:ext cx="4572000" cy="279977"/>
            <a:chOff x="5562600" y="2130622"/>
            <a:chExt cx="2209800" cy="279977"/>
          </a:xfrm>
        </p:grpSpPr>
        <p:grpSp>
          <p:nvGrpSpPr>
            <p:cNvPr id="43" name="Group 62"/>
            <p:cNvGrpSpPr/>
            <p:nvPr/>
          </p:nvGrpSpPr>
          <p:grpSpPr>
            <a:xfrm>
              <a:off x="5562600" y="2130622"/>
              <a:ext cx="2209800" cy="277000"/>
              <a:chOff x="3276600" y="1371599"/>
              <a:chExt cx="2209800" cy="277000"/>
            </a:xfrm>
          </p:grpSpPr>
          <p:sp>
            <p:nvSpPr>
              <p:cNvPr id="46" name="TextBox 45"/>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a:t>
                </a:r>
                <a:r>
                  <a:rPr lang="en-US" sz="1200" b="1" dirty="0" smtClean="0">
                    <a:latin typeface="Arial" pitchFamily="34" charset="0"/>
                    <a:cs typeface="Arial" pitchFamily="34" charset="0"/>
                  </a:rPr>
                  <a:t>               Tag (16 bits)                (2)    Type (6)          </a:t>
                </a:r>
                <a:r>
                  <a:rPr lang="en-US" sz="1200" b="1" dirty="0" err="1" smtClean="0">
                    <a:latin typeface="Arial" pitchFamily="34" charset="0"/>
                    <a:cs typeface="Arial" pitchFamily="34" charset="0"/>
                  </a:rPr>
                  <a:t>Num</a:t>
                </a:r>
                <a:r>
                  <a:rPr lang="en-US" sz="1200" b="1" dirty="0" smtClean="0">
                    <a:latin typeface="Arial" pitchFamily="34" charset="0"/>
                    <a:cs typeface="Arial" pitchFamily="34" charset="0"/>
                  </a:rPr>
                  <a:t> (8)</a:t>
                </a:r>
                <a:endParaRPr lang="en-US" sz="1200" b="1" dirty="0">
                  <a:latin typeface="Arial" pitchFamily="34" charset="0"/>
                  <a:cs typeface="Arial" pitchFamily="34" charset="0"/>
                </a:endParaRPr>
              </a:p>
            </p:txBody>
          </p:sp>
          <p:cxnSp>
            <p:nvCxnSpPr>
              <p:cNvPr id="47" name="Straight Connector 46"/>
              <p:cNvCxnSpPr>
                <a:stCxn id="46" idx="0"/>
                <a:endCxn id="46"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6200000" flipH="1">
              <a:off x="7100500" y="2272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a:endCxn id="26" idx="3"/>
          </p:cNvCxnSpPr>
          <p:nvPr/>
        </p:nvCxnSpPr>
        <p:spPr>
          <a:xfrm>
            <a:off x="5562600" y="1629489"/>
            <a:ext cx="0" cy="879962"/>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628900" y="1628001"/>
            <a:ext cx="762000" cy="307777"/>
          </a:xfrm>
          <a:prstGeom prst="rect">
            <a:avLst/>
          </a:prstGeom>
        </p:spPr>
        <p:txBody>
          <a:bodyPr wrap="square">
            <a:spAutoFit/>
          </a:bodyPr>
          <a:lstStyle/>
          <a:p>
            <a:pPr algn="ctr"/>
            <a:r>
              <a:rPr lang="en-US" sz="1400" b="1" dirty="0" smtClean="0">
                <a:solidFill>
                  <a:schemeClr val="accent1"/>
                </a:solidFill>
                <a:latin typeface="Arial" pitchFamily="34" charset="0"/>
                <a:cs typeface="Arial" pitchFamily="34" charset="0"/>
              </a:rPr>
              <a:t>32 bits</a:t>
            </a:r>
            <a:endParaRPr lang="en-US" sz="1400" b="1" dirty="0">
              <a:solidFill>
                <a:schemeClr val="accent1"/>
              </a:solidFill>
              <a:latin typeface="Arial" pitchFamily="34" charset="0"/>
              <a:cs typeface="Arial" pitchFamily="34" charset="0"/>
            </a:endParaRPr>
          </a:p>
        </p:txBody>
      </p:sp>
      <p:cxnSp>
        <p:nvCxnSpPr>
          <p:cNvPr id="69" name="Straight Connector 68"/>
          <p:cNvCxnSpPr/>
          <p:nvPr/>
        </p:nvCxnSpPr>
        <p:spPr>
          <a:xfrm>
            <a:off x="990604" y="1602433"/>
            <a:ext cx="0" cy="768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6" idx="3"/>
          </p:cNvCxnSpPr>
          <p:nvPr/>
        </p:nvCxnSpPr>
        <p:spPr>
          <a:xfrm flipV="1">
            <a:off x="3390900" y="1781889"/>
            <a:ext cx="2171700"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6" idx="1"/>
          </p:cNvCxnSpPr>
          <p:nvPr/>
        </p:nvCxnSpPr>
        <p:spPr>
          <a:xfrm flipH="1">
            <a:off x="990604" y="1781890"/>
            <a:ext cx="163829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3442900" y="2784901"/>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022305" y="2999601"/>
            <a:ext cx="787694" cy="276999"/>
          </a:xfrm>
          <a:prstGeom prst="rect">
            <a:avLst/>
          </a:prstGeom>
          <a:noFill/>
        </p:spPr>
        <p:txBody>
          <a:bodyPr wrap="square" rtlCol="0">
            <a:spAutoFit/>
          </a:bodyPr>
          <a:lstStyle/>
          <a:p>
            <a:r>
              <a:rPr lang="en-US" sz="1200" b="1" dirty="0" smtClean="0">
                <a:latin typeface="Arial" panose="020B0604020202020204" pitchFamily="34" charset="0"/>
                <a:cs typeface="Arial" panose="020B0604020202020204" pitchFamily="34" charset="0"/>
              </a:rPr>
              <a:t>Padding</a:t>
            </a:r>
            <a:endParaRPr lang="en-US" sz="1200" b="1" dirty="0">
              <a:latin typeface="Arial" panose="020B0604020202020204" pitchFamily="34" charset="0"/>
              <a:cs typeface="Arial" panose="020B0604020202020204" pitchFamily="34" charset="0"/>
            </a:endParaRPr>
          </a:p>
        </p:txBody>
      </p:sp>
      <p:sp>
        <p:nvSpPr>
          <p:cNvPr id="100" name="TextBox 99"/>
          <p:cNvSpPr txBox="1"/>
          <p:nvPr/>
        </p:nvSpPr>
        <p:spPr>
          <a:xfrm>
            <a:off x="3505200" y="666690"/>
            <a:ext cx="2819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Evio Header Formats</a:t>
            </a:r>
            <a:endParaRPr lang="en-US" sz="2000" b="1" dirty="0">
              <a:latin typeface="Arial" pitchFamily="34" charset="0"/>
              <a:cs typeface="Arial" pitchFamily="34" charset="0"/>
            </a:endParaRPr>
          </a:p>
        </p:txBody>
      </p:sp>
      <p:sp>
        <p:nvSpPr>
          <p:cNvPr id="101" name="TextBox 100"/>
          <p:cNvSpPr txBox="1"/>
          <p:nvPr/>
        </p:nvSpPr>
        <p:spPr>
          <a:xfrm>
            <a:off x="990603" y="3538714"/>
            <a:ext cx="1447797"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Segment :</a:t>
            </a:r>
            <a:endParaRPr lang="en-US" sz="2000" b="1" dirty="0">
              <a:latin typeface="Arial" pitchFamily="34" charset="0"/>
              <a:cs typeface="Arial" pitchFamily="34" charset="0"/>
            </a:endParaRPr>
          </a:p>
        </p:txBody>
      </p:sp>
      <p:cxnSp>
        <p:nvCxnSpPr>
          <p:cNvPr id="102" name="Straight Arrow Connector 101"/>
          <p:cNvCxnSpPr/>
          <p:nvPr/>
        </p:nvCxnSpPr>
        <p:spPr>
          <a:xfrm flipV="1">
            <a:off x="2273153" y="4295003"/>
            <a:ext cx="0" cy="1390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990600" y="4015024"/>
            <a:ext cx="4572000" cy="277000"/>
            <a:chOff x="5562600" y="2130622"/>
            <a:chExt cx="2209800" cy="277000"/>
          </a:xfrm>
        </p:grpSpPr>
        <p:grpSp>
          <p:nvGrpSpPr>
            <p:cNvPr id="105" name="Group 62"/>
            <p:cNvGrpSpPr/>
            <p:nvPr/>
          </p:nvGrpSpPr>
          <p:grpSpPr>
            <a:xfrm>
              <a:off x="5562600" y="2130622"/>
              <a:ext cx="2209800" cy="277000"/>
              <a:chOff x="3276600" y="1371599"/>
              <a:chExt cx="2209800" cy="277000"/>
            </a:xfrm>
          </p:grpSpPr>
          <p:sp>
            <p:nvSpPr>
              <p:cNvPr id="107" name="TextBox 106"/>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Tag (8 bits)      (2)     Type (6)                    Length (16)</a:t>
                </a:r>
                <a:endParaRPr lang="en-US" sz="1200" b="1" dirty="0">
                  <a:latin typeface="Arial" pitchFamily="34" charset="0"/>
                  <a:cs typeface="Arial" pitchFamily="34" charset="0"/>
                </a:endParaRPr>
              </a:p>
            </p:txBody>
          </p:sp>
          <p:cxnSp>
            <p:nvCxnSpPr>
              <p:cNvPr id="108" name="Straight Connector 107"/>
              <p:cNvCxnSpPr>
                <a:stCxn id="107" idx="0"/>
                <a:endCxn id="107"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Connector 105"/>
            <p:cNvCxnSpPr/>
            <p:nvPr/>
          </p:nvCxnSpPr>
          <p:spPr>
            <a:xfrm rot="16200000" flipH="1">
              <a:off x="6123871" y="226912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rot="16200000" flipH="1">
            <a:off x="1995101" y="4153524"/>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879306" y="4371201"/>
            <a:ext cx="787694" cy="276999"/>
          </a:xfrm>
          <a:prstGeom prst="rect">
            <a:avLst/>
          </a:prstGeom>
          <a:noFill/>
        </p:spPr>
        <p:txBody>
          <a:bodyPr wrap="square" rtlCol="0">
            <a:spAutoFit/>
          </a:bodyPr>
          <a:lstStyle/>
          <a:p>
            <a:r>
              <a:rPr lang="en-US" sz="1200" b="1" dirty="0" smtClean="0">
                <a:latin typeface="Arial" panose="020B0604020202020204" pitchFamily="34" charset="0"/>
                <a:cs typeface="Arial" panose="020B0604020202020204" pitchFamily="34" charset="0"/>
              </a:rPr>
              <a:t>Padding</a:t>
            </a:r>
            <a:endParaRPr lang="en-US" sz="1200" b="1" dirty="0">
              <a:latin typeface="Arial" panose="020B0604020202020204" pitchFamily="34" charset="0"/>
              <a:cs typeface="Arial" panose="020B0604020202020204" pitchFamily="34" charset="0"/>
            </a:endParaRPr>
          </a:p>
        </p:txBody>
      </p:sp>
      <p:sp>
        <p:nvSpPr>
          <p:cNvPr id="116" name="TextBox 115"/>
          <p:cNvSpPr txBox="1"/>
          <p:nvPr/>
        </p:nvSpPr>
        <p:spPr>
          <a:xfrm>
            <a:off x="990604" y="5065308"/>
            <a:ext cx="201929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Tag Segment :</a:t>
            </a:r>
            <a:endParaRPr lang="en-US" sz="2000" b="1" dirty="0">
              <a:latin typeface="Arial" pitchFamily="34" charset="0"/>
              <a:cs typeface="Arial" pitchFamily="34" charset="0"/>
            </a:endParaRPr>
          </a:p>
        </p:txBody>
      </p:sp>
      <p:grpSp>
        <p:nvGrpSpPr>
          <p:cNvPr id="118" name="Group 117"/>
          <p:cNvGrpSpPr/>
          <p:nvPr/>
        </p:nvGrpSpPr>
        <p:grpSpPr>
          <a:xfrm>
            <a:off x="990600" y="5562600"/>
            <a:ext cx="4572000" cy="277000"/>
            <a:chOff x="5562600" y="2130622"/>
            <a:chExt cx="2209800" cy="277000"/>
          </a:xfrm>
        </p:grpSpPr>
        <p:grpSp>
          <p:nvGrpSpPr>
            <p:cNvPr id="119" name="Group 62"/>
            <p:cNvGrpSpPr/>
            <p:nvPr/>
          </p:nvGrpSpPr>
          <p:grpSpPr>
            <a:xfrm>
              <a:off x="5562600" y="2130622"/>
              <a:ext cx="2209800" cy="277000"/>
              <a:chOff x="3276600" y="1371599"/>
              <a:chExt cx="2209800" cy="277000"/>
            </a:xfrm>
          </p:grpSpPr>
          <p:sp>
            <p:nvSpPr>
              <p:cNvPr id="121" name="TextBox 120"/>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   Tag (12 bits)           Type (4)                    Length (16)</a:t>
                </a:r>
                <a:endParaRPr lang="en-US" sz="1200" b="1" dirty="0">
                  <a:latin typeface="Arial" pitchFamily="34" charset="0"/>
                  <a:cs typeface="Arial" pitchFamily="34" charset="0"/>
                </a:endParaRPr>
              </a:p>
            </p:txBody>
          </p:sp>
          <p:cxnSp>
            <p:nvCxnSpPr>
              <p:cNvPr id="122" name="Straight Connector 121"/>
              <p:cNvCxnSpPr>
                <a:stCxn id="121" idx="0"/>
                <a:endCxn id="121"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6123871" y="226912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914400" y="1981200"/>
            <a:ext cx="4648200" cy="307777"/>
          </a:xfrm>
          <a:prstGeom prst="rect">
            <a:avLst/>
          </a:prstGeom>
        </p:spPr>
        <p:txBody>
          <a:bodyPr wrap="square">
            <a:spAutoFit/>
          </a:bodyPr>
          <a:lstStyle/>
          <a:p>
            <a:r>
              <a:rPr lang="en-US" sz="1400" b="1" dirty="0" smtClean="0">
                <a:solidFill>
                  <a:schemeClr val="accent1"/>
                </a:solidFill>
                <a:latin typeface="Arial" pitchFamily="34" charset="0"/>
                <a:cs typeface="Arial" pitchFamily="34" charset="0"/>
              </a:rPr>
              <a:t> MSB (31)                                                             LSB (0)</a:t>
            </a:r>
            <a:endParaRPr lang="en-US" sz="1400" b="1" dirty="0">
              <a:solidFill>
                <a:schemeClr val="accent1"/>
              </a:solidFill>
              <a:latin typeface="Arial" pitchFamily="34" charset="0"/>
              <a:cs typeface="Arial" pitchFamily="34" charset="0"/>
            </a:endParaRPr>
          </a:p>
        </p:txBody>
      </p:sp>
      <p:sp>
        <p:nvSpPr>
          <p:cNvPr id="128" name="TextBox 127"/>
          <p:cNvSpPr txBox="1"/>
          <p:nvPr/>
        </p:nvSpPr>
        <p:spPr>
          <a:xfrm>
            <a:off x="6096000" y="3107827"/>
            <a:ext cx="2590800" cy="1015663"/>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unused bytes at end of following data if not a multiple of 32 bits.</a:t>
            </a:r>
          </a:p>
          <a:p>
            <a:r>
              <a:rPr lang="en-US" sz="1200" dirty="0" smtClean="0">
                <a:solidFill>
                  <a:srgbClr val="0070C0"/>
                </a:solidFill>
              </a:rPr>
              <a:t>For shorts, it is 0 or 2.</a:t>
            </a:r>
          </a:p>
          <a:p>
            <a:r>
              <a:rPr lang="en-US" sz="1200" dirty="0" smtClean="0">
                <a:solidFill>
                  <a:srgbClr val="0070C0"/>
                </a:solidFill>
              </a:rPr>
              <a:t>For chars (not strings), it is 0, 1, 2, or 3</a:t>
            </a:r>
            <a:endParaRPr lang="en-US" sz="1200" dirty="0">
              <a:solidFill>
                <a:srgbClr val="0070C0"/>
              </a:solidFill>
            </a:endParaRPr>
          </a:p>
        </p:txBody>
      </p:sp>
      <p:cxnSp>
        <p:nvCxnSpPr>
          <p:cNvPr id="129" name="Straight Arrow Connector 128"/>
          <p:cNvCxnSpPr>
            <a:stCxn id="128" idx="1"/>
            <a:endCxn id="92" idx="3"/>
          </p:cNvCxnSpPr>
          <p:nvPr/>
        </p:nvCxnSpPr>
        <p:spPr>
          <a:xfrm flipH="1" flipV="1">
            <a:off x="3809999" y="3138101"/>
            <a:ext cx="2286001" cy="477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734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7" name="Straight Arrow Connector 116"/>
          <p:cNvCxnSpPr>
            <a:endCxn id="111" idx="1"/>
          </p:cNvCxnSpPr>
          <p:nvPr/>
        </p:nvCxnSpPr>
        <p:spPr>
          <a:xfrm>
            <a:off x="5562599" y="2209800"/>
            <a:ext cx="1371600" cy="5195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0" idx="2"/>
          </p:cNvCxnSpPr>
          <p:nvPr/>
        </p:nvCxnSpPr>
        <p:spPr>
          <a:xfrm>
            <a:off x="4800599" y="1268953"/>
            <a:ext cx="152400" cy="73135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314450" y="1505485"/>
            <a:ext cx="2219325" cy="18222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5" name="TextBox 4"/>
          <p:cNvSpPr txBox="1"/>
          <p:nvPr/>
        </p:nvSpPr>
        <p:spPr>
          <a:xfrm>
            <a:off x="1295400" y="946427"/>
            <a:ext cx="2209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Data Block Bank</a:t>
            </a:r>
            <a:endParaRPr lang="en-US" sz="2000" b="1" dirty="0">
              <a:latin typeface="Arial" pitchFamily="34" charset="0"/>
              <a:cs typeface="Arial" pitchFamily="34" charset="0"/>
            </a:endParaRPr>
          </a:p>
        </p:txBody>
      </p:sp>
      <p:cxnSp>
        <p:nvCxnSpPr>
          <p:cNvPr id="6" name="Straight Arrow Connector 5"/>
          <p:cNvCxnSpPr>
            <a:stCxn id="24" idx="3"/>
            <a:endCxn id="30" idx="1"/>
          </p:cNvCxnSpPr>
          <p:nvPr/>
        </p:nvCxnSpPr>
        <p:spPr>
          <a:xfrm>
            <a:off x="3533775" y="1923188"/>
            <a:ext cx="1295400" cy="19579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23975" y="1512033"/>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Data Block Bank Length</a:t>
            </a:r>
            <a:endParaRPr lang="en-US" sz="1200" b="1" dirty="0">
              <a:latin typeface="Arial" pitchFamily="34" charset="0"/>
              <a:cs typeface="Arial" pitchFamily="34" charset="0"/>
            </a:endParaRPr>
          </a:p>
        </p:txBody>
      </p:sp>
      <p:sp>
        <p:nvSpPr>
          <p:cNvPr id="8" name="TextBox 7"/>
          <p:cNvSpPr txBox="1"/>
          <p:nvPr/>
        </p:nvSpPr>
        <p:spPr>
          <a:xfrm>
            <a:off x="1323975" y="2060912"/>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Starting Event Number</a:t>
            </a:r>
            <a:endParaRPr lang="en-US" sz="1200" b="1" dirty="0">
              <a:latin typeface="Arial" pitchFamily="34" charset="0"/>
              <a:cs typeface="Arial" pitchFamily="34" charset="0"/>
            </a:endParaRPr>
          </a:p>
        </p:txBody>
      </p:sp>
      <p:cxnSp>
        <p:nvCxnSpPr>
          <p:cNvPr id="10" name="Straight Connector 9"/>
          <p:cNvCxnSpPr>
            <a:stCxn id="15" idx="2"/>
          </p:cNvCxnSpPr>
          <p:nvPr/>
        </p:nvCxnSpPr>
        <p:spPr>
          <a:xfrm flipH="1">
            <a:off x="5534023" y="1800285"/>
            <a:ext cx="66676" cy="200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3" idx="2"/>
          </p:cNvCxnSpPr>
          <p:nvPr/>
        </p:nvCxnSpPr>
        <p:spPr>
          <a:xfrm rot="5400000">
            <a:off x="5920174" y="1672084"/>
            <a:ext cx="80885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67399" y="990660"/>
            <a:ext cx="91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ints</a:t>
            </a:r>
            <a:endParaRPr lang="en-US" sz="1200" dirty="0">
              <a:solidFill>
                <a:srgbClr val="0070C0"/>
              </a:solidFill>
            </a:endParaRPr>
          </a:p>
        </p:txBody>
      </p:sp>
      <p:sp>
        <p:nvSpPr>
          <p:cNvPr id="14" name="TextBox 13"/>
          <p:cNvSpPr txBox="1"/>
          <p:nvPr/>
        </p:nvSpPr>
        <p:spPr>
          <a:xfrm>
            <a:off x="6886574" y="969288"/>
            <a:ext cx="1724025" cy="830997"/>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If single event mode,</a:t>
            </a:r>
          </a:p>
          <a:p>
            <a:r>
              <a:rPr lang="en-US" sz="1200" dirty="0" smtClean="0">
                <a:solidFill>
                  <a:srgbClr val="0070C0"/>
                </a:solidFill>
              </a:rPr>
              <a:t>     E = event type</a:t>
            </a:r>
          </a:p>
          <a:p>
            <a:r>
              <a:rPr lang="en-US" sz="1200" dirty="0" smtClean="0">
                <a:solidFill>
                  <a:srgbClr val="0070C0"/>
                </a:solidFill>
              </a:rPr>
              <a:t>else,</a:t>
            </a:r>
          </a:p>
          <a:p>
            <a:r>
              <a:rPr lang="en-US" sz="1200" dirty="0" smtClean="0">
                <a:solidFill>
                  <a:srgbClr val="0070C0"/>
                </a:solidFill>
              </a:rPr>
              <a:t>    E = number of events</a:t>
            </a:r>
            <a:endParaRPr lang="en-US" sz="1200" dirty="0">
              <a:solidFill>
                <a:srgbClr val="0070C0"/>
              </a:solidFill>
            </a:endParaRPr>
          </a:p>
        </p:txBody>
      </p:sp>
      <p:sp>
        <p:nvSpPr>
          <p:cNvPr id="15" name="TextBox 14"/>
          <p:cNvSpPr txBox="1"/>
          <p:nvPr/>
        </p:nvSpPr>
        <p:spPr>
          <a:xfrm>
            <a:off x="4952999" y="1523286"/>
            <a:ext cx="1295400" cy="276999"/>
          </a:xfrm>
          <a:prstGeom prst="rect">
            <a:avLst/>
          </a:prstGeom>
          <a:solidFill>
            <a:schemeClr val="bg1"/>
          </a:solidFill>
          <a:ln w="3175">
            <a:solidFill>
              <a:srgbClr val="0070C0"/>
            </a:solidFill>
            <a:prstDash val="lgDash"/>
          </a:ln>
        </p:spPr>
        <p:txBody>
          <a:bodyPr wrap="square" rtlCol="0">
            <a:spAutoFit/>
          </a:bodyPr>
          <a:lstStyle/>
          <a:p>
            <a:r>
              <a:rPr lang="en-US" sz="1200" dirty="0" smtClean="0">
                <a:solidFill>
                  <a:srgbClr val="0070C0"/>
                </a:solidFill>
              </a:rPr>
              <a:t>12 bit Description</a:t>
            </a:r>
            <a:endParaRPr lang="en-US" sz="1200" dirty="0">
              <a:solidFill>
                <a:srgbClr val="0070C0"/>
              </a:solidFill>
            </a:endParaRPr>
          </a:p>
        </p:txBody>
      </p:sp>
      <p:sp>
        <p:nvSpPr>
          <p:cNvPr id="16" name="TextBox 15"/>
          <p:cNvSpPr txBox="1"/>
          <p:nvPr/>
        </p:nvSpPr>
        <p:spPr>
          <a:xfrm>
            <a:off x="1323975" y="2337137"/>
            <a:ext cx="2209800" cy="1015663"/>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Raw Data</a:t>
            </a:r>
          </a:p>
          <a:p>
            <a:pPr algn="ctr"/>
            <a:endParaRPr lang="en-US" sz="1200" b="1" dirty="0" smtClean="0">
              <a:latin typeface="Arial" pitchFamily="34" charset="0"/>
              <a:cs typeface="Arial" pitchFamily="34" charset="0"/>
            </a:endParaRPr>
          </a:p>
          <a:p>
            <a:pPr algn="ctr"/>
            <a:endParaRPr lang="en-US" sz="1200" b="1" dirty="0">
              <a:latin typeface="Arial" pitchFamily="34" charset="0"/>
              <a:cs typeface="Arial" pitchFamily="34" charset="0"/>
            </a:endParaRPr>
          </a:p>
        </p:txBody>
      </p:sp>
      <p:grpSp>
        <p:nvGrpSpPr>
          <p:cNvPr id="20" name="Group 19"/>
          <p:cNvGrpSpPr/>
          <p:nvPr/>
        </p:nvGrpSpPr>
        <p:grpSpPr>
          <a:xfrm>
            <a:off x="1323975" y="1775162"/>
            <a:ext cx="2209800" cy="286525"/>
            <a:chOff x="1600200" y="1762125"/>
            <a:chExt cx="2209800" cy="286525"/>
          </a:xfrm>
        </p:grpSpPr>
        <p:grpSp>
          <p:nvGrpSpPr>
            <p:cNvPr id="21" name="Group 62"/>
            <p:cNvGrpSpPr/>
            <p:nvPr/>
          </p:nvGrpSpPr>
          <p:grpSpPr>
            <a:xfrm>
              <a:off x="1600200" y="1771651"/>
              <a:ext cx="2209800" cy="276999"/>
              <a:chOff x="3276600" y="1371600"/>
              <a:chExt cx="2209800" cy="276999"/>
            </a:xfrm>
            <a:solidFill>
              <a:schemeClr val="bg1"/>
            </a:solidFill>
          </p:grpSpPr>
          <p:sp>
            <p:nvSpPr>
              <p:cNvPr id="24" name="TextBox 23"/>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D           0x01        E</a:t>
                </a:r>
                <a:endParaRPr lang="en-US" sz="1200" b="1" dirty="0">
                  <a:latin typeface="Arial" pitchFamily="34" charset="0"/>
                  <a:cs typeface="Arial" pitchFamily="34" charset="0"/>
                </a:endParaRPr>
              </a:p>
            </p:txBody>
          </p:sp>
          <p:cxnSp>
            <p:nvCxnSpPr>
              <p:cNvPr id="25" name="Straight Connector 24"/>
              <p:cNvCxnSpPr>
                <a:stCxn id="24" idx="0"/>
                <a:endCxn id="24" idx="2"/>
              </p:cNvCxnSpPr>
              <p:nvPr/>
            </p:nvCxnSpPr>
            <p:spPr>
              <a:xfrm>
                <a:off x="4381500" y="1371600"/>
                <a:ext cx="0" cy="276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62"/>
          <p:cNvGrpSpPr/>
          <p:nvPr/>
        </p:nvGrpSpPr>
        <p:grpSpPr>
          <a:xfrm>
            <a:off x="4829175" y="1980486"/>
            <a:ext cx="2209800" cy="276999"/>
            <a:chOff x="3276600" y="1371600"/>
            <a:chExt cx="2209800" cy="276999"/>
          </a:xfrm>
          <a:solidFill>
            <a:schemeClr val="bg1"/>
          </a:solidFill>
        </p:grpSpPr>
        <p:sp>
          <p:nvSpPr>
            <p:cNvPr id="30" name="TextBox 29"/>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D           0x01        E</a:t>
              </a:r>
              <a:endParaRPr lang="en-US" sz="1200" b="1" dirty="0">
                <a:latin typeface="Arial" pitchFamily="34" charset="0"/>
                <a:cs typeface="Arial" pitchFamily="34" charset="0"/>
              </a:endParaRPr>
            </a:p>
          </p:txBody>
        </p:sp>
        <p:cxnSp>
          <p:nvCxnSpPr>
            <p:cNvPr id="31" name="Straight Connector 30"/>
            <p:cNvCxnSpPr>
              <a:stCxn id="30" idx="0"/>
              <a:endCxn id="30" idx="2"/>
            </p:cNvCxnSpPr>
            <p:nvPr/>
          </p:nvCxnSpPr>
          <p:spPr>
            <a:xfrm>
              <a:off x="4381500" y="1371600"/>
              <a:ext cx="0" cy="276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rot="16200000" flipH="1">
            <a:off x="6367075" y="211821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4995476" y="210946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4295775" y="227259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33975" y="227259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45" name="Group 44"/>
          <p:cNvGrpSpPr/>
          <p:nvPr/>
        </p:nvGrpSpPr>
        <p:grpSpPr>
          <a:xfrm>
            <a:off x="4295775" y="2577398"/>
            <a:ext cx="1715626" cy="1327912"/>
            <a:chOff x="5562600" y="1600200"/>
            <a:chExt cx="1715626" cy="1327912"/>
          </a:xfrm>
        </p:grpSpPr>
        <p:sp>
          <p:nvSpPr>
            <p:cNvPr id="46" name="TextBox 45"/>
            <p:cNvSpPr txBox="1"/>
            <p:nvPr/>
          </p:nvSpPr>
          <p:spPr>
            <a:xfrm rot="3272050">
              <a:off x="5399811" y="2201979"/>
              <a:ext cx="9906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Single event mode</a:t>
              </a:r>
            </a:p>
          </p:txBody>
        </p:sp>
        <p:sp>
          <p:nvSpPr>
            <p:cNvPr id="47" name="TextBox 46"/>
            <p:cNvSpPr txBox="1"/>
            <p:nvPr/>
          </p:nvSpPr>
          <p:spPr>
            <a:xfrm rot="3252188">
              <a:off x="5929528" y="2208190"/>
              <a:ext cx="912848"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Big Endian</a:t>
              </a:r>
              <a:endParaRPr lang="en-US" sz="1200" dirty="0">
                <a:solidFill>
                  <a:srgbClr val="0070C0"/>
                </a:solidFill>
              </a:endParaRPr>
            </a:p>
          </p:txBody>
        </p:sp>
        <p:sp>
          <p:nvSpPr>
            <p:cNvPr id="48" name="TextBox 47"/>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Error</a:t>
              </a:r>
              <a:endParaRPr lang="en-US" sz="1200" dirty="0">
                <a:solidFill>
                  <a:srgbClr val="0070C0"/>
                </a:solidFill>
              </a:endParaRPr>
            </a:p>
          </p:txBody>
        </p:sp>
        <p:sp>
          <p:nvSpPr>
            <p:cNvPr id="49" name="TextBox 48"/>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Sync</a:t>
              </a:r>
              <a:endParaRPr lang="en-US" sz="1200" dirty="0">
                <a:solidFill>
                  <a:srgbClr val="0070C0"/>
                </a:solidFill>
              </a:endParaRPr>
            </a:p>
          </p:txBody>
        </p:sp>
        <p:grpSp>
          <p:nvGrpSpPr>
            <p:cNvPr id="50" name="Group 352"/>
            <p:cNvGrpSpPr/>
            <p:nvPr/>
          </p:nvGrpSpPr>
          <p:grpSpPr>
            <a:xfrm>
              <a:off x="5562600" y="1600200"/>
              <a:ext cx="1524000" cy="277000"/>
              <a:chOff x="5562600" y="1600200"/>
              <a:chExt cx="1524000" cy="277000"/>
            </a:xfrm>
          </p:grpSpPr>
          <p:sp>
            <p:nvSpPr>
              <p:cNvPr id="51" name="TextBox 50"/>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SE    BE    ER   SY</a:t>
                </a:r>
                <a:endParaRPr lang="en-US" sz="1200" b="1" dirty="0">
                  <a:latin typeface="Arial" pitchFamily="34" charset="0"/>
                  <a:cs typeface="Arial" pitchFamily="34" charset="0"/>
                </a:endParaRPr>
              </a:p>
            </p:txBody>
          </p:sp>
          <p:cxnSp>
            <p:nvCxnSpPr>
              <p:cNvPr id="52" name="Straight Connector 51"/>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1" name="Elbow Connector 60"/>
          <p:cNvCxnSpPr>
            <a:stCxn id="14" idx="2"/>
            <a:endCxn id="30" idx="3"/>
          </p:cNvCxnSpPr>
          <p:nvPr/>
        </p:nvCxnSpPr>
        <p:spPr>
          <a:xfrm rot="5400000">
            <a:off x="7234431" y="1604829"/>
            <a:ext cx="318701" cy="70961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2400" y="1566446"/>
            <a:ext cx="838200" cy="338554"/>
          </a:xfrm>
          <a:prstGeom prst="rect">
            <a:avLst/>
          </a:prstGeom>
          <a:noFill/>
          <a:ln>
            <a:noFill/>
            <a:prstDash val="dash"/>
          </a:ln>
          <a:effectLst/>
        </p:spPr>
        <p:txBody>
          <a:bodyPr wrap="square" rtlCol="0">
            <a:spAutoFit/>
          </a:bodyPr>
          <a:lstStyle/>
          <a:p>
            <a:r>
              <a:rPr lang="en-US" sz="1600" dirty="0" smtClean="0">
                <a:solidFill>
                  <a:srgbClr val="0070C0"/>
                </a:solidFill>
                <a:cs typeface="Arial" pitchFamily="34" charset="0"/>
              </a:rPr>
              <a:t>Header</a:t>
            </a:r>
          </a:p>
        </p:txBody>
      </p:sp>
      <p:sp>
        <p:nvSpPr>
          <p:cNvPr id="44" name="Left Brace 43"/>
          <p:cNvSpPr/>
          <p:nvPr/>
        </p:nvSpPr>
        <p:spPr>
          <a:xfrm>
            <a:off x="962025" y="1498937"/>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55" name="TextBox 54"/>
          <p:cNvSpPr txBox="1"/>
          <p:nvPr/>
        </p:nvSpPr>
        <p:spPr>
          <a:xfrm>
            <a:off x="1066799" y="4913293"/>
            <a:ext cx="5486400" cy="954107"/>
          </a:xfrm>
          <a:prstGeom prst="rect">
            <a:avLst/>
          </a:prstGeom>
          <a:noFill/>
          <a:ln w="19050">
            <a:noFill/>
          </a:ln>
        </p:spPr>
        <p:txBody>
          <a:bodyPr wrap="square" rtlCol="0">
            <a:spAutoFit/>
          </a:bodyPr>
          <a:lstStyle/>
          <a:p>
            <a:r>
              <a:rPr lang="en-US" sz="1400" dirty="0" smtClean="0">
                <a:latin typeface="Arial" pitchFamily="34" charset="0"/>
                <a:cs typeface="Arial" pitchFamily="34" charset="0"/>
              </a:rPr>
              <a:t>Contains raw data from a single ROC containing one or more events. If this block is the last in a data bank, and there are multiple events, and E = 1, then this data is associated only with the last event  (e.g. scalar readout). </a:t>
            </a:r>
            <a:endParaRPr lang="en-US" sz="1400" dirty="0">
              <a:latin typeface="Arial" pitchFamily="34" charset="0"/>
              <a:cs typeface="Arial" pitchFamily="34" charset="0"/>
            </a:endParaRPr>
          </a:p>
        </p:txBody>
      </p:sp>
      <p:sp>
        <p:nvSpPr>
          <p:cNvPr id="56" name="TextBox 55"/>
          <p:cNvSpPr txBox="1"/>
          <p:nvPr/>
        </p:nvSpPr>
        <p:spPr>
          <a:xfrm>
            <a:off x="1323974" y="2336363"/>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a:t>
            </a:r>
            <a:endParaRPr lang="en-US" sz="1200" b="1" dirty="0">
              <a:latin typeface="Arial" pitchFamily="34" charset="0"/>
              <a:cs typeface="Arial" pitchFamily="34" charset="0"/>
            </a:endParaRPr>
          </a:p>
        </p:txBody>
      </p:sp>
      <p:sp>
        <p:nvSpPr>
          <p:cNvPr id="57" name="TextBox 56"/>
          <p:cNvSpPr txBox="1"/>
          <p:nvPr/>
        </p:nvSpPr>
        <p:spPr>
          <a:xfrm>
            <a:off x="3700132" y="4419600"/>
            <a:ext cx="971551" cy="276999"/>
          </a:xfrm>
          <a:prstGeom prst="rect">
            <a:avLst/>
          </a:prstGeom>
          <a:noFill/>
          <a:ln w="3175">
            <a:solidFill>
              <a:srgbClr val="0070C0"/>
            </a:solidFill>
            <a:prstDash val="lgDash"/>
          </a:ln>
        </p:spPr>
        <p:txBody>
          <a:bodyPr wrap="square" rtlCol="0">
            <a:spAutoFit/>
          </a:bodyPr>
          <a:lstStyle/>
          <a:p>
            <a:r>
              <a:rPr lang="en-US" sz="1200" b="1" dirty="0" smtClean="0">
                <a:solidFill>
                  <a:srgbClr val="0070C0"/>
                </a:solidFill>
              </a:rPr>
              <a:t>Low </a:t>
            </a:r>
            <a:r>
              <a:rPr lang="en-US" sz="1200" dirty="0" smtClean="0">
                <a:solidFill>
                  <a:srgbClr val="0070C0"/>
                </a:solidFill>
              </a:rPr>
              <a:t>32 bits</a:t>
            </a:r>
            <a:endParaRPr lang="en-US" sz="1200" dirty="0">
              <a:solidFill>
                <a:srgbClr val="0070C0"/>
              </a:solidFill>
            </a:endParaRPr>
          </a:p>
        </p:txBody>
      </p:sp>
      <p:cxnSp>
        <p:nvCxnSpPr>
          <p:cNvPr id="58" name="Curved Connector 57"/>
          <p:cNvCxnSpPr>
            <a:stCxn id="56" idx="3"/>
          </p:cNvCxnSpPr>
          <p:nvPr/>
        </p:nvCxnSpPr>
        <p:spPr>
          <a:xfrm>
            <a:off x="3533774" y="2474863"/>
            <a:ext cx="647701" cy="1944737"/>
          </a:xfrm>
          <a:prstGeom prst="curvedConnector2">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1142999" y="3805535"/>
            <a:ext cx="25908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Raw data may be an </a:t>
            </a:r>
            <a:r>
              <a:rPr lang="en-US" sz="1200" dirty="0" err="1" smtClean="0">
                <a:solidFill>
                  <a:srgbClr val="0070C0"/>
                </a:solidFill>
              </a:rPr>
              <a:t>int</a:t>
            </a:r>
            <a:r>
              <a:rPr lang="en-US" sz="1200" dirty="0" smtClean="0">
                <a:solidFill>
                  <a:srgbClr val="0070C0"/>
                </a:solidFill>
              </a:rPr>
              <a:t> array or it may contain evio bank structures.</a:t>
            </a:r>
            <a:endParaRPr lang="en-US" sz="1200" dirty="0">
              <a:solidFill>
                <a:srgbClr val="0070C0"/>
              </a:solidFill>
            </a:endParaRPr>
          </a:p>
        </p:txBody>
      </p:sp>
      <p:cxnSp>
        <p:nvCxnSpPr>
          <p:cNvPr id="60" name="Straight Arrow Connector 59"/>
          <p:cNvCxnSpPr>
            <a:stCxn id="4" idx="2"/>
            <a:endCxn id="59" idx="0"/>
          </p:cNvCxnSpPr>
          <p:nvPr/>
        </p:nvCxnSpPr>
        <p:spPr>
          <a:xfrm>
            <a:off x="2424113" y="3327737"/>
            <a:ext cx="14286" cy="47779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343399" y="991954"/>
            <a:ext cx="91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4 bit status</a:t>
            </a:r>
            <a:endParaRPr lang="en-US" sz="1200" dirty="0">
              <a:solidFill>
                <a:srgbClr val="0070C0"/>
              </a:solidFill>
            </a:endParaRPr>
          </a:p>
        </p:txBody>
      </p:sp>
      <p:sp>
        <p:nvSpPr>
          <p:cNvPr id="111" name="TextBox 110"/>
          <p:cNvSpPr txBox="1"/>
          <p:nvPr/>
        </p:nvSpPr>
        <p:spPr>
          <a:xfrm>
            <a:off x="6934199" y="2590800"/>
            <a:ext cx="990600" cy="276999"/>
          </a:xfrm>
          <a:prstGeom prst="rect">
            <a:avLst/>
          </a:prstGeom>
          <a:solidFill>
            <a:schemeClr val="bg1"/>
          </a:solidFill>
          <a:ln w="19050">
            <a:solidFill>
              <a:schemeClr val="tx1"/>
            </a:solidFill>
          </a:ln>
        </p:spPr>
        <p:txBody>
          <a:bodyPr wrap="square" rtlCol="0">
            <a:spAutoFit/>
          </a:bodyPr>
          <a:lstStyle/>
          <a:p>
            <a:r>
              <a:rPr lang="en-US" sz="1200" b="1" dirty="0" smtClean="0">
                <a:latin typeface="Arial" pitchFamily="34" charset="0"/>
                <a:cs typeface="Arial" pitchFamily="34" charset="0"/>
              </a:rPr>
              <a:t>detector ID</a:t>
            </a:r>
            <a:endParaRPr lang="en-US" sz="1200" b="1" dirty="0">
              <a:latin typeface="Arial" pitchFamily="34" charset="0"/>
              <a:cs typeface="Arial" pitchFamily="34" charset="0"/>
            </a:endParaRPr>
          </a:p>
        </p:txBody>
      </p:sp>
      <p:sp>
        <p:nvSpPr>
          <p:cNvPr id="115" name="TextBox 114"/>
          <p:cNvSpPr txBox="1"/>
          <p:nvPr/>
        </p:nvSpPr>
        <p:spPr>
          <a:xfrm>
            <a:off x="6781799" y="2895600"/>
            <a:ext cx="1371601"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 12 bit detector ID</a:t>
            </a:r>
            <a:endParaRPr lang="en-US" sz="1200" dirty="0">
              <a:solidFill>
                <a:srgbClr val="0070C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533400"/>
            <a:ext cx="4419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16-bit  EVIO  CODA-Format  Tag </a:t>
            </a:r>
            <a:endParaRPr lang="en-US" sz="2000" b="1" dirty="0">
              <a:latin typeface="Arial" pitchFamily="34" charset="0"/>
              <a:cs typeface="Arial" pitchFamily="34" charset="0"/>
            </a:endParaRPr>
          </a:p>
        </p:txBody>
      </p:sp>
      <p:sp>
        <p:nvSpPr>
          <p:cNvPr id="15" name="TextBox 14"/>
          <p:cNvSpPr txBox="1"/>
          <p:nvPr/>
        </p:nvSpPr>
        <p:spPr>
          <a:xfrm>
            <a:off x="5638800" y="2286000"/>
            <a:ext cx="3048000" cy="1169551"/>
          </a:xfrm>
          <a:prstGeom prst="rect">
            <a:avLst/>
          </a:prstGeom>
          <a:solidFill>
            <a:schemeClr val="bg1"/>
          </a:solidFill>
          <a:ln w="3175">
            <a:solidFill>
              <a:srgbClr val="0070C0"/>
            </a:solidFill>
            <a:prstDash val="lgDash"/>
          </a:ln>
        </p:spPr>
        <p:txBody>
          <a:bodyPr wrap="square" rtlCol="0">
            <a:spAutoFit/>
          </a:bodyPr>
          <a:lstStyle/>
          <a:p>
            <a:r>
              <a:rPr lang="en-US" sz="1400" dirty="0" smtClean="0">
                <a:solidFill>
                  <a:srgbClr val="FF0000"/>
                </a:solidFill>
              </a:rPr>
              <a:t>12 bits of identification which have:</a:t>
            </a:r>
          </a:p>
          <a:p>
            <a:pPr marL="800100" lvl="1" indent="-342900">
              <a:buFont typeface="+mj-lt"/>
              <a:buAutoNum type="arabicParenR"/>
            </a:pPr>
            <a:r>
              <a:rPr lang="en-US" sz="1400" dirty="0" smtClean="0">
                <a:solidFill>
                  <a:srgbClr val="0070C0"/>
                </a:solidFill>
              </a:rPr>
              <a:t>ROC ID for ROC Raw Records and Data Banks</a:t>
            </a:r>
          </a:p>
          <a:p>
            <a:pPr marL="800100" lvl="1" indent="-342900">
              <a:buFont typeface="+mj-lt"/>
              <a:buAutoNum type="arabicParenR"/>
            </a:pPr>
            <a:r>
              <a:rPr lang="en-US" sz="1400" dirty="0" smtClean="0">
                <a:solidFill>
                  <a:srgbClr val="0070C0"/>
                </a:solidFill>
              </a:rPr>
              <a:t>EB ID for  partially built Physics Events</a:t>
            </a:r>
          </a:p>
        </p:txBody>
      </p:sp>
      <p:sp>
        <p:nvSpPr>
          <p:cNvPr id="19" name="TextBox 18"/>
          <p:cNvSpPr txBox="1"/>
          <p:nvPr/>
        </p:nvSpPr>
        <p:spPr>
          <a:xfrm>
            <a:off x="533400" y="2286000"/>
            <a:ext cx="3962400" cy="1815882"/>
          </a:xfrm>
          <a:prstGeom prst="rect">
            <a:avLst/>
          </a:prstGeom>
          <a:noFill/>
          <a:ln w="3175">
            <a:solidFill>
              <a:srgbClr val="0070C0"/>
            </a:solidFill>
            <a:prstDash val="lgDash"/>
          </a:ln>
        </p:spPr>
        <p:txBody>
          <a:bodyPr wrap="square" rtlCol="0">
            <a:spAutoFit/>
          </a:bodyPr>
          <a:lstStyle/>
          <a:p>
            <a:r>
              <a:rPr lang="en-US" sz="1400" dirty="0" smtClean="0">
                <a:solidFill>
                  <a:srgbClr val="FF0000"/>
                </a:solidFill>
              </a:rPr>
              <a:t>4 bits which can be:</a:t>
            </a:r>
          </a:p>
          <a:p>
            <a:pPr marL="182880" lvl="1"/>
            <a:r>
              <a:rPr lang="en-US" sz="1400" dirty="0" smtClean="0">
                <a:solidFill>
                  <a:srgbClr val="0070C0"/>
                </a:solidFill>
              </a:rPr>
              <a:t>Status bits for ROC Raw Records, partially built Physics Events, and Data Banks:</a:t>
            </a:r>
          </a:p>
          <a:p>
            <a:pPr marL="731520" lvl="2" indent="-342900">
              <a:buFont typeface="+mj-lt"/>
              <a:buAutoNum type="alphaLcParenR"/>
            </a:pPr>
            <a:r>
              <a:rPr lang="en-US" sz="1400" dirty="0" smtClean="0">
                <a:solidFill>
                  <a:srgbClr val="7030A0"/>
                </a:solidFill>
              </a:rPr>
              <a:t>4</a:t>
            </a:r>
            <a:r>
              <a:rPr lang="en-US" sz="1400" baseline="30000" dirty="0" smtClean="0">
                <a:solidFill>
                  <a:srgbClr val="7030A0"/>
                </a:solidFill>
              </a:rPr>
              <a:t>th</a:t>
            </a:r>
            <a:r>
              <a:rPr lang="en-US" sz="1400" dirty="0" smtClean="0">
                <a:solidFill>
                  <a:srgbClr val="7030A0"/>
                </a:solidFill>
              </a:rPr>
              <a:t> (MSB) – Unused  (previously single event mode)</a:t>
            </a:r>
          </a:p>
          <a:p>
            <a:pPr marL="731520" lvl="2" indent="-342900">
              <a:buFont typeface="+mj-lt"/>
              <a:buAutoNum type="alphaLcParenR"/>
            </a:pPr>
            <a:r>
              <a:rPr lang="en-US" sz="1400" dirty="0" smtClean="0">
                <a:solidFill>
                  <a:srgbClr val="7030A0"/>
                </a:solidFill>
              </a:rPr>
              <a:t>3</a:t>
            </a:r>
            <a:r>
              <a:rPr lang="en-US" sz="1400" baseline="30000" dirty="0" smtClean="0">
                <a:solidFill>
                  <a:srgbClr val="7030A0"/>
                </a:solidFill>
              </a:rPr>
              <a:t>rd</a:t>
            </a:r>
            <a:r>
              <a:rPr lang="en-US" sz="1400" dirty="0" smtClean="0">
                <a:solidFill>
                  <a:srgbClr val="7030A0"/>
                </a:solidFill>
              </a:rPr>
              <a:t> – Big endian data (data is </a:t>
            </a:r>
            <a:r>
              <a:rPr lang="en-US" sz="1400" dirty="0" err="1" smtClean="0">
                <a:solidFill>
                  <a:srgbClr val="7030A0"/>
                </a:solidFill>
              </a:rPr>
              <a:t>unswapped</a:t>
            </a:r>
            <a:r>
              <a:rPr lang="en-US" sz="1400" dirty="0" smtClean="0">
                <a:solidFill>
                  <a:srgbClr val="7030A0"/>
                </a:solidFill>
              </a:rPr>
              <a:t> )</a:t>
            </a:r>
          </a:p>
          <a:p>
            <a:pPr marL="731520" lvl="2" indent="-342900">
              <a:buFont typeface="+mj-lt"/>
              <a:buAutoNum type="alphaLcParenR"/>
            </a:pPr>
            <a:r>
              <a:rPr lang="en-US" sz="1400" dirty="0" smtClean="0">
                <a:solidFill>
                  <a:srgbClr val="7030A0"/>
                </a:solidFill>
              </a:rPr>
              <a:t>2</a:t>
            </a:r>
            <a:r>
              <a:rPr lang="en-US" sz="1400" baseline="30000" dirty="0" smtClean="0">
                <a:solidFill>
                  <a:srgbClr val="7030A0"/>
                </a:solidFill>
              </a:rPr>
              <a:t>nd</a:t>
            </a:r>
            <a:r>
              <a:rPr lang="en-US" sz="1400" dirty="0" smtClean="0">
                <a:solidFill>
                  <a:srgbClr val="7030A0"/>
                </a:solidFill>
              </a:rPr>
              <a:t> - Error</a:t>
            </a:r>
          </a:p>
          <a:p>
            <a:pPr marL="731520" lvl="2" indent="-342900">
              <a:buFont typeface="+mj-lt"/>
              <a:buAutoNum type="alphaLcParenR"/>
            </a:pPr>
            <a:r>
              <a:rPr lang="en-US" sz="1400" dirty="0" smtClean="0">
                <a:solidFill>
                  <a:srgbClr val="7030A0"/>
                </a:solidFill>
              </a:rPr>
              <a:t>1</a:t>
            </a:r>
            <a:r>
              <a:rPr lang="en-US" sz="1400" baseline="30000" dirty="0" smtClean="0">
                <a:solidFill>
                  <a:srgbClr val="7030A0"/>
                </a:solidFill>
              </a:rPr>
              <a:t>st</a:t>
            </a:r>
            <a:r>
              <a:rPr lang="en-US" sz="1400" dirty="0" smtClean="0">
                <a:solidFill>
                  <a:srgbClr val="7030A0"/>
                </a:solidFill>
              </a:rPr>
              <a:t> (LSB) – Sync</a:t>
            </a:r>
          </a:p>
        </p:txBody>
      </p:sp>
      <p:grpSp>
        <p:nvGrpSpPr>
          <p:cNvPr id="21" name="Group 20"/>
          <p:cNvGrpSpPr/>
          <p:nvPr/>
        </p:nvGrpSpPr>
        <p:grpSpPr>
          <a:xfrm>
            <a:off x="4038600" y="1133534"/>
            <a:ext cx="1600200" cy="409637"/>
            <a:chOff x="1600200" y="1762124"/>
            <a:chExt cx="2209800" cy="409637"/>
          </a:xfrm>
        </p:grpSpPr>
        <p:sp>
          <p:nvSpPr>
            <p:cNvPr id="25" name="TextBox 24"/>
            <p:cNvSpPr txBox="1"/>
            <p:nvPr/>
          </p:nvSpPr>
          <p:spPr>
            <a:xfrm>
              <a:off x="1600200" y="1771651"/>
              <a:ext cx="2209800" cy="400110"/>
            </a:xfrm>
            <a:prstGeom prst="rect">
              <a:avLst/>
            </a:prstGeom>
            <a:solidFill>
              <a:schemeClr val="bg1"/>
            </a:solidFill>
            <a:ln w="19050">
              <a:solidFill>
                <a:schemeClr val="tx1"/>
              </a:solidFill>
            </a:ln>
          </p:spPr>
          <p:txBody>
            <a:bodyPr wrap="square" rtlCol="0">
              <a:spAutoFit/>
            </a:bodyPr>
            <a:lstStyle/>
            <a:p>
              <a:r>
                <a:rPr lang="en-US" sz="2000" b="1" dirty="0" smtClean="0">
                  <a:latin typeface="Arial" pitchFamily="34" charset="0"/>
                  <a:cs typeface="Arial" pitchFamily="34" charset="0"/>
                </a:rPr>
                <a:t> S        ID      </a:t>
              </a:r>
              <a:endParaRPr lang="en-US" sz="2000" b="1" dirty="0">
                <a:latin typeface="Arial" pitchFamily="34" charset="0"/>
                <a:cs typeface="Arial" pitchFamily="34" charset="0"/>
              </a:endParaRPr>
            </a:p>
          </p:txBody>
        </p:sp>
        <p:cxnSp>
          <p:nvCxnSpPr>
            <p:cNvPr id="24" name="Straight Connector 23"/>
            <p:cNvCxnSpPr/>
            <p:nvPr/>
          </p:nvCxnSpPr>
          <p:spPr>
            <a:xfrm rot="5400000">
              <a:off x="2026784" y="1966913"/>
              <a:ext cx="409577"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Elbow Connector 37"/>
          <p:cNvCxnSpPr>
            <a:stCxn id="25" idx="1"/>
            <a:endCxn id="19" idx="0"/>
          </p:cNvCxnSpPr>
          <p:nvPr/>
        </p:nvCxnSpPr>
        <p:spPr>
          <a:xfrm rot="10800000" flipV="1">
            <a:off x="2514600" y="1343116"/>
            <a:ext cx="1524000" cy="94288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7"/>
          <p:cNvCxnSpPr>
            <a:stCxn id="25" idx="3"/>
            <a:endCxn id="15" idx="0"/>
          </p:cNvCxnSpPr>
          <p:nvPr/>
        </p:nvCxnSpPr>
        <p:spPr>
          <a:xfrm>
            <a:off x="5638800" y="1343116"/>
            <a:ext cx="1524000" cy="94288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6600" y="4495800"/>
            <a:ext cx="3048000" cy="738664"/>
          </a:xfrm>
          <a:prstGeom prst="rect">
            <a:avLst/>
          </a:prstGeom>
          <a:solidFill>
            <a:schemeClr val="bg1"/>
          </a:solidFill>
          <a:ln w="3175">
            <a:solidFill>
              <a:srgbClr val="0070C0"/>
            </a:solidFill>
            <a:prstDash val="lgDash"/>
          </a:ln>
        </p:spPr>
        <p:txBody>
          <a:bodyPr wrap="square" rtlCol="0">
            <a:spAutoFit/>
          </a:bodyPr>
          <a:lstStyle/>
          <a:p>
            <a:pPr algn="ctr"/>
            <a:r>
              <a:rPr lang="en-US" sz="1400" dirty="0" smtClean="0">
                <a:solidFill>
                  <a:srgbClr val="FF0000"/>
                </a:solidFill>
              </a:rPr>
              <a:t>16 bits of identification which are: </a:t>
            </a:r>
            <a:r>
              <a:rPr lang="en-US" sz="1400" dirty="0" smtClean="0">
                <a:solidFill>
                  <a:srgbClr val="0070C0"/>
                </a:solidFill>
              </a:rPr>
              <a:t>0xFF00 – 0xFFFF in physics event and trigger bank tags.  Refer to table.</a:t>
            </a:r>
          </a:p>
        </p:txBody>
      </p:sp>
      <p:sp>
        <p:nvSpPr>
          <p:cNvPr id="18" name="Left Brace 17"/>
          <p:cNvSpPr/>
          <p:nvPr/>
        </p:nvSpPr>
        <p:spPr>
          <a:xfrm rot="16200000">
            <a:off x="4572000" y="1066800"/>
            <a:ext cx="457200" cy="1524000"/>
          </a:xfrm>
          <a:prstGeom prst="leftBrace">
            <a:avLst>
              <a:gd name="adj1" fmla="val 41667"/>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8" name="Straight Arrow Connector 27"/>
          <p:cNvCxnSpPr>
            <a:endCxn id="17" idx="0"/>
          </p:cNvCxnSpPr>
          <p:nvPr/>
        </p:nvCxnSpPr>
        <p:spPr>
          <a:xfrm>
            <a:off x="4800600" y="2209800"/>
            <a:ext cx="0" cy="2286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819400"/>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Disentangling</a:t>
            </a:r>
            <a:r>
              <a:rPr kumimoji="0" lang="en-US" sz="4400" b="0" i="0" u="none" strike="noStrike" kern="1200" cap="none" spc="0" normalizeH="0" noProof="0" dirty="0" smtClean="0">
                <a:ln>
                  <a:noFill/>
                </a:ln>
                <a:solidFill>
                  <a:schemeClr val="tx1"/>
                </a:solidFill>
                <a:effectLst/>
                <a:uLnTx/>
                <a:uFillTx/>
                <a:latin typeface="+mj-lt"/>
                <a:ea typeface="+mj-ea"/>
                <a:cs typeface="+mj-cs"/>
              </a:rPr>
              <a:t> Built Physics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Event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rot="16200000" flipH="1">
            <a:off x="3505200" y="4495800"/>
            <a:ext cx="35052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rot="5400000" flipH="1" flipV="1">
            <a:off x="4876800" y="1371600"/>
            <a:ext cx="7620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rot="16200000" flipH="1">
            <a:off x="3314700" y="2400300"/>
            <a:ext cx="6858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rot="5400000" flipH="1" flipV="1">
            <a:off x="3352800" y="1219200"/>
            <a:ext cx="6096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flipV="1">
            <a:off x="1676400" y="3581400"/>
            <a:ext cx="762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rot="5400000" flipH="1" flipV="1">
            <a:off x="1028701" y="2019301"/>
            <a:ext cx="2209798" cy="457200"/>
          </a:xfrm>
          <a:prstGeom prst="line">
            <a:avLst/>
          </a:prstGeom>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a:off x="609600" y="383977"/>
            <a:ext cx="12192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accent1"/>
                </a:solidFill>
                <a:latin typeface="Arial" pitchFamily="34" charset="0"/>
                <a:cs typeface="Arial" pitchFamily="34" charset="0"/>
              </a:rPr>
              <a:t>Physics</a:t>
            </a:r>
          </a:p>
          <a:p>
            <a:pPr algn="ctr"/>
            <a:r>
              <a:rPr lang="en-US" sz="2000" b="1" dirty="0" smtClean="0">
                <a:solidFill>
                  <a:schemeClr val="accent1"/>
                </a:solidFill>
                <a:latin typeface="Arial" pitchFamily="34" charset="0"/>
                <a:cs typeface="Arial" pitchFamily="34" charset="0"/>
              </a:rPr>
              <a:t>Event</a:t>
            </a:r>
            <a:endParaRPr lang="en-US" sz="2000" b="1" dirty="0">
              <a:solidFill>
                <a:schemeClr val="accent1"/>
              </a:solidFill>
              <a:latin typeface="Arial" pitchFamily="34" charset="0"/>
              <a:cs typeface="Arial" pitchFamily="34" charset="0"/>
            </a:endParaRPr>
          </a:p>
        </p:txBody>
      </p:sp>
      <p:sp>
        <p:nvSpPr>
          <p:cNvPr id="5" name="Rectangle 4"/>
          <p:cNvSpPr/>
          <p:nvPr/>
        </p:nvSpPr>
        <p:spPr>
          <a:xfrm>
            <a:off x="609600" y="1143000"/>
            <a:ext cx="1295400" cy="3810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itchFamily="34" charset="0"/>
                <a:cs typeface="Arial" pitchFamily="34" charset="0"/>
              </a:rPr>
              <a:t>Trigger Bank</a:t>
            </a: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p:txBody>
      </p:sp>
      <p:sp>
        <p:nvSpPr>
          <p:cNvPr id="6" name="TextBox 5"/>
          <p:cNvSpPr txBox="1"/>
          <p:nvPr/>
        </p:nvSpPr>
        <p:spPr>
          <a:xfrm>
            <a:off x="609600" y="1162050"/>
            <a:ext cx="12954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Length</a:t>
            </a:r>
            <a:endParaRPr lang="en-US" sz="1200" b="1" dirty="0">
              <a:latin typeface="Arial" pitchFamily="34" charset="0"/>
              <a:cs typeface="Arial" pitchFamily="34" charset="0"/>
            </a:endParaRPr>
          </a:p>
        </p:txBody>
      </p:sp>
      <p:sp>
        <p:nvSpPr>
          <p:cNvPr id="8" name="TextBox 7"/>
          <p:cNvSpPr txBox="1"/>
          <p:nvPr/>
        </p:nvSpPr>
        <p:spPr>
          <a:xfrm>
            <a:off x="609600" y="3400425"/>
            <a:ext cx="1295400" cy="461665"/>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1 Data Bank</a:t>
            </a:r>
          </a:p>
        </p:txBody>
      </p:sp>
      <p:sp>
        <p:nvSpPr>
          <p:cNvPr id="9" name="TextBox 29"/>
          <p:cNvSpPr txBox="1"/>
          <p:nvPr/>
        </p:nvSpPr>
        <p:spPr>
          <a:xfrm>
            <a:off x="609600" y="3857625"/>
            <a:ext cx="12954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a:t>
            </a:r>
          </a:p>
          <a:p>
            <a:pPr algn="ctr"/>
            <a:r>
              <a:rPr lang="en-US" sz="1200" b="1" dirty="0" smtClean="0">
                <a:latin typeface="Arial" pitchFamily="34" charset="0"/>
                <a:cs typeface="Arial" pitchFamily="34" charset="0"/>
              </a:rPr>
              <a:t> </a:t>
            </a:r>
          </a:p>
        </p:txBody>
      </p:sp>
      <p:sp>
        <p:nvSpPr>
          <p:cNvPr id="19" name="TextBox 18"/>
          <p:cNvSpPr txBox="1"/>
          <p:nvPr/>
        </p:nvSpPr>
        <p:spPr>
          <a:xfrm>
            <a:off x="609600" y="4505325"/>
            <a:ext cx="1295400" cy="461665"/>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N Data Bank</a:t>
            </a:r>
          </a:p>
        </p:txBody>
      </p:sp>
      <p:sp>
        <p:nvSpPr>
          <p:cNvPr id="22" name="TextBox 27"/>
          <p:cNvSpPr txBox="1"/>
          <p:nvPr/>
        </p:nvSpPr>
        <p:spPr>
          <a:xfrm>
            <a:off x="609600" y="1437501"/>
            <a:ext cx="1295400" cy="276999"/>
          </a:xfrm>
          <a:prstGeom prst="rect">
            <a:avLst/>
          </a:prstGeom>
          <a:noFill/>
          <a:ln w="19050">
            <a:solidFill>
              <a:schemeClr val="tx1"/>
            </a:solidFill>
          </a:ln>
        </p:spPr>
        <p:txBody>
          <a:bodyPr wrap="square" rtlCol="0">
            <a:spAutoFit/>
          </a:bodyPr>
          <a:lstStyle/>
          <a:p>
            <a:endParaRPr lang="en-US" sz="1200" b="1" dirty="0">
              <a:latin typeface="Arial" pitchFamily="34" charset="0"/>
              <a:cs typeface="Arial" pitchFamily="34" charset="0"/>
            </a:endParaRPr>
          </a:p>
        </p:txBody>
      </p:sp>
      <p:sp>
        <p:nvSpPr>
          <p:cNvPr id="34" name="TextBox 33"/>
          <p:cNvSpPr txBox="1"/>
          <p:nvPr/>
        </p:nvSpPr>
        <p:spPr>
          <a:xfrm>
            <a:off x="2438400" y="383977"/>
            <a:ext cx="8382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accent1"/>
                </a:solidFill>
                <a:latin typeface="Arial" pitchFamily="34" charset="0"/>
                <a:cs typeface="Arial" pitchFamily="34" charset="0"/>
              </a:rPr>
              <a:t>Data</a:t>
            </a:r>
          </a:p>
          <a:p>
            <a:pPr algn="ctr"/>
            <a:r>
              <a:rPr lang="en-US" sz="2000" b="1" dirty="0" smtClean="0">
                <a:solidFill>
                  <a:schemeClr val="accent1"/>
                </a:solidFill>
                <a:latin typeface="Arial" pitchFamily="34" charset="0"/>
                <a:cs typeface="Arial" pitchFamily="34" charset="0"/>
              </a:rPr>
              <a:t>Bank</a:t>
            </a:r>
            <a:endParaRPr lang="en-US" sz="2000" b="1" dirty="0">
              <a:solidFill>
                <a:schemeClr val="accent1"/>
              </a:solidFill>
              <a:latin typeface="Arial" pitchFamily="34" charset="0"/>
              <a:cs typeface="Arial" pitchFamily="34" charset="0"/>
            </a:endParaRPr>
          </a:p>
        </p:txBody>
      </p:sp>
      <p:grpSp>
        <p:nvGrpSpPr>
          <p:cNvPr id="47" name="Group 46"/>
          <p:cNvGrpSpPr/>
          <p:nvPr/>
        </p:nvGrpSpPr>
        <p:grpSpPr>
          <a:xfrm>
            <a:off x="2333625" y="1143000"/>
            <a:ext cx="1143000" cy="2508052"/>
            <a:chOff x="3419475" y="3206948"/>
            <a:chExt cx="2219325" cy="2508052"/>
          </a:xfrm>
        </p:grpSpPr>
        <p:sp>
          <p:nvSpPr>
            <p:cNvPr id="33" name="Rectangle 32"/>
            <p:cNvSpPr/>
            <p:nvPr/>
          </p:nvSpPr>
          <p:spPr>
            <a:xfrm>
              <a:off x="3419475" y="3206948"/>
              <a:ext cx="2219325" cy="25080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35" name="TextBox 34"/>
            <p:cNvSpPr txBox="1"/>
            <p:nvPr/>
          </p:nvSpPr>
          <p:spPr>
            <a:xfrm>
              <a:off x="3429000" y="3213496"/>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Bank Length</a:t>
              </a:r>
              <a:endParaRPr lang="en-US" sz="1200" b="1" dirty="0">
                <a:latin typeface="Arial" pitchFamily="34" charset="0"/>
                <a:cs typeface="Arial" pitchFamily="34" charset="0"/>
              </a:endParaRPr>
            </a:p>
          </p:txBody>
        </p:sp>
        <p:sp>
          <p:nvSpPr>
            <p:cNvPr id="36" name="TextBox 35"/>
            <p:cNvSpPr txBox="1"/>
            <p:nvPr/>
          </p:nvSpPr>
          <p:spPr>
            <a:xfrm>
              <a:off x="3429000" y="3762375"/>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37" name="TextBox 36"/>
            <p:cNvSpPr txBox="1"/>
            <p:nvPr/>
          </p:nvSpPr>
          <p:spPr>
            <a:xfrm>
              <a:off x="3429000" y="4411444"/>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a:t>
              </a:r>
            </a:p>
            <a:p>
              <a:pPr algn="ctr"/>
              <a:endParaRPr lang="en-US" sz="1200" b="1" dirty="0">
                <a:latin typeface="Arial" pitchFamily="34" charset="0"/>
                <a:cs typeface="Arial" pitchFamily="34" charset="0"/>
              </a:endParaRPr>
            </a:p>
          </p:txBody>
        </p:sp>
        <p:sp>
          <p:nvSpPr>
            <p:cNvPr id="38" name="TextBox 37"/>
            <p:cNvSpPr txBox="1"/>
            <p:nvPr/>
          </p:nvSpPr>
          <p:spPr>
            <a:xfrm>
              <a:off x="3429000" y="5057775"/>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43" name="TextBox 42"/>
            <p:cNvSpPr txBox="1"/>
            <p:nvPr/>
          </p:nvSpPr>
          <p:spPr>
            <a:xfrm>
              <a:off x="3429000" y="3486151"/>
              <a:ext cx="2209800" cy="276999"/>
            </a:xfrm>
            <a:prstGeom prst="rect">
              <a:avLst/>
            </a:prstGeom>
            <a:solidFill>
              <a:schemeClr val="bg1"/>
            </a:solidFill>
            <a:ln w="19050">
              <a:solidFill>
                <a:schemeClr val="tx1"/>
              </a:solidFill>
            </a:ln>
          </p:spPr>
          <p:txBody>
            <a:bodyPr wrap="square" rtlCol="0">
              <a:spAutoFit/>
            </a:bodyPr>
            <a:lstStyle/>
            <a:p>
              <a:endParaRPr lang="en-US" sz="1200" b="1" dirty="0">
                <a:latin typeface="Arial" pitchFamily="34" charset="0"/>
                <a:cs typeface="Arial" pitchFamily="34" charset="0"/>
              </a:endParaRPr>
            </a:p>
          </p:txBody>
        </p:sp>
      </p:grpSp>
      <p:sp>
        <p:nvSpPr>
          <p:cNvPr id="62" name="TextBox 61"/>
          <p:cNvSpPr txBox="1"/>
          <p:nvPr/>
        </p:nvSpPr>
        <p:spPr>
          <a:xfrm>
            <a:off x="3933825" y="76200"/>
            <a:ext cx="942975"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accent1"/>
                </a:solidFill>
                <a:latin typeface="Arial" pitchFamily="34" charset="0"/>
                <a:cs typeface="Arial" pitchFamily="34" charset="0"/>
              </a:rPr>
              <a:t>Data</a:t>
            </a:r>
          </a:p>
          <a:p>
            <a:pPr algn="ctr"/>
            <a:r>
              <a:rPr lang="en-US" sz="2000" b="1" dirty="0" smtClean="0">
                <a:solidFill>
                  <a:schemeClr val="accent1"/>
                </a:solidFill>
                <a:latin typeface="Arial" pitchFamily="34" charset="0"/>
                <a:cs typeface="Arial" pitchFamily="34" charset="0"/>
              </a:rPr>
              <a:t>Block</a:t>
            </a:r>
          </a:p>
          <a:p>
            <a:pPr algn="ctr"/>
            <a:r>
              <a:rPr lang="en-US" sz="2000" b="1" dirty="0" smtClean="0">
                <a:solidFill>
                  <a:schemeClr val="accent1"/>
                </a:solidFill>
                <a:latin typeface="Arial" pitchFamily="34" charset="0"/>
                <a:cs typeface="Arial" pitchFamily="34" charset="0"/>
              </a:rPr>
              <a:t>Bank</a:t>
            </a:r>
            <a:endParaRPr lang="en-US" sz="2000" b="1" dirty="0">
              <a:solidFill>
                <a:schemeClr val="accent1"/>
              </a:solidFill>
              <a:latin typeface="Arial" pitchFamily="34" charset="0"/>
              <a:cs typeface="Arial" pitchFamily="34" charset="0"/>
            </a:endParaRPr>
          </a:p>
        </p:txBody>
      </p:sp>
      <p:grpSp>
        <p:nvGrpSpPr>
          <p:cNvPr id="74" name="Group 73"/>
          <p:cNvGrpSpPr/>
          <p:nvPr/>
        </p:nvGrpSpPr>
        <p:grpSpPr>
          <a:xfrm>
            <a:off x="3886200" y="1162050"/>
            <a:ext cx="1152525" cy="1847315"/>
            <a:chOff x="3886200" y="1162050"/>
            <a:chExt cx="1152525" cy="1847315"/>
          </a:xfrm>
        </p:grpSpPr>
        <p:sp>
          <p:nvSpPr>
            <p:cNvPr id="61" name="Rectangle 60"/>
            <p:cNvSpPr/>
            <p:nvPr/>
          </p:nvSpPr>
          <p:spPr>
            <a:xfrm>
              <a:off x="3886200" y="1162050"/>
              <a:ext cx="1152525" cy="18222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63" name="TextBox 62"/>
            <p:cNvSpPr txBox="1"/>
            <p:nvPr/>
          </p:nvSpPr>
          <p:spPr>
            <a:xfrm>
              <a:off x="3891146" y="1168598"/>
              <a:ext cx="1147579"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Len</a:t>
              </a:r>
              <a:endParaRPr lang="en-US" sz="1200" b="1" dirty="0">
                <a:latin typeface="Arial" pitchFamily="34" charset="0"/>
                <a:cs typeface="Arial" pitchFamily="34" charset="0"/>
              </a:endParaRPr>
            </a:p>
          </p:txBody>
        </p:sp>
        <p:sp>
          <p:nvSpPr>
            <p:cNvPr id="64" name="TextBox 63"/>
            <p:cNvSpPr txBox="1"/>
            <p:nvPr/>
          </p:nvSpPr>
          <p:spPr>
            <a:xfrm>
              <a:off x="3891147" y="1717477"/>
              <a:ext cx="1147578"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Start </a:t>
              </a:r>
              <a:r>
                <a:rPr lang="en-US" sz="1200" b="1" dirty="0" err="1" smtClean="0">
                  <a:latin typeface="Arial" pitchFamily="34" charset="0"/>
                  <a:cs typeface="Arial" pitchFamily="34" charset="0"/>
                </a:rPr>
                <a:t>Ev</a:t>
              </a:r>
              <a:r>
                <a:rPr lang="en-US" sz="1200" b="1" dirty="0" smtClean="0">
                  <a:latin typeface="Arial" pitchFamily="34" charset="0"/>
                  <a:cs typeface="Arial" pitchFamily="34" charset="0"/>
                </a:rPr>
                <a:t> Num</a:t>
              </a:r>
              <a:endParaRPr lang="en-US" sz="1200" b="1" dirty="0">
                <a:latin typeface="Arial" pitchFamily="34" charset="0"/>
                <a:cs typeface="Arial" pitchFamily="34" charset="0"/>
              </a:endParaRPr>
            </a:p>
          </p:txBody>
        </p:sp>
        <p:sp>
          <p:nvSpPr>
            <p:cNvPr id="65" name="TextBox 64"/>
            <p:cNvSpPr txBox="1"/>
            <p:nvPr/>
          </p:nvSpPr>
          <p:spPr>
            <a:xfrm>
              <a:off x="3891146" y="1993702"/>
              <a:ext cx="1147579" cy="1015663"/>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Raw Data</a:t>
              </a:r>
            </a:p>
            <a:p>
              <a:pPr algn="ctr"/>
              <a:endParaRPr lang="en-US" sz="1200" b="1" dirty="0" smtClean="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70" name="TextBox 69"/>
            <p:cNvSpPr txBox="1"/>
            <p:nvPr/>
          </p:nvSpPr>
          <p:spPr>
            <a:xfrm>
              <a:off x="3891146" y="1441253"/>
              <a:ext cx="1147579" cy="276999"/>
            </a:xfrm>
            <a:prstGeom prst="rect">
              <a:avLst/>
            </a:prstGeom>
            <a:solidFill>
              <a:schemeClr val="bg1"/>
            </a:solidFill>
            <a:ln w="19050">
              <a:solidFill>
                <a:schemeClr val="tx1"/>
              </a:solidFill>
            </a:ln>
          </p:spPr>
          <p:txBody>
            <a:bodyPr wrap="square" rtlCol="0">
              <a:spAutoFit/>
            </a:bodyPr>
            <a:lstStyle/>
            <a:p>
              <a:r>
                <a:rPr lang="en-US" sz="1200" b="1" dirty="0" smtClean="0">
                  <a:latin typeface="Arial" pitchFamily="34" charset="0"/>
                  <a:cs typeface="Arial" pitchFamily="34" charset="0"/>
                </a:rPr>
                <a:t>                   M</a:t>
              </a:r>
              <a:endParaRPr lang="en-US" sz="1200" b="1" dirty="0">
                <a:latin typeface="Arial" pitchFamily="34" charset="0"/>
                <a:cs typeface="Arial" pitchFamily="34" charset="0"/>
              </a:endParaRPr>
            </a:p>
          </p:txBody>
        </p:sp>
      </p:grpSp>
      <p:sp>
        <p:nvSpPr>
          <p:cNvPr id="85" name="Rectangle 84"/>
          <p:cNvSpPr/>
          <p:nvPr/>
        </p:nvSpPr>
        <p:spPr>
          <a:xfrm>
            <a:off x="5486400" y="1219200"/>
            <a:ext cx="2219325" cy="5334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86" name="TextBox 85"/>
          <p:cNvSpPr txBox="1"/>
          <p:nvPr/>
        </p:nvSpPr>
        <p:spPr>
          <a:xfrm>
            <a:off x="5676900" y="127337"/>
            <a:ext cx="1676400"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accent1"/>
                </a:solidFill>
                <a:latin typeface="Arial" pitchFamily="34" charset="0"/>
                <a:cs typeface="Arial" pitchFamily="34" charset="0"/>
              </a:rPr>
              <a:t>ROC 1</a:t>
            </a:r>
          </a:p>
          <a:p>
            <a:pPr algn="ctr"/>
            <a:r>
              <a:rPr lang="en-US" sz="2000" b="1" dirty="0" smtClean="0">
                <a:solidFill>
                  <a:schemeClr val="accent1"/>
                </a:solidFill>
                <a:latin typeface="Arial" pitchFamily="34" charset="0"/>
                <a:cs typeface="Arial" pitchFamily="34" charset="0"/>
              </a:rPr>
              <a:t>Raw Data</a:t>
            </a:r>
          </a:p>
          <a:p>
            <a:pPr algn="ctr"/>
            <a:r>
              <a:rPr lang="en-US" sz="2000" b="1" dirty="0" smtClean="0">
                <a:solidFill>
                  <a:schemeClr val="accent1"/>
                </a:solidFill>
                <a:latin typeface="Arial" pitchFamily="34" charset="0"/>
                <a:cs typeface="Arial" pitchFamily="34" charset="0"/>
              </a:rPr>
              <a:t>(FADC 250)</a:t>
            </a:r>
            <a:endParaRPr lang="en-US" sz="2000" b="1" dirty="0">
              <a:solidFill>
                <a:schemeClr val="accent1"/>
              </a:solidFill>
              <a:latin typeface="Arial" pitchFamily="34" charset="0"/>
              <a:cs typeface="Arial" pitchFamily="34" charset="0"/>
            </a:endParaRPr>
          </a:p>
        </p:txBody>
      </p:sp>
      <p:sp>
        <p:nvSpPr>
          <p:cNvPr id="98" name="TextBox 97"/>
          <p:cNvSpPr txBox="1"/>
          <p:nvPr/>
        </p:nvSpPr>
        <p:spPr>
          <a:xfrm>
            <a:off x="5495925" y="3810000"/>
            <a:ext cx="2209800" cy="276999"/>
          </a:xfrm>
          <a:prstGeom prst="rect">
            <a:avLst/>
          </a:prstGeom>
          <a:noFill/>
          <a:ln w="19050">
            <a:no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cxnSp>
        <p:nvCxnSpPr>
          <p:cNvPr id="102" name="Straight Connector 101"/>
          <p:cNvCxnSpPr/>
          <p:nvPr/>
        </p:nvCxnSpPr>
        <p:spPr>
          <a:xfrm rot="16200000" flipH="1">
            <a:off x="4509701" y="1576774"/>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5495925" y="1225748"/>
            <a:ext cx="2209800" cy="1927027"/>
            <a:chOff x="5343525" y="1225748"/>
            <a:chExt cx="2209800" cy="1927027"/>
          </a:xfrm>
        </p:grpSpPr>
        <p:sp>
          <p:nvSpPr>
            <p:cNvPr id="87" name="TextBox 86"/>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Header</a:t>
              </a:r>
              <a:endParaRPr lang="en-US" sz="1200" b="1" dirty="0">
                <a:latin typeface="Arial" pitchFamily="34" charset="0"/>
                <a:cs typeface="Arial" pitchFamily="34" charset="0"/>
              </a:endParaRPr>
            </a:p>
          </p:txBody>
        </p:sp>
        <p:sp>
          <p:nvSpPr>
            <p:cNvPr id="88" name="TextBox 87"/>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94" name="TextBox 93"/>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1</a:t>
              </a:r>
              <a:endParaRPr lang="en-US" sz="1200" b="1" dirty="0">
                <a:latin typeface="Arial" pitchFamily="34" charset="0"/>
                <a:cs typeface="Arial" pitchFamily="34" charset="0"/>
              </a:endParaRPr>
            </a:p>
          </p:txBody>
        </p:sp>
        <p:sp>
          <p:nvSpPr>
            <p:cNvPr id="96" name="TextBox 95"/>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1 …</a:t>
              </a:r>
            </a:p>
          </p:txBody>
        </p:sp>
        <p:sp>
          <p:nvSpPr>
            <p:cNvPr id="97" name="TextBox 96"/>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M</a:t>
              </a:r>
              <a:endParaRPr lang="en-US" sz="1200" b="1" dirty="0">
                <a:latin typeface="Arial" pitchFamily="34" charset="0"/>
                <a:cs typeface="Arial" pitchFamily="34" charset="0"/>
              </a:endParaRPr>
            </a:p>
          </p:txBody>
        </p:sp>
        <p:sp>
          <p:nvSpPr>
            <p:cNvPr id="99" name="TextBox 98"/>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M …</a:t>
              </a:r>
            </a:p>
          </p:txBody>
        </p:sp>
        <p:sp>
          <p:nvSpPr>
            <p:cNvPr id="115" name="TextBox 114"/>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Trailer</a:t>
              </a:r>
              <a:endParaRPr lang="en-US" sz="1200" b="1" dirty="0">
                <a:latin typeface="Arial" pitchFamily="34" charset="0"/>
                <a:cs typeface="Arial" pitchFamily="34" charset="0"/>
              </a:endParaRPr>
            </a:p>
          </p:txBody>
        </p:sp>
      </p:grpSp>
      <p:sp>
        <p:nvSpPr>
          <p:cNvPr id="119" name="TextBox 118"/>
          <p:cNvSpPr txBox="1"/>
          <p:nvPr/>
        </p:nvSpPr>
        <p:spPr>
          <a:xfrm>
            <a:off x="7905750" y="2000250"/>
            <a:ext cx="990600" cy="338554"/>
          </a:xfrm>
          <a:prstGeom prst="rect">
            <a:avLst/>
          </a:prstGeom>
          <a:noFill/>
          <a:ln>
            <a:noFill/>
            <a:prstDash val="dash"/>
          </a:ln>
        </p:spPr>
        <p:txBody>
          <a:bodyPr wrap="square" rtlCol="0">
            <a:spAutoFit/>
          </a:bodyPr>
          <a:lstStyle/>
          <a:p>
            <a:pPr algn="ctr"/>
            <a:r>
              <a:rPr lang="en-US" sz="1600" dirty="0" smtClean="0">
                <a:solidFill>
                  <a:srgbClr val="0070C0"/>
                </a:solidFill>
              </a:rPr>
              <a:t>Module 1</a:t>
            </a:r>
          </a:p>
        </p:txBody>
      </p:sp>
      <p:sp>
        <p:nvSpPr>
          <p:cNvPr id="121" name="Left Brace 120"/>
          <p:cNvSpPr/>
          <p:nvPr/>
        </p:nvSpPr>
        <p:spPr>
          <a:xfrm flipH="1">
            <a:off x="7772400" y="1219200"/>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grpSp>
        <p:nvGrpSpPr>
          <p:cNvPr id="125" name="Group 124"/>
          <p:cNvGrpSpPr/>
          <p:nvPr/>
        </p:nvGrpSpPr>
        <p:grpSpPr>
          <a:xfrm>
            <a:off x="5495925" y="4626173"/>
            <a:ext cx="2209800" cy="1927027"/>
            <a:chOff x="5343525" y="1225748"/>
            <a:chExt cx="2209800" cy="1927027"/>
          </a:xfrm>
        </p:grpSpPr>
        <p:sp>
          <p:nvSpPr>
            <p:cNvPr id="126" name="TextBox 125"/>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Header</a:t>
              </a:r>
              <a:endParaRPr lang="en-US" sz="1200" b="1" dirty="0">
                <a:latin typeface="Arial" pitchFamily="34" charset="0"/>
                <a:cs typeface="Arial" pitchFamily="34" charset="0"/>
              </a:endParaRPr>
            </a:p>
          </p:txBody>
        </p:sp>
        <p:sp>
          <p:nvSpPr>
            <p:cNvPr id="127" name="TextBox 126"/>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128" name="TextBox 127"/>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1</a:t>
              </a:r>
              <a:endParaRPr lang="en-US" sz="1200" b="1" dirty="0">
                <a:latin typeface="Arial" pitchFamily="34" charset="0"/>
                <a:cs typeface="Arial" pitchFamily="34" charset="0"/>
              </a:endParaRPr>
            </a:p>
          </p:txBody>
        </p:sp>
        <p:sp>
          <p:nvSpPr>
            <p:cNvPr id="129" name="TextBox 128"/>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1 …</a:t>
              </a:r>
            </a:p>
          </p:txBody>
        </p:sp>
        <p:sp>
          <p:nvSpPr>
            <p:cNvPr id="130" name="TextBox 129"/>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M</a:t>
              </a:r>
              <a:endParaRPr lang="en-US" sz="1200" b="1" dirty="0">
                <a:latin typeface="Arial" pitchFamily="34" charset="0"/>
                <a:cs typeface="Arial" pitchFamily="34" charset="0"/>
              </a:endParaRPr>
            </a:p>
          </p:txBody>
        </p:sp>
        <p:sp>
          <p:nvSpPr>
            <p:cNvPr id="131" name="TextBox 130"/>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M …</a:t>
              </a:r>
            </a:p>
          </p:txBody>
        </p:sp>
        <p:sp>
          <p:nvSpPr>
            <p:cNvPr id="132" name="TextBox 131"/>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Trailer</a:t>
              </a:r>
              <a:endParaRPr lang="en-US" sz="1200" b="1" dirty="0">
                <a:latin typeface="Arial" pitchFamily="34" charset="0"/>
                <a:cs typeface="Arial" pitchFamily="34" charset="0"/>
              </a:endParaRPr>
            </a:p>
          </p:txBody>
        </p:sp>
      </p:grpSp>
      <p:sp>
        <p:nvSpPr>
          <p:cNvPr id="133" name="TextBox 132"/>
          <p:cNvSpPr txBox="1"/>
          <p:nvPr/>
        </p:nvSpPr>
        <p:spPr>
          <a:xfrm>
            <a:off x="7848600" y="5429250"/>
            <a:ext cx="1066800" cy="338554"/>
          </a:xfrm>
          <a:prstGeom prst="rect">
            <a:avLst/>
          </a:prstGeom>
          <a:noFill/>
          <a:ln>
            <a:noFill/>
            <a:prstDash val="dash"/>
          </a:ln>
        </p:spPr>
        <p:txBody>
          <a:bodyPr wrap="square" rtlCol="0">
            <a:spAutoFit/>
          </a:bodyPr>
          <a:lstStyle/>
          <a:p>
            <a:pPr algn="ctr"/>
            <a:r>
              <a:rPr lang="en-US" sz="1600" dirty="0" smtClean="0">
                <a:solidFill>
                  <a:srgbClr val="0070C0"/>
                </a:solidFill>
              </a:rPr>
              <a:t>Module K</a:t>
            </a:r>
          </a:p>
        </p:txBody>
      </p:sp>
      <p:sp>
        <p:nvSpPr>
          <p:cNvPr id="134" name="Left Brace 133"/>
          <p:cNvSpPr/>
          <p:nvPr/>
        </p:nvSpPr>
        <p:spPr>
          <a:xfrm flipH="1">
            <a:off x="7772400" y="4648200"/>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42" name="TextBox 141"/>
          <p:cNvSpPr txBox="1"/>
          <p:nvPr/>
        </p:nvSpPr>
        <p:spPr>
          <a:xfrm>
            <a:off x="3276600" y="3949005"/>
            <a:ext cx="1724025" cy="138499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One data block for each DMA in a single ROC. Each block must read out unique modules and in the same manner. In single event mode, only one block exists.</a:t>
            </a:r>
            <a:endParaRPr lang="en-US" sz="1200" dirty="0">
              <a:solidFill>
                <a:srgbClr val="0070C0"/>
              </a:solidFill>
            </a:endParaRPr>
          </a:p>
        </p:txBody>
      </p:sp>
      <p:sp>
        <p:nvSpPr>
          <p:cNvPr id="143" name="TextBox 142"/>
          <p:cNvSpPr txBox="1"/>
          <p:nvPr/>
        </p:nvSpPr>
        <p:spPr>
          <a:xfrm>
            <a:off x="838200" y="5786735"/>
            <a:ext cx="3657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smtClean="0">
                <a:latin typeface="Arial" pitchFamily="34" charset="0"/>
                <a:cs typeface="Arial" pitchFamily="34" charset="0"/>
              </a:rPr>
              <a:t>Entangled Data Format</a:t>
            </a:r>
            <a:endParaRPr lang="en-US" sz="2400" b="1" dirty="0">
              <a:latin typeface="Arial" pitchFamily="34" charset="0"/>
              <a:cs typeface="Arial" pitchFamily="34" charset="0"/>
            </a:endParaRPr>
          </a:p>
        </p:txBody>
      </p:sp>
      <p:cxnSp>
        <p:nvCxnSpPr>
          <p:cNvPr id="146" name="Straight Arrow Connector 145"/>
          <p:cNvCxnSpPr>
            <a:stCxn id="142" idx="0"/>
            <a:endCxn id="37" idx="3"/>
          </p:cNvCxnSpPr>
          <p:nvPr/>
        </p:nvCxnSpPr>
        <p:spPr>
          <a:xfrm rot="16200000" flipV="1">
            <a:off x="3168448" y="2978840"/>
            <a:ext cx="1278343" cy="661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8350" y="4489608"/>
            <a:ext cx="1143000" cy="830997"/>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Last block may have data associated only with last event.</a:t>
            </a:r>
            <a:endParaRPr lang="en-US" sz="1200" dirty="0">
              <a:solidFill>
                <a:srgbClr val="0070C0"/>
              </a:solidFill>
            </a:endParaRPr>
          </a:p>
        </p:txBody>
      </p:sp>
      <p:cxnSp>
        <p:nvCxnSpPr>
          <p:cNvPr id="78" name="Straight Arrow Connector 77"/>
          <p:cNvCxnSpPr>
            <a:stCxn id="72" idx="0"/>
            <a:endCxn id="38" idx="2"/>
          </p:cNvCxnSpPr>
          <p:nvPr/>
        </p:nvCxnSpPr>
        <p:spPr>
          <a:xfrm rot="5400000" flipH="1" flipV="1">
            <a:off x="2333989" y="3916019"/>
            <a:ext cx="849450" cy="297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Arrow Connector 142"/>
          <p:cNvCxnSpPr>
            <a:stCxn id="138" idx="6"/>
          </p:cNvCxnSpPr>
          <p:nvPr/>
        </p:nvCxnSpPr>
        <p:spPr>
          <a:xfrm flipV="1">
            <a:off x="2257425" y="3436203"/>
            <a:ext cx="3800475" cy="1135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9" idx="6"/>
          </p:cNvCxnSpPr>
          <p:nvPr/>
        </p:nvCxnSpPr>
        <p:spPr>
          <a:xfrm>
            <a:off x="2247900" y="1616154"/>
            <a:ext cx="3810000" cy="128664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4350" y="1025604"/>
            <a:ext cx="1447799" cy="4267200"/>
            <a:chOff x="533400" y="1219200"/>
            <a:chExt cx="2219325" cy="4267200"/>
          </a:xfrm>
        </p:grpSpPr>
        <p:sp>
          <p:nvSpPr>
            <p:cNvPr id="83" name="Rectangle 82"/>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01" name="TextBox 100"/>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grpSp>
          <p:nvGrpSpPr>
            <p:cNvPr id="102" name="Group 6"/>
            <p:cNvGrpSpPr/>
            <p:nvPr/>
          </p:nvGrpSpPr>
          <p:grpSpPr>
            <a:xfrm>
              <a:off x="542925" y="1225748"/>
              <a:ext cx="2209800" cy="1927027"/>
              <a:chOff x="5343525" y="1225748"/>
              <a:chExt cx="2209800" cy="1927027"/>
            </a:xfrm>
          </p:grpSpPr>
          <p:sp>
            <p:nvSpPr>
              <p:cNvPr id="115" name="TextBox 114"/>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Header</a:t>
                </a:r>
                <a:endParaRPr lang="en-US" sz="1200" b="1" dirty="0">
                  <a:latin typeface="Arial" pitchFamily="34" charset="0"/>
                  <a:cs typeface="Arial" pitchFamily="34" charset="0"/>
                </a:endParaRPr>
              </a:p>
            </p:txBody>
          </p:sp>
          <p:sp>
            <p:nvSpPr>
              <p:cNvPr id="116" name="TextBox 115"/>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117" name="TextBox 116"/>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1</a:t>
                </a:r>
                <a:endParaRPr lang="en-US" sz="1200" b="1" dirty="0">
                  <a:latin typeface="Arial" pitchFamily="34" charset="0"/>
                  <a:cs typeface="Arial" pitchFamily="34" charset="0"/>
                </a:endParaRPr>
              </a:p>
            </p:txBody>
          </p:sp>
          <p:sp>
            <p:nvSpPr>
              <p:cNvPr id="118" name="TextBox 117"/>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1 …</a:t>
                </a:r>
              </a:p>
            </p:txBody>
          </p:sp>
          <p:sp>
            <p:nvSpPr>
              <p:cNvPr id="119" name="TextBox 118"/>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M</a:t>
                </a:r>
                <a:endParaRPr lang="en-US" sz="1200" b="1" dirty="0">
                  <a:latin typeface="Arial" pitchFamily="34" charset="0"/>
                  <a:cs typeface="Arial" pitchFamily="34" charset="0"/>
                </a:endParaRPr>
              </a:p>
            </p:txBody>
          </p:sp>
          <p:sp>
            <p:nvSpPr>
              <p:cNvPr id="120" name="TextBox 119"/>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M …</a:t>
                </a:r>
              </a:p>
            </p:txBody>
          </p:sp>
          <p:sp>
            <p:nvSpPr>
              <p:cNvPr id="121" name="TextBox 120"/>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Trailer</a:t>
                </a:r>
                <a:endParaRPr lang="en-US" sz="1200" b="1" dirty="0">
                  <a:latin typeface="Arial" pitchFamily="34" charset="0"/>
                  <a:cs typeface="Arial" pitchFamily="34" charset="0"/>
                </a:endParaRPr>
              </a:p>
            </p:txBody>
          </p:sp>
        </p:grpSp>
        <p:grpSp>
          <p:nvGrpSpPr>
            <p:cNvPr id="103" name="Group 16"/>
            <p:cNvGrpSpPr/>
            <p:nvPr/>
          </p:nvGrpSpPr>
          <p:grpSpPr>
            <a:xfrm>
              <a:off x="542925" y="3152775"/>
              <a:ext cx="2209800" cy="1927027"/>
              <a:chOff x="5343525" y="1225748"/>
              <a:chExt cx="2209800" cy="1927027"/>
            </a:xfrm>
          </p:grpSpPr>
          <p:sp>
            <p:nvSpPr>
              <p:cNvPr id="105" name="TextBox 104"/>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Header</a:t>
                </a:r>
                <a:endParaRPr lang="en-US" sz="1200" b="1" dirty="0">
                  <a:latin typeface="Arial" pitchFamily="34" charset="0"/>
                  <a:cs typeface="Arial" pitchFamily="34" charset="0"/>
                </a:endParaRPr>
              </a:p>
            </p:txBody>
          </p:sp>
          <p:sp>
            <p:nvSpPr>
              <p:cNvPr id="106" name="TextBox 105"/>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107" name="TextBox 106"/>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1</a:t>
                </a:r>
                <a:endParaRPr lang="en-US" sz="1200" b="1" dirty="0">
                  <a:latin typeface="Arial" pitchFamily="34" charset="0"/>
                  <a:cs typeface="Arial" pitchFamily="34" charset="0"/>
                </a:endParaRPr>
              </a:p>
            </p:txBody>
          </p:sp>
          <p:sp>
            <p:nvSpPr>
              <p:cNvPr id="111" name="TextBox 11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1 …</a:t>
                </a:r>
              </a:p>
            </p:txBody>
          </p:sp>
          <p:sp>
            <p:nvSpPr>
              <p:cNvPr id="112" name="TextBox 11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M</a:t>
                </a:r>
                <a:endParaRPr lang="en-US" sz="1200" b="1" dirty="0">
                  <a:latin typeface="Arial" pitchFamily="34" charset="0"/>
                  <a:cs typeface="Arial" pitchFamily="34" charset="0"/>
                </a:endParaRPr>
              </a:p>
            </p:txBody>
          </p:sp>
          <p:sp>
            <p:nvSpPr>
              <p:cNvPr id="113" name="TextBox 11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M …</a:t>
                </a:r>
              </a:p>
            </p:txBody>
          </p:sp>
          <p:sp>
            <p:nvSpPr>
              <p:cNvPr id="114" name="TextBox 11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Trailer</a:t>
                </a:r>
                <a:endParaRPr lang="en-US" sz="1200" b="1" dirty="0">
                  <a:latin typeface="Arial" pitchFamily="34" charset="0"/>
                  <a:cs typeface="Arial" pitchFamily="34" charset="0"/>
                </a:endParaRPr>
              </a:p>
            </p:txBody>
          </p:sp>
        </p:grpSp>
      </p:grpSp>
      <p:sp>
        <p:nvSpPr>
          <p:cNvPr id="139" name="Oval 138"/>
          <p:cNvSpPr/>
          <p:nvPr/>
        </p:nvSpPr>
        <p:spPr>
          <a:xfrm>
            <a:off x="419100" y="1349454"/>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428625" y="3283029"/>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p:cNvSpPr/>
          <p:nvPr/>
        </p:nvSpPr>
        <p:spPr>
          <a:xfrm flipH="1">
            <a:off x="2200275" y="2838331"/>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6" name="Left Brace 15"/>
          <p:cNvSpPr/>
          <p:nvPr/>
        </p:nvSpPr>
        <p:spPr>
          <a:xfrm flipH="1">
            <a:off x="2200275" y="920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79" name="Straight Arrow Connector 78"/>
          <p:cNvCxnSpPr>
            <a:stCxn id="78" idx="6"/>
          </p:cNvCxnSpPr>
          <p:nvPr/>
        </p:nvCxnSpPr>
        <p:spPr>
          <a:xfrm flipV="1">
            <a:off x="2247900" y="1988403"/>
            <a:ext cx="3810000" cy="14089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2" idx="6"/>
          </p:cNvCxnSpPr>
          <p:nvPr/>
        </p:nvCxnSpPr>
        <p:spPr>
          <a:xfrm flipV="1">
            <a:off x="2247900" y="1455003"/>
            <a:ext cx="3810000" cy="875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5300"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accent1"/>
                </a:solidFill>
                <a:latin typeface="Arial" pitchFamily="34" charset="0"/>
                <a:cs typeface="Arial" pitchFamily="34" charset="0"/>
              </a:rPr>
              <a:t>ROC 1</a:t>
            </a:r>
          </a:p>
          <a:p>
            <a:pPr algn="ctr"/>
            <a:r>
              <a:rPr lang="en-US" sz="2000" b="1" dirty="0" smtClean="0">
                <a:solidFill>
                  <a:schemeClr val="accent1"/>
                </a:solidFill>
                <a:latin typeface="Arial" pitchFamily="34" charset="0"/>
                <a:cs typeface="Arial" pitchFamily="34" charset="0"/>
              </a:rPr>
              <a:t>Raw Data</a:t>
            </a:r>
          </a:p>
        </p:txBody>
      </p:sp>
      <p:grpSp>
        <p:nvGrpSpPr>
          <p:cNvPr id="27" name="Group 26"/>
          <p:cNvGrpSpPr/>
          <p:nvPr/>
        </p:nvGrpSpPr>
        <p:grpSpPr>
          <a:xfrm>
            <a:off x="600076" y="920829"/>
            <a:ext cx="1447799" cy="4267200"/>
            <a:chOff x="533400" y="1219200"/>
            <a:chExt cx="2219325" cy="4267200"/>
          </a:xfrm>
        </p:grpSpPr>
        <p:sp>
          <p:nvSpPr>
            <p:cNvPr id="2" name="Rectangle 1"/>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4" name="TextBox 3"/>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grpSp>
          <p:nvGrpSpPr>
            <p:cNvPr id="7" name="Group 6"/>
            <p:cNvGrpSpPr/>
            <p:nvPr/>
          </p:nvGrpSpPr>
          <p:grpSpPr>
            <a:xfrm>
              <a:off x="542925" y="1225748"/>
              <a:ext cx="2209800" cy="1927027"/>
              <a:chOff x="5343525" y="1225748"/>
              <a:chExt cx="2209800" cy="1927027"/>
            </a:xfrm>
          </p:grpSpPr>
          <p:sp>
            <p:nvSpPr>
              <p:cNvPr id="8" name="TextBox 7"/>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Header</a:t>
                </a:r>
                <a:endParaRPr lang="en-US" sz="1200" b="1" dirty="0">
                  <a:latin typeface="Arial" pitchFamily="34" charset="0"/>
                  <a:cs typeface="Arial" pitchFamily="34" charset="0"/>
                </a:endParaRPr>
              </a:p>
            </p:txBody>
          </p:sp>
          <p:sp>
            <p:nvSpPr>
              <p:cNvPr id="9" name="TextBox 8"/>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10" name="TextBox 9"/>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1</a:t>
                </a:r>
                <a:endParaRPr lang="en-US" sz="1200" b="1" dirty="0">
                  <a:latin typeface="Arial" pitchFamily="34" charset="0"/>
                  <a:cs typeface="Arial" pitchFamily="34" charset="0"/>
                </a:endParaRPr>
              </a:p>
            </p:txBody>
          </p:sp>
          <p:sp>
            <p:nvSpPr>
              <p:cNvPr id="11" name="TextBox 1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1 …</a:t>
                </a:r>
              </a:p>
            </p:txBody>
          </p:sp>
          <p:sp>
            <p:nvSpPr>
              <p:cNvPr id="12" name="TextBox 1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M</a:t>
                </a:r>
                <a:endParaRPr lang="en-US" sz="1200" b="1" dirty="0">
                  <a:latin typeface="Arial" pitchFamily="34" charset="0"/>
                  <a:cs typeface="Arial" pitchFamily="34" charset="0"/>
                </a:endParaRPr>
              </a:p>
            </p:txBody>
          </p:sp>
          <p:sp>
            <p:nvSpPr>
              <p:cNvPr id="13" name="TextBox 1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M …</a:t>
                </a:r>
              </a:p>
            </p:txBody>
          </p:sp>
          <p:sp>
            <p:nvSpPr>
              <p:cNvPr id="14" name="TextBox 1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Trailer</a:t>
                </a:r>
                <a:endParaRPr lang="en-US" sz="1200" b="1" dirty="0">
                  <a:latin typeface="Arial" pitchFamily="34" charset="0"/>
                  <a:cs typeface="Arial" pitchFamily="34" charset="0"/>
                </a:endParaRPr>
              </a:p>
            </p:txBody>
          </p:sp>
        </p:grpSp>
        <p:grpSp>
          <p:nvGrpSpPr>
            <p:cNvPr id="17" name="Group 16"/>
            <p:cNvGrpSpPr/>
            <p:nvPr/>
          </p:nvGrpSpPr>
          <p:grpSpPr>
            <a:xfrm>
              <a:off x="542925" y="3152775"/>
              <a:ext cx="2209800" cy="1927027"/>
              <a:chOff x="5343525" y="1225748"/>
              <a:chExt cx="2209800" cy="1927027"/>
            </a:xfrm>
          </p:grpSpPr>
          <p:sp>
            <p:nvSpPr>
              <p:cNvPr id="18" name="TextBox 17"/>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Header</a:t>
                </a:r>
                <a:endParaRPr lang="en-US" sz="1200" b="1" dirty="0">
                  <a:latin typeface="Arial" pitchFamily="34" charset="0"/>
                  <a:cs typeface="Arial" pitchFamily="34" charset="0"/>
                </a:endParaRPr>
              </a:p>
            </p:txBody>
          </p:sp>
          <p:sp>
            <p:nvSpPr>
              <p:cNvPr id="19" name="TextBox 18"/>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20" name="TextBox 19"/>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1</a:t>
                </a:r>
                <a:endParaRPr lang="en-US" sz="1200" b="1" dirty="0">
                  <a:latin typeface="Arial" pitchFamily="34" charset="0"/>
                  <a:cs typeface="Arial" pitchFamily="34" charset="0"/>
                </a:endParaRPr>
              </a:p>
            </p:txBody>
          </p:sp>
          <p:sp>
            <p:nvSpPr>
              <p:cNvPr id="21" name="TextBox 2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1 …</a:t>
                </a:r>
              </a:p>
            </p:txBody>
          </p:sp>
          <p:sp>
            <p:nvSpPr>
              <p:cNvPr id="22" name="TextBox 2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M</a:t>
                </a:r>
                <a:endParaRPr lang="en-US" sz="1200" b="1" dirty="0">
                  <a:latin typeface="Arial" pitchFamily="34" charset="0"/>
                  <a:cs typeface="Arial" pitchFamily="34" charset="0"/>
                </a:endParaRPr>
              </a:p>
            </p:txBody>
          </p:sp>
          <p:sp>
            <p:nvSpPr>
              <p:cNvPr id="23" name="TextBox 2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M …</a:t>
                </a:r>
              </a:p>
            </p:txBody>
          </p:sp>
          <p:sp>
            <p:nvSpPr>
              <p:cNvPr id="24" name="TextBox 2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Trailer</a:t>
                </a:r>
                <a:endParaRPr lang="en-US" sz="1200" b="1" dirty="0">
                  <a:latin typeface="Arial" pitchFamily="34" charset="0"/>
                  <a:cs typeface="Arial" pitchFamily="34" charset="0"/>
                </a:endParaRPr>
              </a:p>
            </p:txBody>
          </p:sp>
        </p:grpSp>
      </p:grpSp>
      <p:sp>
        <p:nvSpPr>
          <p:cNvPr id="25" name="TextBox 24"/>
          <p:cNvSpPr txBox="1"/>
          <p:nvPr/>
        </p:nvSpPr>
        <p:spPr>
          <a:xfrm>
            <a:off x="2352675" y="3657481"/>
            <a:ext cx="914400" cy="307777"/>
          </a:xfrm>
          <a:prstGeom prst="rect">
            <a:avLst/>
          </a:prstGeom>
          <a:noFill/>
          <a:ln>
            <a:noFill/>
            <a:prstDash val="dash"/>
          </a:ln>
        </p:spPr>
        <p:txBody>
          <a:bodyPr wrap="square" rtlCol="0">
            <a:spAutoFit/>
          </a:bodyPr>
          <a:lstStyle/>
          <a:p>
            <a:pPr algn="ctr"/>
            <a:r>
              <a:rPr lang="en-US" sz="1400" dirty="0" smtClean="0">
                <a:solidFill>
                  <a:srgbClr val="0070C0"/>
                </a:solidFill>
              </a:rPr>
              <a:t>Module 2</a:t>
            </a:r>
          </a:p>
        </p:txBody>
      </p:sp>
      <p:grpSp>
        <p:nvGrpSpPr>
          <p:cNvPr id="28" name="Group 27"/>
          <p:cNvGrpSpPr/>
          <p:nvPr/>
        </p:nvGrpSpPr>
        <p:grpSpPr>
          <a:xfrm>
            <a:off x="3419476" y="920829"/>
            <a:ext cx="1447799" cy="4267200"/>
            <a:chOff x="533400" y="1219200"/>
            <a:chExt cx="2219325" cy="4267200"/>
          </a:xfrm>
        </p:grpSpPr>
        <p:sp>
          <p:nvSpPr>
            <p:cNvPr id="29" name="Rectangle 28"/>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30" name="TextBox 29"/>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grpSp>
          <p:nvGrpSpPr>
            <p:cNvPr id="31" name="Group 6"/>
            <p:cNvGrpSpPr/>
            <p:nvPr/>
          </p:nvGrpSpPr>
          <p:grpSpPr>
            <a:xfrm>
              <a:off x="542925" y="1225748"/>
              <a:ext cx="2209800" cy="1927027"/>
              <a:chOff x="5343525" y="1225748"/>
              <a:chExt cx="2209800" cy="1927027"/>
            </a:xfrm>
          </p:grpSpPr>
          <p:sp>
            <p:nvSpPr>
              <p:cNvPr id="40" name="TextBox 39"/>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Header</a:t>
                </a:r>
                <a:endParaRPr lang="en-US" sz="1200" b="1" dirty="0">
                  <a:latin typeface="Arial" pitchFamily="34" charset="0"/>
                  <a:cs typeface="Arial" pitchFamily="34" charset="0"/>
                </a:endParaRPr>
              </a:p>
            </p:txBody>
          </p:sp>
          <p:sp>
            <p:nvSpPr>
              <p:cNvPr id="41" name="TextBox 40"/>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42" name="TextBox 41"/>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1</a:t>
                </a:r>
                <a:endParaRPr lang="en-US" sz="1200" b="1" dirty="0">
                  <a:latin typeface="Arial" pitchFamily="34" charset="0"/>
                  <a:cs typeface="Arial" pitchFamily="34" charset="0"/>
                </a:endParaRPr>
              </a:p>
            </p:txBody>
          </p:sp>
          <p:sp>
            <p:nvSpPr>
              <p:cNvPr id="43" name="TextBox 42"/>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1 …</a:t>
                </a:r>
              </a:p>
            </p:txBody>
          </p:sp>
          <p:sp>
            <p:nvSpPr>
              <p:cNvPr id="44" name="TextBox 43"/>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M</a:t>
                </a:r>
                <a:endParaRPr lang="en-US" sz="1200" b="1" dirty="0">
                  <a:latin typeface="Arial" pitchFamily="34" charset="0"/>
                  <a:cs typeface="Arial" pitchFamily="34" charset="0"/>
                </a:endParaRPr>
              </a:p>
            </p:txBody>
          </p:sp>
          <p:sp>
            <p:nvSpPr>
              <p:cNvPr id="45" name="TextBox 44"/>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M …</a:t>
                </a:r>
              </a:p>
            </p:txBody>
          </p:sp>
          <p:sp>
            <p:nvSpPr>
              <p:cNvPr id="46" name="TextBox 45"/>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Trailer</a:t>
                </a:r>
                <a:endParaRPr lang="en-US" sz="1200" b="1" dirty="0">
                  <a:latin typeface="Arial" pitchFamily="34" charset="0"/>
                  <a:cs typeface="Arial" pitchFamily="34" charset="0"/>
                </a:endParaRPr>
              </a:p>
            </p:txBody>
          </p:sp>
        </p:grpSp>
        <p:grpSp>
          <p:nvGrpSpPr>
            <p:cNvPr id="32" name="Group 16"/>
            <p:cNvGrpSpPr/>
            <p:nvPr/>
          </p:nvGrpSpPr>
          <p:grpSpPr>
            <a:xfrm>
              <a:off x="542925" y="3152775"/>
              <a:ext cx="2209800" cy="1927027"/>
              <a:chOff x="5343525" y="1225748"/>
              <a:chExt cx="2209800" cy="1927027"/>
            </a:xfrm>
          </p:grpSpPr>
          <p:sp>
            <p:nvSpPr>
              <p:cNvPr id="33" name="TextBox 32"/>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Header</a:t>
                </a:r>
                <a:endParaRPr lang="en-US" sz="1200" b="1" dirty="0">
                  <a:latin typeface="Arial" pitchFamily="34" charset="0"/>
                  <a:cs typeface="Arial" pitchFamily="34" charset="0"/>
                </a:endParaRPr>
              </a:p>
            </p:txBody>
          </p:sp>
          <p:sp>
            <p:nvSpPr>
              <p:cNvPr id="34" name="TextBox 33"/>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35" name="TextBox 34"/>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1</a:t>
                </a:r>
                <a:endParaRPr lang="en-US" sz="1200" b="1" dirty="0">
                  <a:latin typeface="Arial" pitchFamily="34" charset="0"/>
                  <a:cs typeface="Arial" pitchFamily="34" charset="0"/>
                </a:endParaRPr>
              </a:p>
            </p:txBody>
          </p:sp>
          <p:sp>
            <p:nvSpPr>
              <p:cNvPr id="36" name="TextBox 35"/>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1 …</a:t>
                </a:r>
              </a:p>
            </p:txBody>
          </p:sp>
          <p:sp>
            <p:nvSpPr>
              <p:cNvPr id="37" name="TextBox 36"/>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Header M</a:t>
                </a:r>
                <a:endParaRPr lang="en-US" sz="1200" b="1" dirty="0">
                  <a:latin typeface="Arial" pitchFamily="34" charset="0"/>
                  <a:cs typeface="Arial" pitchFamily="34" charset="0"/>
                </a:endParaRPr>
              </a:p>
            </p:txBody>
          </p:sp>
          <p:sp>
            <p:nvSpPr>
              <p:cNvPr id="38" name="TextBox 37"/>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M …</a:t>
                </a:r>
              </a:p>
            </p:txBody>
          </p:sp>
          <p:sp>
            <p:nvSpPr>
              <p:cNvPr id="39" name="TextBox 38"/>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Block Trailer</a:t>
                </a:r>
                <a:endParaRPr lang="en-US" sz="1200" b="1" dirty="0">
                  <a:latin typeface="Arial" pitchFamily="34" charset="0"/>
                  <a:cs typeface="Arial" pitchFamily="34" charset="0"/>
                </a:endParaRPr>
              </a:p>
            </p:txBody>
          </p:sp>
        </p:grpSp>
      </p:grpSp>
      <p:sp>
        <p:nvSpPr>
          <p:cNvPr id="47" name="Left Brace 46"/>
          <p:cNvSpPr/>
          <p:nvPr/>
        </p:nvSpPr>
        <p:spPr>
          <a:xfrm>
            <a:off x="3190875" y="920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48" name="Left Brace 47"/>
          <p:cNvSpPr/>
          <p:nvPr/>
        </p:nvSpPr>
        <p:spPr>
          <a:xfrm>
            <a:off x="3190875" y="2825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49" name="TextBox 48"/>
          <p:cNvSpPr txBox="1"/>
          <p:nvPr/>
        </p:nvSpPr>
        <p:spPr>
          <a:xfrm>
            <a:off x="3286125"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accent1"/>
                </a:solidFill>
                <a:latin typeface="Arial" pitchFamily="34" charset="0"/>
                <a:cs typeface="Arial" pitchFamily="34" charset="0"/>
              </a:rPr>
              <a:t>ROC 2</a:t>
            </a:r>
          </a:p>
          <a:p>
            <a:pPr algn="ctr"/>
            <a:r>
              <a:rPr lang="en-US" sz="2000" b="1" dirty="0" smtClean="0">
                <a:solidFill>
                  <a:schemeClr val="accent1"/>
                </a:solidFill>
                <a:latin typeface="Arial" pitchFamily="34" charset="0"/>
                <a:cs typeface="Arial" pitchFamily="34" charset="0"/>
              </a:rPr>
              <a:t>Raw Data</a:t>
            </a:r>
          </a:p>
        </p:txBody>
      </p:sp>
      <p:sp>
        <p:nvSpPr>
          <p:cNvPr id="71" name="TextBox 70"/>
          <p:cNvSpPr txBox="1"/>
          <p:nvPr/>
        </p:nvSpPr>
        <p:spPr>
          <a:xfrm>
            <a:off x="6191250"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solidFill>
                  <a:schemeClr val="accent1"/>
                </a:solidFill>
                <a:latin typeface="Arial" pitchFamily="34" charset="0"/>
                <a:cs typeface="Arial" pitchFamily="34" charset="0"/>
              </a:rPr>
              <a:t>Event 1 Raw Data</a:t>
            </a:r>
            <a:endParaRPr lang="en-US" sz="2000" b="1" dirty="0">
              <a:solidFill>
                <a:schemeClr val="accent1"/>
              </a:solidFill>
              <a:latin typeface="Arial" pitchFamily="34" charset="0"/>
              <a:cs typeface="Arial" pitchFamily="34" charset="0"/>
            </a:endParaRPr>
          </a:p>
        </p:txBody>
      </p:sp>
      <p:sp>
        <p:nvSpPr>
          <p:cNvPr id="72" name="Oval 71"/>
          <p:cNvSpPr/>
          <p:nvPr/>
        </p:nvSpPr>
        <p:spPr>
          <a:xfrm>
            <a:off x="419100" y="1197054"/>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19100" y="3130629"/>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Brace 84"/>
          <p:cNvSpPr/>
          <p:nvPr/>
        </p:nvSpPr>
        <p:spPr>
          <a:xfrm flipH="1">
            <a:off x="8115300" y="921603"/>
            <a:ext cx="190500" cy="2743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6" name="TextBox 85"/>
          <p:cNvSpPr txBox="1"/>
          <p:nvPr/>
        </p:nvSpPr>
        <p:spPr>
          <a:xfrm>
            <a:off x="8191500" y="2131278"/>
            <a:ext cx="762000" cy="338554"/>
          </a:xfrm>
          <a:prstGeom prst="rect">
            <a:avLst/>
          </a:prstGeom>
          <a:noFill/>
          <a:ln>
            <a:noFill/>
            <a:prstDash val="dash"/>
          </a:ln>
        </p:spPr>
        <p:txBody>
          <a:bodyPr wrap="square" rtlCol="0">
            <a:spAutoFit/>
          </a:bodyPr>
          <a:lstStyle/>
          <a:p>
            <a:pPr algn="ctr"/>
            <a:r>
              <a:rPr lang="en-US" sz="1600" dirty="0" smtClean="0">
                <a:solidFill>
                  <a:srgbClr val="0070C0"/>
                </a:solidFill>
              </a:rPr>
              <a:t>ROC 1</a:t>
            </a:r>
          </a:p>
        </p:txBody>
      </p:sp>
      <p:sp>
        <p:nvSpPr>
          <p:cNvPr id="96" name="Left Brace 95"/>
          <p:cNvSpPr/>
          <p:nvPr/>
        </p:nvSpPr>
        <p:spPr>
          <a:xfrm flipH="1">
            <a:off x="8143873" y="3741003"/>
            <a:ext cx="161926" cy="1600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97" name="TextBox 96"/>
          <p:cNvSpPr txBox="1"/>
          <p:nvPr/>
        </p:nvSpPr>
        <p:spPr>
          <a:xfrm>
            <a:off x="8191500" y="4341078"/>
            <a:ext cx="762000" cy="338554"/>
          </a:xfrm>
          <a:prstGeom prst="rect">
            <a:avLst/>
          </a:prstGeom>
          <a:noFill/>
          <a:ln>
            <a:noFill/>
            <a:prstDash val="dash"/>
          </a:ln>
        </p:spPr>
        <p:txBody>
          <a:bodyPr wrap="square" rtlCol="0">
            <a:spAutoFit/>
          </a:bodyPr>
          <a:lstStyle/>
          <a:p>
            <a:pPr algn="ctr"/>
            <a:r>
              <a:rPr lang="en-US" sz="1600" dirty="0" smtClean="0">
                <a:solidFill>
                  <a:srgbClr val="0070C0"/>
                </a:solidFill>
              </a:rPr>
              <a:t>ROC 2</a:t>
            </a:r>
          </a:p>
        </p:txBody>
      </p:sp>
      <p:sp>
        <p:nvSpPr>
          <p:cNvPr id="98" name="Oval 97"/>
          <p:cNvSpPr/>
          <p:nvPr/>
        </p:nvSpPr>
        <p:spPr>
          <a:xfrm>
            <a:off x="3248025" y="1197054"/>
            <a:ext cx="1828800" cy="533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248025" y="3130629"/>
            <a:ext cx="1828800" cy="533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a:stCxn id="98" idx="6"/>
          </p:cNvCxnSpPr>
          <p:nvPr/>
        </p:nvCxnSpPr>
        <p:spPr>
          <a:xfrm>
            <a:off x="5076825" y="1463754"/>
            <a:ext cx="942975" cy="2810649"/>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9" idx="6"/>
          </p:cNvCxnSpPr>
          <p:nvPr/>
        </p:nvCxnSpPr>
        <p:spPr>
          <a:xfrm>
            <a:off x="5076825" y="3397329"/>
            <a:ext cx="942975" cy="1410474"/>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76300" y="5862935"/>
            <a:ext cx="71247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smtClean="0">
                <a:latin typeface="Arial" pitchFamily="34" charset="0"/>
                <a:cs typeface="Arial" pitchFamily="34" charset="0"/>
              </a:rPr>
              <a:t>Entangled To Disentangled FADC 250 Raw Data</a:t>
            </a:r>
            <a:endParaRPr lang="en-US" sz="2400" b="1" dirty="0">
              <a:latin typeface="Arial" pitchFamily="34" charset="0"/>
              <a:cs typeface="Arial" pitchFamily="34" charset="0"/>
            </a:endParaRPr>
          </a:p>
        </p:txBody>
      </p:sp>
      <p:sp>
        <p:nvSpPr>
          <p:cNvPr id="122" name="TextBox 121"/>
          <p:cNvSpPr txBox="1"/>
          <p:nvPr/>
        </p:nvSpPr>
        <p:spPr>
          <a:xfrm>
            <a:off x="2095500" y="5083254"/>
            <a:ext cx="1295400" cy="276999"/>
          </a:xfrm>
          <a:prstGeom prst="rect">
            <a:avLst/>
          </a:prstGeom>
          <a:noFill/>
          <a:ln w="3175">
            <a:noFill/>
            <a:prstDash val="lgDash"/>
          </a:ln>
        </p:spPr>
        <p:txBody>
          <a:bodyPr wrap="square" rtlCol="0">
            <a:spAutoFit/>
          </a:bodyPr>
          <a:lstStyle/>
          <a:p>
            <a:r>
              <a:rPr lang="en-US" sz="1200" dirty="0" smtClean="0">
                <a:solidFill>
                  <a:srgbClr val="0070C0"/>
                </a:solidFill>
              </a:rPr>
              <a:t>Data block bank 1</a:t>
            </a:r>
            <a:endParaRPr lang="en-US" sz="1200" dirty="0">
              <a:solidFill>
                <a:srgbClr val="0070C0"/>
              </a:solidFill>
            </a:endParaRPr>
          </a:p>
        </p:txBody>
      </p:sp>
      <p:sp>
        <p:nvSpPr>
          <p:cNvPr id="123" name="TextBox 122"/>
          <p:cNvSpPr txBox="1"/>
          <p:nvPr/>
        </p:nvSpPr>
        <p:spPr>
          <a:xfrm>
            <a:off x="2095500" y="5388054"/>
            <a:ext cx="1295400" cy="276999"/>
          </a:xfrm>
          <a:prstGeom prst="rect">
            <a:avLst/>
          </a:prstGeom>
          <a:noFill/>
          <a:ln w="3175">
            <a:noFill/>
            <a:prstDash val="lgDash"/>
          </a:ln>
        </p:spPr>
        <p:txBody>
          <a:bodyPr wrap="square" rtlCol="0">
            <a:spAutoFit/>
          </a:bodyPr>
          <a:lstStyle/>
          <a:p>
            <a:r>
              <a:rPr lang="en-US" sz="1200" dirty="0" smtClean="0">
                <a:solidFill>
                  <a:srgbClr val="0070C0"/>
                </a:solidFill>
              </a:rPr>
              <a:t>Data block bank 2</a:t>
            </a:r>
            <a:endParaRPr lang="en-US" sz="1200" dirty="0">
              <a:solidFill>
                <a:srgbClr val="0070C0"/>
              </a:solidFill>
            </a:endParaRPr>
          </a:p>
        </p:txBody>
      </p:sp>
      <p:cxnSp>
        <p:nvCxnSpPr>
          <p:cNvPr id="124" name="Straight Arrow Connector 123"/>
          <p:cNvCxnSpPr/>
          <p:nvPr/>
        </p:nvCxnSpPr>
        <p:spPr>
          <a:xfrm rot="10800000">
            <a:off x="2095500" y="5007054"/>
            <a:ext cx="304804" cy="152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0800000">
            <a:off x="2009775" y="5321379"/>
            <a:ext cx="381000" cy="138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52674" y="1882854"/>
            <a:ext cx="885825" cy="307777"/>
          </a:xfrm>
          <a:prstGeom prst="rect">
            <a:avLst/>
          </a:prstGeom>
          <a:noFill/>
          <a:ln>
            <a:noFill/>
            <a:prstDash val="dash"/>
          </a:ln>
        </p:spPr>
        <p:txBody>
          <a:bodyPr wrap="square" rtlCol="0">
            <a:spAutoFit/>
          </a:bodyPr>
          <a:lstStyle/>
          <a:p>
            <a:pPr algn="ctr"/>
            <a:r>
              <a:rPr lang="en-US" sz="1400" dirty="0" smtClean="0">
                <a:solidFill>
                  <a:srgbClr val="0070C0"/>
                </a:solidFill>
              </a:rPr>
              <a:t>Module 1</a:t>
            </a:r>
          </a:p>
        </p:txBody>
      </p:sp>
      <p:sp>
        <p:nvSpPr>
          <p:cNvPr id="51" name="Rectangle 50"/>
          <p:cNvSpPr/>
          <p:nvPr/>
        </p:nvSpPr>
        <p:spPr>
          <a:xfrm>
            <a:off x="6057901" y="920829"/>
            <a:ext cx="1932466" cy="442037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grpSp>
        <p:nvGrpSpPr>
          <p:cNvPr id="88" name="Group 87"/>
          <p:cNvGrpSpPr/>
          <p:nvPr/>
        </p:nvGrpSpPr>
        <p:grpSpPr>
          <a:xfrm>
            <a:off x="6061782" y="3702903"/>
            <a:ext cx="1928590" cy="1658124"/>
            <a:chOff x="6254615" y="1314450"/>
            <a:chExt cx="1444895" cy="1658124"/>
          </a:xfrm>
        </p:grpSpPr>
        <p:sp>
          <p:nvSpPr>
            <p:cNvPr id="89" name="TextBox 88"/>
            <p:cNvSpPr txBox="1"/>
            <p:nvPr/>
          </p:nvSpPr>
          <p:spPr>
            <a:xfrm>
              <a:off x="6254615" y="1314450"/>
              <a:ext cx="1441585" cy="276999"/>
            </a:xfrm>
            <a:prstGeom prst="rect">
              <a:avLst/>
            </a:prstGeom>
            <a:noFill/>
            <a:ln w="19050">
              <a:solidFill>
                <a:schemeClr val="tx1"/>
              </a:solidFill>
            </a:ln>
          </p:spPr>
          <p:txBody>
            <a:bodyPr wrap="square" rtlCol="0">
              <a:spAutoFit/>
            </a:bodyPr>
            <a:lstStyle/>
            <a:p>
              <a:pPr algn="ctr"/>
              <a:r>
                <a:rPr lang="en-US" sz="1200" b="1" dirty="0" smtClean="0">
                  <a:solidFill>
                    <a:schemeClr val="accent3">
                      <a:lumMod val="50000"/>
                    </a:schemeClr>
                  </a:solidFill>
                  <a:latin typeface="Arial" pitchFamily="34" charset="0"/>
                  <a:cs typeface="Arial" pitchFamily="34" charset="0"/>
                </a:rPr>
                <a:t>ROC 2 Bank Header</a:t>
              </a:r>
            </a:p>
          </p:txBody>
        </p:sp>
        <p:sp>
          <p:nvSpPr>
            <p:cNvPr id="90" name="TextBox 89"/>
            <p:cNvSpPr txBox="1"/>
            <p:nvPr/>
          </p:nvSpPr>
          <p:spPr>
            <a:xfrm>
              <a:off x="6254615" y="1590675"/>
              <a:ext cx="1441585" cy="276999"/>
            </a:xfrm>
            <a:prstGeom prst="rect">
              <a:avLst/>
            </a:prstGeom>
            <a:noFill/>
            <a:ln w="19050">
              <a:solidFill>
                <a:schemeClr val="tx1"/>
              </a:solidFill>
            </a:ln>
          </p:spPr>
          <p:txBody>
            <a:bodyPr wrap="square" rtlCol="0">
              <a:spAutoFit/>
            </a:bodyPr>
            <a:lstStyle/>
            <a:p>
              <a:pPr algn="ctr"/>
              <a:r>
                <a:rPr lang="en-US" sz="1200" b="1" dirty="0" smtClean="0">
                  <a:solidFill>
                    <a:schemeClr val="accent3">
                      <a:lumMod val="50000"/>
                    </a:schemeClr>
                  </a:solidFill>
                  <a:latin typeface="Arial" pitchFamily="34" charset="0"/>
                  <a:cs typeface="Arial" pitchFamily="34" charset="0"/>
                </a:rPr>
                <a:t>Module 1 Event Header</a:t>
              </a:r>
              <a:endParaRPr lang="en-US" sz="1200" b="1" dirty="0">
                <a:solidFill>
                  <a:schemeClr val="accent3">
                    <a:lumMod val="50000"/>
                  </a:schemeClr>
                </a:solidFill>
                <a:latin typeface="Arial" pitchFamily="34" charset="0"/>
                <a:cs typeface="Arial" pitchFamily="34" charset="0"/>
              </a:endParaRPr>
            </a:p>
          </p:txBody>
        </p:sp>
        <p:sp>
          <p:nvSpPr>
            <p:cNvPr id="91" name="TextBox 90"/>
            <p:cNvSpPr txBox="1"/>
            <p:nvPr/>
          </p:nvSpPr>
          <p:spPr>
            <a:xfrm>
              <a:off x="6254615" y="1868269"/>
              <a:ext cx="1441585" cy="276999"/>
            </a:xfrm>
            <a:prstGeom prst="rect">
              <a:avLst/>
            </a:prstGeom>
            <a:noFill/>
            <a:ln w="19050">
              <a:solidFill>
                <a:schemeClr val="tx1"/>
              </a:solidFill>
            </a:ln>
          </p:spPr>
          <p:txBody>
            <a:bodyPr wrap="square" rtlCol="0">
              <a:spAutoFit/>
            </a:bodyPr>
            <a:lstStyle/>
            <a:p>
              <a:pPr algn="ctr"/>
              <a:r>
                <a:rPr lang="en-US" sz="1200" b="1" dirty="0" smtClean="0">
                  <a:solidFill>
                    <a:schemeClr val="accent3">
                      <a:lumMod val="50000"/>
                    </a:schemeClr>
                  </a:solidFill>
                  <a:latin typeface="Arial" pitchFamily="34" charset="0"/>
                  <a:cs typeface="Arial" pitchFamily="34" charset="0"/>
                </a:rPr>
                <a:t>Raw Data …</a:t>
              </a:r>
            </a:p>
          </p:txBody>
        </p:sp>
        <p:sp>
          <p:nvSpPr>
            <p:cNvPr id="92" name="TextBox 91"/>
            <p:cNvSpPr txBox="1"/>
            <p:nvPr/>
          </p:nvSpPr>
          <p:spPr>
            <a:xfrm>
              <a:off x="6254615" y="2141577"/>
              <a:ext cx="1441585" cy="276999"/>
            </a:xfrm>
            <a:prstGeom prst="rect">
              <a:avLst/>
            </a:prstGeom>
            <a:solidFill>
              <a:schemeClr val="bg1"/>
            </a:solidFill>
            <a:ln w="19050">
              <a:solidFill>
                <a:schemeClr val="tx1"/>
              </a:solidFill>
            </a:ln>
          </p:spPr>
          <p:txBody>
            <a:bodyPr wrap="square" rtlCol="0">
              <a:spAutoFit/>
            </a:bodyPr>
            <a:lstStyle/>
            <a:p>
              <a:pPr algn="ctr"/>
              <a:r>
                <a:rPr lang="en-US" sz="1200" b="1" dirty="0" smtClean="0">
                  <a:solidFill>
                    <a:schemeClr val="accent3">
                      <a:lumMod val="50000"/>
                    </a:schemeClr>
                  </a:solidFill>
                  <a:latin typeface="Arial" pitchFamily="34" charset="0"/>
                  <a:cs typeface="Arial" pitchFamily="34" charset="0"/>
                </a:rPr>
                <a:t>Module 2 Event Head</a:t>
              </a:r>
              <a:r>
                <a:rPr lang="en-US" sz="1200" b="1" dirty="0" smtClean="0">
                  <a:latin typeface="Arial" pitchFamily="34" charset="0"/>
                  <a:cs typeface="Arial" pitchFamily="34" charset="0"/>
                </a:rPr>
                <a:t>er</a:t>
              </a:r>
              <a:endParaRPr lang="en-US" sz="1200" b="1" dirty="0">
                <a:latin typeface="Arial" pitchFamily="34" charset="0"/>
                <a:cs typeface="Arial" pitchFamily="34" charset="0"/>
              </a:endParaRPr>
            </a:p>
          </p:txBody>
        </p:sp>
        <p:sp>
          <p:nvSpPr>
            <p:cNvPr id="93" name="TextBox 92"/>
            <p:cNvSpPr txBox="1"/>
            <p:nvPr/>
          </p:nvSpPr>
          <p:spPr>
            <a:xfrm>
              <a:off x="6254615" y="2418576"/>
              <a:ext cx="1441585" cy="276999"/>
            </a:xfrm>
            <a:prstGeom prst="rect">
              <a:avLst/>
            </a:prstGeom>
            <a:noFill/>
            <a:ln w="19050">
              <a:solidFill>
                <a:schemeClr val="tx1"/>
              </a:solidFill>
            </a:ln>
          </p:spPr>
          <p:txBody>
            <a:bodyPr wrap="square" rtlCol="0">
              <a:spAutoFit/>
            </a:bodyPr>
            <a:lstStyle/>
            <a:p>
              <a:pPr algn="ctr"/>
              <a:r>
                <a:rPr lang="en-US" sz="1200" b="1" dirty="0" smtClean="0">
                  <a:solidFill>
                    <a:schemeClr val="accent3">
                      <a:lumMod val="50000"/>
                    </a:schemeClr>
                  </a:solidFill>
                  <a:latin typeface="Arial" pitchFamily="34" charset="0"/>
                  <a:cs typeface="Arial" pitchFamily="34" charset="0"/>
                </a:rPr>
                <a:t>Raw data …</a:t>
              </a:r>
              <a:endParaRPr lang="en-US" sz="1200" b="1" dirty="0">
                <a:solidFill>
                  <a:schemeClr val="accent3">
                    <a:lumMod val="50000"/>
                  </a:schemeClr>
                </a:solidFill>
                <a:latin typeface="Arial" pitchFamily="34" charset="0"/>
                <a:cs typeface="Arial" pitchFamily="34" charset="0"/>
              </a:endParaRPr>
            </a:p>
          </p:txBody>
        </p:sp>
        <p:sp>
          <p:nvSpPr>
            <p:cNvPr id="95" name="TextBox 94"/>
            <p:cNvSpPr txBox="1"/>
            <p:nvPr/>
          </p:nvSpPr>
          <p:spPr>
            <a:xfrm>
              <a:off x="6257925" y="2695575"/>
              <a:ext cx="1441585"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grpSp>
      <p:grpSp>
        <p:nvGrpSpPr>
          <p:cNvPr id="201" name="Group 200"/>
          <p:cNvGrpSpPr/>
          <p:nvPr/>
        </p:nvGrpSpPr>
        <p:grpSpPr>
          <a:xfrm>
            <a:off x="6066196" y="920829"/>
            <a:ext cx="1925400" cy="2781300"/>
            <a:chOff x="5951896" y="838200"/>
            <a:chExt cx="1925400" cy="2781300"/>
          </a:xfrm>
        </p:grpSpPr>
        <p:sp>
          <p:nvSpPr>
            <p:cNvPr id="65" name="TextBox 64"/>
            <p:cNvSpPr txBox="1"/>
            <p:nvPr/>
          </p:nvSpPr>
          <p:spPr>
            <a:xfrm>
              <a:off x="5951896" y="838200"/>
              <a:ext cx="1924171" cy="276999"/>
            </a:xfrm>
            <a:prstGeom prst="rect">
              <a:avLst/>
            </a:prstGeom>
            <a:noFill/>
            <a:ln w="19050">
              <a:solidFill>
                <a:schemeClr val="tx1"/>
              </a:solidFill>
            </a:ln>
          </p:spPr>
          <p:txBody>
            <a:bodyPr wrap="square" rtlCol="0">
              <a:spAutoFit/>
            </a:bodyPr>
            <a:lstStyle/>
            <a:p>
              <a:pPr algn="ctr"/>
              <a:r>
                <a:rPr lang="en-US" sz="1200" b="1" dirty="0" smtClean="0">
                  <a:solidFill>
                    <a:srgbClr val="C00000"/>
                  </a:solidFill>
                  <a:latin typeface="Arial" pitchFamily="34" charset="0"/>
                  <a:cs typeface="Arial" pitchFamily="34" charset="0"/>
                </a:rPr>
                <a:t>ROC 1 Bank Header</a:t>
              </a:r>
            </a:p>
          </p:txBody>
        </p:sp>
        <p:sp>
          <p:nvSpPr>
            <p:cNvPr id="66" name="TextBox 65"/>
            <p:cNvSpPr txBox="1"/>
            <p:nvPr/>
          </p:nvSpPr>
          <p:spPr>
            <a:xfrm>
              <a:off x="5951896" y="1114425"/>
              <a:ext cx="1924171" cy="276999"/>
            </a:xfrm>
            <a:prstGeom prst="rect">
              <a:avLst/>
            </a:prstGeom>
            <a:noFill/>
            <a:ln w="19050">
              <a:solidFill>
                <a:schemeClr val="tx1"/>
              </a:solidFill>
            </a:ln>
          </p:spPr>
          <p:txBody>
            <a:bodyPr wrap="square" rtlCol="0">
              <a:spAutoFit/>
            </a:bodyPr>
            <a:lstStyle/>
            <a:p>
              <a:pPr algn="ctr"/>
              <a:r>
                <a:rPr lang="en-US" sz="1200" b="1" dirty="0" smtClean="0">
                  <a:solidFill>
                    <a:srgbClr val="C00000"/>
                  </a:solidFill>
                  <a:latin typeface="Arial" pitchFamily="34" charset="0"/>
                  <a:cs typeface="Arial" pitchFamily="34" charset="0"/>
                </a:rPr>
                <a:t>Module 1 Event Header</a:t>
              </a:r>
              <a:endParaRPr lang="en-US" sz="1200" b="1" dirty="0">
                <a:solidFill>
                  <a:srgbClr val="C00000"/>
                </a:solidFill>
                <a:latin typeface="Arial" pitchFamily="34" charset="0"/>
                <a:cs typeface="Arial" pitchFamily="34" charset="0"/>
              </a:endParaRPr>
            </a:p>
          </p:txBody>
        </p:sp>
        <p:sp>
          <p:nvSpPr>
            <p:cNvPr id="67" name="TextBox 66"/>
            <p:cNvSpPr txBox="1"/>
            <p:nvPr/>
          </p:nvSpPr>
          <p:spPr>
            <a:xfrm>
              <a:off x="5951896" y="1392019"/>
              <a:ext cx="1924171" cy="276999"/>
            </a:xfrm>
            <a:prstGeom prst="rect">
              <a:avLst/>
            </a:prstGeom>
            <a:noFill/>
            <a:ln w="19050">
              <a:solidFill>
                <a:schemeClr val="tx1"/>
              </a:solidFill>
            </a:ln>
          </p:spPr>
          <p:txBody>
            <a:bodyPr wrap="square" rtlCol="0">
              <a:spAutoFit/>
            </a:bodyPr>
            <a:lstStyle/>
            <a:p>
              <a:pPr algn="ctr"/>
              <a:r>
                <a:rPr lang="en-US" sz="1200" b="1" dirty="0" smtClean="0">
                  <a:solidFill>
                    <a:srgbClr val="C00000"/>
                  </a:solidFill>
                  <a:latin typeface="Arial" pitchFamily="34" charset="0"/>
                  <a:cs typeface="Arial" pitchFamily="34" charset="0"/>
                </a:rPr>
                <a:t>Raw Data …</a:t>
              </a:r>
            </a:p>
          </p:txBody>
        </p:sp>
        <p:sp>
          <p:nvSpPr>
            <p:cNvPr id="68" name="TextBox 67"/>
            <p:cNvSpPr txBox="1"/>
            <p:nvPr/>
          </p:nvSpPr>
          <p:spPr>
            <a:xfrm>
              <a:off x="5951896" y="1665327"/>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smtClean="0">
                  <a:solidFill>
                    <a:srgbClr val="C00000"/>
                  </a:solidFill>
                  <a:latin typeface="Arial" pitchFamily="34" charset="0"/>
                  <a:cs typeface="Arial" pitchFamily="34" charset="0"/>
                </a:rPr>
                <a:t>Module 2 Event Header</a:t>
              </a:r>
              <a:endParaRPr lang="en-US" sz="1200" b="1" dirty="0">
                <a:solidFill>
                  <a:srgbClr val="C00000"/>
                </a:solidFill>
                <a:latin typeface="Arial" pitchFamily="34" charset="0"/>
                <a:cs typeface="Arial" pitchFamily="34" charset="0"/>
              </a:endParaRPr>
            </a:p>
          </p:txBody>
        </p:sp>
        <p:sp>
          <p:nvSpPr>
            <p:cNvPr id="55" name="TextBox 54"/>
            <p:cNvSpPr txBox="1"/>
            <p:nvPr/>
          </p:nvSpPr>
          <p:spPr>
            <a:xfrm>
              <a:off x="5951896" y="1942326"/>
              <a:ext cx="1924171" cy="276999"/>
            </a:xfrm>
            <a:prstGeom prst="rect">
              <a:avLst/>
            </a:prstGeom>
            <a:noFill/>
            <a:ln w="19050">
              <a:solidFill>
                <a:schemeClr val="tx1"/>
              </a:solidFill>
            </a:ln>
          </p:spPr>
          <p:txBody>
            <a:bodyPr wrap="square" rtlCol="0">
              <a:spAutoFit/>
            </a:bodyPr>
            <a:lstStyle/>
            <a:p>
              <a:pPr algn="ctr"/>
              <a:r>
                <a:rPr lang="en-US" sz="1200" b="1" dirty="0" smtClean="0">
                  <a:solidFill>
                    <a:srgbClr val="C00000"/>
                  </a:solidFill>
                  <a:latin typeface="Arial" pitchFamily="34" charset="0"/>
                  <a:cs typeface="Arial" pitchFamily="34" charset="0"/>
                </a:rPr>
                <a:t>Raw data …</a:t>
              </a:r>
              <a:endParaRPr lang="en-US" sz="1200" b="1" dirty="0">
                <a:solidFill>
                  <a:srgbClr val="C00000"/>
                </a:solidFill>
                <a:latin typeface="Arial" pitchFamily="34" charset="0"/>
                <a:cs typeface="Arial" pitchFamily="34" charset="0"/>
              </a:endParaRPr>
            </a:p>
          </p:txBody>
        </p:sp>
        <p:sp>
          <p:nvSpPr>
            <p:cNvPr id="149" name="TextBox 148"/>
            <p:cNvSpPr txBox="1"/>
            <p:nvPr/>
          </p:nvSpPr>
          <p:spPr>
            <a:xfrm>
              <a:off x="5953125" y="2514600"/>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smtClean="0">
                  <a:solidFill>
                    <a:srgbClr val="C00000"/>
                  </a:solidFill>
                  <a:latin typeface="Arial" pitchFamily="34" charset="0"/>
                  <a:cs typeface="Arial" pitchFamily="34" charset="0"/>
                </a:rPr>
                <a:t>Module J Event Header</a:t>
              </a:r>
              <a:endParaRPr lang="en-US" sz="1200" b="1" dirty="0">
                <a:solidFill>
                  <a:srgbClr val="C00000"/>
                </a:solidFill>
                <a:latin typeface="Arial" pitchFamily="34" charset="0"/>
                <a:cs typeface="Arial" pitchFamily="34" charset="0"/>
              </a:endParaRPr>
            </a:p>
          </p:txBody>
        </p:sp>
        <p:sp>
          <p:nvSpPr>
            <p:cNvPr id="153" name="TextBox 152"/>
            <p:cNvSpPr txBox="1"/>
            <p:nvPr/>
          </p:nvSpPr>
          <p:spPr>
            <a:xfrm>
              <a:off x="5953125" y="2790051"/>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smtClean="0">
                  <a:solidFill>
                    <a:srgbClr val="C00000"/>
                  </a:solidFill>
                  <a:latin typeface="Arial" pitchFamily="34" charset="0"/>
                  <a:cs typeface="Arial" pitchFamily="34" charset="0"/>
                </a:rPr>
                <a:t>Raw Data …</a:t>
              </a:r>
              <a:endParaRPr lang="en-US" sz="1200" b="1" dirty="0">
                <a:solidFill>
                  <a:srgbClr val="C00000"/>
                </a:solidFill>
                <a:latin typeface="Arial" pitchFamily="34" charset="0"/>
                <a:cs typeface="Arial" pitchFamily="34" charset="0"/>
              </a:endParaRPr>
            </a:p>
          </p:txBody>
        </p:sp>
        <p:sp>
          <p:nvSpPr>
            <p:cNvPr id="156" name="TextBox 155"/>
            <p:cNvSpPr txBox="1"/>
            <p:nvPr/>
          </p:nvSpPr>
          <p:spPr>
            <a:xfrm>
              <a:off x="5953125" y="3067050"/>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smtClean="0">
                  <a:solidFill>
                    <a:srgbClr val="C00000"/>
                  </a:solidFill>
                  <a:latin typeface="Arial" pitchFamily="34" charset="0"/>
                  <a:cs typeface="Arial" pitchFamily="34" charset="0"/>
                </a:rPr>
                <a:t>Module K Event Header</a:t>
              </a:r>
              <a:endParaRPr lang="en-US" sz="1200" b="1" dirty="0">
                <a:solidFill>
                  <a:srgbClr val="C00000"/>
                </a:solidFill>
                <a:latin typeface="Arial" pitchFamily="34" charset="0"/>
                <a:cs typeface="Arial" pitchFamily="34" charset="0"/>
              </a:endParaRPr>
            </a:p>
          </p:txBody>
        </p:sp>
        <p:sp>
          <p:nvSpPr>
            <p:cNvPr id="157" name="TextBox 156"/>
            <p:cNvSpPr txBox="1"/>
            <p:nvPr/>
          </p:nvSpPr>
          <p:spPr>
            <a:xfrm>
              <a:off x="5953125" y="3342501"/>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smtClean="0">
                  <a:solidFill>
                    <a:srgbClr val="C00000"/>
                  </a:solidFill>
                  <a:latin typeface="Arial" pitchFamily="34" charset="0"/>
                  <a:cs typeface="Arial" pitchFamily="34" charset="0"/>
                </a:rPr>
                <a:t>Raw Data …</a:t>
              </a:r>
              <a:endParaRPr lang="en-US" sz="1200" b="1" dirty="0">
                <a:solidFill>
                  <a:srgbClr val="C00000"/>
                </a:solidFill>
                <a:latin typeface="Arial" pitchFamily="34" charset="0"/>
                <a:cs typeface="Arial" pitchFamily="34" charset="0"/>
              </a:endParaRPr>
            </a:p>
          </p:txBody>
        </p:sp>
        <p:sp>
          <p:nvSpPr>
            <p:cNvPr id="193" name="TextBox 192"/>
            <p:cNvSpPr txBox="1"/>
            <p:nvPr/>
          </p:nvSpPr>
          <p:spPr>
            <a:xfrm>
              <a:off x="5953125" y="2209800"/>
              <a:ext cx="1924171" cy="276999"/>
            </a:xfrm>
            <a:prstGeom prst="rect">
              <a:avLst/>
            </a:prstGeom>
            <a:noFill/>
            <a:ln w="19050">
              <a:no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524000"/>
            <a:ext cx="3581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Disentangled Physics Event</a:t>
            </a:r>
            <a:endParaRPr lang="en-US" sz="2000" b="1" dirty="0">
              <a:latin typeface="Arial" pitchFamily="34" charset="0"/>
              <a:cs typeface="Arial" pitchFamily="34" charset="0"/>
            </a:endParaRPr>
          </a:p>
        </p:txBody>
      </p:sp>
      <p:sp>
        <p:nvSpPr>
          <p:cNvPr id="3" name="TextBox 2"/>
          <p:cNvSpPr txBox="1"/>
          <p:nvPr/>
        </p:nvSpPr>
        <p:spPr>
          <a:xfrm>
            <a:off x="4800600" y="4572000"/>
            <a:ext cx="37338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Each data bank wraps  raw data from all ROCs.</a:t>
            </a:r>
          </a:p>
          <a:p>
            <a:r>
              <a:rPr lang="en-US" sz="1200" dirty="0" smtClean="0">
                <a:solidFill>
                  <a:srgbClr val="0070C0"/>
                </a:solidFill>
              </a:rPr>
              <a:t>See Single Event Data Bank diagram.</a:t>
            </a:r>
            <a:endParaRPr lang="en-US" sz="1200" dirty="0">
              <a:solidFill>
                <a:srgbClr val="0070C0"/>
              </a:solidFill>
            </a:endParaRPr>
          </a:p>
        </p:txBody>
      </p:sp>
      <p:cxnSp>
        <p:nvCxnSpPr>
          <p:cNvPr id="8" name="Straight Arrow Connector 7"/>
          <p:cNvCxnSpPr>
            <a:stCxn id="3" idx="1"/>
            <a:endCxn id="29" idx="3"/>
          </p:cNvCxnSpPr>
          <p:nvPr/>
        </p:nvCxnSpPr>
        <p:spPr>
          <a:xfrm rot="10800000">
            <a:off x="3810000" y="4286935"/>
            <a:ext cx="990600" cy="515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00200" y="2095500"/>
            <a:ext cx="2209800" cy="25527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6" name="TextBox 15"/>
          <p:cNvSpPr txBox="1"/>
          <p:nvPr/>
        </p:nvSpPr>
        <p:spPr>
          <a:xfrm>
            <a:off x="1600200" y="2114550"/>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Physics Event Length</a:t>
            </a:r>
            <a:endParaRPr lang="en-US" sz="1200" b="1" dirty="0">
              <a:latin typeface="Arial" pitchFamily="34" charset="0"/>
              <a:cs typeface="Arial" pitchFamily="34" charset="0"/>
            </a:endParaRPr>
          </a:p>
        </p:txBody>
      </p:sp>
      <p:sp>
        <p:nvSpPr>
          <p:cNvPr id="18" name="TextBox 17"/>
          <p:cNvSpPr txBox="1"/>
          <p:nvPr/>
        </p:nvSpPr>
        <p:spPr>
          <a:xfrm>
            <a:off x="1600200" y="2668369"/>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Event 1 Data Bank</a:t>
            </a:r>
          </a:p>
          <a:p>
            <a:pPr algn="ctr"/>
            <a:endParaRPr lang="en-US" sz="1200" b="1" dirty="0" smtClean="0">
              <a:latin typeface="Arial" pitchFamily="34" charset="0"/>
              <a:cs typeface="Arial" pitchFamily="34" charset="0"/>
            </a:endParaRPr>
          </a:p>
        </p:txBody>
      </p:sp>
      <p:sp>
        <p:nvSpPr>
          <p:cNvPr id="19" name="TextBox 29"/>
          <p:cNvSpPr txBox="1"/>
          <p:nvPr/>
        </p:nvSpPr>
        <p:spPr>
          <a:xfrm>
            <a:off x="1600200" y="3316069"/>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a:t>
            </a:r>
          </a:p>
          <a:p>
            <a:pPr algn="ctr"/>
            <a:r>
              <a:rPr lang="en-US" sz="1200" b="1" dirty="0" smtClean="0">
                <a:latin typeface="Arial" pitchFamily="34" charset="0"/>
                <a:cs typeface="Arial" pitchFamily="34" charset="0"/>
              </a:rPr>
              <a:t> </a:t>
            </a:r>
          </a:p>
        </p:txBody>
      </p:sp>
      <p:sp>
        <p:nvSpPr>
          <p:cNvPr id="20" name="TextBox 19"/>
          <p:cNvSpPr txBox="1"/>
          <p:nvPr/>
        </p:nvSpPr>
        <p:spPr>
          <a:xfrm>
            <a:off x="457200" y="2195096"/>
            <a:ext cx="838200" cy="338554"/>
          </a:xfrm>
          <a:prstGeom prst="rect">
            <a:avLst/>
          </a:prstGeom>
          <a:noFill/>
          <a:ln>
            <a:noFill/>
            <a:prstDash val="dash"/>
          </a:ln>
          <a:effectLst/>
        </p:spPr>
        <p:txBody>
          <a:bodyPr wrap="square" rtlCol="0">
            <a:spAutoFit/>
          </a:bodyPr>
          <a:lstStyle/>
          <a:p>
            <a:r>
              <a:rPr lang="en-US" sz="1600" dirty="0" smtClean="0">
                <a:solidFill>
                  <a:srgbClr val="0070C0"/>
                </a:solidFill>
              </a:rPr>
              <a:t>Header</a:t>
            </a:r>
          </a:p>
        </p:txBody>
      </p:sp>
      <p:sp>
        <p:nvSpPr>
          <p:cNvPr id="22" name="TextBox 21"/>
          <p:cNvSpPr txBox="1"/>
          <p:nvPr/>
        </p:nvSpPr>
        <p:spPr>
          <a:xfrm>
            <a:off x="533400" y="3352800"/>
            <a:ext cx="685800" cy="584775"/>
          </a:xfrm>
          <a:prstGeom prst="rect">
            <a:avLst/>
          </a:prstGeom>
          <a:noFill/>
          <a:ln>
            <a:noFill/>
            <a:prstDash val="dash"/>
          </a:ln>
        </p:spPr>
        <p:txBody>
          <a:bodyPr wrap="square" rtlCol="0">
            <a:spAutoFit/>
          </a:bodyPr>
          <a:lstStyle/>
          <a:p>
            <a:pPr algn="ctr"/>
            <a:r>
              <a:rPr lang="en-US" sz="1600" dirty="0" smtClean="0">
                <a:solidFill>
                  <a:srgbClr val="0070C0"/>
                </a:solidFill>
              </a:rPr>
              <a:t>Data Banks</a:t>
            </a:r>
          </a:p>
        </p:txBody>
      </p:sp>
      <p:sp>
        <p:nvSpPr>
          <p:cNvPr id="24" name="Left Brace 34"/>
          <p:cNvSpPr/>
          <p:nvPr/>
        </p:nvSpPr>
        <p:spPr>
          <a:xfrm>
            <a:off x="1219200" y="2095500"/>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1219200" y="2696944"/>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600200" y="3963769"/>
            <a:ext cx="2209800" cy="646331"/>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Event M Data Bank</a:t>
            </a:r>
          </a:p>
          <a:p>
            <a:pPr algn="ctr"/>
            <a:r>
              <a:rPr lang="en-US" sz="1200" b="1" dirty="0" smtClean="0">
                <a:latin typeface="Arial" pitchFamily="34" charset="0"/>
                <a:cs typeface="Arial" pitchFamily="34" charset="0"/>
              </a:rPr>
              <a:t> </a:t>
            </a:r>
          </a:p>
        </p:txBody>
      </p:sp>
      <p:cxnSp>
        <p:nvCxnSpPr>
          <p:cNvPr id="31" name="Straight Connector 30"/>
          <p:cNvCxnSpPr>
            <a:stCxn id="39" idx="2"/>
          </p:cNvCxnSpPr>
          <p:nvPr/>
        </p:nvCxnSpPr>
        <p:spPr>
          <a:xfrm rot="16200000" flipH="1">
            <a:off x="5586800" y="1914963"/>
            <a:ext cx="180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2"/>
          </p:cNvCxnSpPr>
          <p:nvPr/>
        </p:nvCxnSpPr>
        <p:spPr>
          <a:xfrm rot="5400000">
            <a:off x="6372225" y="2396363"/>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91225" y="1966964"/>
            <a:ext cx="10668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banks</a:t>
            </a:r>
            <a:endParaRPr lang="en-US" sz="1200" dirty="0">
              <a:solidFill>
                <a:srgbClr val="0070C0"/>
              </a:solidFill>
            </a:endParaRPr>
          </a:p>
        </p:txBody>
      </p:sp>
      <p:sp>
        <p:nvSpPr>
          <p:cNvPr id="34" name="TextBox 33"/>
          <p:cNvSpPr txBox="1"/>
          <p:nvPr/>
        </p:nvSpPr>
        <p:spPr>
          <a:xfrm>
            <a:off x="7162800" y="1966964"/>
            <a:ext cx="13716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events</a:t>
            </a:r>
          </a:p>
        </p:txBody>
      </p:sp>
      <p:cxnSp>
        <p:nvCxnSpPr>
          <p:cNvPr id="35" name="Straight Connector 34"/>
          <p:cNvCxnSpPr/>
          <p:nvPr/>
        </p:nvCxnSpPr>
        <p:spPr>
          <a:xfrm rot="10800000" flipV="1">
            <a:off x="4800600" y="2701163"/>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38800" y="2701163"/>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6781800" y="3005189"/>
            <a:ext cx="91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4 bit Status</a:t>
            </a:r>
            <a:endParaRPr lang="en-US" sz="1200" dirty="0">
              <a:solidFill>
                <a:srgbClr val="0070C0"/>
              </a:solidFill>
            </a:endParaRPr>
          </a:p>
        </p:txBody>
      </p:sp>
      <p:cxnSp>
        <p:nvCxnSpPr>
          <p:cNvPr id="38" name="Straight Arrow Connector 37"/>
          <p:cNvCxnSpPr>
            <a:stCxn id="37" idx="1"/>
          </p:cNvCxnSpPr>
          <p:nvPr/>
        </p:nvCxnSpPr>
        <p:spPr>
          <a:xfrm rot="10800000" flipV="1">
            <a:off x="6324600" y="3143688"/>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48200" y="1966964"/>
            <a:ext cx="12192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ROCs</a:t>
            </a:r>
            <a:endParaRPr lang="en-US" sz="1200" dirty="0">
              <a:solidFill>
                <a:srgbClr val="0070C0"/>
              </a:solidFill>
            </a:endParaRPr>
          </a:p>
        </p:txBody>
      </p:sp>
      <p:grpSp>
        <p:nvGrpSpPr>
          <p:cNvPr id="40" name="Group 39"/>
          <p:cNvGrpSpPr/>
          <p:nvPr/>
        </p:nvGrpSpPr>
        <p:grpSpPr>
          <a:xfrm>
            <a:off x="5334000" y="2396363"/>
            <a:ext cx="2209800" cy="276999"/>
            <a:chOff x="5562600" y="962799"/>
            <a:chExt cx="2209800" cy="276999"/>
          </a:xfrm>
        </p:grpSpPr>
        <p:grpSp>
          <p:nvGrpSpPr>
            <p:cNvPr id="41" name="Group 337"/>
            <p:cNvGrpSpPr/>
            <p:nvPr/>
          </p:nvGrpSpPr>
          <p:grpSpPr>
            <a:xfrm>
              <a:off x="5562600" y="962799"/>
              <a:ext cx="2209800" cy="276999"/>
              <a:chOff x="6248400" y="1066800"/>
              <a:chExt cx="2209800" cy="276999"/>
            </a:xfrm>
            <a:solidFill>
              <a:schemeClr val="bg1"/>
            </a:solidFill>
          </p:grpSpPr>
          <p:sp>
            <p:nvSpPr>
              <p:cNvPr id="43" name="TextBox 4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N           0x10        M</a:t>
                </a:r>
                <a:endParaRPr lang="en-US" sz="1200" b="1" dirty="0">
                  <a:latin typeface="Arial" pitchFamily="34" charset="0"/>
                  <a:cs typeface="Arial" pitchFamily="34" charset="0"/>
                </a:endParaRPr>
              </a:p>
            </p:txBody>
          </p:sp>
          <p:cxnSp>
            <p:nvCxnSpPr>
              <p:cNvPr id="44" name="Straight Connector 43"/>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00600" y="3005963"/>
            <a:ext cx="1715626" cy="1327912"/>
            <a:chOff x="5562600" y="1600200"/>
            <a:chExt cx="1715626" cy="1327912"/>
          </a:xfrm>
        </p:grpSpPr>
        <p:sp>
          <p:nvSpPr>
            <p:cNvPr id="47" name="TextBox 46"/>
            <p:cNvSpPr txBox="1"/>
            <p:nvPr/>
          </p:nvSpPr>
          <p:spPr>
            <a:xfrm rot="3272050">
              <a:off x="5399811" y="2201979"/>
              <a:ext cx="9906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Single event mode</a:t>
              </a:r>
            </a:p>
          </p:txBody>
        </p:sp>
        <p:sp>
          <p:nvSpPr>
            <p:cNvPr id="48" name="TextBox 47"/>
            <p:cNvSpPr txBox="1"/>
            <p:nvPr/>
          </p:nvSpPr>
          <p:spPr>
            <a:xfrm rot="3252188">
              <a:off x="5933702" y="2200027"/>
              <a:ext cx="892719"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Big Endian</a:t>
              </a:r>
              <a:endParaRPr lang="en-US" sz="1200" dirty="0">
                <a:solidFill>
                  <a:srgbClr val="0070C0"/>
                </a:solidFill>
              </a:endParaRPr>
            </a:p>
          </p:txBody>
        </p:sp>
        <p:sp>
          <p:nvSpPr>
            <p:cNvPr id="49" name="TextBox 48"/>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Error</a:t>
              </a:r>
              <a:endParaRPr lang="en-US" sz="1200" dirty="0">
                <a:solidFill>
                  <a:srgbClr val="0070C0"/>
                </a:solidFill>
              </a:endParaRPr>
            </a:p>
          </p:txBody>
        </p:sp>
        <p:sp>
          <p:nvSpPr>
            <p:cNvPr id="50" name="TextBox 49"/>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Sync</a:t>
              </a:r>
              <a:endParaRPr lang="en-US" sz="1200" dirty="0">
                <a:solidFill>
                  <a:srgbClr val="0070C0"/>
                </a:solidFill>
              </a:endParaRPr>
            </a:p>
          </p:txBody>
        </p:sp>
        <p:grpSp>
          <p:nvGrpSpPr>
            <p:cNvPr id="51" name="Group 352"/>
            <p:cNvGrpSpPr/>
            <p:nvPr/>
          </p:nvGrpSpPr>
          <p:grpSpPr>
            <a:xfrm>
              <a:off x="5562600" y="1600200"/>
              <a:ext cx="1524000" cy="277000"/>
              <a:chOff x="5562600" y="1600200"/>
              <a:chExt cx="1524000" cy="277000"/>
            </a:xfrm>
          </p:grpSpPr>
          <p:sp>
            <p:nvSpPr>
              <p:cNvPr id="52" name="TextBox 51"/>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SE     R     ER    SY</a:t>
                </a:r>
                <a:endParaRPr lang="en-US" sz="1200" b="1" dirty="0">
                  <a:latin typeface="Arial" pitchFamily="34" charset="0"/>
                  <a:cs typeface="Arial" pitchFamily="34" charset="0"/>
                </a:endParaRPr>
              </a:p>
            </p:txBody>
          </p:sp>
          <p:cxnSp>
            <p:nvCxnSpPr>
              <p:cNvPr id="53" name="Straight Connector 52"/>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Elbow Connector 323"/>
          <p:cNvCxnSpPr>
            <a:stCxn id="34" idx="2"/>
          </p:cNvCxnSpPr>
          <p:nvPr/>
        </p:nvCxnSpPr>
        <p:spPr>
          <a:xfrm rot="5400000">
            <a:off x="7550750" y="2237013"/>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00200" y="2390000"/>
            <a:ext cx="2209800" cy="277000"/>
            <a:chOff x="1752600" y="152399"/>
            <a:chExt cx="2209800" cy="277000"/>
          </a:xfrm>
        </p:grpSpPr>
        <p:sp>
          <p:nvSpPr>
            <p:cNvPr id="58"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smtClean="0">
                  <a:latin typeface="Arial" pitchFamily="34" charset="0"/>
                  <a:cs typeface="Arial" pitchFamily="34" charset="0"/>
                </a:rPr>
                <a:t>S           N          0x10        M</a:t>
              </a:r>
              <a:endParaRPr lang="en-US" sz="1200" b="1" dirty="0">
                <a:latin typeface="Arial" pitchFamily="34" charset="0"/>
                <a:cs typeface="Arial" pitchFamily="34" charset="0"/>
              </a:endParaRPr>
            </a:p>
          </p:txBody>
        </p:sp>
        <p:cxnSp>
          <p:nvCxnSpPr>
            <p:cNvPr id="59" name="Straight Connector 58"/>
            <p:cNvCxnSpPr>
              <a:stCxn id="58" idx="0"/>
              <a:endCxn id="58"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1918900"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a:off x="3810000" y="2528501"/>
            <a:ext cx="1524000" cy="636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5" name="Straight Connector 164"/>
          <p:cNvCxnSpPr/>
          <p:nvPr/>
        </p:nvCxnSpPr>
        <p:spPr>
          <a:xfrm rot="16200000" flipH="1">
            <a:off x="5405437" y="4224338"/>
            <a:ext cx="466728" cy="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5800" y="228600"/>
            <a:ext cx="4876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Single Event (Disentangled) Data Bank</a:t>
            </a:r>
            <a:endParaRPr lang="en-US" sz="2000" b="1" dirty="0">
              <a:latin typeface="Arial" pitchFamily="34" charset="0"/>
              <a:cs typeface="Arial" pitchFamily="34" charset="0"/>
            </a:endParaRPr>
          </a:p>
        </p:txBody>
      </p:sp>
      <p:cxnSp>
        <p:nvCxnSpPr>
          <p:cNvPr id="38" name="Straight Arrow Connector 37"/>
          <p:cNvCxnSpPr>
            <a:endCxn id="59" idx="1"/>
          </p:cNvCxnSpPr>
          <p:nvPr/>
        </p:nvCxnSpPr>
        <p:spPr>
          <a:xfrm>
            <a:off x="3886200" y="1186251"/>
            <a:ext cx="1323976" cy="45642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45" idx="2"/>
          </p:cNvCxnSpPr>
          <p:nvPr/>
        </p:nvCxnSpPr>
        <p:spPr>
          <a:xfrm rot="5400000" flipH="1" flipV="1">
            <a:off x="5765394" y="1293406"/>
            <a:ext cx="561201" cy="52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2"/>
          </p:cNvCxnSpPr>
          <p:nvPr/>
        </p:nvCxnSpPr>
        <p:spPr>
          <a:xfrm rot="5400000">
            <a:off x="6660357" y="1340645"/>
            <a:ext cx="228600" cy="29051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372224" y="1094601"/>
            <a:ext cx="1095376"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banks </a:t>
            </a:r>
            <a:endParaRPr lang="en-US" sz="1200" dirty="0">
              <a:solidFill>
                <a:srgbClr val="0070C0"/>
              </a:solidFill>
            </a:endParaRPr>
          </a:p>
        </p:txBody>
      </p:sp>
      <p:sp>
        <p:nvSpPr>
          <p:cNvPr id="44" name="TextBox 43"/>
          <p:cNvSpPr txBox="1"/>
          <p:nvPr/>
        </p:nvSpPr>
        <p:spPr>
          <a:xfrm>
            <a:off x="7543800" y="1094601"/>
            <a:ext cx="91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 ROCs</a:t>
            </a:r>
            <a:endParaRPr lang="en-US" sz="1200" dirty="0">
              <a:solidFill>
                <a:srgbClr val="0070C0"/>
              </a:solidFill>
            </a:endParaRPr>
          </a:p>
        </p:txBody>
      </p:sp>
      <p:sp>
        <p:nvSpPr>
          <p:cNvPr id="45" name="TextBox 44"/>
          <p:cNvSpPr txBox="1"/>
          <p:nvPr/>
        </p:nvSpPr>
        <p:spPr>
          <a:xfrm>
            <a:off x="5210176" y="762000"/>
            <a:ext cx="1724024" cy="276999"/>
          </a:xfrm>
          <a:prstGeom prst="rect">
            <a:avLst/>
          </a:prstGeom>
          <a:solidFill>
            <a:schemeClr val="bg1"/>
          </a:solidFill>
          <a:ln w="3175">
            <a:solidFill>
              <a:srgbClr val="0070C0"/>
            </a:solidFill>
            <a:prstDash val="lgDash"/>
          </a:ln>
        </p:spPr>
        <p:txBody>
          <a:bodyPr wrap="square" rtlCol="0">
            <a:spAutoFit/>
          </a:bodyPr>
          <a:lstStyle/>
          <a:p>
            <a:r>
              <a:rPr lang="en-US" sz="1200" dirty="0" smtClean="0">
                <a:solidFill>
                  <a:srgbClr val="0070C0"/>
                </a:solidFill>
              </a:rPr>
              <a:t>Disentangled Data Bank</a:t>
            </a:r>
            <a:endParaRPr lang="en-US" sz="1200" dirty="0">
              <a:solidFill>
                <a:srgbClr val="0070C0"/>
              </a:solidFill>
            </a:endParaRPr>
          </a:p>
        </p:txBody>
      </p:sp>
      <p:sp>
        <p:nvSpPr>
          <p:cNvPr id="47" name="TextBox 46"/>
          <p:cNvSpPr txBox="1"/>
          <p:nvPr/>
        </p:nvSpPr>
        <p:spPr>
          <a:xfrm>
            <a:off x="4829176" y="1094601"/>
            <a:ext cx="885824"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4 bit status</a:t>
            </a:r>
            <a:endParaRPr lang="en-US" sz="1200" dirty="0">
              <a:solidFill>
                <a:srgbClr val="0070C0"/>
              </a:solidFill>
            </a:endParaRPr>
          </a:p>
        </p:txBody>
      </p:sp>
      <p:cxnSp>
        <p:nvCxnSpPr>
          <p:cNvPr id="48" name="Straight Connector 47"/>
          <p:cNvCxnSpPr>
            <a:stCxn id="47" idx="2"/>
          </p:cNvCxnSpPr>
          <p:nvPr/>
        </p:nvCxnSpPr>
        <p:spPr>
          <a:xfrm rot="16200000" flipH="1">
            <a:off x="5226844" y="1416844"/>
            <a:ext cx="152400" cy="61912"/>
          </a:xfrm>
          <a:prstGeom prst="line">
            <a:avLst/>
          </a:prstGeom>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5210176" y="1503400"/>
            <a:ext cx="2209800" cy="278549"/>
            <a:chOff x="1600200" y="1770875"/>
            <a:chExt cx="2209800" cy="278549"/>
          </a:xfrm>
        </p:grpSpPr>
        <p:grpSp>
          <p:nvGrpSpPr>
            <p:cNvPr id="56" name="Group 62"/>
            <p:cNvGrpSpPr/>
            <p:nvPr/>
          </p:nvGrpSpPr>
          <p:grpSpPr>
            <a:xfrm>
              <a:off x="1600200" y="1771650"/>
              <a:ext cx="2209800" cy="277000"/>
              <a:chOff x="3276600" y="1371599"/>
              <a:chExt cx="2209800" cy="277000"/>
            </a:xfrm>
            <a:solidFill>
              <a:schemeClr val="bg1"/>
            </a:solidFill>
          </p:grpSpPr>
          <p:sp>
            <p:nvSpPr>
              <p:cNvPr id="59" name="TextBox 58"/>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0xFF30      0x10        N</a:t>
                </a:r>
                <a:endParaRPr lang="en-US" sz="1200" b="1" dirty="0">
                  <a:latin typeface="Arial" pitchFamily="34" charset="0"/>
                  <a:cs typeface="Arial" pitchFamily="34" charset="0"/>
                </a:endParaRPr>
              </a:p>
            </p:txBody>
          </p:sp>
          <p:cxnSp>
            <p:nvCxnSpPr>
              <p:cNvPr id="60" name="Straight Connector 59"/>
              <p:cNvCxnSpPr>
                <a:stCxn id="59" idx="0"/>
                <a:endCxn id="59"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1766501" y="19109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p:cNvCxnSpPr/>
          <p:nvPr/>
        </p:nvCxnSpPr>
        <p:spPr>
          <a:xfrm rot="10800000" flipV="1">
            <a:off x="4676776" y="179628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14976" y="179628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3" name="TextBox 62"/>
          <p:cNvSpPr txBox="1"/>
          <p:nvPr/>
        </p:nvSpPr>
        <p:spPr>
          <a:xfrm>
            <a:off x="6657976" y="2100314"/>
            <a:ext cx="9144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4 bit Status</a:t>
            </a:r>
            <a:endParaRPr lang="en-US" sz="1200" dirty="0">
              <a:solidFill>
                <a:srgbClr val="0070C0"/>
              </a:solidFill>
            </a:endParaRPr>
          </a:p>
        </p:txBody>
      </p:sp>
      <p:cxnSp>
        <p:nvCxnSpPr>
          <p:cNvPr id="64" name="Straight Arrow Connector 63"/>
          <p:cNvCxnSpPr>
            <a:stCxn id="63" idx="1"/>
          </p:cNvCxnSpPr>
          <p:nvPr/>
        </p:nvCxnSpPr>
        <p:spPr>
          <a:xfrm rot="10800000" flipV="1">
            <a:off x="6200776" y="2238813"/>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4676776" y="2101088"/>
            <a:ext cx="1715626" cy="1327912"/>
            <a:chOff x="5562600" y="1600200"/>
            <a:chExt cx="1715626" cy="1327912"/>
          </a:xfrm>
          <a:solidFill>
            <a:schemeClr val="bg1"/>
          </a:solidFill>
        </p:grpSpPr>
        <p:sp>
          <p:nvSpPr>
            <p:cNvPr id="66" name="TextBox 65"/>
            <p:cNvSpPr txBox="1"/>
            <p:nvPr/>
          </p:nvSpPr>
          <p:spPr>
            <a:xfrm rot="3272050">
              <a:off x="5399811" y="2201979"/>
              <a:ext cx="990600" cy="461665"/>
            </a:xfrm>
            <a:prstGeom prst="rect">
              <a:avLst/>
            </a:prstGeom>
            <a:grpFill/>
            <a:ln w="3175">
              <a:solidFill>
                <a:srgbClr val="0070C0"/>
              </a:solidFill>
              <a:prstDash val="lgDash"/>
            </a:ln>
          </p:spPr>
          <p:txBody>
            <a:bodyPr wrap="square" rtlCol="0">
              <a:spAutoFit/>
            </a:bodyPr>
            <a:lstStyle/>
            <a:p>
              <a:r>
                <a:rPr lang="en-US" sz="1200" dirty="0" smtClean="0">
                  <a:solidFill>
                    <a:srgbClr val="0070C0"/>
                  </a:solidFill>
                </a:rPr>
                <a:t>Single event mode</a:t>
              </a:r>
            </a:p>
          </p:txBody>
        </p:sp>
        <p:sp>
          <p:nvSpPr>
            <p:cNvPr id="67" name="TextBox 66"/>
            <p:cNvSpPr txBox="1"/>
            <p:nvPr/>
          </p:nvSpPr>
          <p:spPr>
            <a:xfrm rot="3252188">
              <a:off x="5938778" y="2190115"/>
              <a:ext cx="868278" cy="276999"/>
            </a:xfrm>
            <a:prstGeom prst="rect">
              <a:avLst/>
            </a:prstGeom>
            <a:solidFill>
              <a:schemeClr val="bg1"/>
            </a:solidFill>
            <a:ln w="3175">
              <a:solidFill>
                <a:srgbClr val="0070C0"/>
              </a:solidFill>
              <a:prstDash val="lgDash"/>
            </a:ln>
          </p:spPr>
          <p:txBody>
            <a:bodyPr wrap="square" rtlCol="0">
              <a:spAutoFit/>
            </a:bodyPr>
            <a:lstStyle/>
            <a:p>
              <a:r>
                <a:rPr lang="en-US" sz="1200" dirty="0" smtClean="0">
                  <a:solidFill>
                    <a:srgbClr val="0070C0"/>
                  </a:solidFill>
                </a:rPr>
                <a:t>Big Endian</a:t>
              </a:r>
              <a:endParaRPr lang="en-US" sz="1200" dirty="0">
                <a:solidFill>
                  <a:srgbClr val="0070C0"/>
                </a:solidFill>
              </a:endParaRPr>
            </a:p>
          </p:txBody>
        </p:sp>
        <p:sp>
          <p:nvSpPr>
            <p:cNvPr id="68" name="TextBox 67"/>
            <p:cNvSpPr txBox="1"/>
            <p:nvPr/>
          </p:nvSpPr>
          <p:spPr>
            <a:xfrm rot="3222158">
              <a:off x="6441705" y="2050588"/>
              <a:ext cx="533400" cy="276999"/>
            </a:xfrm>
            <a:prstGeom prst="rect">
              <a:avLst/>
            </a:prstGeom>
            <a:grpFill/>
            <a:ln w="3175">
              <a:solidFill>
                <a:srgbClr val="0070C0"/>
              </a:solidFill>
              <a:prstDash val="lgDash"/>
            </a:ln>
          </p:spPr>
          <p:txBody>
            <a:bodyPr wrap="square" rtlCol="0">
              <a:spAutoFit/>
            </a:bodyPr>
            <a:lstStyle/>
            <a:p>
              <a:r>
                <a:rPr lang="en-US" sz="1200" dirty="0" smtClean="0">
                  <a:solidFill>
                    <a:srgbClr val="0070C0"/>
                  </a:solidFill>
                </a:rPr>
                <a:t>Error</a:t>
              </a:r>
              <a:endParaRPr lang="en-US" sz="1200" dirty="0">
                <a:solidFill>
                  <a:srgbClr val="0070C0"/>
                </a:solidFill>
              </a:endParaRPr>
            </a:p>
          </p:txBody>
        </p:sp>
        <p:sp>
          <p:nvSpPr>
            <p:cNvPr id="69" name="TextBox 68"/>
            <p:cNvSpPr txBox="1"/>
            <p:nvPr/>
          </p:nvSpPr>
          <p:spPr>
            <a:xfrm rot="3150932">
              <a:off x="6873027" y="2052891"/>
              <a:ext cx="533400" cy="276999"/>
            </a:xfrm>
            <a:prstGeom prst="rect">
              <a:avLst/>
            </a:prstGeom>
            <a:solidFill>
              <a:schemeClr val="bg1"/>
            </a:solidFill>
            <a:ln w="3175">
              <a:solidFill>
                <a:srgbClr val="0070C0"/>
              </a:solidFill>
              <a:prstDash val="lgDash"/>
            </a:ln>
          </p:spPr>
          <p:txBody>
            <a:bodyPr wrap="square" rtlCol="0">
              <a:spAutoFit/>
            </a:bodyPr>
            <a:lstStyle/>
            <a:p>
              <a:r>
                <a:rPr lang="en-US" sz="1200" dirty="0" smtClean="0">
                  <a:solidFill>
                    <a:srgbClr val="0070C0"/>
                  </a:solidFill>
                </a:rPr>
                <a:t>Sync</a:t>
              </a:r>
              <a:endParaRPr lang="en-US" sz="1200" dirty="0">
                <a:solidFill>
                  <a:srgbClr val="0070C0"/>
                </a:solidFill>
              </a:endParaRPr>
            </a:p>
          </p:txBody>
        </p:sp>
        <p:grpSp>
          <p:nvGrpSpPr>
            <p:cNvPr id="70" name="Group 352"/>
            <p:cNvGrpSpPr/>
            <p:nvPr/>
          </p:nvGrpSpPr>
          <p:grpSpPr>
            <a:xfrm>
              <a:off x="5562600" y="1600200"/>
              <a:ext cx="1524000" cy="277000"/>
              <a:chOff x="5562600" y="1600200"/>
              <a:chExt cx="1524000" cy="277000"/>
            </a:xfrm>
            <a:grpFill/>
          </p:grpSpPr>
          <p:sp>
            <p:nvSpPr>
              <p:cNvPr id="71" name="TextBox 70"/>
              <p:cNvSpPr txBox="1"/>
              <p:nvPr/>
            </p:nvSpPr>
            <p:spPr>
              <a:xfrm>
                <a:off x="5562600" y="1600201"/>
                <a:ext cx="15240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SE     R     ER    SY</a:t>
                </a:r>
                <a:endParaRPr lang="en-US" sz="1200" b="1" dirty="0">
                  <a:latin typeface="Arial" pitchFamily="34" charset="0"/>
                  <a:cs typeface="Arial" pitchFamily="34" charset="0"/>
                </a:endParaRPr>
              </a:p>
            </p:txBody>
          </p:sp>
          <p:cxnSp>
            <p:nvCxnSpPr>
              <p:cNvPr id="72" name="Straight Connector 71"/>
              <p:cNvCxnSpPr/>
              <p:nvPr/>
            </p:nvCxnSpPr>
            <p:spPr>
              <a:xfrm rot="16200000" flipH="1">
                <a:off x="6186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805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6567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5" name="Elbow Connector 60"/>
          <p:cNvCxnSpPr>
            <a:stCxn id="44" idx="2"/>
          </p:cNvCxnSpPr>
          <p:nvPr/>
        </p:nvCxnSpPr>
        <p:spPr>
          <a:xfrm rot="5400000">
            <a:off x="7574950" y="1216626"/>
            <a:ext cx="271076" cy="58102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09600" y="838200"/>
            <a:ext cx="838200" cy="338554"/>
          </a:xfrm>
          <a:prstGeom prst="rect">
            <a:avLst/>
          </a:prstGeom>
          <a:noFill/>
          <a:ln>
            <a:noFill/>
            <a:prstDash val="dash"/>
          </a:ln>
          <a:effectLst/>
        </p:spPr>
        <p:txBody>
          <a:bodyPr wrap="square" rtlCol="0">
            <a:spAutoFit/>
          </a:bodyPr>
          <a:lstStyle/>
          <a:p>
            <a:r>
              <a:rPr lang="en-US" sz="1600" dirty="0" smtClean="0">
                <a:solidFill>
                  <a:srgbClr val="0070C0"/>
                </a:solidFill>
                <a:cs typeface="Arial" pitchFamily="34" charset="0"/>
              </a:rPr>
              <a:t>Header</a:t>
            </a:r>
          </a:p>
        </p:txBody>
      </p:sp>
      <p:sp>
        <p:nvSpPr>
          <p:cNvPr id="77" name="Left Brace 76"/>
          <p:cNvSpPr/>
          <p:nvPr/>
        </p:nvSpPr>
        <p:spPr>
          <a:xfrm>
            <a:off x="1343026" y="7620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98" name="TextBox 97"/>
          <p:cNvSpPr txBox="1"/>
          <p:nvPr/>
        </p:nvSpPr>
        <p:spPr>
          <a:xfrm>
            <a:off x="666750" y="4286250"/>
            <a:ext cx="762000" cy="338554"/>
          </a:xfrm>
          <a:prstGeom prst="rect">
            <a:avLst/>
          </a:prstGeom>
          <a:noFill/>
          <a:ln>
            <a:noFill/>
            <a:prstDash val="dash"/>
          </a:ln>
        </p:spPr>
        <p:txBody>
          <a:bodyPr wrap="square" rtlCol="0">
            <a:spAutoFit/>
          </a:bodyPr>
          <a:lstStyle/>
          <a:p>
            <a:pPr algn="ctr"/>
            <a:r>
              <a:rPr lang="en-US" sz="1600" dirty="0" smtClean="0">
                <a:solidFill>
                  <a:srgbClr val="0070C0"/>
                </a:solidFill>
              </a:rPr>
              <a:t>ROC N</a:t>
            </a:r>
          </a:p>
        </p:txBody>
      </p:sp>
      <p:sp>
        <p:nvSpPr>
          <p:cNvPr id="149" name="Rectangle 148"/>
          <p:cNvSpPr/>
          <p:nvPr/>
        </p:nvSpPr>
        <p:spPr>
          <a:xfrm>
            <a:off x="1695451" y="768548"/>
            <a:ext cx="2190749" cy="57084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50" name="TextBox 149"/>
          <p:cNvSpPr txBox="1"/>
          <p:nvPr/>
        </p:nvSpPr>
        <p:spPr>
          <a:xfrm>
            <a:off x="1704976" y="775096"/>
            <a:ext cx="2181224"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Data Block Bank Length</a:t>
            </a:r>
            <a:endParaRPr lang="en-US" sz="1200" b="1" dirty="0">
              <a:latin typeface="Arial" pitchFamily="34" charset="0"/>
              <a:cs typeface="Arial" pitchFamily="34" charset="0"/>
            </a:endParaRPr>
          </a:p>
        </p:txBody>
      </p:sp>
      <p:grpSp>
        <p:nvGrpSpPr>
          <p:cNvPr id="153" name="Group 152"/>
          <p:cNvGrpSpPr/>
          <p:nvPr/>
        </p:nvGrpSpPr>
        <p:grpSpPr>
          <a:xfrm>
            <a:off x="1704976" y="1038225"/>
            <a:ext cx="2181224" cy="286525"/>
            <a:chOff x="1600200" y="1762125"/>
            <a:chExt cx="2209800" cy="286525"/>
          </a:xfrm>
        </p:grpSpPr>
        <p:grpSp>
          <p:nvGrpSpPr>
            <p:cNvPr id="154" name="Group 62"/>
            <p:cNvGrpSpPr/>
            <p:nvPr/>
          </p:nvGrpSpPr>
          <p:grpSpPr>
            <a:xfrm>
              <a:off x="1600200" y="1771650"/>
              <a:ext cx="2209800" cy="277000"/>
              <a:chOff x="3276600" y="1371599"/>
              <a:chExt cx="2209800" cy="277000"/>
            </a:xfrm>
            <a:solidFill>
              <a:schemeClr val="bg1"/>
            </a:solidFill>
          </p:grpSpPr>
          <p:sp>
            <p:nvSpPr>
              <p:cNvPr id="157" name="TextBox 156"/>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S      0xFF30      0x10       N</a:t>
                </a:r>
                <a:endParaRPr lang="en-US" sz="1200" b="1" dirty="0">
                  <a:latin typeface="Arial" pitchFamily="34" charset="0"/>
                  <a:cs typeface="Arial" pitchFamily="34" charset="0"/>
                </a:endParaRPr>
              </a:p>
            </p:txBody>
          </p:sp>
          <p:cxnSp>
            <p:nvCxnSpPr>
              <p:cNvPr id="158" name="Straight Connector 157"/>
              <p:cNvCxnSpPr>
                <a:stCxn id="157" idx="0"/>
                <a:endCxn id="157"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5" name="Straight Connector 154"/>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6057900" y="8543151"/>
            <a:ext cx="1924171" cy="276999"/>
          </a:xfrm>
          <a:prstGeom prst="rect">
            <a:avLst/>
          </a:prstGeom>
          <a:noFill/>
          <a:ln w="19050">
            <a:no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184" name="Left Brace 183"/>
          <p:cNvSpPr/>
          <p:nvPr/>
        </p:nvSpPr>
        <p:spPr>
          <a:xfrm>
            <a:off x="1343025" y="2439174"/>
            <a:ext cx="304800" cy="4037826"/>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185" name="Left Brace 184"/>
          <p:cNvSpPr/>
          <p:nvPr/>
        </p:nvSpPr>
        <p:spPr>
          <a:xfrm>
            <a:off x="1343025" y="1323975"/>
            <a:ext cx="304800" cy="809625"/>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186" name="TextBox 185"/>
          <p:cNvSpPr txBox="1"/>
          <p:nvPr/>
        </p:nvSpPr>
        <p:spPr>
          <a:xfrm>
            <a:off x="666750" y="1566446"/>
            <a:ext cx="762000" cy="338554"/>
          </a:xfrm>
          <a:prstGeom prst="rect">
            <a:avLst/>
          </a:prstGeom>
          <a:noFill/>
          <a:ln>
            <a:noFill/>
            <a:prstDash val="dash"/>
          </a:ln>
        </p:spPr>
        <p:txBody>
          <a:bodyPr wrap="square" rtlCol="0">
            <a:spAutoFit/>
          </a:bodyPr>
          <a:lstStyle/>
          <a:p>
            <a:pPr algn="ctr"/>
            <a:r>
              <a:rPr lang="en-US" sz="1600" dirty="0" smtClean="0">
                <a:solidFill>
                  <a:srgbClr val="0070C0"/>
                </a:solidFill>
              </a:rPr>
              <a:t>ROC 1</a:t>
            </a:r>
          </a:p>
        </p:txBody>
      </p:sp>
      <p:grpSp>
        <p:nvGrpSpPr>
          <p:cNvPr id="128" name="Group 127"/>
          <p:cNvGrpSpPr/>
          <p:nvPr/>
        </p:nvGrpSpPr>
        <p:grpSpPr>
          <a:xfrm>
            <a:off x="1704975" y="2438400"/>
            <a:ext cx="2181225" cy="4029075"/>
            <a:chOff x="1704975" y="2590800"/>
            <a:chExt cx="2181225" cy="4029075"/>
          </a:xfrm>
        </p:grpSpPr>
        <p:sp>
          <p:nvSpPr>
            <p:cNvPr id="173" name="TextBox 172"/>
            <p:cNvSpPr txBox="1"/>
            <p:nvPr/>
          </p:nvSpPr>
          <p:spPr>
            <a:xfrm>
              <a:off x="1704975" y="2590800"/>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N Bank Length</a:t>
              </a:r>
            </a:p>
          </p:txBody>
        </p:sp>
        <p:sp>
          <p:nvSpPr>
            <p:cNvPr id="174" name="TextBox 173"/>
            <p:cNvSpPr txBox="1"/>
            <p:nvPr/>
          </p:nvSpPr>
          <p:spPr>
            <a:xfrm>
              <a:off x="1704975" y="4799052"/>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Module 1 Event Header</a:t>
              </a:r>
              <a:endParaRPr lang="en-US" sz="1200" b="1" dirty="0">
                <a:latin typeface="Arial" pitchFamily="34" charset="0"/>
                <a:cs typeface="Arial" pitchFamily="34" charset="0"/>
              </a:endParaRPr>
            </a:p>
          </p:txBody>
        </p:sp>
        <p:sp>
          <p:nvSpPr>
            <p:cNvPr id="175" name="TextBox 174"/>
            <p:cNvSpPr txBox="1"/>
            <p:nvPr/>
          </p:nvSpPr>
          <p:spPr>
            <a:xfrm>
              <a:off x="1704975" y="5076646"/>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a:t>
              </a:r>
            </a:p>
          </p:txBody>
        </p:sp>
        <p:sp>
          <p:nvSpPr>
            <p:cNvPr id="177" name="TextBox 176"/>
            <p:cNvSpPr txBox="1"/>
            <p:nvPr/>
          </p:nvSpPr>
          <p:spPr>
            <a:xfrm>
              <a:off x="1706367" y="5512653"/>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Module K Event Header</a:t>
              </a:r>
              <a:endParaRPr lang="en-US" sz="1200" b="1" dirty="0">
                <a:latin typeface="Arial" pitchFamily="34" charset="0"/>
                <a:cs typeface="Arial" pitchFamily="34" charset="0"/>
              </a:endParaRPr>
            </a:p>
          </p:txBody>
        </p:sp>
        <p:sp>
          <p:nvSpPr>
            <p:cNvPr id="178" name="TextBox 177"/>
            <p:cNvSpPr txBox="1"/>
            <p:nvPr/>
          </p:nvSpPr>
          <p:spPr>
            <a:xfrm>
              <a:off x="1706367" y="5789652"/>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a:t>
              </a:r>
              <a:endParaRPr lang="en-US" sz="1200" b="1" dirty="0">
                <a:latin typeface="Arial" pitchFamily="34" charset="0"/>
                <a:cs typeface="Arial" pitchFamily="34" charset="0"/>
              </a:endParaRPr>
            </a:p>
          </p:txBody>
        </p:sp>
        <p:sp>
          <p:nvSpPr>
            <p:cNvPr id="179" name="TextBox 178"/>
            <p:cNvSpPr txBox="1"/>
            <p:nvPr/>
          </p:nvSpPr>
          <p:spPr>
            <a:xfrm>
              <a:off x="1706367" y="5236428"/>
              <a:ext cx="2179833" cy="276999"/>
            </a:xfrm>
            <a:prstGeom prst="rect">
              <a:avLst/>
            </a:prstGeom>
            <a:noFill/>
            <a:ln w="19050">
              <a:noFill/>
            </a:ln>
          </p:spPr>
          <p:txBody>
            <a:bodyPr wrap="square" rtlCol="0">
              <a:spAutoFit/>
            </a:bodyPr>
            <a:lstStyle/>
            <a:p>
              <a:pPr algn="ct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p:txBody>
        </p:sp>
        <p:sp>
          <p:nvSpPr>
            <p:cNvPr id="190" name="TextBox 189"/>
            <p:cNvSpPr txBox="1"/>
            <p:nvPr/>
          </p:nvSpPr>
          <p:spPr>
            <a:xfrm>
              <a:off x="1704975" y="6065877"/>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Non-Module Event Header</a:t>
              </a:r>
              <a:endParaRPr lang="en-US" sz="1200" b="1" dirty="0">
                <a:latin typeface="Arial" pitchFamily="34" charset="0"/>
                <a:cs typeface="Arial" pitchFamily="34" charset="0"/>
              </a:endParaRPr>
            </a:p>
          </p:txBody>
        </p:sp>
        <p:sp>
          <p:nvSpPr>
            <p:cNvPr id="191" name="TextBox 190"/>
            <p:cNvSpPr txBox="1"/>
            <p:nvPr/>
          </p:nvSpPr>
          <p:spPr>
            <a:xfrm>
              <a:off x="1704975" y="6342876"/>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Raw Data …</a:t>
              </a:r>
            </a:p>
          </p:txBody>
        </p:sp>
      </p:grpSp>
      <p:sp>
        <p:nvSpPr>
          <p:cNvPr id="193" name="Left Brace 192"/>
          <p:cNvSpPr/>
          <p:nvPr/>
        </p:nvSpPr>
        <p:spPr>
          <a:xfrm flipH="1">
            <a:off x="3962400" y="5943600"/>
            <a:ext cx="304800" cy="5334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97" name="TextBox 196"/>
          <p:cNvSpPr txBox="1"/>
          <p:nvPr/>
        </p:nvSpPr>
        <p:spPr>
          <a:xfrm>
            <a:off x="4676776" y="5981700"/>
            <a:ext cx="33528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Some Rocs, on the last event of a block of events, may have non-module data (e.g. scalar data).</a:t>
            </a:r>
            <a:endParaRPr lang="en-US" sz="1200" dirty="0">
              <a:solidFill>
                <a:srgbClr val="0070C0"/>
              </a:solidFill>
            </a:endParaRPr>
          </a:p>
        </p:txBody>
      </p:sp>
      <p:cxnSp>
        <p:nvCxnSpPr>
          <p:cNvPr id="198" name="Straight Arrow Connector 197"/>
          <p:cNvCxnSpPr>
            <a:stCxn id="197" idx="1"/>
            <a:endCxn id="193" idx="1"/>
          </p:cNvCxnSpPr>
          <p:nvPr/>
        </p:nvCxnSpPr>
        <p:spPr>
          <a:xfrm rot="10800000">
            <a:off x="4267200" y="6210301"/>
            <a:ext cx="409576" cy="2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1828800" y="2161401"/>
            <a:ext cx="1905000" cy="276999"/>
          </a:xfrm>
          <a:prstGeom prst="rect">
            <a:avLst/>
          </a:prstGeom>
          <a:noFill/>
          <a:ln w="19050">
            <a:noFill/>
          </a:ln>
        </p:spPr>
        <p:txBody>
          <a:bodyPr wrap="square" rtlCol="0">
            <a:spAutoFit/>
          </a:bodyPr>
          <a:lstStyle/>
          <a:p>
            <a:pPr algn="ctr"/>
            <a:r>
              <a:rPr lang="en-US" sz="1200" b="1" dirty="0" smtClean="0">
                <a:solidFill>
                  <a:srgbClr val="0070C0"/>
                </a:solidFill>
                <a:cs typeface="Arial" pitchFamily="34" charset="0"/>
              </a:rPr>
              <a:t>(one for each ROC)</a:t>
            </a:r>
          </a:p>
        </p:txBody>
      </p:sp>
      <p:sp>
        <p:nvSpPr>
          <p:cNvPr id="86" name="TextBox 85"/>
          <p:cNvSpPr txBox="1"/>
          <p:nvPr/>
        </p:nvSpPr>
        <p:spPr>
          <a:xfrm>
            <a:off x="1704976" y="1323975"/>
            <a:ext cx="2181224"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ROC 1 Bank Length</a:t>
            </a:r>
            <a:endParaRPr lang="en-US" sz="1200" b="1" dirty="0">
              <a:latin typeface="Arial" pitchFamily="34" charset="0"/>
              <a:cs typeface="Arial" pitchFamily="34" charset="0"/>
            </a:endParaRPr>
          </a:p>
        </p:txBody>
      </p:sp>
      <p:grpSp>
        <p:nvGrpSpPr>
          <p:cNvPr id="87" name="Group 86"/>
          <p:cNvGrpSpPr/>
          <p:nvPr/>
        </p:nvGrpSpPr>
        <p:grpSpPr>
          <a:xfrm>
            <a:off x="1704976" y="1595854"/>
            <a:ext cx="2181224" cy="277775"/>
            <a:chOff x="1600200" y="1770875"/>
            <a:chExt cx="2209800" cy="277775"/>
          </a:xfrm>
        </p:grpSpPr>
        <p:grpSp>
          <p:nvGrpSpPr>
            <p:cNvPr id="88" name="Group 62"/>
            <p:cNvGrpSpPr/>
            <p:nvPr/>
          </p:nvGrpSpPr>
          <p:grpSpPr>
            <a:xfrm>
              <a:off x="1600200" y="1771650"/>
              <a:ext cx="2209800" cy="277000"/>
              <a:chOff x="3276600" y="1371599"/>
              <a:chExt cx="2209800" cy="277000"/>
            </a:xfrm>
            <a:solidFill>
              <a:schemeClr val="bg1"/>
            </a:solidFill>
          </p:grpSpPr>
          <p:sp>
            <p:nvSpPr>
              <p:cNvPr id="91" name="TextBox 90"/>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0          6            0x01      KK</a:t>
                </a:r>
                <a:endParaRPr lang="en-US" sz="1200" b="1" dirty="0">
                  <a:latin typeface="Arial" pitchFamily="34" charset="0"/>
                  <a:cs typeface="Arial" pitchFamily="34" charset="0"/>
                </a:endParaRPr>
              </a:p>
            </p:txBody>
          </p:sp>
          <p:cxnSp>
            <p:nvCxnSpPr>
              <p:cNvPr id="92" name="Straight Connector 91"/>
              <p:cNvCxnSpPr>
                <a:stCxn id="91" idx="0"/>
                <a:endCxn id="91"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1704975" y="2713849"/>
            <a:ext cx="2181224" cy="277775"/>
            <a:chOff x="1600200" y="1770875"/>
            <a:chExt cx="2209800" cy="277775"/>
          </a:xfrm>
        </p:grpSpPr>
        <p:grpSp>
          <p:nvGrpSpPr>
            <p:cNvPr id="95" name="Group 62"/>
            <p:cNvGrpSpPr/>
            <p:nvPr/>
          </p:nvGrpSpPr>
          <p:grpSpPr>
            <a:xfrm>
              <a:off x="1600200" y="1771650"/>
              <a:ext cx="2209800" cy="277000"/>
              <a:chOff x="3276600" y="1371599"/>
              <a:chExt cx="2209800" cy="277000"/>
            </a:xfrm>
            <a:solidFill>
              <a:schemeClr val="bg1"/>
            </a:solidFill>
          </p:grpSpPr>
          <p:sp>
            <p:nvSpPr>
              <p:cNvPr id="99" name="TextBox 98"/>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1           6           0x01       K</a:t>
                </a:r>
                <a:endParaRPr lang="en-US" sz="1200" b="1" dirty="0">
                  <a:latin typeface="Arial" pitchFamily="34" charset="0"/>
                  <a:cs typeface="Arial" pitchFamily="34" charset="0"/>
                </a:endParaRPr>
              </a:p>
            </p:txBody>
          </p:sp>
          <p:cxnSp>
            <p:nvCxnSpPr>
              <p:cNvPr id="100" name="Straight Connector 99"/>
              <p:cNvCxnSpPr>
                <a:stCxn id="99" idx="0"/>
                <a:endCxn id="99"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6" name="Straight Connector 95"/>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706367" y="1876425"/>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a:t>
            </a:r>
          </a:p>
        </p:txBody>
      </p:sp>
      <p:sp>
        <p:nvSpPr>
          <p:cNvPr id="122" name="TextBox 121"/>
          <p:cNvSpPr txBox="1"/>
          <p:nvPr/>
        </p:nvSpPr>
        <p:spPr>
          <a:xfrm>
            <a:off x="1706367" y="2990850"/>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Number (63 - 32)</a:t>
            </a:r>
            <a:endParaRPr lang="en-US" sz="1200" b="1" dirty="0">
              <a:latin typeface="Arial" pitchFamily="34" charset="0"/>
              <a:cs typeface="Arial" pitchFamily="34" charset="0"/>
            </a:endParaRPr>
          </a:p>
        </p:txBody>
      </p:sp>
      <p:sp>
        <p:nvSpPr>
          <p:cNvPr id="123" name="TextBox 122"/>
          <p:cNvSpPr txBox="1"/>
          <p:nvPr/>
        </p:nvSpPr>
        <p:spPr>
          <a:xfrm>
            <a:off x="1706367" y="3268444"/>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Number (31 – 0)</a:t>
            </a:r>
            <a:endParaRPr lang="en-US" sz="1200" b="1" dirty="0">
              <a:latin typeface="Arial" pitchFamily="34" charset="0"/>
              <a:cs typeface="Arial" pitchFamily="34" charset="0"/>
            </a:endParaRPr>
          </a:p>
        </p:txBody>
      </p:sp>
      <p:sp>
        <p:nvSpPr>
          <p:cNvPr id="124" name="TextBox 123"/>
          <p:cNvSpPr txBox="1"/>
          <p:nvPr/>
        </p:nvSpPr>
        <p:spPr>
          <a:xfrm>
            <a:off x="1706367" y="3543300"/>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 (47 – 32)</a:t>
            </a:r>
            <a:endParaRPr lang="en-US" sz="1200" b="1" dirty="0">
              <a:latin typeface="Arial" pitchFamily="34" charset="0"/>
              <a:cs typeface="Arial" pitchFamily="34" charset="0"/>
            </a:endParaRPr>
          </a:p>
        </p:txBody>
      </p:sp>
      <p:sp>
        <p:nvSpPr>
          <p:cNvPr id="125" name="TextBox 124"/>
          <p:cNvSpPr txBox="1"/>
          <p:nvPr/>
        </p:nvSpPr>
        <p:spPr>
          <a:xfrm>
            <a:off x="1706367" y="3820894"/>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Timestamp (31 – 0)</a:t>
            </a:r>
            <a:endParaRPr lang="en-US" sz="1200" b="1" dirty="0">
              <a:latin typeface="Arial" pitchFamily="34" charset="0"/>
              <a:cs typeface="Arial" pitchFamily="34" charset="0"/>
            </a:endParaRPr>
          </a:p>
        </p:txBody>
      </p:sp>
      <p:sp>
        <p:nvSpPr>
          <p:cNvPr id="126" name="TextBox 125"/>
          <p:cNvSpPr txBox="1"/>
          <p:nvPr/>
        </p:nvSpPr>
        <p:spPr>
          <a:xfrm>
            <a:off x="1706367" y="4095750"/>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Event Type (15 – 0)</a:t>
            </a:r>
            <a:endParaRPr lang="en-US" sz="1200" b="1" dirty="0">
              <a:latin typeface="Arial" pitchFamily="34" charset="0"/>
              <a:cs typeface="Arial" pitchFamily="34" charset="0"/>
            </a:endParaRPr>
          </a:p>
        </p:txBody>
      </p:sp>
      <p:sp>
        <p:nvSpPr>
          <p:cNvPr id="127" name="TextBox 126"/>
          <p:cNvSpPr txBox="1"/>
          <p:nvPr/>
        </p:nvSpPr>
        <p:spPr>
          <a:xfrm>
            <a:off x="1706367" y="4373344"/>
            <a:ext cx="2179833"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Run Number</a:t>
            </a:r>
            <a:endParaRPr lang="en-US" sz="1200" b="1" dirty="0">
              <a:latin typeface="Arial" pitchFamily="34" charset="0"/>
              <a:cs typeface="Arial" pitchFamily="34" charset="0"/>
            </a:endParaRPr>
          </a:p>
        </p:txBody>
      </p:sp>
      <p:sp>
        <p:nvSpPr>
          <p:cNvPr id="152" name="TextBox 151"/>
          <p:cNvSpPr txBox="1"/>
          <p:nvPr/>
        </p:nvSpPr>
        <p:spPr>
          <a:xfrm>
            <a:off x="4676775" y="5329535"/>
            <a:ext cx="3200400" cy="461665"/>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64 bit event </a:t>
            </a:r>
            <a:r>
              <a:rPr lang="en-US" sz="1200" smtClean="0">
                <a:solidFill>
                  <a:srgbClr val="0070C0"/>
                </a:solidFill>
              </a:rPr>
              <a:t>#, 48 </a:t>
            </a:r>
            <a:r>
              <a:rPr lang="en-US" sz="1200" dirty="0" smtClean="0">
                <a:solidFill>
                  <a:srgbClr val="0070C0"/>
                </a:solidFill>
              </a:rPr>
              <a:t>bit mean timestamp, 16 bit event type and 32 bit run number of this event. </a:t>
            </a:r>
            <a:endParaRPr lang="en-US" sz="1200" dirty="0">
              <a:solidFill>
                <a:srgbClr val="0070C0"/>
              </a:solidFill>
            </a:endParaRPr>
          </a:p>
        </p:txBody>
      </p:sp>
      <p:sp>
        <p:nvSpPr>
          <p:cNvPr id="159" name="Left Brace 158"/>
          <p:cNvSpPr/>
          <p:nvPr/>
        </p:nvSpPr>
        <p:spPr>
          <a:xfrm flipH="1">
            <a:off x="3962400" y="2971800"/>
            <a:ext cx="304800" cy="16764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160" name="Straight Arrow Connector 159"/>
          <p:cNvCxnSpPr>
            <a:stCxn id="152" idx="1"/>
            <a:endCxn id="159" idx="1"/>
          </p:cNvCxnSpPr>
          <p:nvPr/>
        </p:nvCxnSpPr>
        <p:spPr>
          <a:xfrm rot="10800000">
            <a:off x="4267201" y="3810000"/>
            <a:ext cx="409575" cy="1750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16200000" flipH="1">
            <a:off x="5786437" y="4672012"/>
            <a:ext cx="46672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0" idx="2"/>
          </p:cNvCxnSpPr>
          <p:nvPr/>
        </p:nvCxnSpPr>
        <p:spPr>
          <a:xfrm rot="16200000" flipH="1">
            <a:off x="7219757" y="4267006"/>
            <a:ext cx="319475" cy="42862"/>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867525" y="3851701"/>
            <a:ext cx="981075"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Bank of ints</a:t>
            </a:r>
            <a:endParaRPr lang="en-US" sz="1200" dirty="0">
              <a:solidFill>
                <a:srgbClr val="0070C0"/>
              </a:solidFill>
            </a:endParaRPr>
          </a:p>
        </p:txBody>
      </p:sp>
      <p:sp>
        <p:nvSpPr>
          <p:cNvPr id="171" name="TextBox 170"/>
          <p:cNvSpPr txBox="1"/>
          <p:nvPr/>
        </p:nvSpPr>
        <p:spPr>
          <a:xfrm>
            <a:off x="6629400" y="4676775"/>
            <a:ext cx="1524000" cy="276999"/>
          </a:xfrm>
          <a:prstGeom prst="rect">
            <a:avLst/>
          </a:prstGeom>
          <a:noFill/>
          <a:ln w="3175">
            <a:solidFill>
              <a:srgbClr val="0070C0"/>
            </a:solidFill>
            <a:prstDash val="lgDash"/>
          </a:ln>
        </p:spPr>
        <p:txBody>
          <a:bodyPr wrap="square" rtlCol="0">
            <a:spAutoFit/>
          </a:bodyPr>
          <a:lstStyle/>
          <a:p>
            <a:r>
              <a:rPr lang="en-US" sz="1200" dirty="0" smtClean="0">
                <a:solidFill>
                  <a:srgbClr val="0070C0"/>
                </a:solidFill>
              </a:rPr>
              <a:t>Number of modules </a:t>
            </a:r>
            <a:endParaRPr lang="en-US" sz="1200" dirty="0">
              <a:solidFill>
                <a:srgbClr val="0070C0"/>
              </a:solidFill>
            </a:endParaRPr>
          </a:p>
        </p:txBody>
      </p:sp>
      <p:sp>
        <p:nvSpPr>
          <p:cNvPr id="172" name="TextBox 171"/>
          <p:cNvSpPr txBox="1"/>
          <p:nvPr/>
        </p:nvSpPr>
        <p:spPr>
          <a:xfrm>
            <a:off x="4953000" y="4667250"/>
            <a:ext cx="1524000" cy="461665"/>
          </a:xfrm>
          <a:prstGeom prst="rect">
            <a:avLst/>
          </a:prstGeom>
          <a:solidFill>
            <a:schemeClr val="bg1"/>
          </a:solidFill>
          <a:ln w="3175">
            <a:solidFill>
              <a:srgbClr val="0070C0"/>
            </a:solidFill>
            <a:prstDash val="lgDash"/>
          </a:ln>
        </p:spPr>
        <p:txBody>
          <a:bodyPr wrap="square" rtlCol="0">
            <a:spAutoFit/>
          </a:bodyPr>
          <a:lstStyle/>
          <a:p>
            <a:r>
              <a:rPr lang="en-US" sz="1200" dirty="0" smtClean="0">
                <a:solidFill>
                  <a:srgbClr val="0070C0"/>
                </a:solidFill>
              </a:rPr>
              <a:t>Number of words before module data</a:t>
            </a:r>
            <a:endParaRPr lang="en-US" sz="1200" dirty="0">
              <a:solidFill>
                <a:srgbClr val="0070C0"/>
              </a:solidFill>
            </a:endParaRPr>
          </a:p>
        </p:txBody>
      </p:sp>
      <p:cxnSp>
        <p:nvCxnSpPr>
          <p:cNvPr id="182" name="Elbow Connector 60"/>
          <p:cNvCxnSpPr>
            <a:stCxn id="171" idx="3"/>
          </p:cNvCxnSpPr>
          <p:nvPr/>
        </p:nvCxnSpPr>
        <p:spPr>
          <a:xfrm flipH="1" flipV="1">
            <a:off x="7724776" y="4413677"/>
            <a:ext cx="428624" cy="401598"/>
          </a:xfrm>
          <a:prstGeom prst="bentConnector3">
            <a:avLst>
              <a:gd name="adj1" fmla="val -53333"/>
            </a:avLst>
          </a:prstGeom>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5514976" y="4274401"/>
            <a:ext cx="2209800" cy="277775"/>
            <a:chOff x="1600200" y="1770875"/>
            <a:chExt cx="2209800" cy="277775"/>
          </a:xfrm>
          <a:solidFill>
            <a:schemeClr val="bg1"/>
          </a:solidFill>
        </p:grpSpPr>
        <p:grpSp>
          <p:nvGrpSpPr>
            <p:cNvPr id="135" name="Group 62"/>
            <p:cNvGrpSpPr/>
            <p:nvPr/>
          </p:nvGrpSpPr>
          <p:grpSpPr>
            <a:xfrm>
              <a:off x="1600200" y="1771650"/>
              <a:ext cx="2209800" cy="277000"/>
              <a:chOff x="3276600" y="1371599"/>
              <a:chExt cx="2209800" cy="277000"/>
            </a:xfrm>
            <a:grpFill/>
          </p:grpSpPr>
          <p:sp>
            <p:nvSpPr>
              <p:cNvPr id="138" name="TextBox 137"/>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smtClean="0">
                    <a:latin typeface="Arial" pitchFamily="34" charset="0"/>
                    <a:cs typeface="Arial" pitchFamily="34" charset="0"/>
                  </a:rPr>
                  <a:t>1          6             0x01        K</a:t>
                </a:r>
                <a:endParaRPr lang="en-US" sz="1200" b="1" dirty="0">
                  <a:latin typeface="Arial" pitchFamily="34" charset="0"/>
                  <a:cs typeface="Arial" pitchFamily="34" charset="0"/>
                </a:endParaRPr>
              </a:p>
            </p:txBody>
          </p:sp>
          <p:cxnSp>
            <p:nvCxnSpPr>
              <p:cNvPr id="139" name="Straight Connector 138"/>
              <p:cNvCxnSpPr>
                <a:stCxn id="138" idx="0"/>
                <a:endCxn id="138"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6" name="Straight Connector 135"/>
            <p:cNvCxnSpPr/>
            <p:nvPr/>
          </p:nvCxnSpPr>
          <p:spPr>
            <a:xfrm rot="16200000" flipH="1">
              <a:off x="3138100" y="1909375"/>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Curved Connector 114"/>
          <p:cNvCxnSpPr>
            <a:stCxn id="99" idx="3"/>
            <a:endCxn id="138" idx="1"/>
          </p:cNvCxnSpPr>
          <p:nvPr/>
        </p:nvCxnSpPr>
        <p:spPr>
          <a:xfrm>
            <a:off x="3886199" y="2853125"/>
            <a:ext cx="1628777" cy="1560552"/>
          </a:xfrm>
          <a:prstGeom prst="curvedConnector3">
            <a:avLst>
              <a:gd name="adj1" fmla="val 50000"/>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47" name="Straight Connector 146"/>
          <p:cNvCxnSpPr/>
          <p:nvPr/>
        </p:nvCxnSpPr>
        <p:spPr>
          <a:xfrm rot="16200000" flipH="1">
            <a:off x="5652700" y="44152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1842700" y="28531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1842701" y="17387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5334000" y="3686175"/>
            <a:ext cx="1371600" cy="461665"/>
          </a:xfrm>
          <a:prstGeom prst="rect">
            <a:avLst/>
          </a:prstGeom>
          <a:solidFill>
            <a:schemeClr val="bg1"/>
          </a:solidFill>
          <a:ln w="3175">
            <a:solidFill>
              <a:srgbClr val="0070C0"/>
            </a:solidFill>
            <a:prstDash val="lgDash"/>
          </a:ln>
        </p:spPr>
        <p:txBody>
          <a:bodyPr wrap="square" rtlCol="0">
            <a:spAutoFit/>
          </a:bodyPr>
          <a:lstStyle/>
          <a:p>
            <a:r>
              <a:rPr lang="en-US" sz="1200" dirty="0" smtClean="0">
                <a:solidFill>
                  <a:srgbClr val="0070C0"/>
                </a:solidFill>
              </a:rPr>
              <a:t>1 in high bit if have non-module data</a:t>
            </a:r>
            <a:endParaRPr lang="en-US" sz="1200" dirty="0">
              <a:solidFill>
                <a:srgbClr val="0070C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nvGraphicFramePr>
        <p:xfrm>
          <a:off x="4648200" y="431405"/>
          <a:ext cx="4175072" cy="1323704"/>
        </p:xfrm>
        <a:graphic>
          <a:graphicData uri="http://schemas.openxmlformats.org/drawingml/2006/table">
            <a:tbl>
              <a:tblPr firstRow="1" bandRow="1">
                <a:tableStyleId>{85BE263C-DBD7-4A20-BB59-AAB30ACAA65A}</a:tableStyleId>
              </a:tblPr>
              <a:tblGrid>
                <a:gridCol w="681268">
                  <a:extLst>
                    <a:ext uri="{9D8B030D-6E8A-4147-A177-3AD203B41FA5}">
                      <a16:colId xmlns:a16="http://schemas.microsoft.com/office/drawing/2014/main" xmlns="" val="20000"/>
                    </a:ext>
                  </a:extLst>
                </a:gridCol>
                <a:gridCol w="669273">
                  <a:extLst>
                    <a:ext uri="{9D8B030D-6E8A-4147-A177-3AD203B41FA5}">
                      <a16:colId xmlns:a16="http://schemas.microsoft.com/office/drawing/2014/main" xmlns="" val="20001"/>
                    </a:ext>
                  </a:extLst>
                </a:gridCol>
                <a:gridCol w="2824531">
                  <a:extLst>
                    <a:ext uri="{9D8B030D-6E8A-4147-A177-3AD203B41FA5}">
                      <a16:colId xmlns:a16="http://schemas.microsoft.com/office/drawing/2014/main" xmlns="" val="20002"/>
                    </a:ext>
                  </a:extLst>
                </a:gridCol>
              </a:tblGrid>
              <a:tr h="330926">
                <a:tc>
                  <a:txBody>
                    <a:bodyPr/>
                    <a:lstStyle/>
                    <a:p>
                      <a:pPr algn="l"/>
                      <a:r>
                        <a:rPr lang="en-US" sz="1200" dirty="0" smtClean="0"/>
                        <a:t>31</a:t>
                      </a:r>
                      <a:r>
                        <a:rPr lang="en-US" sz="1200" baseline="30000" dirty="0" smtClean="0"/>
                        <a:t>st</a:t>
                      </a:r>
                      <a:r>
                        <a:rPr lang="en-US" sz="1200" dirty="0" smtClean="0"/>
                        <a:t> bit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smtClean="0"/>
                        <a:t>Bits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smtClean="0"/>
                        <a:t>Usage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smtClean="0"/>
                        <a:t>4-bit data type (see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0926">
                <a:tc>
                  <a:txBody>
                    <a:bodyPr/>
                    <a:lstStyle/>
                    <a:p>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26 - 0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Data</a:t>
                      </a:r>
                      <a:r>
                        <a:rPr lang="en-US" sz="1200" baseline="0" dirty="0" smtClean="0"/>
                        <a:t> t</a:t>
                      </a:r>
                      <a:r>
                        <a:rPr lang="en-US" sz="1200" dirty="0" smtClean="0"/>
                        <a:t>ype dependent</a:t>
                      </a:r>
                      <a:r>
                        <a:rPr lang="en-US" sz="1200" baseline="0" dirty="0" smtClean="0"/>
                        <a:t> data payload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r>
                        <a:rPr lang="en-US" sz="1200" dirty="0" smtClean="0"/>
                        <a:t>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smtClean="0"/>
                        <a:t>3</a:t>
                      </a:r>
                      <a:r>
                        <a:rPr lang="en-US" sz="1200" baseline="0" dirty="0" smtClean="0"/>
                        <a:t> 0 - 0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aseline="0" dirty="0" smtClean="0"/>
                        <a:t>Data payload using last defined data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3"/>
                  </a:ext>
                </a:extLst>
              </a:tr>
            </a:tbl>
          </a:graphicData>
        </a:graphic>
      </p:graphicFrame>
      <p:graphicFrame>
        <p:nvGraphicFramePr>
          <p:cNvPr id="23" name="Table 22"/>
          <p:cNvGraphicFramePr>
            <a:graphicFrameLocks noGrp="1"/>
          </p:cNvGraphicFramePr>
          <p:nvPr/>
        </p:nvGraphicFramePr>
        <p:xfrm>
          <a:off x="381000" y="1676400"/>
          <a:ext cx="3886200" cy="182880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xmlns="" val="20000"/>
                    </a:ext>
                  </a:extLst>
                </a:gridCol>
                <a:gridCol w="2362200">
                  <a:extLst>
                    <a:ext uri="{9D8B030D-6E8A-4147-A177-3AD203B41FA5}">
                      <a16:colId xmlns:a16="http://schemas.microsoft.com/office/drawing/2014/main" xmlns="" val="20001"/>
                    </a:ext>
                  </a:extLst>
                </a:gridCol>
              </a:tblGrid>
              <a:tr h="251460">
                <a:tc gridSpan="2">
                  <a:txBody>
                    <a:bodyPr/>
                    <a:lstStyle/>
                    <a:p>
                      <a:pPr algn="ctr"/>
                      <a:r>
                        <a:rPr lang="en-US" sz="1200" baseline="0" dirty="0" smtClean="0"/>
                        <a:t>Data Type Values</a:t>
                      </a:r>
                    </a:p>
                  </a:txBody>
                  <a:tcPr/>
                </a:tc>
                <a:tc hMerge="1">
                  <a:txBody>
                    <a:bodyPr/>
                    <a:lstStyle/>
                    <a:p>
                      <a:endParaRPr lang="en-US" sz="1200" baseline="0" dirty="0" smtClean="0"/>
                    </a:p>
                  </a:txBody>
                  <a:tcPr/>
                </a:tc>
                <a:extLst>
                  <a:ext uri="{0D108BD9-81ED-4DB2-BD59-A6C34878D82A}">
                    <a16:rowId xmlns:a16="http://schemas.microsoft.com/office/drawing/2014/main" xmlns="" val="10000"/>
                  </a:ext>
                </a:extLst>
              </a:tr>
              <a:tr h="1424940">
                <a:tc>
                  <a:txBody>
                    <a:bodyPr/>
                    <a:lstStyle/>
                    <a:p>
                      <a:r>
                        <a:rPr lang="en-US" sz="1200" baseline="0" dirty="0" smtClean="0"/>
                        <a:t>0 – block header</a:t>
                      </a:r>
                    </a:p>
                    <a:p>
                      <a:r>
                        <a:rPr lang="en-US" sz="1200" baseline="0" dirty="0" smtClean="0"/>
                        <a:t>1 – block trailer</a:t>
                      </a:r>
                    </a:p>
                    <a:p>
                      <a:r>
                        <a:rPr lang="en-US" sz="1200" baseline="0" dirty="0" smtClean="0"/>
                        <a:t>2 – event header</a:t>
                      </a:r>
                    </a:p>
                    <a:p>
                      <a:r>
                        <a:rPr lang="en-US" sz="1200" baseline="0" dirty="0" smtClean="0"/>
                        <a:t>3 – trigger time</a:t>
                      </a:r>
                    </a:p>
                    <a:p>
                      <a:r>
                        <a:rPr lang="en-US" sz="1200" baseline="0" dirty="0" smtClean="0"/>
                        <a:t>4 – window raw data</a:t>
                      </a:r>
                    </a:p>
                    <a:p>
                      <a:r>
                        <a:rPr lang="en-US" sz="1200" baseline="0" dirty="0" smtClean="0"/>
                        <a:t>5 – window sum</a:t>
                      </a:r>
                    </a:p>
                    <a:p>
                      <a:r>
                        <a:rPr lang="en-US" sz="1200" baseline="0" dirty="0" smtClean="0"/>
                        <a:t>6 – pulse raw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7 – pulse integral</a:t>
                      </a:r>
                    </a:p>
                    <a:p>
                      <a:r>
                        <a:rPr lang="en-US" sz="1200" baseline="0" dirty="0" smtClean="0"/>
                        <a:t>8 – pulse time</a:t>
                      </a:r>
                    </a:p>
                    <a:p>
                      <a:r>
                        <a:rPr lang="en-US" sz="1200" baseline="0" dirty="0" smtClean="0"/>
                        <a:t>9 – streaming raw data</a:t>
                      </a:r>
                    </a:p>
                    <a:p>
                      <a:r>
                        <a:rPr lang="en-US" sz="1200" baseline="0" dirty="0" smtClean="0"/>
                        <a:t>10 – 12 user defined</a:t>
                      </a:r>
                    </a:p>
                    <a:p>
                      <a:r>
                        <a:rPr lang="en-US" sz="1200" baseline="0" dirty="0" smtClean="0"/>
                        <a:t>13 – event trailer (debug only)</a:t>
                      </a:r>
                    </a:p>
                    <a:p>
                      <a:r>
                        <a:rPr lang="en-US" sz="1200" baseline="0" dirty="0" smtClean="0"/>
                        <a:t>14 – data not valid (empty module)</a:t>
                      </a:r>
                    </a:p>
                    <a:p>
                      <a:r>
                        <a:rPr lang="en-US" sz="1200" baseline="0" dirty="0" smtClean="0"/>
                        <a:t>15 – filler (non-data) word</a:t>
                      </a:r>
                      <a:endParaRPr lang="en-US" sz="1200" dirty="0" smtClean="0"/>
                    </a:p>
                    <a:p>
                      <a:endParaRPr lang="en-US" sz="1200" dirty="0"/>
                    </a:p>
                  </a:txBody>
                  <a:tcPr/>
                </a:tc>
                <a:extLst>
                  <a:ext uri="{0D108BD9-81ED-4DB2-BD59-A6C34878D82A}">
                    <a16:rowId xmlns:a16="http://schemas.microsoft.com/office/drawing/2014/main" xmlns="" val="10001"/>
                  </a:ext>
                </a:extLst>
              </a:tr>
            </a:tbl>
          </a:graphicData>
        </a:graphic>
      </p:graphicFrame>
      <p:sp>
        <p:nvSpPr>
          <p:cNvPr id="24" name="TextBox 23"/>
          <p:cNvSpPr txBox="1"/>
          <p:nvPr/>
        </p:nvSpPr>
        <p:spPr>
          <a:xfrm>
            <a:off x="4876800" y="1952625"/>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Block Trailer Word Format</a:t>
            </a:r>
            <a:endParaRPr lang="en-US" sz="2000" b="1" dirty="0">
              <a:latin typeface="Arial" pitchFamily="34" charset="0"/>
              <a:cs typeface="Arial" pitchFamily="34" charset="0"/>
            </a:endParaRPr>
          </a:p>
        </p:txBody>
      </p:sp>
      <p:graphicFrame>
        <p:nvGraphicFramePr>
          <p:cNvPr id="26" name="Table 25"/>
          <p:cNvGraphicFramePr>
            <a:graphicFrameLocks noGrp="1"/>
          </p:cNvGraphicFramePr>
          <p:nvPr/>
        </p:nvGraphicFramePr>
        <p:xfrm>
          <a:off x="4648200" y="2325520"/>
          <a:ext cx="4114800" cy="1780904"/>
        </p:xfrm>
        <a:graphic>
          <a:graphicData uri="http://schemas.openxmlformats.org/drawingml/2006/table">
            <a:tbl>
              <a:tblPr firstRow="1" bandRow="1">
                <a:tableStyleId>{85BE263C-DBD7-4A20-BB59-AAB30ACAA65A}</a:tableStyleId>
              </a:tblPr>
              <a:tblGrid>
                <a:gridCol w="6858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tblGrid>
              <a:tr h="330926">
                <a:tc>
                  <a:txBody>
                    <a:bodyPr/>
                    <a:lstStyle/>
                    <a:p>
                      <a:pPr algn="l"/>
                      <a:r>
                        <a:rPr lang="en-US" sz="1200" dirty="0" smtClean="0"/>
                        <a:t>Bits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smtClean="0"/>
                        <a:t>Comment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smtClean="0"/>
                        <a:t>This is a type defining</a:t>
                      </a:r>
                      <a:r>
                        <a:rPr lang="en-US" sz="1200" baseline="0" dirty="0" smtClean="0"/>
                        <a:t> word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0926">
                <a:tc>
                  <a:txBody>
                    <a:bodyPr/>
                    <a:lstStyle/>
                    <a:p>
                      <a:r>
                        <a:rPr lang="en-US" sz="1200" dirty="0" smtClean="0"/>
                        <a:t>30 – 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Data</a:t>
                      </a:r>
                      <a:r>
                        <a:rPr lang="en-US" sz="1200" baseline="0" dirty="0" smtClean="0"/>
                        <a:t> t</a:t>
                      </a:r>
                      <a:r>
                        <a:rPr lang="en-US" sz="1200" dirty="0" smtClean="0"/>
                        <a:t>ype = block trailer</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r>
                        <a:rPr lang="en-US" sz="1200" dirty="0" smtClean="0"/>
                        <a:t>26 – 22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Slot ID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30926">
                <a:tc>
                  <a:txBody>
                    <a:bodyPr/>
                    <a:lstStyle/>
                    <a:p>
                      <a:r>
                        <a:rPr lang="en-US" sz="1200" dirty="0" smtClean="0"/>
                        <a:t>21 – 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smtClean="0"/>
                        <a:t>Total # of words in block of events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smtClean="0"/>
                        <a:t>Number</a:t>
                      </a:r>
                      <a:r>
                        <a:rPr lang="en-US" sz="1200" baseline="0" dirty="0" smtClean="0"/>
                        <a:t> of 32 bit words in block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4"/>
                  </a:ext>
                </a:extLst>
              </a:tr>
            </a:tbl>
          </a:graphicData>
        </a:graphic>
      </p:graphicFrame>
      <p:sp>
        <p:nvSpPr>
          <p:cNvPr id="27" name="TextBox 26"/>
          <p:cNvSpPr txBox="1"/>
          <p:nvPr/>
        </p:nvSpPr>
        <p:spPr>
          <a:xfrm>
            <a:off x="571500" y="382899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Block Header Word Format</a:t>
            </a:r>
            <a:endParaRPr lang="en-US" sz="2000" b="1" dirty="0">
              <a:latin typeface="Arial" pitchFamily="34" charset="0"/>
              <a:cs typeface="Arial" pitchFamily="34" charset="0"/>
            </a:endParaRPr>
          </a:p>
        </p:txBody>
      </p:sp>
      <p:graphicFrame>
        <p:nvGraphicFramePr>
          <p:cNvPr id="28" name="Table 27"/>
          <p:cNvGraphicFramePr>
            <a:graphicFrameLocks noGrp="1"/>
          </p:cNvGraphicFramePr>
          <p:nvPr/>
        </p:nvGraphicFramePr>
        <p:xfrm>
          <a:off x="419100" y="4219575"/>
          <a:ext cx="3810000" cy="2438400"/>
        </p:xfrm>
        <a:graphic>
          <a:graphicData uri="http://schemas.openxmlformats.org/drawingml/2006/table">
            <a:tbl>
              <a:tblPr firstRow="1" bandRow="1">
                <a:tableStyleId>{85BE263C-DBD7-4A20-BB59-AAB30ACAA65A}</a:tableStyleId>
              </a:tblPr>
              <a:tblGrid>
                <a:gridCol w="6477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2095500">
                  <a:extLst>
                    <a:ext uri="{9D8B030D-6E8A-4147-A177-3AD203B41FA5}">
                      <a16:colId xmlns:a16="http://schemas.microsoft.com/office/drawing/2014/main" xmlns="" val="20002"/>
                    </a:ext>
                  </a:extLst>
                </a:gridCol>
              </a:tblGrid>
              <a:tr h="330926">
                <a:tc>
                  <a:txBody>
                    <a:bodyPr/>
                    <a:lstStyle/>
                    <a:p>
                      <a:pPr algn="l"/>
                      <a:r>
                        <a:rPr lang="en-US" sz="1200" dirty="0" smtClean="0"/>
                        <a:t>Bits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smtClean="0"/>
                        <a:t>Comment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smtClean="0"/>
                        <a:t>This is a type defining</a:t>
                      </a:r>
                      <a:r>
                        <a:rPr lang="en-US" sz="1200" baseline="0" dirty="0" smtClean="0"/>
                        <a:t> word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0926">
                <a:tc>
                  <a:txBody>
                    <a:bodyPr/>
                    <a:lstStyle/>
                    <a:p>
                      <a:r>
                        <a:rPr lang="en-US" sz="1200" dirty="0" smtClean="0"/>
                        <a:t>30 – 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Data</a:t>
                      </a:r>
                      <a:r>
                        <a:rPr lang="en-US" sz="1200" baseline="0" dirty="0" smtClean="0"/>
                        <a:t> t</a:t>
                      </a:r>
                      <a:r>
                        <a:rPr lang="en-US" sz="1200" dirty="0" smtClean="0"/>
                        <a:t>ype = block header</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r>
                        <a:rPr lang="en-US" sz="1200" dirty="0" smtClean="0"/>
                        <a:t>26 – 22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Slot ID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30926">
                <a:tc>
                  <a:txBody>
                    <a:bodyPr/>
                    <a:lstStyle/>
                    <a:p>
                      <a:r>
                        <a:rPr lang="en-US" sz="1200" dirty="0" smtClean="0"/>
                        <a:t>21 – 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Event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Number</a:t>
                      </a:r>
                      <a:r>
                        <a:rPr lang="en-US" sz="1200" baseline="0" dirty="0" smtClean="0"/>
                        <a:t> of events in block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26570">
                <a:tc>
                  <a:txBody>
                    <a:bodyPr/>
                    <a:lstStyle/>
                    <a:p>
                      <a:r>
                        <a:rPr lang="en-US" sz="1200" dirty="0" smtClean="0"/>
                        <a:t>13 – 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Module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0=FADC250,  etc.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30926">
                <a:tc>
                  <a:txBody>
                    <a:bodyPr/>
                    <a:lstStyle/>
                    <a:p>
                      <a:r>
                        <a:rPr lang="en-US" sz="1200" dirty="0" smtClean="0"/>
                        <a:t>11 – 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smtClean="0"/>
                        <a:t>Event block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smtClean="0"/>
                        <a:t>Used to align block when building events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6"/>
                  </a:ext>
                </a:extLst>
              </a:tr>
            </a:tbl>
          </a:graphicData>
        </a:graphic>
      </p:graphicFrame>
      <p:sp>
        <p:nvSpPr>
          <p:cNvPr id="9" name="TextBox 8"/>
          <p:cNvSpPr txBox="1"/>
          <p:nvPr/>
        </p:nvSpPr>
        <p:spPr>
          <a:xfrm>
            <a:off x="4876800" y="43053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Event Header Word Format</a:t>
            </a:r>
            <a:endParaRPr lang="en-US" sz="2000" b="1" dirty="0">
              <a:latin typeface="Arial" pitchFamily="34" charset="0"/>
              <a:cs typeface="Arial" pitchFamily="34" charset="0"/>
            </a:endParaRPr>
          </a:p>
        </p:txBody>
      </p:sp>
      <p:sp>
        <p:nvSpPr>
          <p:cNvPr id="12" name="TextBox 11"/>
          <p:cNvSpPr txBox="1"/>
          <p:nvPr/>
        </p:nvSpPr>
        <p:spPr>
          <a:xfrm>
            <a:off x="4876800" y="762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latin typeface="Arial" pitchFamily="34" charset="0"/>
                <a:cs typeface="Arial" pitchFamily="34" charset="0"/>
              </a:rPr>
              <a:t>General Data Word Format</a:t>
            </a:r>
            <a:endParaRPr lang="en-US" sz="2000" b="1" dirty="0">
              <a:latin typeface="Arial" pitchFamily="34" charset="0"/>
              <a:cs typeface="Arial" pitchFamily="34" charset="0"/>
            </a:endParaRPr>
          </a:p>
        </p:txBody>
      </p:sp>
      <p:sp>
        <p:nvSpPr>
          <p:cNvPr id="15" name="TextBox 14"/>
          <p:cNvSpPr txBox="1"/>
          <p:nvPr/>
        </p:nvSpPr>
        <p:spPr>
          <a:xfrm>
            <a:off x="1143000" y="609600"/>
            <a:ext cx="2133600"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800" b="1" dirty="0" smtClean="0">
                <a:latin typeface="Arial" pitchFamily="34" charset="0"/>
                <a:cs typeface="Arial" pitchFamily="34" charset="0"/>
              </a:rPr>
              <a:t>FADC 250</a:t>
            </a:r>
          </a:p>
        </p:txBody>
      </p:sp>
      <p:graphicFrame>
        <p:nvGraphicFramePr>
          <p:cNvPr id="16" name="Table 15"/>
          <p:cNvGraphicFramePr>
            <a:graphicFrameLocks noGrp="1"/>
          </p:cNvGraphicFramePr>
          <p:nvPr/>
        </p:nvGraphicFramePr>
        <p:xfrm>
          <a:off x="4648200" y="4676835"/>
          <a:ext cx="4114800" cy="1981200"/>
        </p:xfrm>
        <a:graphic>
          <a:graphicData uri="http://schemas.openxmlformats.org/drawingml/2006/table">
            <a:tbl>
              <a:tblPr firstRow="1" bandRow="1">
                <a:tableStyleId>{85BE263C-DBD7-4A20-BB59-AAB30ACAA65A}</a:tableStyleId>
              </a:tblPr>
              <a:tblGrid>
                <a:gridCol w="6858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981200">
                  <a:extLst>
                    <a:ext uri="{9D8B030D-6E8A-4147-A177-3AD203B41FA5}">
                      <a16:colId xmlns:a16="http://schemas.microsoft.com/office/drawing/2014/main" xmlns="" val="20002"/>
                    </a:ext>
                  </a:extLst>
                </a:gridCol>
              </a:tblGrid>
              <a:tr h="330926">
                <a:tc>
                  <a:txBody>
                    <a:bodyPr/>
                    <a:lstStyle/>
                    <a:p>
                      <a:pPr algn="l"/>
                      <a:r>
                        <a:rPr lang="en-US" sz="1200" dirty="0" smtClean="0"/>
                        <a:t>Bits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smtClean="0"/>
                        <a:t>Comment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smtClean="0"/>
                        <a:t>This is a type defining</a:t>
                      </a:r>
                      <a:r>
                        <a:rPr lang="en-US" sz="1200" baseline="0" dirty="0" smtClean="0"/>
                        <a:t> word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30926">
                <a:tc>
                  <a:txBody>
                    <a:bodyPr/>
                    <a:lstStyle/>
                    <a:p>
                      <a:r>
                        <a:rPr lang="en-US" sz="1200" dirty="0" smtClean="0"/>
                        <a:t>30 – 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Data</a:t>
                      </a:r>
                      <a:r>
                        <a:rPr lang="en-US" sz="1200" baseline="0" dirty="0" smtClean="0"/>
                        <a:t> t</a:t>
                      </a:r>
                      <a:r>
                        <a:rPr lang="en-US" sz="1200" dirty="0" smtClean="0"/>
                        <a:t>ype = event header</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30926">
                <a:tc>
                  <a:txBody>
                    <a:bodyPr/>
                    <a:lstStyle/>
                    <a:p>
                      <a:r>
                        <a:rPr lang="en-US" sz="1200" dirty="0" smtClean="0"/>
                        <a:t>26 – 22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Slot ID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26570">
                <a:tc>
                  <a:txBody>
                    <a:bodyPr/>
                    <a:lstStyle/>
                    <a:p>
                      <a:r>
                        <a:rPr lang="en-US" sz="1200" dirty="0" smtClean="0"/>
                        <a:t>21 – 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Module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0=FADC250,  etc.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30926">
                <a:tc>
                  <a:txBody>
                    <a:bodyPr/>
                    <a:lstStyle/>
                    <a:p>
                      <a:r>
                        <a:rPr lang="en-US" sz="1200" dirty="0" smtClean="0"/>
                        <a:t>19 – 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smtClean="0"/>
                        <a:t>Trigger</a:t>
                      </a:r>
                      <a:r>
                        <a:rPr lang="en-US" sz="1200" baseline="0" dirty="0" smtClean="0"/>
                        <a:t> number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aseline="0" dirty="0" smtClean="0"/>
                        <a:t>ADC processing chip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02187" y="704690"/>
            <a:ext cx="2381250"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latin typeface="Arial" pitchFamily="34" charset="0"/>
                <a:cs typeface="Arial" pitchFamily="34" charset="0"/>
              </a:rPr>
              <a:t>Streaming Format </a:t>
            </a:r>
            <a:r>
              <a:rPr lang="en-US" sz="1400" b="1" dirty="0" smtClean="0">
                <a:latin typeface="Arial" pitchFamily="34" charset="0"/>
                <a:cs typeface="Arial" pitchFamily="34" charset="0"/>
              </a:rPr>
              <a:t>proposed by</a:t>
            </a:r>
          </a:p>
          <a:p>
            <a:pPr algn="ctr"/>
            <a:r>
              <a:rPr lang="en-US" sz="1400" b="1" dirty="0" smtClean="0">
                <a:latin typeface="Arial" pitchFamily="34" charset="0"/>
                <a:cs typeface="Arial" pitchFamily="34" charset="0"/>
              </a:rPr>
              <a:t>Graham </a:t>
            </a:r>
            <a:r>
              <a:rPr lang="en-US" sz="1400" b="1" dirty="0" err="1" smtClean="0">
                <a:latin typeface="Arial" pitchFamily="34" charset="0"/>
                <a:cs typeface="Arial" pitchFamily="34" charset="0"/>
              </a:rPr>
              <a:t>Heyes</a:t>
            </a:r>
            <a:endParaRPr lang="en-US" sz="1400" b="1" dirty="0">
              <a:latin typeface="Arial" pitchFamily="34" charset="0"/>
              <a:cs typeface="Arial" pitchFamily="34" charset="0"/>
            </a:endParaRPr>
          </a:p>
        </p:txBody>
      </p:sp>
      <p:sp>
        <p:nvSpPr>
          <p:cNvPr id="102" name="TextBox 101"/>
          <p:cNvSpPr txBox="1"/>
          <p:nvPr/>
        </p:nvSpPr>
        <p:spPr>
          <a:xfrm>
            <a:off x="4953000" y="5300441"/>
            <a:ext cx="1524000" cy="584775"/>
          </a:xfrm>
          <a:prstGeom prst="rect">
            <a:avLst/>
          </a:prstGeom>
          <a:noFill/>
          <a:ln>
            <a:noFill/>
            <a:prstDash val="dash"/>
          </a:ln>
        </p:spPr>
        <p:txBody>
          <a:bodyPr wrap="square" rtlCol="0">
            <a:spAutoFit/>
          </a:bodyPr>
          <a:lstStyle/>
          <a:p>
            <a:pPr algn="ctr"/>
            <a:r>
              <a:rPr lang="en-US" sz="1600" dirty="0" smtClean="0">
                <a:solidFill>
                  <a:srgbClr val="009E00"/>
                </a:solidFill>
              </a:rPr>
              <a:t>Uncompressed</a:t>
            </a:r>
          </a:p>
          <a:p>
            <a:pPr algn="ctr"/>
            <a:r>
              <a:rPr lang="en-US" sz="1600" dirty="0" smtClean="0">
                <a:solidFill>
                  <a:srgbClr val="009E00"/>
                </a:solidFill>
              </a:rPr>
              <a:t>Payload Length</a:t>
            </a:r>
          </a:p>
        </p:txBody>
      </p:sp>
      <p:sp>
        <p:nvSpPr>
          <p:cNvPr id="235" name="Left Brace 234"/>
          <p:cNvSpPr/>
          <p:nvPr/>
        </p:nvSpPr>
        <p:spPr>
          <a:xfrm flipH="1">
            <a:off x="4648200" y="4782742"/>
            <a:ext cx="381000" cy="15696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830443" y="4982797"/>
            <a:ext cx="1219200" cy="830997"/>
          </a:xfrm>
          <a:prstGeom prst="rect">
            <a:avLst/>
          </a:prstGeom>
          <a:noFill/>
          <a:ln>
            <a:noFill/>
            <a:prstDash val="dash"/>
          </a:ln>
        </p:spPr>
        <p:txBody>
          <a:bodyPr wrap="square" rtlCol="0">
            <a:spAutoFit/>
          </a:bodyPr>
          <a:lstStyle/>
          <a:p>
            <a:pPr algn="ctr"/>
            <a:r>
              <a:rPr lang="en-US" sz="1600" dirty="0" smtClean="0">
                <a:solidFill>
                  <a:srgbClr val="009E00"/>
                </a:solidFill>
              </a:rPr>
              <a:t>Compressed</a:t>
            </a:r>
          </a:p>
          <a:p>
            <a:pPr algn="ctr"/>
            <a:r>
              <a:rPr lang="en-US" sz="1600" dirty="0" smtClean="0">
                <a:solidFill>
                  <a:srgbClr val="009E00"/>
                </a:solidFill>
              </a:rPr>
              <a:t>Payload Length</a:t>
            </a:r>
          </a:p>
        </p:txBody>
      </p:sp>
      <p:sp>
        <p:nvSpPr>
          <p:cNvPr id="112" name="Left Brace 111"/>
          <p:cNvSpPr/>
          <p:nvPr/>
        </p:nvSpPr>
        <p:spPr>
          <a:xfrm>
            <a:off x="2087743" y="4802477"/>
            <a:ext cx="304800" cy="995929"/>
          </a:xfrm>
          <a:prstGeom prst="leftBrace">
            <a:avLst>
              <a:gd name="adj1" fmla="val 64583"/>
              <a:gd name="adj2" fmla="val 50000"/>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2438400" y="1826194"/>
            <a:ext cx="2209800" cy="48032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18" name="TextBox 117"/>
          <p:cNvSpPr txBox="1"/>
          <p:nvPr/>
        </p:nvSpPr>
        <p:spPr>
          <a:xfrm>
            <a:off x="2438400" y="182619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Source ID</a:t>
            </a:r>
            <a:endParaRPr lang="en-US" sz="1200" b="1" dirty="0">
              <a:latin typeface="Arial" pitchFamily="34" charset="0"/>
              <a:cs typeface="Arial" pitchFamily="34" charset="0"/>
            </a:endParaRPr>
          </a:p>
        </p:txBody>
      </p:sp>
      <p:sp>
        <p:nvSpPr>
          <p:cNvPr id="119" name="TextBox 118"/>
          <p:cNvSpPr txBox="1"/>
          <p:nvPr/>
        </p:nvSpPr>
        <p:spPr>
          <a:xfrm>
            <a:off x="2438400" y="2106796"/>
            <a:ext cx="2209800" cy="276999"/>
          </a:xfrm>
          <a:prstGeom prst="rect">
            <a:avLst/>
          </a:prstGeom>
          <a:noFill/>
          <a:ln w="19050">
            <a:solidFill>
              <a:schemeClr val="tx1"/>
            </a:solidFill>
          </a:ln>
        </p:spPr>
        <p:txBody>
          <a:bodyPr wrap="square" rtlCol="0">
            <a:spAutoFit/>
          </a:bodyPr>
          <a:lstStyle/>
          <a:p>
            <a:pPr algn="ctr"/>
            <a:r>
              <a:rPr lang="en-US" sz="1200" b="1" smtClean="0">
                <a:latin typeface="Arial" pitchFamily="34" charset="0"/>
                <a:cs typeface="Arial" pitchFamily="34" charset="0"/>
              </a:rPr>
              <a:t>Magic Number</a:t>
            </a:r>
            <a:endParaRPr lang="en-US" sz="1200" b="1" dirty="0">
              <a:latin typeface="Arial" pitchFamily="34" charset="0"/>
              <a:cs typeface="Arial" pitchFamily="34" charset="0"/>
            </a:endParaRPr>
          </a:p>
        </p:txBody>
      </p:sp>
      <p:sp>
        <p:nvSpPr>
          <p:cNvPr id="120" name="TextBox 119"/>
          <p:cNvSpPr txBox="1"/>
          <p:nvPr/>
        </p:nvSpPr>
        <p:spPr>
          <a:xfrm>
            <a:off x="2438400" y="4782743"/>
            <a:ext cx="1132405" cy="1015663"/>
          </a:xfrm>
          <a:prstGeom prst="rect">
            <a:avLst/>
          </a:prstGeom>
          <a:solidFill>
            <a:srgbClr val="FFC000">
              <a:alpha val="30000"/>
            </a:srgbClr>
          </a:solid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Compressed</a:t>
            </a: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p:txBody>
      </p:sp>
      <p:sp>
        <p:nvSpPr>
          <p:cNvPr id="121" name="TextBox 120"/>
          <p:cNvSpPr txBox="1"/>
          <p:nvPr/>
        </p:nvSpPr>
        <p:spPr>
          <a:xfrm>
            <a:off x="3580330" y="4782742"/>
            <a:ext cx="1067870" cy="1569660"/>
          </a:xfrm>
          <a:prstGeom prst="rect">
            <a:avLst/>
          </a:prstGeom>
          <a:solidFill>
            <a:srgbClr val="FFFF00">
              <a:alpha val="30000"/>
            </a:srgbClr>
          </a:solid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Uncompressed</a:t>
            </a:r>
          </a:p>
          <a:p>
            <a:pPr algn="ctr"/>
            <a:endParaRPr lang="en-US" sz="1200" b="1" dirty="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p:txBody>
      </p:sp>
      <p:sp>
        <p:nvSpPr>
          <p:cNvPr id="171" name="TextBox 170"/>
          <p:cNvSpPr txBox="1"/>
          <p:nvPr/>
        </p:nvSpPr>
        <p:spPr>
          <a:xfrm>
            <a:off x="2438400" y="2377032"/>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Total Len (bytes)</a:t>
            </a:r>
            <a:endParaRPr lang="en-US" sz="1200" b="1" dirty="0">
              <a:latin typeface="Arial" pitchFamily="34" charset="0"/>
              <a:cs typeface="Arial" pitchFamily="34" charset="0"/>
            </a:endParaRPr>
          </a:p>
        </p:txBody>
      </p:sp>
      <p:sp>
        <p:nvSpPr>
          <p:cNvPr id="161" name="TextBox 160"/>
          <p:cNvSpPr txBox="1"/>
          <p:nvPr/>
        </p:nvSpPr>
        <p:spPr>
          <a:xfrm>
            <a:off x="2438400" y="2939819"/>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Compressed Len (bytes)</a:t>
            </a:r>
            <a:endParaRPr lang="en-US" sz="1200" b="1" dirty="0">
              <a:latin typeface="Arial" pitchFamily="34" charset="0"/>
              <a:cs typeface="Arial" pitchFamily="34" charset="0"/>
            </a:endParaRPr>
          </a:p>
        </p:txBody>
      </p:sp>
      <p:sp>
        <p:nvSpPr>
          <p:cNvPr id="162" name="TextBox 161"/>
          <p:cNvSpPr txBox="1"/>
          <p:nvPr/>
        </p:nvSpPr>
        <p:spPr>
          <a:xfrm>
            <a:off x="2438400" y="321643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Format Version</a:t>
            </a:r>
            <a:endParaRPr lang="en-US" sz="1200" b="1" dirty="0">
              <a:latin typeface="Arial" pitchFamily="34" charset="0"/>
              <a:cs typeface="Arial" pitchFamily="34" charset="0"/>
            </a:endParaRPr>
          </a:p>
        </p:txBody>
      </p:sp>
      <p:sp>
        <p:nvSpPr>
          <p:cNvPr id="163" name="TextBox 162"/>
          <p:cNvSpPr txBox="1"/>
          <p:nvPr/>
        </p:nvSpPr>
        <p:spPr>
          <a:xfrm>
            <a:off x="2438400" y="3951745"/>
            <a:ext cx="2209800" cy="830997"/>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Timestamp (128 bit) =</a:t>
            </a:r>
            <a:endParaRPr lang="en-US" sz="1200" b="1" dirty="0">
              <a:latin typeface="Arial" pitchFamily="34" charset="0"/>
              <a:cs typeface="Arial" pitchFamily="34" charset="0"/>
            </a:endParaRPr>
          </a:p>
          <a:p>
            <a:pPr algn="ctr"/>
            <a:r>
              <a:rPr lang="en-US" sz="1200" b="1" dirty="0" smtClean="0">
                <a:latin typeface="Arial" pitchFamily="34" charset="0"/>
                <a:cs typeface="Arial" pitchFamily="34" charset="0"/>
              </a:rPr>
              <a:t>Seconds (64 bits)</a:t>
            </a:r>
          </a:p>
          <a:p>
            <a:pPr algn="ctr"/>
            <a:r>
              <a:rPr lang="en-US" sz="1200" b="1" dirty="0" smtClean="0">
                <a:latin typeface="Arial" pitchFamily="34" charset="0"/>
                <a:cs typeface="Arial" pitchFamily="34" charset="0"/>
              </a:rPr>
              <a:t>Nanoseconds (64 bits)</a:t>
            </a:r>
          </a:p>
        </p:txBody>
      </p:sp>
      <p:sp>
        <p:nvSpPr>
          <p:cNvPr id="167" name="TextBox 166"/>
          <p:cNvSpPr txBox="1"/>
          <p:nvPr/>
        </p:nvSpPr>
        <p:spPr>
          <a:xfrm>
            <a:off x="2438400" y="2654031"/>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Payload Len (bytes)</a:t>
            </a:r>
            <a:endParaRPr lang="en-US" sz="1200" b="1" dirty="0">
              <a:latin typeface="Arial" pitchFamily="34" charset="0"/>
              <a:cs typeface="Arial" pitchFamily="34" charset="0"/>
            </a:endParaRPr>
          </a:p>
        </p:txBody>
      </p:sp>
      <p:sp>
        <p:nvSpPr>
          <p:cNvPr id="103" name="TextBox 102"/>
          <p:cNvSpPr txBox="1"/>
          <p:nvPr/>
        </p:nvSpPr>
        <p:spPr>
          <a:xfrm>
            <a:off x="2438400" y="3493430"/>
            <a:ext cx="2219325" cy="461665"/>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Record Count (64 bit)</a:t>
            </a:r>
          </a:p>
          <a:p>
            <a:pPr algn="ctr"/>
            <a:endParaRPr lang="en-US" sz="1200" b="1" dirty="0">
              <a:latin typeface="Arial" pitchFamily="34" charset="0"/>
              <a:cs typeface="Arial" pitchFamily="34" charset="0"/>
            </a:endParaRPr>
          </a:p>
        </p:txBody>
      </p:sp>
      <p:sp>
        <p:nvSpPr>
          <p:cNvPr id="110" name="Left Brace 109"/>
          <p:cNvSpPr/>
          <p:nvPr/>
        </p:nvSpPr>
        <p:spPr>
          <a:xfrm flipH="1">
            <a:off x="6258871" y="1838032"/>
            <a:ext cx="381000" cy="47778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TextBox 112"/>
          <p:cNvSpPr txBox="1"/>
          <p:nvPr/>
        </p:nvSpPr>
        <p:spPr>
          <a:xfrm>
            <a:off x="2438400" y="6352401"/>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Padding</a:t>
            </a:r>
            <a:endParaRPr lang="en-US" sz="1200" b="1" dirty="0">
              <a:latin typeface="Arial" pitchFamily="34" charset="0"/>
              <a:cs typeface="Arial" pitchFamily="34" charset="0"/>
            </a:endParaRPr>
          </a:p>
        </p:txBody>
      </p:sp>
      <p:cxnSp>
        <p:nvCxnSpPr>
          <p:cNvPr id="9" name="Straight Connector 8"/>
          <p:cNvCxnSpPr/>
          <p:nvPr/>
        </p:nvCxnSpPr>
        <p:spPr>
          <a:xfrm>
            <a:off x="4876800" y="6629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1826194"/>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639871" y="4082816"/>
            <a:ext cx="1279990" cy="338554"/>
          </a:xfrm>
          <a:prstGeom prst="rect">
            <a:avLst/>
          </a:prstGeom>
          <a:noFill/>
          <a:ln>
            <a:noFill/>
            <a:prstDash val="dash"/>
          </a:ln>
        </p:spPr>
        <p:txBody>
          <a:bodyPr wrap="square" rtlCol="0">
            <a:spAutoFit/>
          </a:bodyPr>
          <a:lstStyle/>
          <a:p>
            <a:pPr algn="ctr"/>
            <a:r>
              <a:rPr lang="en-US" sz="1600" dirty="0" smtClean="0">
                <a:solidFill>
                  <a:srgbClr val="009E00"/>
                </a:solidFill>
              </a:rPr>
              <a:t>Total Length</a:t>
            </a:r>
          </a:p>
        </p:txBody>
      </p:sp>
      <p:grpSp>
        <p:nvGrpSpPr>
          <p:cNvPr id="12" name="Group 11"/>
          <p:cNvGrpSpPr/>
          <p:nvPr/>
        </p:nvGrpSpPr>
        <p:grpSpPr>
          <a:xfrm>
            <a:off x="1308146" y="273550"/>
            <a:ext cx="4544367" cy="3124200"/>
            <a:chOff x="1162050" y="838200"/>
            <a:chExt cx="4544367" cy="3124200"/>
          </a:xfrm>
        </p:grpSpPr>
        <p:sp>
          <p:nvSpPr>
            <p:cNvPr id="129" name="Rectangle 128"/>
            <p:cNvSpPr/>
            <p:nvPr/>
          </p:nvSpPr>
          <p:spPr>
            <a:xfrm>
              <a:off x="2209800" y="1828800"/>
              <a:ext cx="2438400" cy="307777"/>
            </a:xfrm>
            <a:prstGeom prst="rect">
              <a:avLst/>
            </a:prstGeom>
          </p:spPr>
          <p:txBody>
            <a:bodyPr wrap="square">
              <a:spAutoFit/>
            </a:bodyPr>
            <a:lstStyle/>
            <a:p>
              <a:r>
                <a:rPr lang="en-US" sz="1400" b="1" dirty="0" smtClean="0">
                  <a:solidFill>
                    <a:schemeClr val="accent1"/>
                  </a:solidFill>
                  <a:latin typeface="Arial" pitchFamily="34" charset="0"/>
                  <a:cs typeface="Arial" pitchFamily="34" charset="0"/>
                </a:rPr>
                <a:t>MSB (31)                 LSB(0)</a:t>
              </a:r>
              <a:endParaRPr lang="en-US" sz="1400" b="1" dirty="0">
                <a:solidFill>
                  <a:schemeClr val="accent1"/>
                </a:solidFill>
                <a:latin typeface="Arial" pitchFamily="34" charset="0"/>
                <a:cs typeface="Arial" pitchFamily="34" charset="0"/>
              </a:endParaRPr>
            </a:p>
          </p:txBody>
        </p:sp>
        <p:cxnSp>
          <p:nvCxnSpPr>
            <p:cNvPr id="131" name="Straight Arrow Connector 130"/>
            <p:cNvCxnSpPr/>
            <p:nvPr/>
          </p:nvCxnSpPr>
          <p:spPr>
            <a:xfrm>
              <a:off x="41148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22860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19200" y="976699"/>
              <a:ext cx="1066804" cy="1385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19200" y="2393450"/>
              <a:ext cx="914404" cy="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62050" y="2514600"/>
              <a:ext cx="990600" cy="523220"/>
            </a:xfrm>
            <a:prstGeom prst="rect">
              <a:avLst/>
            </a:prstGeom>
            <a:noFill/>
            <a:ln w="3175">
              <a:noFill/>
              <a:prstDash val="lgDash"/>
            </a:ln>
          </p:spPr>
          <p:txBody>
            <a:bodyPr wrap="square" rtlCol="0">
              <a:spAutoFit/>
            </a:bodyPr>
            <a:lstStyle/>
            <a:p>
              <a:pPr algn="ctr"/>
              <a:r>
                <a:rPr lang="en-US" sz="1400" dirty="0" smtClean="0">
                  <a:solidFill>
                    <a:srgbClr val="0070C0"/>
                  </a:solidFill>
                </a:rPr>
                <a:t>Increasing Memory</a:t>
              </a:r>
              <a:endParaRPr lang="en-US" sz="1400" dirty="0">
                <a:solidFill>
                  <a:srgbClr val="0070C0"/>
                </a:solidFill>
              </a:endParaRPr>
            </a:p>
          </p:txBody>
        </p:sp>
        <p:cxnSp>
          <p:nvCxnSpPr>
            <p:cNvPr id="138" name="Straight Arrow Connector 137"/>
            <p:cNvCxnSpPr/>
            <p:nvPr/>
          </p:nvCxnSpPr>
          <p:spPr>
            <a:xfrm>
              <a:off x="1676400" y="3124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524000" y="838200"/>
              <a:ext cx="2514600" cy="307777"/>
            </a:xfrm>
            <a:prstGeom prst="rect">
              <a:avLst/>
            </a:prstGeom>
            <a:noFill/>
            <a:ln w="3175">
              <a:noFill/>
              <a:prstDash val="lgDash"/>
            </a:ln>
          </p:spPr>
          <p:txBody>
            <a:bodyPr wrap="square" rtlCol="0">
              <a:spAutoFit/>
            </a:bodyPr>
            <a:lstStyle/>
            <a:p>
              <a:pPr algn="ctr"/>
              <a:r>
                <a:rPr lang="en-US" sz="1400" dirty="0" smtClean="0">
                  <a:solidFill>
                    <a:srgbClr val="0070C0"/>
                  </a:solidFill>
                </a:rPr>
                <a:t>Increasing Memory, BIG endian</a:t>
              </a:r>
              <a:endParaRPr lang="en-US" sz="1400" dirty="0">
                <a:solidFill>
                  <a:srgbClr val="0070C0"/>
                </a:solidFill>
              </a:endParaRPr>
            </a:p>
          </p:txBody>
        </p:sp>
        <p:cxnSp>
          <p:nvCxnSpPr>
            <p:cNvPr id="140" name="Straight Arrow Connector 139"/>
            <p:cNvCxnSpPr/>
            <p:nvPr/>
          </p:nvCxnSpPr>
          <p:spPr>
            <a:xfrm>
              <a:off x="4114800" y="990600"/>
              <a:ext cx="1095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4487221" y="864781"/>
              <a:ext cx="1219196" cy="1537902"/>
            </a:xfrm>
            <a:prstGeom prst="line">
              <a:avLst/>
            </a:prstGeom>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95550" y="1140023"/>
              <a:ext cx="2838450" cy="307777"/>
            </a:xfrm>
            <a:prstGeom prst="rect">
              <a:avLst/>
            </a:prstGeom>
            <a:noFill/>
            <a:ln w="3175">
              <a:noFill/>
              <a:prstDash val="lgDash"/>
            </a:ln>
          </p:spPr>
          <p:txBody>
            <a:bodyPr wrap="square" rtlCol="0">
              <a:spAutoFit/>
            </a:bodyPr>
            <a:lstStyle/>
            <a:p>
              <a:pPr algn="ctr"/>
              <a:r>
                <a:rPr lang="en-US" sz="1400" dirty="0" smtClean="0">
                  <a:solidFill>
                    <a:srgbClr val="0070C0"/>
                  </a:solidFill>
                </a:rPr>
                <a:t>Increasing Memory, LITTLE endian</a:t>
              </a:r>
              <a:endParaRPr lang="en-US" sz="1400" dirty="0">
                <a:solidFill>
                  <a:srgbClr val="0070C0"/>
                </a:solidFill>
              </a:endParaRPr>
            </a:p>
          </p:txBody>
        </p:sp>
        <p:cxnSp>
          <p:nvCxnSpPr>
            <p:cNvPr id="144" name="Straight Arrow Connector 143"/>
            <p:cNvCxnSpPr/>
            <p:nvPr/>
          </p:nvCxnSpPr>
          <p:spPr>
            <a:xfrm flipH="1">
              <a:off x="1657350" y="1293911"/>
              <a:ext cx="795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683148" y="1983166"/>
            <a:ext cx="2174852" cy="11838"/>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682216" y="1824314"/>
            <a:ext cx="1801866" cy="584775"/>
          </a:xfrm>
          <a:prstGeom prst="rect">
            <a:avLst/>
          </a:prstGeom>
          <a:noFill/>
          <a:ln>
            <a:noFill/>
            <a:prstDash val="dash"/>
          </a:ln>
        </p:spPr>
        <p:txBody>
          <a:bodyPr wrap="square" rtlCol="0">
            <a:spAutoFit/>
          </a:bodyPr>
          <a:lstStyle/>
          <a:p>
            <a:pPr algn="ctr"/>
            <a:r>
              <a:rPr lang="en-US" sz="1600" dirty="0" smtClean="0">
                <a:solidFill>
                  <a:schemeClr val="accent6">
                    <a:lumMod val="75000"/>
                  </a:schemeClr>
                </a:solidFill>
              </a:rPr>
              <a:t>First to simplify routing</a:t>
            </a:r>
          </a:p>
        </p:txBody>
      </p:sp>
      <p:cxnSp>
        <p:nvCxnSpPr>
          <p:cNvPr id="149" name="Straight Arrow Connector 148"/>
          <p:cNvCxnSpPr/>
          <p:nvPr/>
        </p:nvCxnSpPr>
        <p:spPr>
          <a:xfrm>
            <a:off x="4683148" y="2259171"/>
            <a:ext cx="1883163" cy="261685"/>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6449371" y="2364960"/>
            <a:ext cx="2682345" cy="584775"/>
          </a:xfrm>
          <a:prstGeom prst="rect">
            <a:avLst/>
          </a:prstGeom>
          <a:noFill/>
          <a:ln>
            <a:noFill/>
            <a:prstDash val="dash"/>
          </a:ln>
        </p:spPr>
        <p:txBody>
          <a:bodyPr wrap="square" rtlCol="0">
            <a:spAutoFit/>
          </a:bodyPr>
          <a:lstStyle/>
          <a:p>
            <a:pPr algn="ctr"/>
            <a:r>
              <a:rPr lang="en-US" sz="1600" dirty="0" smtClean="0">
                <a:solidFill>
                  <a:schemeClr val="accent6">
                    <a:lumMod val="75000"/>
                  </a:schemeClr>
                </a:solidFill>
              </a:rPr>
              <a:t>Filter out rogue connections</a:t>
            </a:r>
            <a:r>
              <a:rPr lang="en-US" sz="1600" smtClean="0">
                <a:solidFill>
                  <a:schemeClr val="accent6">
                    <a:lumMod val="75000"/>
                  </a:schemeClr>
                </a:solidFill>
              </a:rPr>
              <a:t>, endian considerations</a:t>
            </a:r>
            <a:endParaRPr lang="en-US" sz="1600" dirty="0" smtClean="0">
              <a:solidFill>
                <a:schemeClr val="accent6">
                  <a:lumMod val="75000"/>
                </a:schemeClr>
              </a:solidFill>
            </a:endParaRPr>
          </a:p>
        </p:txBody>
      </p:sp>
    </p:spTree>
    <p:extLst>
      <p:ext uri="{BB962C8B-B14F-4D97-AF65-F5344CB8AC3E}">
        <p14:creationId xmlns:p14="http://schemas.microsoft.com/office/powerpoint/2010/main" val="1066619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0143" y="304800"/>
            <a:ext cx="238125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smtClean="0">
                <a:latin typeface="Arial" pitchFamily="34" charset="0"/>
                <a:cs typeface="Arial" pitchFamily="34" charset="0"/>
              </a:rPr>
              <a:t>Streaming Format</a:t>
            </a:r>
            <a:endParaRPr lang="en-US" sz="1400" b="1" dirty="0">
              <a:latin typeface="Arial" pitchFamily="34" charset="0"/>
              <a:cs typeface="Arial" pitchFamily="34" charset="0"/>
            </a:endParaRPr>
          </a:p>
        </p:txBody>
      </p:sp>
      <p:sp>
        <p:nvSpPr>
          <p:cNvPr id="5" name="TextBox 4"/>
          <p:cNvSpPr txBox="1"/>
          <p:nvPr/>
        </p:nvSpPr>
        <p:spPr>
          <a:xfrm>
            <a:off x="4813012" y="4749469"/>
            <a:ext cx="990600" cy="584775"/>
          </a:xfrm>
          <a:prstGeom prst="rect">
            <a:avLst/>
          </a:prstGeom>
          <a:noFill/>
          <a:ln>
            <a:noFill/>
            <a:prstDash val="dash"/>
          </a:ln>
        </p:spPr>
        <p:txBody>
          <a:bodyPr wrap="square" rtlCol="0">
            <a:spAutoFit/>
          </a:bodyPr>
          <a:lstStyle/>
          <a:p>
            <a:pPr algn="ctr"/>
            <a:r>
              <a:rPr lang="en-US" sz="1600" dirty="0" smtClean="0">
                <a:solidFill>
                  <a:srgbClr val="009E00"/>
                </a:solidFill>
              </a:rPr>
              <a:t>Payload Length</a:t>
            </a:r>
          </a:p>
        </p:txBody>
      </p:sp>
      <p:sp>
        <p:nvSpPr>
          <p:cNvPr id="6" name="Left Brace 5"/>
          <p:cNvSpPr/>
          <p:nvPr/>
        </p:nvSpPr>
        <p:spPr>
          <a:xfrm flipH="1">
            <a:off x="4508212" y="4231770"/>
            <a:ext cx="381000" cy="15696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71070" y="1641962"/>
            <a:ext cx="1630543" cy="954107"/>
          </a:xfrm>
          <a:prstGeom prst="rect">
            <a:avLst/>
          </a:prstGeom>
          <a:noFill/>
          <a:ln>
            <a:noFill/>
            <a:prstDash val="dash"/>
          </a:ln>
        </p:spPr>
        <p:txBody>
          <a:bodyPr wrap="square" rtlCol="0">
            <a:spAutoFit/>
          </a:bodyPr>
          <a:lstStyle/>
          <a:p>
            <a:pPr algn="ctr"/>
            <a:r>
              <a:rPr lang="en-US" sz="1400" dirty="0" smtClean="0">
                <a:solidFill>
                  <a:schemeClr val="accent2">
                    <a:lumMod val="75000"/>
                  </a:schemeClr>
                </a:solidFill>
              </a:rPr>
              <a:t>Compression type,</a:t>
            </a:r>
          </a:p>
          <a:p>
            <a:pPr algn="ctr"/>
            <a:r>
              <a:rPr lang="en-US" sz="1400" dirty="0" smtClean="0">
                <a:solidFill>
                  <a:schemeClr val="accent2">
                    <a:lumMod val="75000"/>
                  </a:schemeClr>
                </a:solidFill>
              </a:rPr>
              <a:t>Source type,</a:t>
            </a:r>
          </a:p>
          <a:p>
            <a:pPr algn="ctr"/>
            <a:r>
              <a:rPr lang="en-US" sz="1400" dirty="0" smtClean="0">
                <a:solidFill>
                  <a:schemeClr val="accent2">
                    <a:lumMod val="75000"/>
                  </a:schemeClr>
                </a:solidFill>
              </a:rPr>
              <a:t>Data structure,</a:t>
            </a:r>
          </a:p>
          <a:p>
            <a:pPr algn="ctr"/>
            <a:r>
              <a:rPr lang="mr-IN" sz="1400" dirty="0" smtClean="0">
                <a:solidFill>
                  <a:schemeClr val="accent2">
                    <a:lumMod val="75000"/>
                  </a:schemeClr>
                </a:solidFill>
              </a:rPr>
              <a:t>…</a:t>
            </a:r>
            <a:endParaRPr lang="en-US" sz="1400" dirty="0" smtClean="0">
              <a:solidFill>
                <a:schemeClr val="accent2">
                  <a:lumMod val="75000"/>
                </a:schemeClr>
              </a:solidFill>
            </a:endParaRPr>
          </a:p>
        </p:txBody>
      </p:sp>
      <p:sp>
        <p:nvSpPr>
          <p:cNvPr id="8" name="Left Brace 7"/>
          <p:cNvSpPr/>
          <p:nvPr/>
        </p:nvSpPr>
        <p:spPr>
          <a:xfrm>
            <a:off x="1947755" y="4251505"/>
            <a:ext cx="304800" cy="995929"/>
          </a:xfrm>
          <a:prstGeom prst="leftBrace">
            <a:avLst>
              <a:gd name="adj1" fmla="val 64583"/>
              <a:gd name="adj2" fmla="val 50000"/>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9" name="Rectangle 8"/>
          <p:cNvSpPr/>
          <p:nvPr/>
        </p:nvSpPr>
        <p:spPr>
          <a:xfrm>
            <a:off x="2301410" y="990601"/>
            <a:ext cx="2209800" cy="50878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
        <p:nvSpPr>
          <p:cNvPr id="10" name="TextBox 9"/>
          <p:cNvSpPr txBox="1"/>
          <p:nvPr/>
        </p:nvSpPr>
        <p:spPr>
          <a:xfrm>
            <a:off x="2298412" y="9906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Magic Number</a:t>
            </a:r>
          </a:p>
        </p:txBody>
      </p:sp>
      <p:sp>
        <p:nvSpPr>
          <p:cNvPr id="11" name="TextBox 10"/>
          <p:cNvSpPr txBox="1"/>
          <p:nvPr/>
        </p:nvSpPr>
        <p:spPr>
          <a:xfrm>
            <a:off x="2298412" y="1271202"/>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Format Version</a:t>
            </a:r>
            <a:endParaRPr lang="en-US" sz="1200" b="1" dirty="0">
              <a:latin typeface="Arial" pitchFamily="34" charset="0"/>
              <a:cs typeface="Arial" pitchFamily="34" charset="0"/>
            </a:endParaRPr>
          </a:p>
        </p:txBody>
      </p:sp>
      <p:sp>
        <p:nvSpPr>
          <p:cNvPr id="12" name="TextBox 11"/>
          <p:cNvSpPr txBox="1"/>
          <p:nvPr/>
        </p:nvSpPr>
        <p:spPr>
          <a:xfrm>
            <a:off x="2298412" y="4231771"/>
            <a:ext cx="1132405" cy="1015663"/>
          </a:xfrm>
          <a:prstGeom prst="rect">
            <a:avLst/>
          </a:prstGeom>
          <a:solidFill>
            <a:srgbClr val="FFC000">
              <a:alpha val="30000"/>
            </a:srgbClr>
          </a:solid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Compressed</a:t>
            </a: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p:txBody>
      </p:sp>
      <p:sp>
        <p:nvSpPr>
          <p:cNvPr id="13" name="TextBox 12"/>
          <p:cNvSpPr txBox="1"/>
          <p:nvPr/>
        </p:nvSpPr>
        <p:spPr>
          <a:xfrm>
            <a:off x="3440342" y="4231770"/>
            <a:ext cx="1067870" cy="1569660"/>
          </a:xfrm>
          <a:prstGeom prst="rect">
            <a:avLst/>
          </a:prstGeom>
          <a:solidFill>
            <a:srgbClr val="FFFF00">
              <a:alpha val="30000"/>
            </a:srgbClr>
          </a:solid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Data Uncompressed</a:t>
            </a:r>
          </a:p>
          <a:p>
            <a:pPr algn="ctr"/>
            <a:endParaRPr lang="en-US" sz="1200" b="1" dirty="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a:p>
            <a:pPr algn="ctr"/>
            <a:endParaRPr lang="en-US" sz="1200" b="1" dirty="0" smtClean="0">
              <a:latin typeface="Arial" pitchFamily="34" charset="0"/>
              <a:cs typeface="Arial" pitchFamily="34" charset="0"/>
            </a:endParaRPr>
          </a:p>
        </p:txBody>
      </p:sp>
      <p:sp>
        <p:nvSpPr>
          <p:cNvPr id="16" name="TextBox 15"/>
          <p:cNvSpPr txBox="1"/>
          <p:nvPr/>
        </p:nvSpPr>
        <p:spPr>
          <a:xfrm>
            <a:off x="2298412" y="1553724"/>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Source ID</a:t>
            </a:r>
            <a:endParaRPr lang="en-US" sz="1200" b="1" dirty="0">
              <a:latin typeface="Arial" pitchFamily="34" charset="0"/>
              <a:cs typeface="Arial" pitchFamily="34" charset="0"/>
            </a:endParaRPr>
          </a:p>
        </p:txBody>
      </p:sp>
      <p:sp>
        <p:nvSpPr>
          <p:cNvPr id="17" name="TextBox 16"/>
          <p:cNvSpPr txBox="1"/>
          <p:nvPr/>
        </p:nvSpPr>
        <p:spPr>
          <a:xfrm>
            <a:off x="2298412" y="3400773"/>
            <a:ext cx="2209800" cy="830997"/>
          </a:xfrm>
          <a:prstGeom prst="rect">
            <a:avLst/>
          </a:prstGeom>
          <a:noFill/>
          <a:ln w="19050">
            <a:solidFill>
              <a:schemeClr val="tx1"/>
            </a:solidFill>
          </a:ln>
        </p:spPr>
        <p:txBody>
          <a:bodyPr wrap="square" rtlCol="0">
            <a:spAutoFit/>
          </a:bodyPr>
          <a:lstStyle/>
          <a:p>
            <a:pPr algn="ctr"/>
            <a:endParaRPr lang="en-US" sz="1200" b="1" dirty="0" smtClean="0">
              <a:latin typeface="Arial" pitchFamily="34" charset="0"/>
              <a:cs typeface="Arial" pitchFamily="34" charset="0"/>
            </a:endParaRPr>
          </a:p>
          <a:p>
            <a:pPr algn="ctr"/>
            <a:r>
              <a:rPr lang="en-US" sz="1200" b="1" dirty="0" smtClean="0">
                <a:latin typeface="Arial" pitchFamily="34" charset="0"/>
                <a:cs typeface="Arial" pitchFamily="34" charset="0"/>
              </a:rPr>
              <a:t>Timestamp (128 bit)</a:t>
            </a:r>
          </a:p>
          <a:p>
            <a:pPr algn="ctr"/>
            <a:endParaRPr lang="en-US" sz="1200" b="1" dirty="0" smtClean="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9" name="TextBox 18"/>
          <p:cNvSpPr txBox="1"/>
          <p:nvPr/>
        </p:nvSpPr>
        <p:spPr>
          <a:xfrm>
            <a:off x="2298412" y="2942458"/>
            <a:ext cx="2219325" cy="461665"/>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Record Count (64 bit)</a:t>
            </a:r>
          </a:p>
          <a:p>
            <a:pPr algn="ctr"/>
            <a:endParaRPr lang="en-US" sz="1200" b="1" dirty="0">
              <a:latin typeface="Arial" pitchFamily="34" charset="0"/>
              <a:cs typeface="Arial" pitchFamily="34" charset="0"/>
            </a:endParaRPr>
          </a:p>
        </p:txBody>
      </p:sp>
      <p:sp>
        <p:nvSpPr>
          <p:cNvPr id="20" name="Left Brace 19"/>
          <p:cNvSpPr/>
          <p:nvPr/>
        </p:nvSpPr>
        <p:spPr>
          <a:xfrm flipH="1">
            <a:off x="5806610" y="990601"/>
            <a:ext cx="381000" cy="5087827"/>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298412" y="5801429"/>
            <a:ext cx="2209800" cy="276999"/>
          </a:xfrm>
          <a:prstGeom prst="rect">
            <a:avLst/>
          </a:prstGeom>
          <a:no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Padding</a:t>
            </a:r>
            <a:endParaRPr lang="en-US" sz="1200" b="1" dirty="0">
              <a:latin typeface="Arial" pitchFamily="34" charset="0"/>
              <a:cs typeface="Arial" pitchFamily="34" charset="0"/>
            </a:endParaRPr>
          </a:p>
        </p:txBody>
      </p:sp>
      <p:cxnSp>
        <p:nvCxnSpPr>
          <p:cNvPr id="22" name="Straight Connector 21"/>
          <p:cNvCxnSpPr/>
          <p:nvPr/>
        </p:nvCxnSpPr>
        <p:spPr>
          <a:xfrm>
            <a:off x="4621393" y="607842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13012" y="990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87610" y="3451526"/>
            <a:ext cx="1279990" cy="338554"/>
          </a:xfrm>
          <a:prstGeom prst="rect">
            <a:avLst/>
          </a:prstGeom>
          <a:noFill/>
          <a:ln>
            <a:noFill/>
            <a:prstDash val="dash"/>
          </a:ln>
        </p:spPr>
        <p:txBody>
          <a:bodyPr wrap="square" rtlCol="0">
            <a:spAutoFit/>
          </a:bodyPr>
          <a:lstStyle/>
          <a:p>
            <a:pPr algn="ctr"/>
            <a:r>
              <a:rPr lang="en-US" sz="1600" dirty="0" smtClean="0">
                <a:solidFill>
                  <a:srgbClr val="009E00"/>
                </a:solidFill>
              </a:rPr>
              <a:t>Total Length</a:t>
            </a:r>
          </a:p>
        </p:txBody>
      </p:sp>
      <p:grpSp>
        <p:nvGrpSpPr>
          <p:cNvPr id="30" name="Group 29"/>
          <p:cNvGrpSpPr/>
          <p:nvPr/>
        </p:nvGrpSpPr>
        <p:grpSpPr>
          <a:xfrm>
            <a:off x="2298412" y="2103627"/>
            <a:ext cx="2209800" cy="838831"/>
            <a:chOff x="2306173" y="2103627"/>
            <a:chExt cx="2209800" cy="838831"/>
          </a:xfrm>
        </p:grpSpPr>
        <p:sp>
          <p:nvSpPr>
            <p:cNvPr id="14" name="TextBox 13"/>
            <p:cNvSpPr txBox="1"/>
            <p:nvPr/>
          </p:nvSpPr>
          <p:spPr>
            <a:xfrm>
              <a:off x="2306173" y="2103627"/>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Total Length (bytes)</a:t>
              </a:r>
              <a:endParaRPr lang="en-US" sz="1200" b="1" dirty="0">
                <a:latin typeface="Arial" pitchFamily="34" charset="0"/>
                <a:cs typeface="Arial" pitchFamily="34" charset="0"/>
              </a:endParaRPr>
            </a:p>
          </p:txBody>
        </p:sp>
        <p:sp>
          <p:nvSpPr>
            <p:cNvPr id="18" name="TextBox 17"/>
            <p:cNvSpPr txBox="1"/>
            <p:nvPr/>
          </p:nvSpPr>
          <p:spPr>
            <a:xfrm>
              <a:off x="2306173" y="2384543"/>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Payload Length</a:t>
              </a:r>
              <a:endParaRPr lang="en-US" sz="1200" b="1" dirty="0">
                <a:latin typeface="Arial" pitchFamily="34" charset="0"/>
                <a:cs typeface="Arial" pitchFamily="34" charset="0"/>
              </a:endParaRPr>
            </a:p>
          </p:txBody>
        </p:sp>
        <p:sp>
          <p:nvSpPr>
            <p:cNvPr id="26" name="TextBox 25"/>
            <p:cNvSpPr txBox="1"/>
            <p:nvPr/>
          </p:nvSpPr>
          <p:spPr>
            <a:xfrm>
              <a:off x="2306173" y="2665459"/>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smtClean="0">
                  <a:latin typeface="Arial" pitchFamily="34" charset="0"/>
                  <a:cs typeface="Arial" pitchFamily="34" charset="0"/>
                </a:rPr>
                <a:t>Compressed Length</a:t>
              </a:r>
              <a:endParaRPr lang="en-US" sz="1200" b="1" dirty="0">
                <a:latin typeface="Arial" pitchFamily="34" charset="0"/>
                <a:cs typeface="Arial" pitchFamily="34" charset="0"/>
              </a:endParaRPr>
            </a:p>
          </p:txBody>
        </p:sp>
      </p:grpSp>
      <p:sp>
        <p:nvSpPr>
          <p:cNvPr id="28" name="TextBox 27"/>
          <p:cNvSpPr txBox="1"/>
          <p:nvPr/>
        </p:nvSpPr>
        <p:spPr>
          <a:xfrm>
            <a:off x="2298412" y="1826186"/>
            <a:ext cx="2209800" cy="276999"/>
          </a:xfrm>
          <a:prstGeom prst="rect">
            <a:avLst/>
          </a:prstGeom>
          <a:solidFill>
            <a:schemeClr val="accent2">
              <a:lumMod val="75000"/>
              <a:alpha val="20000"/>
            </a:schemeClr>
          </a:solidFill>
          <a:ln w="19050">
            <a:solidFill>
              <a:schemeClr val="tx1">
                <a:alpha val="30000"/>
              </a:schemeClr>
            </a:solidFill>
          </a:ln>
        </p:spPr>
        <p:txBody>
          <a:bodyPr wrap="square" rtlCol="0">
            <a:spAutoFit/>
          </a:bodyPr>
          <a:lstStyle/>
          <a:p>
            <a:pPr algn="ctr"/>
            <a:r>
              <a:rPr lang="en-US" sz="1200" b="1" dirty="0" smtClean="0">
                <a:latin typeface="Arial" pitchFamily="34" charset="0"/>
                <a:cs typeface="Arial" pitchFamily="34" charset="0"/>
              </a:rPr>
              <a:t>Bit Info</a:t>
            </a:r>
            <a:endParaRPr lang="en-US" sz="1200" b="1" dirty="0">
              <a:latin typeface="Arial" pitchFamily="34" charset="0"/>
              <a:cs typeface="Arial" pitchFamily="34" charset="0"/>
            </a:endParaRPr>
          </a:p>
        </p:txBody>
      </p:sp>
      <p:cxnSp>
        <p:nvCxnSpPr>
          <p:cNvPr id="32" name="Straight Arrow Connector 31"/>
          <p:cNvCxnSpPr/>
          <p:nvPr/>
        </p:nvCxnSpPr>
        <p:spPr>
          <a:xfrm flipH="1">
            <a:off x="1722257" y="1981200"/>
            <a:ext cx="576155" cy="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52355" y="4447214"/>
            <a:ext cx="1219200" cy="830997"/>
          </a:xfrm>
          <a:prstGeom prst="rect">
            <a:avLst/>
          </a:prstGeom>
          <a:noFill/>
          <a:ln>
            <a:noFill/>
            <a:prstDash val="dash"/>
          </a:ln>
        </p:spPr>
        <p:txBody>
          <a:bodyPr wrap="square" rtlCol="0">
            <a:spAutoFit/>
          </a:bodyPr>
          <a:lstStyle/>
          <a:p>
            <a:pPr algn="ctr"/>
            <a:r>
              <a:rPr lang="en-US" sz="1600" dirty="0" smtClean="0">
                <a:solidFill>
                  <a:srgbClr val="009E00"/>
                </a:solidFill>
              </a:rPr>
              <a:t>Compressed</a:t>
            </a:r>
          </a:p>
          <a:p>
            <a:pPr algn="ctr"/>
            <a:r>
              <a:rPr lang="en-US" sz="1600" dirty="0" smtClean="0">
                <a:solidFill>
                  <a:srgbClr val="009E00"/>
                </a:solidFill>
              </a:rPr>
              <a:t>Payload Length</a:t>
            </a:r>
          </a:p>
        </p:txBody>
      </p:sp>
    </p:spTree>
    <p:extLst>
      <p:ext uri="{BB962C8B-B14F-4D97-AF65-F5344CB8AC3E}">
        <p14:creationId xmlns:p14="http://schemas.microsoft.com/office/powerpoint/2010/main" val="1278948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4572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Evio Content Type Codes</a:t>
            </a:r>
            <a:endParaRPr lang="en-US" sz="2000" b="1"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36333881"/>
              </p:ext>
            </p:extLst>
          </p:nvPr>
        </p:nvGraphicFramePr>
        <p:xfrm>
          <a:off x="376125" y="1066800"/>
          <a:ext cx="8391750" cy="5273040"/>
        </p:xfrm>
        <a:graphic>
          <a:graphicData uri="http://schemas.openxmlformats.org/drawingml/2006/table">
            <a:tbl>
              <a:tblPr firstRow="1" bandRow="1">
                <a:tableStyleId>{85BE263C-DBD7-4A20-BB59-AAB30ACAA65A}</a:tableStyleId>
              </a:tblPr>
              <a:tblGrid>
                <a:gridCol w="1568524">
                  <a:extLst>
                    <a:ext uri="{9D8B030D-6E8A-4147-A177-3AD203B41FA5}">
                      <a16:colId xmlns:a16="http://schemas.microsoft.com/office/drawing/2014/main" xmlns="" val="20000"/>
                    </a:ext>
                  </a:extLst>
                </a:gridCol>
                <a:gridCol w="2274507">
                  <a:extLst>
                    <a:ext uri="{9D8B030D-6E8A-4147-A177-3AD203B41FA5}">
                      <a16:colId xmlns:a16="http://schemas.microsoft.com/office/drawing/2014/main" xmlns="" val="20001"/>
                    </a:ext>
                  </a:extLst>
                </a:gridCol>
                <a:gridCol w="1411671"/>
                <a:gridCol w="3137048"/>
              </a:tblGrid>
              <a:tr h="321644">
                <a:tc>
                  <a:txBody>
                    <a:bodyPr/>
                    <a:lstStyle/>
                    <a:p>
                      <a:pPr algn="ctr"/>
                      <a:r>
                        <a:rPr lang="en-US" sz="1600" dirty="0" smtClean="0"/>
                        <a:t>Content Type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smtClean="0"/>
                        <a:t>Primitive Data Type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Content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Primitive 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263163">
                <a:tc>
                  <a:txBody>
                    <a:bodyPr/>
                    <a:lstStyle/>
                    <a:p>
                      <a:pPr algn="ctr"/>
                      <a:r>
                        <a:rPr lang="en-US" sz="1200" b="1" dirty="0" smtClean="0"/>
                        <a:t>0x0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b="1" dirty="0" smtClean="0"/>
                        <a:t>32  bit</a:t>
                      </a:r>
                      <a:r>
                        <a:rPr lang="en-US" sz="1200" b="1" baseline="0" dirty="0" smtClean="0"/>
                        <a:t>   unknown (not swapped)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smtClean="0"/>
                        <a:t>0x21</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b="1" dirty="0" err="1" smtClean="0"/>
                        <a:t>Hollerit</a:t>
                      </a:r>
                      <a:r>
                        <a:rPr lang="en-US" sz="1200" b="1" dirty="0" smtClean="0"/>
                        <a:t>  (C</a:t>
                      </a:r>
                      <a:r>
                        <a:rPr lang="en-US" sz="1200" b="1" baseline="0" dirty="0" smtClean="0"/>
                        <a:t>omposite data internal)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63163">
                <a:tc>
                  <a:txBody>
                    <a:bodyPr/>
                    <a:lstStyle/>
                    <a:p>
                      <a:pPr algn="ctr"/>
                      <a:r>
                        <a:rPr lang="en-US" sz="1200" b="1" baseline="0" dirty="0" smtClean="0"/>
                        <a:t>0x1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32  bit   unsigned </a:t>
                      </a:r>
                      <a:r>
                        <a:rPr lang="en-US" sz="1200" b="1" dirty="0" err="1" smtClean="0"/>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0x22</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N value  (32 bit </a:t>
                      </a:r>
                      <a:r>
                        <a:rPr lang="en-US" sz="1200" b="1" dirty="0" err="1" smtClean="0"/>
                        <a:t>int</a:t>
                      </a:r>
                      <a:r>
                        <a:rPr lang="en-US" sz="1200" b="1" dirty="0" smtClean="0"/>
                        <a:t>,  Composite data internal)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63163">
                <a:tc>
                  <a:txBody>
                    <a:bodyPr/>
                    <a:lstStyle/>
                    <a:p>
                      <a:pPr algn="ctr"/>
                      <a:r>
                        <a:rPr lang="en-US" sz="1200" b="1" dirty="0" smtClean="0"/>
                        <a:t>0x2</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32  bit</a:t>
                      </a:r>
                      <a:r>
                        <a:rPr lang="en-US" sz="1200" b="1" baseline="0" dirty="0" smtClean="0"/>
                        <a:t>   float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0x23</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t>
                      </a:r>
                      <a:r>
                        <a:rPr lang="en-US" sz="1200" b="1" baseline="0" dirty="0" smtClean="0"/>
                        <a:t> value (16 bit </a:t>
                      </a:r>
                      <a:r>
                        <a:rPr lang="en-US" sz="1200" b="1" baseline="0" dirty="0" err="1" smtClean="0"/>
                        <a:t>int</a:t>
                      </a:r>
                      <a:r>
                        <a:rPr lang="en-US" sz="1200" b="1" baseline="0" dirty="0" smtClean="0"/>
                        <a:t>, </a:t>
                      </a:r>
                      <a:r>
                        <a:rPr lang="en-US" sz="1200" b="1" dirty="0" smtClean="0"/>
                        <a:t>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63163">
                <a:tc>
                  <a:txBody>
                    <a:bodyPr/>
                    <a:lstStyle/>
                    <a:p>
                      <a:pPr algn="ctr"/>
                      <a:r>
                        <a:rPr lang="en-US" sz="1200" b="1" dirty="0" smtClean="0"/>
                        <a:t>0x3</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baseline="0" dirty="0" smtClean="0"/>
                        <a:t>  8  bit   char*   (string)</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0x24</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t>m value (8 bit </a:t>
                      </a:r>
                      <a:r>
                        <a:rPr lang="en-US" sz="1200" b="1" baseline="0" dirty="0" err="1" smtClean="0"/>
                        <a:t>int</a:t>
                      </a:r>
                      <a:r>
                        <a:rPr lang="en-US" sz="1200" b="1" baseline="0" dirty="0" smtClean="0"/>
                        <a:t>, </a:t>
                      </a:r>
                      <a:r>
                        <a:rPr lang="en-US" sz="1200" b="1" dirty="0" smtClean="0"/>
                        <a:t>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63163">
                <a:tc>
                  <a:txBody>
                    <a:bodyPr/>
                    <a:lstStyle/>
                    <a:p>
                      <a:pPr algn="ctr"/>
                      <a:r>
                        <a:rPr lang="en-US" sz="1200" b="1" dirty="0" smtClean="0"/>
                        <a:t>0x4</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16  bit   signed  </a:t>
                      </a:r>
                      <a:r>
                        <a:rPr lang="en-US" sz="1200" b="1" dirty="0" err="1" smtClean="0"/>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63163">
                <a:tc>
                  <a:txBody>
                    <a:bodyPr/>
                    <a:lstStyle/>
                    <a:p>
                      <a:pPr algn="ctr"/>
                      <a:r>
                        <a:rPr lang="en-US" sz="1200" b="1" dirty="0" smtClean="0"/>
                        <a:t>0x5</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16  bit   unsigned  </a:t>
                      </a:r>
                      <a:r>
                        <a:rPr lang="en-US" sz="1200" b="1" dirty="0" err="1" smtClean="0"/>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63163">
                <a:tc>
                  <a:txBody>
                    <a:bodyPr/>
                    <a:lstStyle/>
                    <a:p>
                      <a:pPr algn="ctr"/>
                      <a:r>
                        <a:rPr lang="en-US" sz="1200" b="1" baseline="0" dirty="0" smtClean="0"/>
                        <a:t>0x6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  8  bit   signed  </a:t>
                      </a:r>
                      <a:r>
                        <a:rPr lang="en-US" sz="1200" b="1" dirty="0" err="1" smtClean="0"/>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63163">
                <a:tc>
                  <a:txBody>
                    <a:bodyPr/>
                    <a:lstStyle/>
                    <a:p>
                      <a:pPr algn="ctr"/>
                      <a:r>
                        <a:rPr lang="en-US" sz="1200" b="1" dirty="0" smtClean="0"/>
                        <a:t>0x7</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  8  bit   unsigned  </a:t>
                      </a:r>
                      <a:r>
                        <a:rPr lang="en-US" sz="1200" b="1" dirty="0" err="1" smtClean="0"/>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63163">
                <a:tc>
                  <a:txBody>
                    <a:bodyPr/>
                    <a:lstStyle/>
                    <a:p>
                      <a:pPr algn="ctr"/>
                      <a:r>
                        <a:rPr lang="en-US" sz="1200" b="1" dirty="0" smtClean="0"/>
                        <a:t>0x8</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64  bit   double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63163">
                <a:tc>
                  <a:txBody>
                    <a:bodyPr/>
                    <a:lstStyle/>
                    <a:p>
                      <a:pPr algn="ctr"/>
                      <a:r>
                        <a:rPr lang="en-US" sz="1200" b="1" baseline="0" dirty="0" smtClean="0"/>
                        <a:t>0x9</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64  bit   signed  </a:t>
                      </a:r>
                      <a:r>
                        <a:rPr lang="en-US" sz="1200" b="1" dirty="0" err="1" smtClean="0"/>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263163">
                <a:tc>
                  <a:txBody>
                    <a:bodyPr/>
                    <a:lstStyle/>
                    <a:p>
                      <a:pPr algn="ctr"/>
                      <a:r>
                        <a:rPr lang="en-US" sz="1200" b="1" baseline="0" dirty="0" smtClean="0"/>
                        <a:t>0xa</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64  bit   unsigned </a:t>
                      </a:r>
                      <a:r>
                        <a:rPr lang="en-US" sz="1200" b="1" baseline="0" dirty="0" smtClean="0"/>
                        <a:t> </a:t>
                      </a:r>
                      <a:r>
                        <a:rPr lang="en-US" sz="1200" b="1" baseline="0" dirty="0" err="1" smtClean="0"/>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263163">
                <a:tc>
                  <a:txBody>
                    <a:bodyPr/>
                    <a:lstStyle/>
                    <a:p>
                      <a:pPr algn="ctr"/>
                      <a:r>
                        <a:rPr lang="en-US" sz="1200" b="1" baseline="0" dirty="0" smtClean="0"/>
                        <a:t>0xb</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32  bit</a:t>
                      </a:r>
                      <a:r>
                        <a:rPr lang="en-US" sz="1200" b="1" baseline="0" dirty="0" smtClean="0"/>
                        <a:t>   signed  </a:t>
                      </a:r>
                      <a:r>
                        <a:rPr lang="en-US" sz="1200" b="1" baseline="0" dirty="0" err="1" smtClean="0"/>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263163">
                <a:tc>
                  <a:txBody>
                    <a:bodyPr/>
                    <a:lstStyle/>
                    <a:p>
                      <a:pPr algn="ctr"/>
                      <a:r>
                        <a:rPr lang="en-US" sz="1200" b="1" dirty="0" smtClean="0"/>
                        <a:t>0xc</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Tag Segment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263163">
                <a:tc>
                  <a:txBody>
                    <a:bodyPr/>
                    <a:lstStyle/>
                    <a:p>
                      <a:pPr algn="ctr"/>
                      <a:r>
                        <a:rPr lang="en-US" sz="1200" b="1" dirty="0" smtClean="0"/>
                        <a:t>0xd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Segment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263163">
                <a:tc>
                  <a:txBody>
                    <a:bodyPr/>
                    <a:lstStyle/>
                    <a:p>
                      <a:pPr algn="ctr"/>
                      <a:r>
                        <a:rPr lang="en-US" sz="1200" b="1" dirty="0" smtClean="0"/>
                        <a:t>0xe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Bank</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263163">
                <a:tc>
                  <a:txBody>
                    <a:bodyPr/>
                    <a:lstStyle/>
                    <a:p>
                      <a:pPr algn="ctr"/>
                      <a:r>
                        <a:rPr lang="en-US" sz="1200" b="1" dirty="0" smtClean="0"/>
                        <a:t>0xf</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Composite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r h="263163">
                <a:tc>
                  <a:txBody>
                    <a:bodyPr/>
                    <a:lstStyle/>
                    <a:p>
                      <a:pPr algn="ctr"/>
                      <a:r>
                        <a:rPr lang="en-US" sz="1200" b="1" dirty="0" smtClean="0"/>
                        <a:t>0x10</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Bank</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7"/>
                  </a:ext>
                </a:extLst>
              </a:tr>
              <a:tr h="263163">
                <a:tc>
                  <a:txBody>
                    <a:bodyPr/>
                    <a:lstStyle/>
                    <a:p>
                      <a:pPr algn="ctr"/>
                      <a:r>
                        <a:rPr lang="en-US" sz="1200" b="1" dirty="0" smtClean="0"/>
                        <a:t>0x20</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Segment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8"/>
                  </a:ext>
                </a:extLst>
              </a:tr>
            </a:tbl>
          </a:graphicData>
        </a:graphic>
      </p:graphicFrame>
    </p:spTree>
    <p:extLst>
      <p:ext uri="{BB962C8B-B14F-4D97-AF65-F5344CB8AC3E}">
        <p14:creationId xmlns:p14="http://schemas.microsoft.com/office/powerpoint/2010/main" val="21833313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Questions:</a:t>
            </a:r>
            <a:endParaRPr lang="en-US" sz="3600" dirty="0"/>
          </a:p>
        </p:txBody>
      </p:sp>
      <p:sp>
        <p:nvSpPr>
          <p:cNvPr id="3" name="Content Placeholder 2"/>
          <p:cNvSpPr>
            <a:spLocks noGrp="1"/>
          </p:cNvSpPr>
          <p:nvPr>
            <p:ph idx="1"/>
          </p:nvPr>
        </p:nvSpPr>
        <p:spPr>
          <a:xfrm>
            <a:off x="457200" y="990600"/>
            <a:ext cx="8229600" cy="4830765"/>
          </a:xfrm>
        </p:spPr>
        <p:txBody>
          <a:bodyPr>
            <a:normAutofit lnSpcReduction="10000"/>
          </a:bodyPr>
          <a:lstStyle/>
          <a:p>
            <a:r>
              <a:rPr lang="en-US" sz="2000" dirty="0" smtClean="0"/>
              <a:t>Do we pick a fixed endian for simplicity?  </a:t>
            </a:r>
            <a:r>
              <a:rPr lang="en-US" sz="2000" dirty="0"/>
              <a:t>(and skip the magic </a:t>
            </a:r>
            <a:r>
              <a:rPr lang="en-US" sz="2000" dirty="0" smtClean="0"/>
              <a:t>#)</a:t>
            </a:r>
          </a:p>
          <a:p>
            <a:r>
              <a:rPr lang="en-US" sz="2000" dirty="0" smtClean="0"/>
              <a:t>Pick an endian just for the header?</a:t>
            </a:r>
          </a:p>
          <a:p>
            <a:r>
              <a:rPr lang="en-US" sz="2000" dirty="0" smtClean="0"/>
              <a:t>What if data / record have mixed endian values?</a:t>
            </a:r>
          </a:p>
          <a:p>
            <a:r>
              <a:rPr lang="en-US" sz="2000" dirty="0" smtClean="0"/>
              <a:t>Could we always ensure all data is 1 particular endian?</a:t>
            </a:r>
          </a:p>
          <a:p>
            <a:endParaRPr lang="en-US" sz="2000" dirty="0"/>
          </a:p>
          <a:p>
            <a:r>
              <a:rPr lang="en-US" sz="2000" dirty="0" smtClean="0"/>
              <a:t>Merge fields like format version and compression type that may not require 32 bits each?</a:t>
            </a:r>
          </a:p>
          <a:p>
            <a:endParaRPr lang="en-US" sz="2000" dirty="0"/>
          </a:p>
          <a:p>
            <a:r>
              <a:rPr lang="en-US" sz="2000" dirty="0" smtClean="0"/>
              <a:t>Record count to ensure sequential records made obsolete by timestamp?</a:t>
            </a:r>
          </a:p>
          <a:p>
            <a:r>
              <a:rPr lang="en-US" sz="2000" dirty="0" smtClean="0"/>
              <a:t>Send time window size? </a:t>
            </a:r>
            <a:r>
              <a:rPr lang="en-US" sz="2000" dirty="0"/>
              <a:t> </a:t>
            </a:r>
            <a:r>
              <a:rPr lang="en-US" sz="2000" dirty="0" smtClean="0"/>
              <a:t>so we know if data is missing.</a:t>
            </a:r>
          </a:p>
          <a:p>
            <a:r>
              <a:rPr lang="en-US" sz="2000" dirty="0" smtClean="0"/>
              <a:t>Is time slice window fixed?</a:t>
            </a:r>
          </a:p>
          <a:p>
            <a:endParaRPr lang="en-US" sz="2000" dirty="0"/>
          </a:p>
          <a:p>
            <a:r>
              <a:rPr lang="en-US" sz="2000" dirty="0" smtClean="0"/>
              <a:t>Don’t allow fields that require the writer to go back and change it after writing data?</a:t>
            </a:r>
          </a:p>
          <a:p>
            <a:endParaRPr lang="en-US" sz="2000" dirty="0"/>
          </a:p>
          <a:p>
            <a:endParaRPr lang="en-US" sz="2000" dirty="0" smtClean="0"/>
          </a:p>
          <a:p>
            <a:endParaRPr lang="en-US" sz="2000" dirty="0"/>
          </a:p>
        </p:txBody>
      </p:sp>
    </p:spTree>
    <p:extLst>
      <p:ext uri="{BB962C8B-B14F-4D97-AF65-F5344CB8AC3E}">
        <p14:creationId xmlns:p14="http://schemas.microsoft.com/office/powerpoint/2010/main" val="1343156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533400"/>
            <a:ext cx="51720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Block Header</a:t>
            </a:r>
            <a:r>
              <a:rPr lang="en-US" sz="2000" b="1" dirty="0">
                <a:latin typeface="Arial" pitchFamily="34" charset="0"/>
                <a:cs typeface="Arial" pitchFamily="34" charset="0"/>
              </a:rPr>
              <a:t> </a:t>
            </a:r>
            <a:r>
              <a:rPr lang="en-US" sz="2000" b="1" dirty="0" smtClean="0">
                <a:latin typeface="Arial" pitchFamily="34" charset="0"/>
                <a:cs typeface="Arial" pitchFamily="34" charset="0"/>
              </a:rPr>
              <a:t>  (evio format versions 1-3) </a:t>
            </a:r>
            <a:endParaRPr lang="en-US" sz="2000" b="1" dirty="0">
              <a:latin typeface="Arial" pitchFamily="34" charset="0"/>
              <a:cs typeface="Arial" pitchFamily="34" charset="0"/>
            </a:endParaRPr>
          </a:p>
        </p:txBody>
      </p:sp>
      <p:graphicFrame>
        <p:nvGraphicFramePr>
          <p:cNvPr id="37" name="Table 36"/>
          <p:cNvGraphicFramePr>
            <a:graphicFrameLocks noGrp="1"/>
          </p:cNvGraphicFramePr>
          <p:nvPr>
            <p:extLst>
              <p:ext uri="{D42A27DB-BD31-4B8C-83A1-F6EECF244321}">
                <p14:modId xmlns:p14="http://schemas.microsoft.com/office/powerpoint/2010/main" val="889996581"/>
              </p:ext>
            </p:extLst>
          </p:nvPr>
        </p:nvGraphicFramePr>
        <p:xfrm>
          <a:off x="381000" y="1038225"/>
          <a:ext cx="3132140" cy="3505200"/>
        </p:xfrm>
        <a:graphic>
          <a:graphicData uri="http://schemas.openxmlformats.org/drawingml/2006/table">
            <a:tbl>
              <a:tblPr firstRow="1" bandRow="1">
                <a:tableStyleId>{8A107856-5554-42FB-B03E-39F5DBC370BA}</a:tableStyleId>
              </a:tblPr>
              <a:tblGrid>
                <a:gridCol w="457200">
                  <a:extLst>
                    <a:ext uri="{9D8B030D-6E8A-4147-A177-3AD203B41FA5}">
                      <a16:colId xmlns:a16="http://schemas.microsoft.com/office/drawing/2014/main" xmlns="" val="2160399558"/>
                    </a:ext>
                  </a:extLst>
                </a:gridCol>
                <a:gridCol w="2674940">
                  <a:extLst>
                    <a:ext uri="{9D8B030D-6E8A-4147-A177-3AD203B41FA5}">
                      <a16:colId xmlns:a16="http://schemas.microsoft.com/office/drawing/2014/main" xmlns="" val="24067835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Block Length</a:t>
                      </a:r>
                    </a:p>
                  </a:txBody>
                  <a:tcPr/>
                </a:tc>
                <a:extLst>
                  <a:ext uri="{0D108BD9-81ED-4DB2-BD59-A6C34878D82A}">
                    <a16:rowId xmlns:a16="http://schemas.microsoft.com/office/drawing/2014/main" xmlns="" val="5728495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Block Number</a:t>
                      </a:r>
                    </a:p>
                  </a:txBody>
                  <a:tcPr/>
                </a:tc>
                <a:extLst>
                  <a:ext uri="{0D108BD9-81ED-4DB2-BD59-A6C34878D82A}">
                    <a16:rowId xmlns:a16="http://schemas.microsoft.com/office/drawing/2014/main" xmlns="" val="3048995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Header Length</a:t>
                      </a:r>
                    </a:p>
                  </a:txBody>
                  <a:tcPr/>
                </a:tc>
                <a:extLst>
                  <a:ext uri="{0D108BD9-81ED-4DB2-BD59-A6C34878D82A}">
                    <a16:rowId xmlns:a16="http://schemas.microsoft.com/office/drawing/2014/main" xmlns="" val="22976370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Start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latin typeface="Arial" pitchFamily="34" charset="0"/>
                        <a:cs typeface="Arial" pitchFamily="34" charset="0"/>
                      </a:endParaRPr>
                    </a:p>
                  </a:txBody>
                  <a:tcPr/>
                </a:tc>
                <a:extLst>
                  <a:ext uri="{0D108BD9-81ED-4DB2-BD59-A6C34878D82A}">
                    <a16:rowId xmlns:a16="http://schemas.microsoft.com/office/drawing/2014/main" xmlns="" val="17941069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End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latin typeface="Arial" pitchFamily="34" charset="0"/>
                        <a:cs typeface="Arial" pitchFamily="34" charset="0"/>
                      </a:endParaRPr>
                    </a:p>
                  </a:txBody>
                  <a:tcPr/>
                </a:tc>
                <a:extLst>
                  <a:ext uri="{0D108BD9-81ED-4DB2-BD59-A6C34878D82A}">
                    <a16:rowId xmlns:a16="http://schemas.microsoft.com/office/drawing/2014/main" xmlns="" val="691911157"/>
                  </a:ext>
                </a:extLst>
              </a:tr>
              <a:tr h="370840">
                <a:tc>
                  <a:txBody>
                    <a:bodyPr/>
                    <a:lstStyle/>
                    <a:p>
                      <a:pPr algn="ctr"/>
                      <a:r>
                        <a:rPr lang="en-US" b="1" dirty="0" smtClean="0"/>
                        <a:t>6</a:t>
                      </a:r>
                      <a:endParaRPr lang="en-US" b="1" dirty="0"/>
                    </a:p>
                  </a:txBody>
                  <a:tcPr/>
                </a:tc>
                <a:tc>
                  <a:txBody>
                    <a:bodyPr/>
                    <a:lstStyle/>
                    <a:p>
                      <a:pPr algn="ctr"/>
                      <a:r>
                        <a:rPr lang="en-US" sz="1800" b="1" dirty="0" smtClean="0">
                          <a:latin typeface="Arial" pitchFamily="34" charset="0"/>
                          <a:cs typeface="Arial" pitchFamily="34" charset="0"/>
                        </a:rPr>
                        <a:t>Version</a:t>
                      </a:r>
                      <a:endParaRPr lang="en-US" dirty="0"/>
                    </a:p>
                  </a:txBody>
                  <a:tcPr/>
                </a:tc>
                <a:extLst>
                  <a:ext uri="{0D108BD9-81ED-4DB2-BD59-A6C34878D82A}">
                    <a16:rowId xmlns:a16="http://schemas.microsoft.com/office/drawing/2014/main" xmlns="" val="91567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Reserved</a:t>
                      </a:r>
                    </a:p>
                  </a:txBody>
                  <a:tcPr/>
                </a:tc>
                <a:extLst>
                  <a:ext uri="{0D108BD9-81ED-4DB2-BD59-A6C34878D82A}">
                    <a16:rowId xmlns:a16="http://schemas.microsoft.com/office/drawing/2014/main" xmlns="" val="30572659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Magic Number</a:t>
                      </a:r>
                    </a:p>
                  </a:txBody>
                  <a:tcPr/>
                </a:tc>
                <a:extLst>
                  <a:ext uri="{0D108BD9-81ED-4DB2-BD59-A6C34878D82A}">
                    <a16:rowId xmlns:a16="http://schemas.microsoft.com/office/drawing/2014/main" xmlns="" val="186783468"/>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073585778"/>
              </p:ext>
            </p:extLst>
          </p:nvPr>
        </p:nvGraphicFramePr>
        <p:xfrm>
          <a:off x="3724475" y="1038225"/>
          <a:ext cx="5100638" cy="3505200"/>
        </p:xfrm>
        <a:graphic>
          <a:graphicData uri="http://schemas.openxmlformats.org/drawingml/2006/table">
            <a:tbl>
              <a:tblPr firstRow="1" bandRow="1">
                <a:tableStyleId>{8A107856-5554-42FB-B03E-39F5DBC370BA}</a:tableStyleId>
              </a:tblPr>
              <a:tblGrid>
                <a:gridCol w="5100638">
                  <a:extLst>
                    <a:ext uri="{9D8B030D-6E8A-4147-A177-3AD203B41FA5}">
                      <a16:colId xmlns:a16="http://schemas.microsoft.com/office/drawing/2014/main" xmlns="" val="2406783565"/>
                    </a:ext>
                  </a:extLst>
                </a:gridCol>
              </a:tblGrid>
              <a:tr h="370840">
                <a:tc>
                  <a:txBody>
                    <a:bodyPr/>
                    <a:lstStyle/>
                    <a:p>
                      <a:pPr algn="l"/>
                      <a:r>
                        <a:rPr lang="en-US" sz="1800" dirty="0" smtClean="0">
                          <a:solidFill>
                            <a:srgbClr val="0070C0"/>
                          </a:solidFill>
                        </a:rPr>
                        <a:t>Length of block in 32-bit words, inclusive</a:t>
                      </a:r>
                    </a:p>
                  </a:txBody>
                  <a:tcPr/>
                </a:tc>
                <a:extLst>
                  <a:ext uri="{0D108BD9-81ED-4DB2-BD59-A6C34878D82A}">
                    <a16:rowId xmlns:a16="http://schemas.microsoft.com/office/drawing/2014/main" xmlns="" val="572849522"/>
                  </a:ext>
                </a:extLst>
              </a:tr>
              <a:tr h="370840">
                <a:tc>
                  <a:txBody>
                    <a:bodyPr/>
                    <a:lstStyle/>
                    <a:p>
                      <a:pPr algn="l"/>
                      <a:r>
                        <a:rPr lang="en-US" sz="1800" b="1" dirty="0" smtClean="0">
                          <a:solidFill>
                            <a:srgbClr val="0070C0"/>
                          </a:solidFill>
                        </a:rPr>
                        <a:t>Record id</a:t>
                      </a:r>
                      <a:r>
                        <a:rPr lang="en-US" sz="1800" b="1" baseline="0" dirty="0" smtClean="0">
                          <a:solidFill>
                            <a:srgbClr val="0070C0"/>
                          </a:solidFill>
                        </a:rPr>
                        <a:t> starting at 0</a:t>
                      </a:r>
                      <a:endParaRPr lang="en-US" sz="1800" b="1" dirty="0">
                        <a:solidFill>
                          <a:srgbClr val="0070C0"/>
                        </a:solidFill>
                      </a:endParaRPr>
                    </a:p>
                  </a:txBody>
                  <a:tcPr/>
                </a:tc>
                <a:extLst>
                  <a:ext uri="{0D108BD9-81ED-4DB2-BD59-A6C34878D82A}">
                    <a16:rowId xmlns:a16="http://schemas.microsoft.com/office/drawing/2014/main" xmlns="" val="3048995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70C0"/>
                          </a:solidFill>
                        </a:rPr>
                        <a:t>Length of block header in 32-bit words</a:t>
                      </a:r>
                      <a:r>
                        <a:rPr lang="en-US" sz="1800" b="1" baseline="0" dirty="0" smtClean="0">
                          <a:solidFill>
                            <a:srgbClr val="0070C0"/>
                          </a:solidFill>
                        </a:rPr>
                        <a:t> (</a:t>
                      </a:r>
                      <a:r>
                        <a:rPr lang="en-US" sz="1800" b="1" dirty="0" smtClean="0">
                          <a:solidFill>
                            <a:srgbClr val="0070C0"/>
                          </a:solidFill>
                        </a:rPr>
                        <a:t>8)</a:t>
                      </a:r>
                    </a:p>
                  </a:txBody>
                  <a:tcPr/>
                </a:tc>
                <a:extLst>
                  <a:ext uri="{0D108BD9-81ED-4DB2-BD59-A6C34878D82A}">
                    <a16:rowId xmlns:a16="http://schemas.microsoft.com/office/drawing/2014/main" xmlns="" val="2297637020"/>
                  </a:ext>
                </a:extLst>
              </a:tr>
              <a:tr h="370840">
                <a:tc>
                  <a:txBody>
                    <a:bodyPr/>
                    <a:lstStyle/>
                    <a:p>
                      <a:pPr algn="l"/>
                      <a:r>
                        <a:rPr lang="en-US" sz="1800" b="1" dirty="0" smtClean="0">
                          <a:solidFill>
                            <a:srgbClr val="0070C0"/>
                          </a:solidFill>
                        </a:rPr>
                        <a:t>Offset in words to first event header in block relative to start of block</a:t>
                      </a:r>
                      <a:endParaRPr lang="en-US" sz="1800" b="1" dirty="0">
                        <a:solidFill>
                          <a:srgbClr val="0070C0"/>
                        </a:solidFill>
                      </a:endParaRPr>
                    </a:p>
                  </a:txBody>
                  <a:tcPr/>
                </a:tc>
                <a:extLst>
                  <a:ext uri="{0D108BD9-81ED-4DB2-BD59-A6C34878D82A}">
                    <a16:rowId xmlns:a16="http://schemas.microsoft.com/office/drawing/2014/main" xmlns="" val="1794106948"/>
                  </a:ext>
                </a:extLst>
              </a:tr>
              <a:tr h="370840">
                <a:tc>
                  <a:txBody>
                    <a:bodyPr/>
                    <a:lstStyle/>
                    <a:p>
                      <a:pPr algn="l"/>
                      <a:r>
                        <a:rPr lang="en-US" sz="1800" b="1" dirty="0" smtClean="0">
                          <a:solidFill>
                            <a:srgbClr val="0070C0"/>
                          </a:solidFill>
                        </a:rPr>
                        <a:t>Number of valid words in block (header + data).</a:t>
                      </a:r>
                      <a:r>
                        <a:rPr lang="en-US" sz="1800" b="1" baseline="0" dirty="0" smtClean="0">
                          <a:solidFill>
                            <a:srgbClr val="0070C0"/>
                          </a:solidFill>
                        </a:rPr>
                        <a:t> Same as block length except for the last block.</a:t>
                      </a:r>
                      <a:endParaRPr lang="en-US" sz="1800" b="1" dirty="0" smtClean="0">
                        <a:latin typeface="Arial" pitchFamily="34" charset="0"/>
                        <a:cs typeface="Arial" pitchFamily="34" charset="0"/>
                      </a:endParaRPr>
                    </a:p>
                  </a:txBody>
                  <a:tcPr/>
                </a:tc>
                <a:extLst>
                  <a:ext uri="{0D108BD9-81ED-4DB2-BD59-A6C34878D82A}">
                    <a16:rowId xmlns:a16="http://schemas.microsoft.com/office/drawing/2014/main" xmlns="" val="691911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libri"/>
                          <a:ea typeface="+mn-ea"/>
                          <a:cs typeface="+mn-cs"/>
                        </a:rPr>
                        <a:t>Evio format version</a:t>
                      </a:r>
                    </a:p>
                  </a:txBody>
                  <a:tcPr/>
                </a:tc>
                <a:extLst>
                  <a:ext uri="{0D108BD9-81ED-4DB2-BD59-A6C34878D82A}">
                    <a16:rowId xmlns:a16="http://schemas.microsoft.com/office/drawing/2014/main" xmlns="" val="91567990"/>
                  </a:ext>
                </a:extLst>
              </a:tr>
              <a:tr h="370840">
                <a:tc>
                  <a:txBody>
                    <a:bodyPr/>
                    <a:lstStyle/>
                    <a:p>
                      <a:pPr algn="l"/>
                      <a:r>
                        <a:rPr lang="en-US" sz="1800" b="1" dirty="0" smtClean="0">
                          <a:solidFill>
                            <a:srgbClr val="0070C0"/>
                          </a:solidFill>
                        </a:rPr>
                        <a:t>Reserved</a:t>
                      </a:r>
                      <a:endParaRPr lang="en-US" sz="1800" b="1" dirty="0">
                        <a:solidFill>
                          <a:srgbClr val="0070C0"/>
                        </a:solidFill>
                      </a:endParaRPr>
                    </a:p>
                  </a:txBody>
                  <a:tcPr/>
                </a:tc>
                <a:extLst>
                  <a:ext uri="{0D108BD9-81ED-4DB2-BD59-A6C34878D82A}">
                    <a16:rowId xmlns:a16="http://schemas.microsoft.com/office/drawing/2014/main" xmlns="" val="3057265993"/>
                  </a:ext>
                </a:extLst>
              </a:tr>
              <a:tr h="370840">
                <a:tc>
                  <a:txBody>
                    <a:bodyPr/>
                    <a:lstStyle/>
                    <a:p>
                      <a:pPr algn="l"/>
                      <a:r>
                        <a:rPr lang="en-US" sz="1800" b="1" dirty="0" smtClean="0">
                          <a:solidFill>
                            <a:srgbClr val="0070C0"/>
                          </a:solidFill>
                        </a:rPr>
                        <a:t>Number for endianness tracking (0xc0da0100) </a:t>
                      </a:r>
                      <a:endParaRPr lang="en-US" sz="1800" b="1" dirty="0">
                        <a:solidFill>
                          <a:srgbClr val="0070C0"/>
                        </a:solidFill>
                      </a:endParaRPr>
                    </a:p>
                  </a:txBody>
                  <a:tcPr/>
                </a:tc>
                <a:extLst>
                  <a:ext uri="{0D108BD9-81ED-4DB2-BD59-A6C34878D82A}">
                    <a16:rowId xmlns:a16="http://schemas.microsoft.com/office/drawing/2014/main" xmlns="" val="186783468"/>
                  </a:ext>
                </a:extLst>
              </a:tr>
            </a:tbl>
          </a:graphicData>
        </a:graphic>
      </p:graphicFrame>
    </p:spTree>
    <p:extLst>
      <p:ext uri="{BB962C8B-B14F-4D97-AF65-F5344CB8AC3E}">
        <p14:creationId xmlns:p14="http://schemas.microsoft.com/office/powerpoint/2010/main" val="2993960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533400"/>
            <a:ext cx="51720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Block Header</a:t>
            </a:r>
            <a:r>
              <a:rPr lang="en-US" sz="2000" b="1" dirty="0">
                <a:latin typeface="Arial" pitchFamily="34" charset="0"/>
                <a:cs typeface="Arial" pitchFamily="34" charset="0"/>
              </a:rPr>
              <a:t> </a:t>
            </a:r>
            <a:r>
              <a:rPr lang="en-US" sz="2000" b="1" dirty="0" smtClean="0">
                <a:latin typeface="Arial" pitchFamily="34" charset="0"/>
                <a:cs typeface="Arial" pitchFamily="34" charset="0"/>
              </a:rPr>
              <a:t>  (evio format version 4) </a:t>
            </a:r>
            <a:endParaRPr lang="en-US" sz="2000" b="1"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8249335"/>
              </p:ext>
            </p:extLst>
          </p:nvPr>
        </p:nvGraphicFramePr>
        <p:xfrm>
          <a:off x="381000" y="1038225"/>
          <a:ext cx="3132140" cy="4351655"/>
        </p:xfrm>
        <a:graphic>
          <a:graphicData uri="http://schemas.openxmlformats.org/drawingml/2006/table">
            <a:tbl>
              <a:tblPr firstRow="1" bandRow="1">
                <a:tableStyleId>{8A107856-5554-42FB-B03E-39F5DBC370BA}</a:tableStyleId>
              </a:tblPr>
              <a:tblGrid>
                <a:gridCol w="457200">
                  <a:extLst>
                    <a:ext uri="{9D8B030D-6E8A-4147-A177-3AD203B41FA5}">
                      <a16:colId xmlns:a16="http://schemas.microsoft.com/office/drawing/2014/main" xmlns="" val="317302207"/>
                    </a:ext>
                  </a:extLst>
                </a:gridCol>
                <a:gridCol w="1600200">
                  <a:extLst>
                    <a:ext uri="{9D8B030D-6E8A-4147-A177-3AD203B41FA5}">
                      <a16:colId xmlns:a16="http://schemas.microsoft.com/office/drawing/2014/main" xmlns="" val="2406783565"/>
                    </a:ext>
                  </a:extLst>
                </a:gridCol>
                <a:gridCol w="1074740">
                  <a:extLst>
                    <a:ext uri="{9D8B030D-6E8A-4147-A177-3AD203B41FA5}">
                      <a16:colId xmlns:a16="http://schemas.microsoft.com/office/drawing/2014/main" xmlns="" val="347428036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1</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Block Length</a:t>
                      </a:r>
                    </a:p>
                  </a:txBody>
                  <a:tcPr/>
                </a:tc>
                <a:tc hMerge="1">
                  <a:txBody>
                    <a:bodyPr/>
                    <a:lstStyle/>
                    <a:p>
                      <a:endParaRPr lang="en-US"/>
                    </a:p>
                  </a:txBody>
                  <a:tcPr/>
                </a:tc>
                <a:extLst>
                  <a:ext uri="{0D108BD9-81ED-4DB2-BD59-A6C34878D82A}">
                    <a16:rowId xmlns:a16="http://schemas.microsoft.com/office/drawing/2014/main" xmlns="" val="5728495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Block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latin typeface="Arial" pitchFamily="34" charset="0"/>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xmlns="" val="3048995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Header Length</a:t>
                      </a:r>
                    </a:p>
                  </a:txBody>
                  <a:tcPr/>
                </a:tc>
                <a:tc hMerge="1">
                  <a:txBody>
                    <a:bodyPr/>
                    <a:lstStyle/>
                    <a:p>
                      <a:endParaRPr lang="en-US"/>
                    </a:p>
                  </a:txBody>
                  <a:tcPr/>
                </a:tc>
                <a:extLst>
                  <a:ext uri="{0D108BD9-81ED-4DB2-BD59-A6C34878D82A}">
                    <a16:rowId xmlns:a16="http://schemas.microsoft.com/office/drawing/2014/main" xmlns="" val="22976370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Event Count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xmlns="" val="17941069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5</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Reserved 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xmlns="" val="691911157"/>
                  </a:ext>
                </a:extLst>
              </a:tr>
              <a:tr h="673735">
                <a:tc>
                  <a:txBody>
                    <a:bodyPr/>
                    <a:lstStyle/>
                    <a:p>
                      <a:pPr algn="ctr"/>
                      <a:r>
                        <a:rPr lang="en-US" b="1" dirty="0" smtClean="0"/>
                        <a:t>6</a:t>
                      </a:r>
                      <a:endParaRPr lang="en-US" b="1" dirty="0"/>
                    </a:p>
                  </a:txBody>
                  <a:tcPr/>
                </a:tc>
                <a:tc>
                  <a:txBody>
                    <a:bodyPr/>
                    <a:lstStyle/>
                    <a:p>
                      <a:pPr algn="ctr"/>
                      <a:r>
                        <a:rPr lang="en-US" sz="1800" b="1" dirty="0" smtClean="0">
                          <a:latin typeface="Arial" pitchFamily="34" charset="0"/>
                          <a:cs typeface="Arial" pitchFamily="34" charset="0"/>
                        </a:rPr>
                        <a:t> Bit Info</a:t>
                      </a:r>
                      <a:endParaRPr lang="en-US" dirty="0"/>
                    </a:p>
                  </a:txBody>
                  <a:tcPr/>
                </a:tc>
                <a:tc>
                  <a:txBody>
                    <a:bodyPr/>
                    <a:lstStyle/>
                    <a:p>
                      <a:r>
                        <a:rPr lang="en-US" sz="1800" b="1" dirty="0" smtClean="0">
                          <a:latin typeface="Arial" pitchFamily="34" charset="0"/>
                          <a:cs typeface="Arial" pitchFamily="34" charset="0"/>
                        </a:rPr>
                        <a:t>Version</a:t>
                      </a:r>
                      <a:endParaRPr lang="en-US" sz="1800" b="1" dirty="0" smtClean="0">
                        <a:latin typeface="Arial" pitchFamily="34" charset="0"/>
                        <a:cs typeface="Arial" pitchFamily="34" charset="0"/>
                      </a:endParaRPr>
                    </a:p>
                    <a:p>
                      <a:endParaRPr lang="en-US" sz="1800" b="1" dirty="0" smtClean="0">
                        <a:latin typeface="Arial" pitchFamily="34" charset="0"/>
                        <a:cs typeface="Arial" pitchFamily="34" charset="0"/>
                      </a:endParaRPr>
                    </a:p>
                  </a:txBody>
                  <a:tcPr/>
                </a:tc>
                <a:extLst>
                  <a:ext uri="{0D108BD9-81ED-4DB2-BD59-A6C34878D82A}">
                    <a16:rowId xmlns:a16="http://schemas.microsoft.com/office/drawing/2014/main" xmlns="" val="91567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7</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Reserved 2</a:t>
                      </a:r>
                    </a:p>
                  </a:txBody>
                  <a:tcPr/>
                </a:tc>
                <a:tc hMerge="1">
                  <a:txBody>
                    <a:bodyPr/>
                    <a:lstStyle/>
                    <a:p>
                      <a:endParaRPr lang="en-US"/>
                    </a:p>
                  </a:txBody>
                  <a:tcPr/>
                </a:tc>
                <a:extLst>
                  <a:ext uri="{0D108BD9-81ED-4DB2-BD59-A6C34878D82A}">
                    <a16:rowId xmlns:a16="http://schemas.microsoft.com/office/drawing/2014/main" xmlns="" val="30572659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8</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Arial" pitchFamily="34" charset="0"/>
                          <a:cs typeface="Arial" pitchFamily="34" charset="0"/>
                        </a:rPr>
                        <a:t>Magic Number</a:t>
                      </a:r>
                    </a:p>
                  </a:txBody>
                  <a:tcPr/>
                </a:tc>
                <a:tc hMerge="1">
                  <a:txBody>
                    <a:bodyPr/>
                    <a:lstStyle/>
                    <a:p>
                      <a:endParaRPr lang="en-US"/>
                    </a:p>
                  </a:txBody>
                  <a:tcPr/>
                </a:tc>
                <a:extLst>
                  <a:ext uri="{0D108BD9-81ED-4DB2-BD59-A6C34878D82A}">
                    <a16:rowId xmlns:a16="http://schemas.microsoft.com/office/drawing/2014/main" xmlns="" val="18678346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00488912"/>
              </p:ext>
            </p:extLst>
          </p:nvPr>
        </p:nvGraphicFramePr>
        <p:xfrm>
          <a:off x="3724475" y="1038225"/>
          <a:ext cx="5100638" cy="4361815"/>
        </p:xfrm>
        <a:graphic>
          <a:graphicData uri="http://schemas.openxmlformats.org/drawingml/2006/table">
            <a:tbl>
              <a:tblPr firstRow="1" bandRow="1">
                <a:tableStyleId>{8A107856-5554-42FB-B03E-39F5DBC370BA}</a:tableStyleId>
              </a:tblPr>
              <a:tblGrid>
                <a:gridCol w="5100638">
                  <a:extLst>
                    <a:ext uri="{9D8B030D-6E8A-4147-A177-3AD203B41FA5}">
                      <a16:colId xmlns:a16="http://schemas.microsoft.com/office/drawing/2014/main" xmlns="" val="2406783565"/>
                    </a:ext>
                  </a:extLst>
                </a:gridCol>
              </a:tblGrid>
              <a:tr h="370840">
                <a:tc>
                  <a:txBody>
                    <a:bodyPr/>
                    <a:lstStyle/>
                    <a:p>
                      <a:pPr algn="l"/>
                      <a:r>
                        <a:rPr lang="en-US" sz="1800" dirty="0" smtClean="0">
                          <a:solidFill>
                            <a:srgbClr val="0070C0"/>
                          </a:solidFill>
                        </a:rPr>
                        <a:t>Length of block in 32-bit words, inclusive</a:t>
                      </a:r>
                    </a:p>
                  </a:txBody>
                  <a:tcPr/>
                </a:tc>
                <a:extLst>
                  <a:ext uri="{0D108BD9-81ED-4DB2-BD59-A6C34878D82A}">
                    <a16:rowId xmlns:a16="http://schemas.microsoft.com/office/drawing/2014/main" xmlns="" val="572849522"/>
                  </a:ext>
                </a:extLst>
              </a:tr>
              <a:tr h="370840">
                <a:tc>
                  <a:txBody>
                    <a:bodyPr/>
                    <a:lstStyle/>
                    <a:p>
                      <a:pPr algn="l"/>
                      <a:r>
                        <a:rPr lang="en-US" sz="1800" b="1" dirty="0" smtClean="0">
                          <a:solidFill>
                            <a:srgbClr val="0070C0"/>
                          </a:solidFill>
                        </a:rPr>
                        <a:t>Order of block in network transfer (record id) starting at 1. From</a:t>
                      </a:r>
                      <a:r>
                        <a:rPr lang="en-US" sz="1800" b="1" baseline="0" dirty="0" smtClean="0">
                          <a:solidFill>
                            <a:srgbClr val="0070C0"/>
                          </a:solidFill>
                        </a:rPr>
                        <a:t> </a:t>
                      </a:r>
                      <a:r>
                        <a:rPr lang="en-US" sz="1800" b="1" dirty="0" smtClean="0">
                          <a:solidFill>
                            <a:srgbClr val="0070C0"/>
                          </a:solidFill>
                        </a:rPr>
                        <a:t>ROC:</a:t>
                      </a:r>
                      <a:r>
                        <a:rPr lang="en-US" sz="1800" b="1" baseline="0" dirty="0" smtClean="0">
                          <a:solidFill>
                            <a:srgbClr val="0070C0"/>
                          </a:solidFill>
                        </a:rPr>
                        <a:t> </a:t>
                      </a:r>
                      <a:r>
                        <a:rPr lang="en-US" sz="1800" b="1" dirty="0" smtClean="0">
                          <a:solidFill>
                            <a:srgbClr val="0070C0"/>
                          </a:solidFill>
                        </a:rPr>
                        <a:t>-1 if payload banks not being built.</a:t>
                      </a:r>
                      <a:endParaRPr lang="en-US" sz="1800" b="1" dirty="0">
                        <a:solidFill>
                          <a:srgbClr val="0070C0"/>
                        </a:solidFill>
                      </a:endParaRPr>
                    </a:p>
                  </a:txBody>
                  <a:tcPr/>
                </a:tc>
                <a:extLst>
                  <a:ext uri="{0D108BD9-81ED-4DB2-BD59-A6C34878D82A}">
                    <a16:rowId xmlns:a16="http://schemas.microsoft.com/office/drawing/2014/main" xmlns="" val="3048995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70C0"/>
                          </a:solidFill>
                        </a:rPr>
                        <a:t>Length of block header in 32-bit words</a:t>
                      </a:r>
                      <a:r>
                        <a:rPr lang="en-US" sz="1800" b="1" baseline="0" dirty="0" smtClean="0">
                          <a:solidFill>
                            <a:srgbClr val="0070C0"/>
                          </a:solidFill>
                        </a:rPr>
                        <a:t> (</a:t>
                      </a:r>
                      <a:r>
                        <a:rPr lang="en-US" sz="1800" b="1" dirty="0" smtClean="0">
                          <a:solidFill>
                            <a:srgbClr val="0070C0"/>
                          </a:solidFill>
                        </a:rPr>
                        <a:t>8)</a:t>
                      </a:r>
                    </a:p>
                  </a:txBody>
                  <a:tcPr/>
                </a:tc>
                <a:extLst>
                  <a:ext uri="{0D108BD9-81ED-4DB2-BD59-A6C34878D82A}">
                    <a16:rowId xmlns:a16="http://schemas.microsoft.com/office/drawing/2014/main" xmlns="" val="2297637020"/>
                  </a:ext>
                </a:extLst>
              </a:tr>
              <a:tr h="370840">
                <a:tc>
                  <a:txBody>
                    <a:bodyPr/>
                    <a:lstStyle/>
                    <a:p>
                      <a:pPr algn="l"/>
                      <a:r>
                        <a:rPr lang="en-US" sz="1800" b="1" dirty="0" smtClean="0">
                          <a:solidFill>
                            <a:srgbClr val="0070C0"/>
                          </a:solidFill>
                        </a:rPr>
                        <a:t>Number of evio events (payload banks) in block, not including dictionary.</a:t>
                      </a:r>
                      <a:endParaRPr lang="en-US" sz="1800" b="1" dirty="0">
                        <a:solidFill>
                          <a:srgbClr val="0070C0"/>
                        </a:solidFill>
                      </a:endParaRPr>
                    </a:p>
                  </a:txBody>
                  <a:tcPr/>
                </a:tc>
                <a:extLst>
                  <a:ext uri="{0D108BD9-81ED-4DB2-BD59-A6C34878D82A}">
                    <a16:rowId xmlns:a16="http://schemas.microsoft.com/office/drawing/2014/main" xmlns="" val="1794106948"/>
                  </a:ext>
                </a:extLst>
              </a:tr>
              <a:tr h="370840">
                <a:tc>
                  <a:txBody>
                    <a:bodyPr/>
                    <a:lstStyle/>
                    <a:p>
                      <a:pPr algn="l"/>
                      <a:r>
                        <a:rPr lang="en-US" sz="1800" b="1" dirty="0" smtClean="0">
                          <a:solidFill>
                            <a:srgbClr val="0070C0"/>
                          </a:solidFill>
                        </a:rPr>
                        <a:t>If content is being built (</a:t>
                      </a:r>
                      <a:r>
                        <a:rPr lang="en-US" sz="1800" b="1" dirty="0" err="1" smtClean="0">
                          <a:solidFill>
                            <a:srgbClr val="0070C0"/>
                          </a:solidFill>
                        </a:rPr>
                        <a:t>eg</a:t>
                      </a:r>
                      <a:r>
                        <a:rPr lang="en-US" sz="1800" b="1" dirty="0" smtClean="0">
                          <a:solidFill>
                            <a:srgbClr val="0070C0"/>
                          </a:solidFill>
                        </a:rPr>
                        <a:t> ROC Raw type), = source CODA id,</a:t>
                      </a:r>
                      <a:r>
                        <a:rPr lang="en-US" sz="1800" b="1" baseline="0" dirty="0" smtClean="0">
                          <a:solidFill>
                            <a:srgbClr val="0070C0"/>
                          </a:solidFill>
                        </a:rPr>
                        <a:t> </a:t>
                      </a:r>
                      <a:r>
                        <a:rPr lang="en-US" sz="1800" b="1" dirty="0" smtClean="0">
                          <a:solidFill>
                            <a:srgbClr val="0070C0"/>
                          </a:solidFill>
                        </a:rPr>
                        <a:t>else reserved</a:t>
                      </a:r>
                      <a:endParaRPr lang="en-US" sz="1800" b="1" dirty="0" smtClean="0">
                        <a:latin typeface="Arial" pitchFamily="34" charset="0"/>
                        <a:cs typeface="Arial" pitchFamily="34" charset="0"/>
                      </a:endParaRPr>
                    </a:p>
                  </a:txBody>
                  <a:tcPr/>
                </a:tc>
                <a:extLst>
                  <a:ext uri="{0D108BD9-81ED-4DB2-BD59-A6C34878D82A}">
                    <a16:rowId xmlns:a16="http://schemas.microsoft.com/office/drawing/2014/main" xmlns="" val="691911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mn-lt"/>
                          <a:ea typeface="+mn-ea"/>
                          <a:cs typeface="+mn-cs"/>
                        </a:rPr>
                        <a:t>Evio format version in low 8 bits.  Bit Info in high 24 bits  </a:t>
                      </a:r>
                      <a:r>
                        <a:rPr kumimoji="0" lang="en-US" sz="1200" b="1" i="0" u="none" strike="noStrike" kern="1200" cap="none" spc="0" normalizeH="0" baseline="0" noProof="0" dirty="0" smtClean="0">
                          <a:ln>
                            <a:noFill/>
                          </a:ln>
                          <a:solidFill>
                            <a:srgbClr val="0070C0"/>
                          </a:solidFill>
                          <a:effectLst/>
                          <a:uLnTx/>
                          <a:uFillTx/>
                          <a:latin typeface="Calibri"/>
                          <a:ea typeface="+mn-ea"/>
                          <a:cs typeface="+mn-cs"/>
                        </a:rPr>
                        <a:t>See next slide.</a:t>
                      </a:r>
                      <a:endParaRPr kumimoji="0" lang="en-US" sz="1200" b="1" i="0" u="none" strike="noStrike" kern="1200" cap="none" spc="0" normalizeH="0" baseline="0" noProof="0" dirty="0" smtClean="0">
                        <a:ln>
                          <a:noFill/>
                        </a:ln>
                        <a:solidFill>
                          <a:srgbClr val="0070C0"/>
                        </a:solidFill>
                        <a:effectLst/>
                        <a:uLnTx/>
                        <a:uFillTx/>
                        <a:latin typeface="Calibri"/>
                        <a:ea typeface="+mn-ea"/>
                        <a:cs typeface="+mn-cs"/>
                      </a:endParaRPr>
                    </a:p>
                  </a:txBody>
                  <a:tcPr/>
                </a:tc>
                <a:extLst>
                  <a:ext uri="{0D108BD9-81ED-4DB2-BD59-A6C34878D82A}">
                    <a16:rowId xmlns:a16="http://schemas.microsoft.com/office/drawing/2014/main" xmlns="" val="91567990"/>
                  </a:ext>
                </a:extLst>
              </a:tr>
              <a:tr h="414655">
                <a:tc>
                  <a:txBody>
                    <a:bodyPr/>
                    <a:lstStyle/>
                    <a:p>
                      <a:pPr algn="l"/>
                      <a:r>
                        <a:rPr lang="en-US" sz="1800" b="1" dirty="0" smtClean="0">
                          <a:solidFill>
                            <a:srgbClr val="0070C0"/>
                          </a:solidFill>
                        </a:rPr>
                        <a:t>Reserved</a:t>
                      </a:r>
                      <a:endParaRPr lang="en-US" sz="1800" b="1" dirty="0">
                        <a:solidFill>
                          <a:srgbClr val="0070C0"/>
                        </a:solidFill>
                      </a:endParaRPr>
                    </a:p>
                  </a:txBody>
                  <a:tcPr/>
                </a:tc>
                <a:extLst>
                  <a:ext uri="{0D108BD9-81ED-4DB2-BD59-A6C34878D82A}">
                    <a16:rowId xmlns:a16="http://schemas.microsoft.com/office/drawing/2014/main" xmlns="" val="3057265993"/>
                  </a:ext>
                </a:extLst>
              </a:tr>
              <a:tr h="370840">
                <a:tc>
                  <a:txBody>
                    <a:bodyPr/>
                    <a:lstStyle/>
                    <a:p>
                      <a:pPr algn="l"/>
                      <a:r>
                        <a:rPr lang="en-US" sz="1800" b="1" dirty="0" smtClean="0">
                          <a:solidFill>
                            <a:srgbClr val="0070C0"/>
                          </a:solidFill>
                        </a:rPr>
                        <a:t>Number for endianness tracking (0xc0da0100) </a:t>
                      </a:r>
                      <a:endParaRPr lang="en-US" sz="1800" b="1" dirty="0">
                        <a:solidFill>
                          <a:srgbClr val="0070C0"/>
                        </a:solidFill>
                      </a:endParaRPr>
                    </a:p>
                  </a:txBody>
                  <a:tcPr/>
                </a:tc>
                <a:extLst>
                  <a:ext uri="{0D108BD9-81ED-4DB2-BD59-A6C34878D82A}">
                    <a16:rowId xmlns:a16="http://schemas.microsoft.com/office/drawing/2014/main" xmlns="" val="186783468"/>
                  </a:ext>
                </a:extLst>
              </a:tr>
            </a:tbl>
          </a:graphicData>
        </a:graphic>
      </p:graphicFrame>
    </p:spTree>
    <p:extLst>
      <p:ext uri="{BB962C8B-B14F-4D97-AF65-F5344CB8AC3E}">
        <p14:creationId xmlns:p14="http://schemas.microsoft.com/office/powerpoint/2010/main" val="2276019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a:off x="5562600" y="2445857"/>
            <a:ext cx="0" cy="44974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71600" y="317973"/>
            <a:ext cx="6705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smtClean="0">
                <a:latin typeface="Arial" pitchFamily="34" charset="0"/>
                <a:cs typeface="Arial" pitchFamily="34" charset="0"/>
              </a:rPr>
              <a:t>Block Header, </a:t>
            </a:r>
            <a:r>
              <a:rPr lang="en-US" sz="2400" b="1" dirty="0" smtClean="0">
                <a:latin typeface="Arial" pitchFamily="34" charset="0"/>
                <a:cs typeface="Arial" pitchFamily="34" charset="0"/>
              </a:rPr>
              <a:t>Bit Info / Version Word</a:t>
            </a:r>
            <a:endParaRPr lang="en-US" sz="2400" b="1" dirty="0">
              <a:latin typeface="Arial" pitchFamily="34" charset="0"/>
              <a:cs typeface="Arial" pitchFamily="34" charset="0"/>
            </a:endParaRPr>
          </a:p>
        </p:txBody>
      </p:sp>
      <p:cxnSp>
        <p:nvCxnSpPr>
          <p:cNvPr id="3" name="Straight Connector 2"/>
          <p:cNvCxnSpPr/>
          <p:nvPr/>
        </p:nvCxnSpPr>
        <p:spPr>
          <a:xfrm>
            <a:off x="6741264" y="1817132"/>
            <a:ext cx="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010400" y="1359932"/>
            <a:ext cx="1345753" cy="369332"/>
          </a:xfrm>
          <a:prstGeom prst="rect">
            <a:avLst/>
          </a:prstGeom>
          <a:noFill/>
        </p:spPr>
        <p:txBody>
          <a:bodyPr wrap="none" rtlCol="0">
            <a:spAutoFit/>
          </a:bodyPr>
          <a:lstStyle/>
          <a:p>
            <a:r>
              <a:rPr lang="en-US" b="1" smtClean="0"/>
              <a:t>Evio Version</a:t>
            </a:r>
            <a:endParaRPr lang="en-US" b="1" dirty="0"/>
          </a:p>
        </p:txBody>
      </p:sp>
      <p:sp>
        <p:nvSpPr>
          <p:cNvPr id="6" name="TextBox 5"/>
          <p:cNvSpPr txBox="1"/>
          <p:nvPr/>
        </p:nvSpPr>
        <p:spPr>
          <a:xfrm>
            <a:off x="4724400" y="1359932"/>
            <a:ext cx="1063689" cy="369332"/>
          </a:xfrm>
          <a:prstGeom prst="rect">
            <a:avLst/>
          </a:prstGeom>
          <a:noFill/>
        </p:spPr>
        <p:txBody>
          <a:bodyPr wrap="none" rtlCol="0">
            <a:spAutoFit/>
          </a:bodyPr>
          <a:lstStyle/>
          <a:p>
            <a:r>
              <a:rPr lang="en-US" b="1" dirty="0" smtClean="0">
                <a:solidFill>
                  <a:schemeClr val="accent6">
                    <a:lumMod val="75000"/>
                  </a:schemeClr>
                </a:solidFill>
              </a:rPr>
              <a:t>Data Info</a:t>
            </a:r>
            <a:endParaRPr lang="en-US" b="1" dirty="0">
              <a:solidFill>
                <a:schemeClr val="accent6">
                  <a:lumMod val="75000"/>
                </a:schemeClr>
              </a:solidFill>
            </a:endParaRPr>
          </a:p>
        </p:txBody>
      </p:sp>
      <p:sp>
        <p:nvSpPr>
          <p:cNvPr id="10" name="TextBox 9"/>
          <p:cNvSpPr txBox="1"/>
          <p:nvPr/>
        </p:nvSpPr>
        <p:spPr>
          <a:xfrm>
            <a:off x="1743684" y="1359932"/>
            <a:ext cx="1075716" cy="369332"/>
          </a:xfrm>
          <a:prstGeom prst="rect">
            <a:avLst/>
          </a:prstGeom>
          <a:noFill/>
        </p:spPr>
        <p:txBody>
          <a:bodyPr wrap="square" rtlCol="0">
            <a:spAutoFit/>
          </a:bodyPr>
          <a:lstStyle/>
          <a:p>
            <a:r>
              <a:rPr lang="en-US" b="1" dirty="0" smtClean="0">
                <a:solidFill>
                  <a:schemeClr val="accent3">
                    <a:lumMod val="75000"/>
                  </a:schemeClr>
                </a:solidFill>
              </a:rPr>
              <a:t>Reserved</a:t>
            </a:r>
            <a:endParaRPr lang="en-US" b="1" dirty="0">
              <a:solidFill>
                <a:schemeClr val="accent3">
                  <a:lumMod val="75000"/>
                </a:schemeClr>
              </a:solidFill>
            </a:endParaRPr>
          </a:p>
        </p:txBody>
      </p:sp>
      <p:cxnSp>
        <p:nvCxnSpPr>
          <p:cNvPr id="13" name="Straight Connector 12"/>
          <p:cNvCxnSpPr/>
          <p:nvPr/>
        </p:nvCxnSpPr>
        <p:spPr>
          <a:xfrm>
            <a:off x="4495800" y="1845985"/>
            <a:ext cx="0" cy="5998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flipH="1">
            <a:off x="5300925" y="1988988"/>
            <a:ext cx="718875" cy="307777"/>
          </a:xfrm>
          <a:prstGeom prst="rect">
            <a:avLst/>
          </a:prstGeom>
          <a:noFill/>
        </p:spPr>
        <p:txBody>
          <a:bodyPr wrap="square" rtlCol="0">
            <a:spAutoFit/>
          </a:bodyPr>
          <a:lstStyle/>
          <a:p>
            <a:r>
              <a:rPr lang="en-US" sz="1400" b="1" dirty="0" smtClean="0">
                <a:solidFill>
                  <a:schemeClr val="accent6">
                    <a:lumMod val="75000"/>
                  </a:schemeClr>
                </a:solidFill>
              </a:rPr>
              <a:t>15 </a:t>
            </a:r>
            <a:r>
              <a:rPr lang="en-US" sz="1400" b="1" dirty="0" smtClean="0">
                <a:solidFill>
                  <a:schemeClr val="accent6">
                    <a:lumMod val="75000"/>
                  </a:schemeClr>
                </a:solidFill>
              </a:rPr>
              <a:t>- 8</a:t>
            </a:r>
            <a:endParaRPr lang="en-US" sz="1400" b="1" dirty="0">
              <a:solidFill>
                <a:schemeClr val="accent6">
                  <a:lumMod val="75000"/>
                </a:schemeClr>
              </a:solidFill>
            </a:endParaRPr>
          </a:p>
        </p:txBody>
      </p:sp>
      <p:sp>
        <p:nvSpPr>
          <p:cNvPr id="20" name="TextBox 19"/>
          <p:cNvSpPr txBox="1"/>
          <p:nvPr/>
        </p:nvSpPr>
        <p:spPr>
          <a:xfrm flipH="1">
            <a:off x="7467599" y="1988988"/>
            <a:ext cx="700997" cy="307777"/>
          </a:xfrm>
          <a:prstGeom prst="rect">
            <a:avLst/>
          </a:prstGeom>
          <a:noFill/>
        </p:spPr>
        <p:txBody>
          <a:bodyPr wrap="square" rtlCol="0">
            <a:spAutoFit/>
          </a:bodyPr>
          <a:lstStyle/>
          <a:p>
            <a:r>
              <a:rPr lang="en-US" sz="1400" b="1" dirty="0" smtClean="0">
                <a:solidFill>
                  <a:schemeClr val="accent4">
                    <a:lumMod val="75000"/>
                  </a:schemeClr>
                </a:solidFill>
              </a:rPr>
              <a:t>7 - 0</a:t>
            </a:r>
            <a:endParaRPr lang="en-US" sz="1400" b="1" dirty="0">
              <a:solidFill>
                <a:schemeClr val="accent4">
                  <a:lumMod val="75000"/>
                </a:schemeClr>
              </a:solidFill>
            </a:endParaRPr>
          </a:p>
        </p:txBody>
      </p:sp>
      <p:sp>
        <p:nvSpPr>
          <p:cNvPr id="27" name="Rectangle 26"/>
          <p:cNvSpPr/>
          <p:nvPr/>
        </p:nvSpPr>
        <p:spPr>
          <a:xfrm>
            <a:off x="457200" y="1831777"/>
            <a:ext cx="8305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694765611"/>
              </p:ext>
            </p:extLst>
          </p:nvPr>
        </p:nvGraphicFramePr>
        <p:xfrm>
          <a:off x="4495800" y="2895599"/>
          <a:ext cx="4229589" cy="3608219"/>
        </p:xfrm>
        <a:graphic>
          <a:graphicData uri="http://schemas.openxmlformats.org/drawingml/2006/table">
            <a:tbl>
              <a:tblPr firstRow="1" bandRow="1">
                <a:tableStyleId>{5DA37D80-6434-44D0-A028-1B22A696006F}</a:tableStyleId>
              </a:tblPr>
              <a:tblGrid>
                <a:gridCol w="638493">
                  <a:extLst>
                    <a:ext uri="{9D8B030D-6E8A-4147-A177-3AD203B41FA5}">
                      <a16:colId xmlns:a16="http://schemas.microsoft.com/office/drawing/2014/main" xmlns="" val="2464272670"/>
                    </a:ext>
                  </a:extLst>
                </a:gridCol>
                <a:gridCol w="3591096">
                  <a:extLst>
                    <a:ext uri="{9D8B030D-6E8A-4147-A177-3AD203B41FA5}">
                      <a16:colId xmlns:a16="http://schemas.microsoft.com/office/drawing/2014/main" xmlns="" val="3105417358"/>
                    </a:ext>
                  </a:extLst>
                </a:gridCol>
              </a:tblGrid>
              <a:tr h="419203">
                <a:tc>
                  <a:txBody>
                    <a:bodyPr/>
                    <a:lstStyle/>
                    <a:p>
                      <a:pPr algn="ctr"/>
                      <a:r>
                        <a:rPr lang="en-US" sz="1600" dirty="0" smtClean="0"/>
                        <a:t>BIT</a:t>
                      </a:r>
                      <a:endParaRPr lang="en-US" sz="1600" dirty="0" smtClean="0"/>
                    </a:p>
                  </a:txBody>
                  <a:tcPr/>
                </a:tc>
                <a:tc>
                  <a:txBody>
                    <a:bodyPr/>
                    <a:lstStyle/>
                    <a:p>
                      <a:pPr algn="ctr"/>
                      <a:r>
                        <a:rPr lang="en-US" sz="1600" dirty="0" smtClean="0"/>
                        <a:t>FUNCTION (if bit set)</a:t>
                      </a:r>
                      <a:endParaRPr lang="en-US" sz="1600" dirty="0" smtClean="0"/>
                    </a:p>
                  </a:txBody>
                  <a:tcPr/>
                </a:tc>
                <a:extLst>
                  <a:ext uri="{0D108BD9-81ED-4DB2-BD59-A6C34878D82A}">
                    <a16:rowId xmlns:a16="http://schemas.microsoft.com/office/drawing/2014/main" xmlns="" val="1560087998"/>
                  </a:ext>
                </a:extLst>
              </a:tr>
              <a:tr h="431494">
                <a:tc>
                  <a:txBody>
                    <a:bodyPr/>
                    <a:lstStyle/>
                    <a:p>
                      <a:r>
                        <a:rPr lang="en-US" sz="1400" b="1" dirty="0" smtClean="0">
                          <a:solidFill>
                            <a:schemeClr val="tx1"/>
                          </a:solidFill>
                        </a:rPr>
                        <a:t>8</a:t>
                      </a:r>
                      <a:endParaRPr lang="en-US" sz="1400" b="1" dirty="0">
                        <a:solidFill>
                          <a:schemeClr val="tx1"/>
                        </a:solidFill>
                      </a:endParaRPr>
                    </a:p>
                  </a:txBody>
                  <a:tcPr/>
                </a:tc>
                <a:tc>
                  <a:txBody>
                    <a:bodyPr/>
                    <a:lstStyle/>
                    <a:p>
                      <a:r>
                        <a:rPr lang="en-US" sz="1400" b="1" dirty="0" smtClean="0">
                          <a:solidFill>
                            <a:schemeClr val="tx1"/>
                          </a:solidFill>
                        </a:rPr>
                        <a:t>Dictionary exists</a:t>
                      </a:r>
                      <a:endParaRPr lang="en-US" sz="1400" b="1" dirty="0">
                        <a:solidFill>
                          <a:schemeClr val="tx1"/>
                        </a:solidFill>
                      </a:endParaRPr>
                    </a:p>
                  </a:txBody>
                  <a:tcPr/>
                </a:tc>
                <a:extLst>
                  <a:ext uri="{0D108BD9-81ED-4DB2-BD59-A6C34878D82A}">
                    <a16:rowId xmlns:a16="http://schemas.microsoft.com/office/drawing/2014/main" xmlns="" val="800046308"/>
                  </a:ext>
                </a:extLst>
              </a:tr>
              <a:tr h="431494">
                <a:tc>
                  <a:txBody>
                    <a:bodyPr/>
                    <a:lstStyle/>
                    <a:p>
                      <a:r>
                        <a:rPr lang="en-US" sz="1400" b="1" dirty="0" smtClean="0">
                          <a:solidFill>
                            <a:schemeClr val="tx1"/>
                          </a:solidFill>
                        </a:rPr>
                        <a:t>9</a:t>
                      </a:r>
                      <a:endParaRPr lang="en-US" sz="1400" b="1" dirty="0">
                        <a:solidFill>
                          <a:schemeClr val="tx1"/>
                        </a:solidFill>
                      </a:endParaRPr>
                    </a:p>
                  </a:txBody>
                  <a:tcPr/>
                </a:tc>
                <a:tc>
                  <a:txBody>
                    <a:bodyPr/>
                    <a:lstStyle/>
                    <a:p>
                      <a:r>
                        <a:rPr lang="en-US" sz="1400" b="1" dirty="0" smtClean="0">
                          <a:solidFill>
                            <a:schemeClr val="tx1"/>
                          </a:solidFill>
                        </a:rPr>
                        <a:t>Is last</a:t>
                      </a:r>
                      <a:r>
                        <a:rPr lang="en-US" sz="1400" b="1" baseline="0" dirty="0" smtClean="0">
                          <a:solidFill>
                            <a:schemeClr val="tx1"/>
                          </a:solidFill>
                        </a:rPr>
                        <a:t> record in stream or file</a:t>
                      </a:r>
                      <a:endParaRPr lang="en-US" sz="1400" b="1" dirty="0">
                        <a:solidFill>
                          <a:schemeClr val="tx1"/>
                        </a:solidFill>
                      </a:endParaRPr>
                    </a:p>
                  </a:txBody>
                  <a:tcPr/>
                </a:tc>
                <a:extLst>
                  <a:ext uri="{0D108BD9-81ED-4DB2-BD59-A6C34878D82A}">
                    <a16:rowId xmlns:a16="http://schemas.microsoft.com/office/drawing/2014/main" xmlns="" val="3364704689"/>
                  </a:ext>
                </a:extLst>
              </a:tr>
              <a:tr h="626119">
                <a:tc>
                  <a:txBody>
                    <a:bodyPr/>
                    <a:lstStyle/>
                    <a:p>
                      <a:r>
                        <a:rPr lang="en-US" sz="1400" b="1" dirty="0" smtClean="0">
                          <a:solidFill>
                            <a:schemeClr val="tx1"/>
                          </a:solidFill>
                        </a:rPr>
                        <a:t>10-13</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Data content type for CODA online only: ROC Raw = 0, Physics = 1, Partial Physics = 2,  Disentangled = 3, User = 4, Control = 5, Other = 15</a:t>
                      </a:r>
                      <a:endParaRPr lang="en-US" sz="1400" b="1" dirty="0">
                        <a:solidFill>
                          <a:schemeClr val="tx1"/>
                        </a:solidFill>
                      </a:endParaRPr>
                    </a:p>
                  </a:txBody>
                  <a:tcPr/>
                </a:tc>
                <a:extLst>
                  <a:ext uri="{0D108BD9-81ED-4DB2-BD59-A6C34878D82A}">
                    <a16:rowId xmlns:a16="http://schemas.microsoft.com/office/drawing/2014/main" xmlns="" val="1200868339"/>
                  </a:ext>
                </a:extLst>
              </a:tr>
              <a:tr h="431494">
                <a:tc>
                  <a:txBody>
                    <a:bodyPr/>
                    <a:lstStyle/>
                    <a:p>
                      <a:r>
                        <a:rPr lang="en-US" sz="1400" b="1" dirty="0" smtClean="0">
                          <a:solidFill>
                            <a:schemeClr val="tx1"/>
                          </a:solidFill>
                        </a:rPr>
                        <a:t>14</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Has ”first event” (in every</a:t>
                      </a:r>
                      <a:r>
                        <a:rPr lang="en-US" sz="1400" b="1" baseline="0" dirty="0" smtClean="0">
                          <a:solidFill>
                            <a:schemeClr val="tx1"/>
                          </a:solidFill>
                        </a:rPr>
                        <a:t> split file) which is first USER type event in this block</a:t>
                      </a:r>
                      <a:endParaRPr lang="en-US" sz="1400" b="1" dirty="0" smtClean="0">
                        <a:solidFill>
                          <a:schemeClr val="tx1"/>
                        </a:solidFill>
                      </a:endParaRPr>
                    </a:p>
                  </a:txBody>
                  <a:tcPr/>
                </a:tc>
                <a:extLst>
                  <a:ext uri="{0D108BD9-81ED-4DB2-BD59-A6C34878D82A}">
                    <a16:rowId xmlns:a16="http://schemas.microsoft.com/office/drawing/2014/main" xmlns="" val="475819000"/>
                  </a:ext>
                </a:extLst>
              </a:tr>
              <a:tr h="431494">
                <a:tc>
                  <a:txBody>
                    <a:bodyPr/>
                    <a:lstStyle/>
                    <a:p>
                      <a:r>
                        <a:rPr lang="en-US" sz="1400" b="1" dirty="0" smtClean="0">
                          <a:solidFill>
                            <a:schemeClr val="tx1"/>
                          </a:solidFill>
                        </a:rPr>
                        <a:t>15</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Streaming data  (not triggered)</a:t>
                      </a:r>
                      <a:endParaRPr lang="en-US" sz="1400" b="1" dirty="0" smtClean="0">
                        <a:solidFill>
                          <a:schemeClr val="tx1"/>
                        </a:solidFill>
                      </a:endParaRPr>
                    </a:p>
                  </a:txBody>
                  <a:tcPr/>
                </a:tc>
              </a:tr>
              <a:tr h="431494">
                <a:tc>
                  <a:txBody>
                    <a:bodyPr/>
                    <a:lstStyle/>
                    <a:p>
                      <a:r>
                        <a:rPr lang="en-US" sz="1400" b="1" dirty="0" smtClean="0">
                          <a:solidFill>
                            <a:schemeClr val="tx1"/>
                          </a:solidFill>
                        </a:rPr>
                        <a:t>16-31</a:t>
                      </a:r>
                      <a:endParaRPr 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Reserved</a:t>
                      </a:r>
                    </a:p>
                  </a:txBody>
                  <a:tcPr/>
                </a:tc>
              </a:tr>
            </a:tbl>
          </a:graphicData>
        </a:graphic>
      </p:graphicFrame>
      <p:sp>
        <p:nvSpPr>
          <p:cNvPr id="33" name="Rectangle 32"/>
          <p:cNvSpPr/>
          <p:nvPr/>
        </p:nvSpPr>
        <p:spPr>
          <a:xfrm>
            <a:off x="762000" y="5029200"/>
            <a:ext cx="3276600" cy="923330"/>
          </a:xfrm>
          <a:prstGeom prst="rect">
            <a:avLst/>
          </a:prstGeom>
        </p:spPr>
        <p:txBody>
          <a:bodyPr wrap="square">
            <a:spAutoFit/>
          </a:bodyPr>
          <a:lstStyle/>
          <a:p>
            <a:pPr lvl="0">
              <a:defRPr/>
            </a:pPr>
            <a:r>
              <a:rPr lang="en-US" b="1">
                <a:solidFill>
                  <a:srgbClr val="0070C0"/>
                </a:solidFill>
              </a:rPr>
              <a:t>NOTE: User events from ROC are typed as ROC Raw (EB handles this).</a:t>
            </a:r>
            <a:endParaRPr lang="en-US" b="1" dirty="0">
              <a:solidFill>
                <a:srgbClr val="0070C0"/>
              </a:solidFill>
            </a:endParaRPr>
          </a:p>
        </p:txBody>
      </p:sp>
    </p:spTree>
    <p:extLst>
      <p:ext uri="{BB962C8B-B14F-4D97-AF65-F5344CB8AC3E}">
        <p14:creationId xmlns:p14="http://schemas.microsoft.com/office/powerpoint/2010/main" val="90252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6500" y="1981200"/>
            <a:ext cx="4191000" cy="193899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4000" b="1" dirty="0" smtClean="0">
                <a:latin typeface="Arial" pitchFamily="34" charset="0"/>
                <a:cs typeface="Arial" pitchFamily="34" charset="0"/>
              </a:rPr>
              <a:t>HIPO/EVIO FORMAT VERSION 6</a:t>
            </a:r>
            <a:endParaRPr lang="en-US" sz="4000" b="1" dirty="0">
              <a:latin typeface="Arial" pitchFamily="34" charset="0"/>
              <a:cs typeface="Arial" pitchFamily="34" charset="0"/>
            </a:endParaRPr>
          </a:p>
        </p:txBody>
      </p:sp>
    </p:spTree>
    <p:extLst>
      <p:ext uri="{BB962C8B-B14F-4D97-AF65-F5344CB8AC3E}">
        <p14:creationId xmlns:p14="http://schemas.microsoft.com/office/powerpoint/2010/main" val="3923419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538996"/>
            <a:ext cx="5943600" cy="5709404"/>
            <a:chOff x="1524000" y="538996"/>
            <a:chExt cx="5943600" cy="5709404"/>
          </a:xfrm>
        </p:grpSpPr>
        <p:sp>
          <p:nvSpPr>
            <p:cNvPr id="3" name="TextBox 2"/>
            <p:cNvSpPr txBox="1"/>
            <p:nvPr/>
          </p:nvSpPr>
          <p:spPr>
            <a:xfrm>
              <a:off x="3657600" y="538996"/>
              <a:ext cx="1828800"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b="1" dirty="0" smtClean="0">
                  <a:latin typeface="Arial" pitchFamily="34" charset="0"/>
                  <a:cs typeface="Arial" pitchFamily="34" charset="0"/>
                </a:rPr>
                <a:t>Record</a:t>
              </a:r>
              <a:endParaRPr lang="en-US" sz="3200" b="1" dirty="0">
                <a:latin typeface="Arial" pitchFamily="34" charset="0"/>
                <a:cs typeface="Arial" pitchFamily="34" charset="0"/>
              </a:endParaRPr>
            </a:p>
          </p:txBody>
        </p:sp>
        <p:sp>
          <p:nvSpPr>
            <p:cNvPr id="4" name="TextBox 3"/>
            <p:cNvSpPr txBox="1"/>
            <p:nvPr/>
          </p:nvSpPr>
          <p:spPr>
            <a:xfrm>
              <a:off x="1752600" y="1222682"/>
              <a:ext cx="2057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smtClean="0">
                  <a:latin typeface="Arial" pitchFamily="34" charset="0"/>
                  <a:cs typeface="Arial" pitchFamily="34" charset="0"/>
                </a:rPr>
                <a:t>Uncompressed</a:t>
              </a:r>
              <a:endParaRPr lang="en-US" sz="2000" b="1" dirty="0">
                <a:latin typeface="Arial" pitchFamily="34" charset="0"/>
                <a:cs typeface="Arial" pitchFamily="34" charset="0"/>
              </a:endParaRPr>
            </a:p>
          </p:txBody>
        </p:sp>
        <p:sp>
          <p:nvSpPr>
            <p:cNvPr id="6" name="TextBox 5"/>
            <p:cNvSpPr txBox="1"/>
            <p:nvPr/>
          </p:nvSpPr>
          <p:spPr>
            <a:xfrm>
              <a:off x="5334000" y="1224393"/>
              <a:ext cx="1752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C</a:t>
              </a:r>
              <a:r>
                <a:rPr lang="en-US" sz="2000" b="1" dirty="0" smtClean="0">
                  <a:latin typeface="Arial" pitchFamily="34" charset="0"/>
                  <a:cs typeface="Arial" pitchFamily="34" charset="0"/>
                </a:rPr>
                <a:t>ompressed</a:t>
              </a:r>
              <a:endParaRPr lang="en-US" sz="2000" b="1" dirty="0">
                <a:latin typeface="Arial" pitchFamily="34" charset="0"/>
                <a:cs typeface="Arial" pitchFamily="34" charset="0"/>
              </a:endParaRPr>
            </a:p>
          </p:txBody>
        </p:sp>
        <p:sp>
          <p:nvSpPr>
            <p:cNvPr id="8" name="TextBox 7"/>
            <p:cNvSpPr txBox="1"/>
            <p:nvPr/>
          </p:nvSpPr>
          <p:spPr>
            <a:xfrm>
              <a:off x="1524000" y="1837372"/>
              <a:ext cx="2514600" cy="646331"/>
            </a:xfrm>
            <a:prstGeom prst="rect">
              <a:avLst/>
            </a:prstGeom>
            <a:noFill/>
            <a:ln w="19050">
              <a:solidFill>
                <a:schemeClr val="accent1">
                  <a:shade val="50000"/>
                </a:schemeClr>
              </a:solidFill>
            </a:ln>
          </p:spPr>
          <p:txBody>
            <a:bodyPr wrap="square" rtlCol="0">
              <a:spAutoFit/>
            </a:bodyPr>
            <a:lstStyle/>
            <a:p>
              <a:pPr algn="ctr"/>
              <a:r>
                <a:rPr lang="en-US" b="1" dirty="0" smtClean="0"/>
                <a:t>Record Header</a:t>
              </a:r>
            </a:p>
            <a:p>
              <a:pPr algn="ctr"/>
              <a:endParaRPr lang="en-US" dirty="0"/>
            </a:p>
          </p:txBody>
        </p:sp>
        <p:sp>
          <p:nvSpPr>
            <p:cNvPr id="9" name="TextBox 8"/>
            <p:cNvSpPr txBox="1"/>
            <p:nvPr/>
          </p:nvSpPr>
          <p:spPr>
            <a:xfrm>
              <a:off x="1524000" y="2676941"/>
              <a:ext cx="2514600" cy="923330"/>
            </a:xfrm>
            <a:prstGeom prst="rect">
              <a:avLst/>
            </a:prstGeom>
            <a:noFill/>
            <a:ln w="19050">
              <a:solidFill>
                <a:schemeClr val="accent1">
                  <a:shade val="50000"/>
                </a:schemeClr>
              </a:solidFill>
            </a:ln>
          </p:spPr>
          <p:txBody>
            <a:bodyPr wrap="square" rtlCol="0">
              <a:spAutoFit/>
            </a:bodyPr>
            <a:lstStyle/>
            <a:p>
              <a:pPr algn="ctr"/>
              <a:r>
                <a:rPr lang="en-US" b="1" dirty="0" smtClean="0"/>
                <a:t>Index Array of Event Lengths (bytes, one word </a:t>
              </a:r>
              <a:r>
                <a:rPr lang="en-US" b="1" smtClean="0"/>
                <a:t>per length)</a:t>
              </a:r>
              <a:endParaRPr lang="en-US" dirty="0"/>
            </a:p>
          </p:txBody>
        </p:sp>
        <p:grpSp>
          <p:nvGrpSpPr>
            <p:cNvPr id="12" name="Group 11"/>
            <p:cNvGrpSpPr/>
            <p:nvPr/>
          </p:nvGrpSpPr>
          <p:grpSpPr>
            <a:xfrm>
              <a:off x="1524000" y="3720286"/>
              <a:ext cx="2514600" cy="923330"/>
              <a:chOff x="1066800" y="3392269"/>
              <a:chExt cx="2514600" cy="923330"/>
            </a:xfrm>
          </p:grpSpPr>
          <p:sp>
            <p:nvSpPr>
              <p:cNvPr id="10" name="TextBox 9"/>
              <p:cNvSpPr txBox="1"/>
              <p:nvPr/>
            </p:nvSpPr>
            <p:spPr>
              <a:xfrm>
                <a:off x="1066800" y="3392269"/>
                <a:ext cx="2514600" cy="923330"/>
              </a:xfrm>
              <a:prstGeom prst="rect">
                <a:avLst/>
              </a:prstGeom>
              <a:noFill/>
              <a:ln w="19050">
                <a:solidFill>
                  <a:schemeClr val="accent1">
                    <a:shade val="50000"/>
                  </a:schemeClr>
                </a:solidFill>
              </a:ln>
            </p:spPr>
            <p:txBody>
              <a:bodyPr wrap="square" rtlCol="0">
                <a:spAutoFit/>
              </a:bodyPr>
              <a:lstStyle/>
              <a:p>
                <a:pPr algn="ctr"/>
                <a:r>
                  <a:rPr lang="en-US" b="1" dirty="0" smtClean="0"/>
                  <a:t>User Header</a:t>
                </a:r>
              </a:p>
              <a:p>
                <a:pPr algn="ctr"/>
                <a:endParaRPr lang="en-US" b="1" dirty="0" smtClean="0"/>
              </a:p>
              <a:p>
                <a:pPr algn="ctr"/>
                <a:endParaRPr lang="en-US" dirty="0"/>
              </a:p>
            </p:txBody>
          </p:sp>
          <p:sp>
            <p:nvSpPr>
              <p:cNvPr id="11" name="TextBox 10"/>
              <p:cNvSpPr txBox="1"/>
              <p:nvPr/>
            </p:nvSpPr>
            <p:spPr>
              <a:xfrm>
                <a:off x="1524000" y="3946267"/>
                <a:ext cx="2057400" cy="369332"/>
              </a:xfrm>
              <a:prstGeom prst="rect">
                <a:avLst/>
              </a:prstGeom>
              <a:noFill/>
              <a:ln w="19050" cmpd="sng">
                <a:solidFill>
                  <a:schemeClr val="accent1">
                    <a:shade val="50000"/>
                  </a:schemeClr>
                </a:solidFill>
                <a:prstDash val="dash"/>
              </a:ln>
            </p:spPr>
            <p:txBody>
              <a:bodyPr wrap="square" rtlCol="0">
                <a:spAutoFit/>
              </a:bodyPr>
              <a:lstStyle/>
              <a:p>
                <a:pPr algn="ctr"/>
                <a:r>
                  <a:rPr lang="en-US" b="1" dirty="0" smtClean="0"/>
                  <a:t>Pad 1</a:t>
                </a:r>
                <a:endParaRPr lang="en-US" dirty="0"/>
              </a:p>
            </p:txBody>
          </p:sp>
        </p:grpSp>
        <p:grpSp>
          <p:nvGrpSpPr>
            <p:cNvPr id="13" name="Group 12"/>
            <p:cNvGrpSpPr/>
            <p:nvPr/>
          </p:nvGrpSpPr>
          <p:grpSpPr>
            <a:xfrm>
              <a:off x="1524000" y="4771072"/>
              <a:ext cx="2514600" cy="1477328"/>
              <a:chOff x="1066800" y="3392267"/>
              <a:chExt cx="2514600" cy="1477328"/>
            </a:xfrm>
          </p:grpSpPr>
          <p:sp>
            <p:nvSpPr>
              <p:cNvPr id="14" name="TextBox 13"/>
              <p:cNvSpPr txBox="1"/>
              <p:nvPr/>
            </p:nvSpPr>
            <p:spPr>
              <a:xfrm>
                <a:off x="1066800" y="3392267"/>
                <a:ext cx="2514600" cy="1477328"/>
              </a:xfrm>
              <a:prstGeom prst="rect">
                <a:avLst/>
              </a:prstGeom>
              <a:solidFill>
                <a:srgbClr val="FFFF00">
                  <a:alpha val="26000"/>
                </a:srgbClr>
              </a:solidFill>
              <a:ln w="19050">
                <a:solidFill>
                  <a:schemeClr val="accent1">
                    <a:shade val="50000"/>
                  </a:schemeClr>
                </a:solidFill>
              </a:ln>
            </p:spPr>
            <p:txBody>
              <a:bodyPr wrap="square" rtlCol="0">
                <a:spAutoFit/>
              </a:bodyPr>
              <a:lstStyle/>
              <a:p>
                <a:pPr algn="ctr"/>
                <a:endParaRPr lang="en-US" b="1" dirty="0" smtClean="0"/>
              </a:p>
              <a:p>
                <a:pPr algn="ctr"/>
                <a:r>
                  <a:rPr lang="en-US" b="1" dirty="0" smtClean="0"/>
                  <a:t>Events</a:t>
                </a:r>
              </a:p>
              <a:p>
                <a:pPr algn="ctr"/>
                <a:endParaRPr lang="en-US" b="1" dirty="0" smtClean="0"/>
              </a:p>
              <a:p>
                <a:pPr algn="ctr"/>
                <a:endParaRPr lang="en-US" b="1" dirty="0" smtClean="0"/>
              </a:p>
              <a:p>
                <a:pPr algn="ctr"/>
                <a:endParaRPr lang="en-US" dirty="0"/>
              </a:p>
            </p:txBody>
          </p:sp>
          <p:sp>
            <p:nvSpPr>
              <p:cNvPr id="15" name="TextBox 14"/>
              <p:cNvSpPr txBox="1"/>
              <p:nvPr/>
            </p:nvSpPr>
            <p:spPr>
              <a:xfrm>
                <a:off x="1524000" y="4496474"/>
                <a:ext cx="2057400" cy="369332"/>
              </a:xfrm>
              <a:prstGeom prst="rect">
                <a:avLst/>
              </a:prstGeom>
              <a:solidFill>
                <a:schemeClr val="bg1"/>
              </a:solidFill>
              <a:ln w="19050" cmpd="sng">
                <a:solidFill>
                  <a:schemeClr val="accent1">
                    <a:shade val="50000"/>
                  </a:schemeClr>
                </a:solidFill>
                <a:prstDash val="dash"/>
              </a:ln>
            </p:spPr>
            <p:txBody>
              <a:bodyPr wrap="square" rtlCol="0">
                <a:spAutoFit/>
              </a:bodyPr>
              <a:lstStyle/>
              <a:p>
                <a:pPr algn="ctr"/>
                <a:r>
                  <a:rPr lang="en-US" b="1" dirty="0" smtClean="0"/>
                  <a:t>Pad 2</a:t>
                </a:r>
                <a:endParaRPr lang="en-US" dirty="0"/>
              </a:p>
            </p:txBody>
          </p:sp>
        </p:grpSp>
        <p:sp>
          <p:nvSpPr>
            <p:cNvPr id="18" name="TextBox 17"/>
            <p:cNvSpPr txBox="1"/>
            <p:nvPr/>
          </p:nvSpPr>
          <p:spPr>
            <a:xfrm>
              <a:off x="4953000" y="1838741"/>
              <a:ext cx="2514600" cy="646331"/>
            </a:xfrm>
            <a:prstGeom prst="rect">
              <a:avLst/>
            </a:prstGeom>
            <a:noFill/>
            <a:ln w="19050">
              <a:solidFill>
                <a:schemeClr val="accent1">
                  <a:shade val="50000"/>
                </a:schemeClr>
              </a:solidFill>
            </a:ln>
          </p:spPr>
          <p:txBody>
            <a:bodyPr wrap="square" rtlCol="0">
              <a:spAutoFit/>
            </a:bodyPr>
            <a:lstStyle/>
            <a:p>
              <a:pPr algn="ctr"/>
              <a:r>
                <a:rPr lang="en-US" b="1" dirty="0" smtClean="0"/>
                <a:t>Record Header</a:t>
              </a:r>
            </a:p>
            <a:p>
              <a:pPr algn="ctr"/>
              <a:endParaRPr lang="en-US" dirty="0"/>
            </a:p>
          </p:txBody>
        </p:sp>
        <p:grpSp>
          <p:nvGrpSpPr>
            <p:cNvPr id="19" name="Group 18"/>
            <p:cNvGrpSpPr/>
            <p:nvPr/>
          </p:nvGrpSpPr>
          <p:grpSpPr>
            <a:xfrm>
              <a:off x="4953000" y="2679224"/>
              <a:ext cx="2514600" cy="1757122"/>
              <a:chOff x="1066800" y="3392269"/>
              <a:chExt cx="2514600" cy="1932835"/>
            </a:xfrm>
          </p:grpSpPr>
          <p:sp>
            <p:nvSpPr>
              <p:cNvPr id="20" name="TextBox 19"/>
              <p:cNvSpPr txBox="1"/>
              <p:nvPr/>
            </p:nvSpPr>
            <p:spPr>
              <a:xfrm>
                <a:off x="1066800" y="3392269"/>
                <a:ext cx="2514600" cy="1929759"/>
              </a:xfrm>
              <a:prstGeom prst="rect">
                <a:avLst/>
              </a:prstGeom>
              <a:noFill/>
              <a:ln w="19050">
                <a:solidFill>
                  <a:schemeClr val="accent1">
                    <a:shade val="50000"/>
                  </a:schemeClr>
                </a:solidFill>
              </a:ln>
            </p:spPr>
            <p:txBody>
              <a:bodyPr wrap="square" rtlCol="0">
                <a:spAutoFit/>
              </a:bodyPr>
              <a:lstStyle/>
              <a:p>
                <a:pPr algn="ctr"/>
                <a:endParaRPr lang="en-US" b="1" dirty="0" smtClean="0"/>
              </a:p>
              <a:p>
                <a:pPr algn="ctr"/>
                <a:r>
                  <a:rPr lang="en-US" b="1" dirty="0" smtClean="0"/>
                  <a:t>Compressed Data</a:t>
                </a:r>
              </a:p>
              <a:p>
                <a:pPr algn="ctr"/>
                <a:endParaRPr lang="en-US" b="1" dirty="0" smtClean="0"/>
              </a:p>
              <a:p>
                <a:pPr algn="ctr"/>
                <a:endParaRPr lang="en-US" b="1" dirty="0" smtClean="0"/>
              </a:p>
              <a:p>
                <a:pPr algn="ctr"/>
                <a:endParaRPr lang="en-US" b="1" dirty="0" smtClean="0"/>
              </a:p>
              <a:p>
                <a:pPr algn="ctr"/>
                <a:endParaRPr lang="en-US" dirty="0"/>
              </a:p>
            </p:txBody>
          </p:sp>
          <p:sp>
            <p:nvSpPr>
              <p:cNvPr id="21" name="TextBox 20"/>
              <p:cNvSpPr txBox="1"/>
              <p:nvPr/>
            </p:nvSpPr>
            <p:spPr>
              <a:xfrm>
                <a:off x="1524000" y="4918839"/>
                <a:ext cx="2057400" cy="406265"/>
              </a:xfrm>
              <a:prstGeom prst="rect">
                <a:avLst/>
              </a:prstGeom>
              <a:noFill/>
              <a:ln w="19050" cmpd="sng">
                <a:solidFill>
                  <a:schemeClr val="accent1">
                    <a:shade val="50000"/>
                  </a:schemeClr>
                </a:solidFill>
                <a:prstDash val="dash"/>
              </a:ln>
            </p:spPr>
            <p:txBody>
              <a:bodyPr wrap="square" rtlCol="0">
                <a:spAutoFit/>
              </a:bodyPr>
              <a:lstStyle/>
              <a:p>
                <a:pPr algn="ctr"/>
                <a:r>
                  <a:rPr lang="en-US" b="1" dirty="0" smtClean="0"/>
                  <a:t>Pad 3</a:t>
                </a:r>
                <a:endParaRPr lang="en-US" dirty="0"/>
              </a:p>
            </p:txBody>
          </p:sp>
        </p:grpSp>
        <p:sp>
          <p:nvSpPr>
            <p:cNvPr id="22" name="Right Brace 21"/>
            <p:cNvSpPr/>
            <p:nvPr/>
          </p:nvSpPr>
          <p:spPr>
            <a:xfrm>
              <a:off x="4114800" y="2676940"/>
              <a:ext cx="685800" cy="3571459"/>
            </a:xfrm>
            <a:prstGeom prst="rightBrace">
              <a:avLst>
                <a:gd name="adj1" fmla="val 98333"/>
                <a:gd name="adj2" fmla="val 2866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5841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115120</TotalTime>
  <Words>4836</Words>
  <Application>Microsoft Macintosh PowerPoint</Application>
  <PresentationFormat>On-screen Show (4:3)</PresentationFormat>
  <Paragraphs>1201</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Mangal</vt:lpstr>
      <vt:lpstr>Arial</vt:lpstr>
      <vt:lpstr>Office Theme</vt:lpstr>
      <vt:lpstr>CODA Online Data Formats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Jefferson Science Associates, LLC</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bangdm</dc:creator>
  <cp:lastModifiedBy>Microsoft Office User</cp:lastModifiedBy>
  <cp:revision>1160</cp:revision>
  <cp:lastPrinted>2020-10-30T15:20:43Z</cp:lastPrinted>
  <dcterms:created xsi:type="dcterms:W3CDTF">2008-04-17T16:56:55Z</dcterms:created>
  <dcterms:modified xsi:type="dcterms:W3CDTF">2021-09-03T16:18:21Z</dcterms:modified>
</cp:coreProperties>
</file>