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9" r:id="rId3"/>
    <p:sldId id="281" r:id="rId4"/>
    <p:sldId id="282" r:id="rId5"/>
    <p:sldId id="308" r:id="rId6"/>
    <p:sldId id="283" r:id="rId7"/>
    <p:sldId id="284" r:id="rId8"/>
    <p:sldId id="302" r:id="rId9"/>
    <p:sldId id="293" r:id="rId10"/>
    <p:sldId id="286" r:id="rId11"/>
    <p:sldId id="299" r:id="rId12"/>
    <p:sldId id="294" r:id="rId13"/>
    <p:sldId id="285" r:id="rId14"/>
    <p:sldId id="287" r:id="rId15"/>
    <p:sldId id="291" r:id="rId16"/>
    <p:sldId id="289" r:id="rId17"/>
    <p:sldId id="288" r:id="rId18"/>
    <p:sldId id="292" r:id="rId19"/>
    <p:sldId id="274" r:id="rId20"/>
    <p:sldId id="280" r:id="rId21"/>
    <p:sldId id="259" r:id="rId22"/>
    <p:sldId id="301" r:id="rId23"/>
    <p:sldId id="304" r:id="rId24"/>
    <p:sldId id="307" r:id="rId25"/>
    <p:sldId id="306" r:id="rId26"/>
    <p:sldId id="276" r:id="rId27"/>
    <p:sldId id="303" r:id="rId28"/>
    <p:sldId id="305" r:id="rId29"/>
    <p:sldId id="275" r:id="rId30"/>
    <p:sldId id="277" r:id="rId31"/>
    <p:sldId id="278" r:id="rId32"/>
    <p:sldId id="261" r:id="rId33"/>
    <p:sldId id="262" r:id="rId34"/>
    <p:sldId id="264" r:id="rId35"/>
    <p:sldId id="263" r:id="rId36"/>
    <p:sldId id="271" r:id="rId37"/>
    <p:sldId id="265" r:id="rId38"/>
    <p:sldId id="266" r:id="rId39"/>
    <p:sldId id="270" r:id="rId40"/>
    <p:sldId id="269" r:id="rId41"/>
    <p:sldId id="273" r:id="rId42"/>
    <p:sldId id="296" r:id="rId43"/>
    <p:sldId id="298" r:id="rId44"/>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09" autoAdjust="0"/>
    <p:restoredTop sz="94484" autoAdjust="0"/>
  </p:normalViewPr>
  <p:slideViewPr>
    <p:cSldViewPr>
      <p:cViewPr varScale="1">
        <p:scale>
          <a:sx n="99" d="100"/>
          <a:sy n="99" d="100"/>
        </p:scale>
        <p:origin x="192" y="10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96"/>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06A35590-506D-4721-A6D9-F4A80246B670}" type="datetimeFigureOut">
              <a:rPr lang="en-US" smtClean="0"/>
              <a:pPr/>
              <a:t>3/12/25</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C61A717-5464-4AC3-A9AD-D8CDAD40A85F}" type="slidenum">
              <a:rPr lang="en-US" smtClean="0"/>
              <a:pPr/>
              <a:t>‹#›</a:t>
            </a:fld>
            <a:endParaRPr lang="en-US"/>
          </a:p>
        </p:txBody>
      </p:sp>
    </p:spTree>
    <p:extLst>
      <p:ext uri="{BB962C8B-B14F-4D97-AF65-F5344CB8AC3E}">
        <p14:creationId xmlns:p14="http://schemas.microsoft.com/office/powerpoint/2010/main" val="186731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13</a:t>
            </a:fld>
            <a:endParaRPr lang="en-US"/>
          </a:p>
        </p:txBody>
      </p:sp>
    </p:spTree>
    <p:extLst>
      <p:ext uri="{BB962C8B-B14F-4D97-AF65-F5344CB8AC3E}">
        <p14:creationId xmlns:p14="http://schemas.microsoft.com/office/powerpoint/2010/main" val="338883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15</a:t>
            </a:fld>
            <a:endParaRPr lang="en-US"/>
          </a:p>
        </p:txBody>
      </p:sp>
    </p:spTree>
    <p:extLst>
      <p:ext uri="{BB962C8B-B14F-4D97-AF65-F5344CB8AC3E}">
        <p14:creationId xmlns:p14="http://schemas.microsoft.com/office/powerpoint/2010/main" val="11596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16</a:t>
            </a:fld>
            <a:endParaRPr lang="en-US"/>
          </a:p>
        </p:txBody>
      </p:sp>
    </p:spTree>
    <p:extLst>
      <p:ext uri="{BB962C8B-B14F-4D97-AF65-F5344CB8AC3E}">
        <p14:creationId xmlns:p14="http://schemas.microsoft.com/office/powerpoint/2010/main" val="305846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17</a:t>
            </a:fld>
            <a:endParaRPr lang="en-US"/>
          </a:p>
        </p:txBody>
      </p:sp>
    </p:spTree>
    <p:extLst>
      <p:ext uri="{BB962C8B-B14F-4D97-AF65-F5344CB8AC3E}">
        <p14:creationId xmlns:p14="http://schemas.microsoft.com/office/powerpoint/2010/main" val="18812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005F13-F3BD-4379-ACBE-E9539140156C}" type="datetimeFigureOut">
              <a:rPr lang="en-US" smtClean="0"/>
              <a:pPr/>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05F13-F3BD-4379-ACBE-E9539140156C}" type="datetimeFigureOut">
              <a:rPr lang="en-US" smtClean="0"/>
              <a:pPr/>
              <a:t>3/12/25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005F13-F3BD-4379-ACBE-E9539140156C}" type="datetimeFigureOut">
              <a:rPr lang="en-US" smtClean="0"/>
              <a:pPr/>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005F13-F3BD-4379-ACBE-E9539140156C}" type="datetimeFigureOut">
              <a:rPr lang="en-US" smtClean="0"/>
              <a:pPr/>
              <a:t>3/12/25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005F13-F3BD-4379-ACBE-E9539140156C}" type="datetimeFigureOut">
              <a:rPr lang="en-US" smtClean="0"/>
              <a:pPr/>
              <a:t>3/12/25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5F13-F3BD-4379-ACBE-E9539140156C}" type="datetimeFigureOut">
              <a:rPr lang="en-US" smtClean="0"/>
              <a:pPr/>
              <a:t>3/12/25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3/12/25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05F13-F3BD-4379-ACBE-E9539140156C}" type="datetimeFigureOut">
              <a:rPr lang="en-US" smtClean="0"/>
              <a:pPr/>
              <a:t>3/12/25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A7A8-3DB1-49F5-B4F3-332BA5D6A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CODA Online Data </a:t>
            </a:r>
            <a:r>
              <a:rPr lang="en-US" dirty="0"/>
              <a:t>Formats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538996"/>
            <a:ext cx="5943600" cy="5709404"/>
            <a:chOff x="1524000" y="538996"/>
            <a:chExt cx="5943600" cy="5709404"/>
          </a:xfrm>
        </p:grpSpPr>
        <p:sp>
          <p:nvSpPr>
            <p:cNvPr id="3" name="TextBox 2"/>
            <p:cNvSpPr txBox="1"/>
            <p:nvPr/>
          </p:nvSpPr>
          <p:spPr>
            <a:xfrm>
              <a:off x="3657600" y="538996"/>
              <a:ext cx="18288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Record</a:t>
              </a:r>
            </a:p>
          </p:txBody>
        </p:sp>
        <p:sp>
          <p:nvSpPr>
            <p:cNvPr id="4" name="TextBox 3"/>
            <p:cNvSpPr txBox="1"/>
            <p:nvPr/>
          </p:nvSpPr>
          <p:spPr>
            <a:xfrm>
              <a:off x="1752600" y="1222682"/>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Uncompressed</a:t>
              </a:r>
            </a:p>
          </p:txBody>
        </p:sp>
        <p:sp>
          <p:nvSpPr>
            <p:cNvPr id="6" name="TextBox 5"/>
            <p:cNvSpPr txBox="1"/>
            <p:nvPr/>
          </p:nvSpPr>
          <p:spPr>
            <a:xfrm>
              <a:off x="5334000" y="1224393"/>
              <a:ext cx="1752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Compressed</a:t>
              </a:r>
            </a:p>
          </p:txBody>
        </p:sp>
        <p:sp>
          <p:nvSpPr>
            <p:cNvPr id="8" name="TextBox 7"/>
            <p:cNvSpPr txBox="1"/>
            <p:nvPr/>
          </p:nvSpPr>
          <p:spPr>
            <a:xfrm>
              <a:off x="1524000" y="1837372"/>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sp>
          <p:nvSpPr>
            <p:cNvPr id="9" name="TextBox 8"/>
            <p:cNvSpPr txBox="1"/>
            <p:nvPr/>
          </p:nvSpPr>
          <p:spPr>
            <a:xfrm>
              <a:off x="1524000" y="2676941"/>
              <a:ext cx="2514600" cy="923330"/>
            </a:xfrm>
            <a:prstGeom prst="rect">
              <a:avLst/>
            </a:prstGeom>
            <a:noFill/>
            <a:ln w="19050">
              <a:solidFill>
                <a:schemeClr val="accent1">
                  <a:shade val="50000"/>
                </a:schemeClr>
              </a:solidFill>
            </a:ln>
          </p:spPr>
          <p:txBody>
            <a:bodyPr wrap="square" rtlCol="0">
              <a:spAutoFit/>
            </a:bodyPr>
            <a:lstStyle/>
            <a:p>
              <a:pPr algn="ctr"/>
              <a:r>
                <a:rPr lang="en-US" b="1" dirty="0"/>
                <a:t>Index Array of Event Lengths (bytes, one word </a:t>
              </a:r>
              <a:r>
                <a:rPr lang="en-US" b="1"/>
                <a:t>per length)</a:t>
              </a:r>
              <a:endParaRPr lang="en-US" dirty="0"/>
            </a:p>
          </p:txBody>
        </p:sp>
        <p:grpSp>
          <p:nvGrpSpPr>
            <p:cNvPr id="12" name="Group 11"/>
            <p:cNvGrpSpPr/>
            <p:nvPr/>
          </p:nvGrpSpPr>
          <p:grpSpPr>
            <a:xfrm>
              <a:off x="1524000" y="3720286"/>
              <a:ext cx="2514600" cy="923330"/>
              <a:chOff x="1066800" y="3392269"/>
              <a:chExt cx="2514600" cy="923330"/>
            </a:xfrm>
          </p:grpSpPr>
          <p:sp>
            <p:nvSpPr>
              <p:cNvPr id="10" name="TextBox 9"/>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11" name="TextBox 10"/>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nvGrpSpPr>
            <p:cNvPr id="13" name="Group 12"/>
            <p:cNvGrpSpPr/>
            <p:nvPr/>
          </p:nvGrpSpPr>
          <p:grpSpPr>
            <a:xfrm>
              <a:off x="1524000" y="4771072"/>
              <a:ext cx="2514600" cy="1477328"/>
              <a:chOff x="1066800" y="3392267"/>
              <a:chExt cx="2514600" cy="1477328"/>
            </a:xfrm>
          </p:grpSpPr>
          <p:sp>
            <p:nvSpPr>
              <p:cNvPr id="14" name="TextBox 13"/>
              <p:cNvSpPr txBox="1"/>
              <p:nvPr/>
            </p:nvSpPr>
            <p:spPr>
              <a:xfrm>
                <a:off x="1066800" y="3392267"/>
                <a:ext cx="2514600" cy="1477328"/>
              </a:xfrm>
              <a:prstGeom prst="rect">
                <a:avLst/>
              </a:prstGeom>
              <a:solidFill>
                <a:srgbClr val="FFFF00">
                  <a:alpha val="26000"/>
                </a:srgbClr>
              </a:solidFill>
              <a:ln w="19050">
                <a:solidFill>
                  <a:schemeClr val="accent1">
                    <a:shade val="50000"/>
                  </a:schemeClr>
                </a:solidFill>
              </a:ln>
            </p:spPr>
            <p:txBody>
              <a:bodyPr wrap="square" rtlCol="0">
                <a:spAutoFit/>
              </a:bodyPr>
              <a:lstStyle/>
              <a:p>
                <a:pPr algn="ctr"/>
                <a:endParaRPr lang="en-US" b="1" dirty="0"/>
              </a:p>
              <a:p>
                <a:pPr algn="ctr"/>
                <a:r>
                  <a:rPr lang="en-US" b="1" dirty="0"/>
                  <a:t>Events</a:t>
                </a:r>
              </a:p>
              <a:p>
                <a:pPr algn="ctr"/>
                <a:endParaRPr lang="en-US" b="1" dirty="0"/>
              </a:p>
              <a:p>
                <a:pPr algn="ctr"/>
                <a:endParaRPr lang="en-US" b="1" dirty="0"/>
              </a:p>
              <a:p>
                <a:pPr algn="ctr"/>
                <a:endParaRPr lang="en-US" dirty="0"/>
              </a:p>
            </p:txBody>
          </p:sp>
          <p:sp>
            <p:nvSpPr>
              <p:cNvPr id="15" name="TextBox 14"/>
              <p:cNvSpPr txBox="1"/>
              <p:nvPr/>
            </p:nvSpPr>
            <p:spPr>
              <a:xfrm>
                <a:off x="1524000" y="4496474"/>
                <a:ext cx="2057400" cy="369332"/>
              </a:xfrm>
              <a:prstGeom prst="rect">
                <a:avLst/>
              </a:prstGeom>
              <a:solidFill>
                <a:schemeClr val="bg1"/>
              </a:solidFill>
              <a:ln w="19050" cmpd="sng">
                <a:solidFill>
                  <a:schemeClr val="accent1">
                    <a:shade val="50000"/>
                  </a:schemeClr>
                </a:solidFill>
                <a:prstDash val="dash"/>
              </a:ln>
            </p:spPr>
            <p:txBody>
              <a:bodyPr wrap="square" rtlCol="0">
                <a:spAutoFit/>
              </a:bodyPr>
              <a:lstStyle/>
              <a:p>
                <a:pPr algn="ctr"/>
                <a:r>
                  <a:rPr lang="en-US" b="1" dirty="0"/>
                  <a:t>Pad 2</a:t>
                </a:r>
                <a:endParaRPr lang="en-US" dirty="0"/>
              </a:p>
            </p:txBody>
          </p:sp>
        </p:grpSp>
        <p:sp>
          <p:nvSpPr>
            <p:cNvPr id="18" name="TextBox 17"/>
            <p:cNvSpPr txBox="1"/>
            <p:nvPr/>
          </p:nvSpPr>
          <p:spPr>
            <a:xfrm>
              <a:off x="4953000" y="1838741"/>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grpSp>
          <p:nvGrpSpPr>
            <p:cNvPr id="19" name="Group 18"/>
            <p:cNvGrpSpPr/>
            <p:nvPr/>
          </p:nvGrpSpPr>
          <p:grpSpPr>
            <a:xfrm>
              <a:off x="4953000" y="2679224"/>
              <a:ext cx="2514600" cy="1757122"/>
              <a:chOff x="1066800" y="3392269"/>
              <a:chExt cx="2514600" cy="1932835"/>
            </a:xfrm>
          </p:grpSpPr>
          <p:sp>
            <p:nvSpPr>
              <p:cNvPr id="20" name="TextBox 19"/>
              <p:cNvSpPr txBox="1"/>
              <p:nvPr/>
            </p:nvSpPr>
            <p:spPr>
              <a:xfrm>
                <a:off x="1066800" y="3392269"/>
                <a:ext cx="2514600" cy="1929759"/>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Compressed Data</a:t>
                </a:r>
              </a:p>
              <a:p>
                <a:pPr algn="ctr"/>
                <a:endParaRPr lang="en-US" b="1" dirty="0"/>
              </a:p>
              <a:p>
                <a:pPr algn="ctr"/>
                <a:endParaRPr lang="en-US" b="1" dirty="0"/>
              </a:p>
              <a:p>
                <a:pPr algn="ctr"/>
                <a:endParaRPr lang="en-US" b="1" dirty="0"/>
              </a:p>
              <a:p>
                <a:pPr algn="ctr"/>
                <a:endParaRPr lang="en-US" dirty="0"/>
              </a:p>
            </p:txBody>
          </p:sp>
          <p:sp>
            <p:nvSpPr>
              <p:cNvPr id="21" name="TextBox 20"/>
              <p:cNvSpPr txBox="1"/>
              <p:nvPr/>
            </p:nvSpPr>
            <p:spPr>
              <a:xfrm>
                <a:off x="1524000" y="4918839"/>
                <a:ext cx="2057400" cy="406265"/>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3</a:t>
                </a:r>
                <a:endParaRPr lang="en-US" dirty="0"/>
              </a:p>
            </p:txBody>
          </p:sp>
        </p:grpSp>
        <p:sp>
          <p:nvSpPr>
            <p:cNvPr id="22" name="Right Brace 21"/>
            <p:cNvSpPr/>
            <p:nvPr/>
          </p:nvSpPr>
          <p:spPr>
            <a:xfrm>
              <a:off x="4114800" y="2676940"/>
              <a:ext cx="685800" cy="3571459"/>
            </a:xfrm>
            <a:prstGeom prst="rightBrace">
              <a:avLst>
                <a:gd name="adj1" fmla="val 98333"/>
                <a:gd name="adj2" fmla="val 2866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5841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750488" y="1270280"/>
            <a:ext cx="7707714" cy="3270432"/>
            <a:chOff x="750488" y="1270280"/>
            <a:chExt cx="7707714" cy="3270432"/>
          </a:xfrm>
        </p:grpSpPr>
        <p:sp>
          <p:nvSpPr>
            <p:cNvPr id="4" name="TextBox 3"/>
            <p:cNvSpPr txBox="1"/>
            <p:nvPr/>
          </p:nvSpPr>
          <p:spPr>
            <a:xfrm>
              <a:off x="1345649" y="1270280"/>
              <a:ext cx="23622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a:latin typeface="Arial" pitchFamily="34" charset="0"/>
                  <a:cs typeface="Arial" pitchFamily="34" charset="0"/>
                </a:rPr>
                <a:t>Evio Events</a:t>
              </a:r>
            </a:p>
          </p:txBody>
        </p:sp>
        <p:sp>
          <p:nvSpPr>
            <p:cNvPr id="5" name="TextBox 4"/>
            <p:cNvSpPr txBox="1"/>
            <p:nvPr/>
          </p:nvSpPr>
          <p:spPr>
            <a:xfrm>
              <a:off x="5562600" y="1331835"/>
              <a:ext cx="22098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HIPO Events</a:t>
              </a:r>
            </a:p>
          </p:txBody>
        </p:sp>
        <p:grpSp>
          <p:nvGrpSpPr>
            <p:cNvPr id="45" name="Group 44"/>
            <p:cNvGrpSpPr/>
            <p:nvPr/>
          </p:nvGrpSpPr>
          <p:grpSpPr>
            <a:xfrm>
              <a:off x="4876800" y="1987610"/>
              <a:ext cx="3581402" cy="2547936"/>
              <a:chOff x="1714498" y="4343400"/>
              <a:chExt cx="2552702" cy="1527492"/>
            </a:xfrm>
          </p:grpSpPr>
          <p:sp>
            <p:nvSpPr>
              <p:cNvPr id="23" name="Rectangle 22"/>
              <p:cNvSpPr/>
              <p:nvPr/>
            </p:nvSpPr>
            <p:spPr>
              <a:xfrm>
                <a:off x="1714500" y="4343400"/>
                <a:ext cx="2552700" cy="152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14500" y="4343400"/>
                <a:ext cx="2552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56186" y="4416766"/>
                <a:ext cx="838200" cy="221415"/>
              </a:xfrm>
              <a:prstGeom prst="rect">
                <a:avLst/>
              </a:prstGeom>
              <a:noFill/>
            </p:spPr>
            <p:txBody>
              <a:bodyPr wrap="square" rtlCol="0">
                <a:spAutoFit/>
              </a:bodyPr>
              <a:lstStyle/>
              <a:p>
                <a:r>
                  <a:rPr lang="en-US" b="1" dirty="0"/>
                  <a:t>Event 1</a:t>
                </a:r>
              </a:p>
            </p:txBody>
          </p:sp>
          <p:sp>
            <p:nvSpPr>
              <p:cNvPr id="27" name="Rectangle 26"/>
              <p:cNvSpPr/>
              <p:nvPr/>
            </p:nvSpPr>
            <p:spPr>
              <a:xfrm>
                <a:off x="2362200" y="4724400"/>
                <a:ext cx="1905000" cy="381000"/>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969424" y="4786241"/>
                <a:ext cx="838200" cy="221415"/>
              </a:xfrm>
              <a:prstGeom prst="rect">
                <a:avLst/>
              </a:prstGeom>
              <a:noFill/>
            </p:spPr>
            <p:txBody>
              <a:bodyPr wrap="square" rtlCol="0">
                <a:spAutoFit/>
              </a:bodyPr>
              <a:lstStyle/>
              <a:p>
                <a:r>
                  <a:rPr lang="en-US" b="1" dirty="0"/>
                  <a:t>Event 2</a:t>
                </a:r>
              </a:p>
            </p:txBody>
          </p:sp>
          <p:sp>
            <p:nvSpPr>
              <p:cNvPr id="31" name="Rectangle 30"/>
              <p:cNvSpPr/>
              <p:nvPr/>
            </p:nvSpPr>
            <p:spPr>
              <a:xfrm>
                <a:off x="2933700" y="5103795"/>
                <a:ext cx="1333500" cy="387924"/>
              </a:xfrm>
              <a:prstGeom prst="rect">
                <a:avLst/>
              </a:prstGeom>
              <a:solidFill>
                <a:srgbClr val="C00000">
                  <a:alpha val="3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51513" y="5186636"/>
                <a:ext cx="838200" cy="221415"/>
              </a:xfrm>
              <a:prstGeom prst="rect">
                <a:avLst/>
              </a:prstGeom>
              <a:noFill/>
            </p:spPr>
            <p:txBody>
              <a:bodyPr wrap="square" rtlCol="0">
                <a:spAutoFit/>
              </a:bodyPr>
              <a:lstStyle/>
              <a:p>
                <a:r>
                  <a:rPr lang="en-US" b="1" dirty="0"/>
                  <a:t>Event N</a:t>
                </a:r>
              </a:p>
            </p:txBody>
          </p:sp>
          <p:sp>
            <p:nvSpPr>
              <p:cNvPr id="37" name="Rectangle 36"/>
              <p:cNvSpPr/>
              <p:nvPr/>
            </p:nvSpPr>
            <p:spPr>
              <a:xfrm>
                <a:off x="1714500" y="4722796"/>
                <a:ext cx="647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01880" y="5102008"/>
                <a:ext cx="731819" cy="387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14498" y="5101879"/>
                <a:ext cx="487379" cy="388013"/>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14500" y="5489892"/>
                <a:ext cx="800100" cy="381000"/>
              </a:xfrm>
              <a:prstGeom prst="rect">
                <a:avLst/>
              </a:prstGeom>
              <a:solidFill>
                <a:srgbClr val="C00000">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33649" y="5511115"/>
                <a:ext cx="1709751" cy="33851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074208" y="5560947"/>
                <a:ext cx="838200" cy="221415"/>
              </a:xfrm>
              <a:prstGeom prst="rect">
                <a:avLst/>
              </a:prstGeom>
              <a:noFill/>
            </p:spPr>
            <p:txBody>
              <a:bodyPr wrap="square" rtlCol="0">
                <a:spAutoFit/>
              </a:bodyPr>
              <a:lstStyle/>
              <a:p>
                <a:r>
                  <a:rPr lang="en-US" b="1" dirty="0"/>
                  <a:t>Pad 2</a:t>
                </a:r>
              </a:p>
            </p:txBody>
          </p:sp>
          <p:sp>
            <p:nvSpPr>
              <p:cNvPr id="44" name="TextBox 43"/>
              <p:cNvSpPr txBox="1"/>
              <p:nvPr/>
            </p:nvSpPr>
            <p:spPr>
              <a:xfrm>
                <a:off x="2362196" y="5073209"/>
                <a:ext cx="427021" cy="584775"/>
              </a:xfrm>
              <a:prstGeom prst="rect">
                <a:avLst/>
              </a:prstGeom>
              <a:noFill/>
            </p:spPr>
            <p:txBody>
              <a:bodyPr wrap="square" rtlCol="0">
                <a:spAutoFit/>
              </a:bodyPr>
              <a:lstStyle/>
              <a:p>
                <a:r>
                  <a:rPr lang="mr-IN" sz="3200" b="1" dirty="0"/>
                  <a:t>…</a:t>
                </a:r>
                <a:endParaRPr lang="en-US" sz="3200" b="1" dirty="0"/>
              </a:p>
            </p:txBody>
          </p:sp>
        </p:grpSp>
        <p:grpSp>
          <p:nvGrpSpPr>
            <p:cNvPr id="50" name="Group 49"/>
            <p:cNvGrpSpPr/>
            <p:nvPr/>
          </p:nvGrpSpPr>
          <p:grpSpPr>
            <a:xfrm>
              <a:off x="750488" y="1987610"/>
              <a:ext cx="3552522" cy="2553102"/>
              <a:chOff x="1368386" y="2529747"/>
              <a:chExt cx="2885755" cy="1467875"/>
            </a:xfrm>
          </p:grpSpPr>
          <p:sp>
            <p:nvSpPr>
              <p:cNvPr id="15" name="TextBox 14"/>
              <p:cNvSpPr txBox="1"/>
              <p:nvPr/>
            </p:nvSpPr>
            <p:spPr>
              <a:xfrm>
                <a:off x="1368386" y="2529747"/>
                <a:ext cx="2885755" cy="369332"/>
              </a:xfrm>
              <a:prstGeom prst="rect">
                <a:avLst/>
              </a:prstGeom>
              <a:solidFill>
                <a:srgbClr val="FFFF00">
                  <a:alpha val="26000"/>
                </a:srgbClr>
              </a:solidFill>
              <a:ln w="19050">
                <a:solidFill>
                  <a:schemeClr val="accent1">
                    <a:shade val="50000"/>
                  </a:schemeClr>
                </a:solidFill>
              </a:ln>
            </p:spPr>
            <p:txBody>
              <a:bodyPr wrap="square" rtlCol="0" anchor="ctr" anchorCtr="1">
                <a:spAutoFit/>
              </a:bodyPr>
              <a:lstStyle/>
              <a:p>
                <a:pPr algn="ctr"/>
                <a:r>
                  <a:rPr lang="en-US" b="1" dirty="0"/>
                  <a:t>Event 1</a:t>
                </a:r>
              </a:p>
            </p:txBody>
          </p:sp>
          <p:sp>
            <p:nvSpPr>
              <p:cNvPr id="46" name="TextBox 45"/>
              <p:cNvSpPr txBox="1"/>
              <p:nvPr/>
            </p:nvSpPr>
            <p:spPr>
              <a:xfrm>
                <a:off x="1368386" y="2895928"/>
                <a:ext cx="2885755" cy="369332"/>
              </a:xfrm>
              <a:prstGeom prst="rect">
                <a:avLst/>
              </a:prstGeom>
              <a:solidFill>
                <a:srgbClr val="FFC000">
                  <a:alpha val="50000"/>
                </a:srgbClr>
              </a:solidFill>
              <a:ln w="19050">
                <a:solidFill>
                  <a:schemeClr val="accent1">
                    <a:shade val="50000"/>
                  </a:schemeClr>
                </a:solidFill>
              </a:ln>
            </p:spPr>
            <p:txBody>
              <a:bodyPr wrap="square" rtlCol="0" anchor="ctr" anchorCtr="1">
                <a:spAutoFit/>
              </a:bodyPr>
              <a:lstStyle/>
              <a:p>
                <a:pPr algn="ctr"/>
                <a:r>
                  <a:rPr lang="en-US" b="1" dirty="0"/>
                  <a:t>Event 2</a:t>
                </a:r>
              </a:p>
            </p:txBody>
          </p:sp>
          <p:sp>
            <p:nvSpPr>
              <p:cNvPr id="47" name="TextBox 46"/>
              <p:cNvSpPr txBox="1"/>
              <p:nvPr/>
            </p:nvSpPr>
            <p:spPr>
              <a:xfrm>
                <a:off x="1368386" y="3262109"/>
                <a:ext cx="2885755" cy="369332"/>
              </a:xfrm>
              <a:prstGeom prst="rect">
                <a:avLst/>
              </a:prstGeom>
              <a:noFill/>
              <a:ln w="19050">
                <a:solidFill>
                  <a:schemeClr val="accent1">
                    <a:shade val="50000"/>
                  </a:schemeClr>
                </a:solidFill>
              </a:ln>
            </p:spPr>
            <p:txBody>
              <a:bodyPr wrap="square" rtlCol="0" anchor="ctr" anchorCtr="1">
                <a:spAutoFit/>
              </a:bodyPr>
              <a:lstStyle/>
              <a:p>
                <a:pPr algn="ctr"/>
                <a:r>
                  <a:rPr lang="mr-IN" b="1" dirty="0"/>
                  <a:t>…</a:t>
                </a:r>
                <a:endParaRPr lang="en-US" b="1" dirty="0"/>
              </a:p>
            </p:txBody>
          </p:sp>
          <p:sp>
            <p:nvSpPr>
              <p:cNvPr id="48" name="TextBox 47"/>
              <p:cNvSpPr txBox="1"/>
              <p:nvPr/>
            </p:nvSpPr>
            <p:spPr>
              <a:xfrm>
                <a:off x="1368386" y="3628290"/>
                <a:ext cx="2885755" cy="369332"/>
              </a:xfrm>
              <a:prstGeom prst="rect">
                <a:avLst/>
              </a:prstGeom>
              <a:solidFill>
                <a:srgbClr val="C00000">
                  <a:alpha val="31000"/>
                </a:srgbClr>
              </a:solidFill>
              <a:ln w="19050">
                <a:solidFill>
                  <a:schemeClr val="accent1">
                    <a:shade val="50000"/>
                  </a:schemeClr>
                </a:solidFill>
              </a:ln>
            </p:spPr>
            <p:txBody>
              <a:bodyPr wrap="square" rtlCol="0" anchor="ctr" anchorCtr="1">
                <a:spAutoFit/>
              </a:bodyPr>
              <a:lstStyle/>
              <a:p>
                <a:pPr algn="ctr"/>
                <a:r>
                  <a:rPr lang="en-US" b="1" dirty="0"/>
                  <a:t>Event N</a:t>
                </a:r>
              </a:p>
            </p:txBody>
          </p:sp>
        </p:grpSp>
      </p:grpSp>
    </p:spTree>
    <p:extLst>
      <p:ext uri="{BB962C8B-B14F-4D97-AF65-F5344CB8AC3E}">
        <p14:creationId xmlns:p14="http://schemas.microsoft.com/office/powerpoint/2010/main" val="111220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57400" y="1502878"/>
            <a:ext cx="5105400" cy="3983522"/>
            <a:chOff x="2931390" y="1170782"/>
            <a:chExt cx="3621810" cy="3983522"/>
          </a:xfrm>
        </p:grpSpPr>
        <p:sp>
          <p:nvSpPr>
            <p:cNvPr id="4" name="TextBox 3"/>
            <p:cNvSpPr txBox="1"/>
            <p:nvPr/>
          </p:nvSpPr>
          <p:spPr>
            <a:xfrm>
              <a:off x="2931390" y="1170782"/>
              <a:ext cx="362181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File Trailer</a:t>
              </a:r>
            </a:p>
          </p:txBody>
        </p:sp>
        <p:sp>
          <p:nvSpPr>
            <p:cNvPr id="5" name="TextBox 4"/>
            <p:cNvSpPr txBox="1"/>
            <p:nvPr/>
          </p:nvSpPr>
          <p:spPr>
            <a:xfrm>
              <a:off x="2931391" y="1752600"/>
              <a:ext cx="3621809" cy="923330"/>
            </a:xfrm>
            <a:prstGeom prst="rect">
              <a:avLst/>
            </a:prstGeom>
            <a:noFill/>
            <a:ln w="19050">
              <a:solidFill>
                <a:schemeClr val="accent1">
                  <a:shade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Arial" charset="0"/>
                  <a:cs typeface="Arial" charset="0"/>
                </a:rPr>
                <a:t>Record Header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2931390" y="2845980"/>
              <a:ext cx="3621810" cy="2308324"/>
            </a:xfrm>
            <a:prstGeom prst="rect">
              <a:avLst/>
            </a:prstGeom>
            <a:noFill/>
            <a:ln w="19050">
              <a:solidFill>
                <a:schemeClr val="accent1">
                  <a:shade val="50000"/>
                </a:schemeClr>
              </a:solidFill>
            </a:ln>
          </p:spPr>
          <p:txBody>
            <a:bodyPr wrap="square" rtlCol="0">
              <a:spAutoFit/>
            </a:bodyPr>
            <a:lstStyle/>
            <a:p>
              <a:pPr lvl="0" algn="ctr">
                <a:defRPr/>
              </a:pPr>
              <a:endParaRPr lang="de-DE" b="1" dirty="0"/>
            </a:p>
            <a:p>
              <a:pPr lvl="0" algn="ctr">
                <a:defRPr/>
              </a:pPr>
              <a:r>
                <a:rPr lang="de-DE" b="1" dirty="0">
                  <a:latin typeface="Arial" charset="0"/>
                  <a:ea typeface="Arial" charset="0"/>
                  <a:cs typeface="Arial" charset="0"/>
                </a:rPr>
                <a:t>Optional </a:t>
              </a:r>
              <a:r>
                <a:rPr lang="de-DE" b="1" dirty="0" err="1">
                  <a:latin typeface="Arial" charset="0"/>
                  <a:ea typeface="Arial" charset="0"/>
                  <a:cs typeface="Arial" charset="0"/>
                </a:rPr>
                <a:t>Uncompressed</a:t>
              </a:r>
              <a:r>
                <a:rPr lang="de-DE" b="1" dirty="0">
                  <a:latin typeface="Arial" charset="0"/>
                  <a:ea typeface="Arial" charset="0"/>
                  <a:cs typeface="Arial" charset="0"/>
                </a:rPr>
                <a:t> Array:</a:t>
              </a:r>
              <a:br>
                <a:rPr lang="de-DE" b="1" dirty="0">
                  <a:latin typeface="Arial" charset="0"/>
                  <a:ea typeface="Arial" charset="0"/>
                  <a:cs typeface="Arial" charset="0"/>
                </a:rPr>
              </a:br>
              <a:r>
                <a:rPr lang="de-DE" b="1" dirty="0" err="1">
                  <a:latin typeface="Arial" charset="0"/>
                  <a:ea typeface="Arial" charset="0"/>
                  <a:cs typeface="Arial" charset="0"/>
                </a:rPr>
                <a:t>record</a:t>
              </a:r>
              <a:r>
                <a:rPr lang="de-DE" b="1" dirty="0">
                  <a:latin typeface="Arial" charset="0"/>
                  <a:ea typeface="Arial" charset="0"/>
                  <a:cs typeface="Arial" charset="0"/>
                </a:rPr>
                <a:t> (not </a:t>
              </a:r>
              <a:r>
                <a:rPr lang="de-DE" b="1" dirty="0" err="1">
                  <a:latin typeface="Arial" charset="0"/>
                  <a:ea typeface="Arial" charset="0"/>
                  <a:cs typeface="Arial" charset="0"/>
                </a:rPr>
                <a:t>event</a:t>
              </a:r>
              <a:r>
                <a:rPr lang="de-DE" b="1" dirty="0">
                  <a:latin typeface="Arial" charset="0"/>
                  <a:ea typeface="Arial" charset="0"/>
                  <a:cs typeface="Arial" charset="0"/>
                </a:rPr>
                <a:t> !) </a:t>
              </a:r>
              <a:r>
                <a:rPr lang="de-DE" b="1" dirty="0" err="1">
                  <a:latin typeface="Arial" charset="0"/>
                  <a:ea typeface="Arial" charset="0"/>
                  <a:cs typeface="Arial" charset="0"/>
                </a:rPr>
                <a:t>length</a:t>
              </a:r>
              <a:r>
                <a:rPr lang="de-DE" b="1" dirty="0">
                  <a:latin typeface="Arial" charset="0"/>
                  <a:ea typeface="Arial" charset="0"/>
                  <a:cs typeface="Arial" charset="0"/>
                </a:rPr>
                <a:t> in </a:t>
              </a:r>
              <a:r>
                <a:rPr lang="de-DE" b="1" dirty="0" err="1">
                  <a:latin typeface="Arial" charset="0"/>
                  <a:ea typeface="Arial" charset="0"/>
                  <a:cs typeface="Arial" charset="0"/>
                </a:rPr>
                <a:t>bytes</a:t>
              </a:r>
              <a:r>
                <a:rPr lang="de-DE" b="1" dirty="0">
                  <a:latin typeface="Arial" charset="0"/>
                  <a:ea typeface="Arial" charset="0"/>
                  <a:cs typeface="Arial" charset="0"/>
                </a:rPr>
                <a:t>,</a:t>
              </a:r>
              <a:br>
                <a:rPr lang="de-DE" b="1" dirty="0">
                  <a:latin typeface="Arial" charset="0"/>
                  <a:ea typeface="Arial" charset="0"/>
                  <a:cs typeface="Arial" charset="0"/>
                </a:rPr>
              </a:br>
              <a:r>
                <a:rPr lang="de-DE" b="1" dirty="0">
                  <a:latin typeface="Arial" charset="0"/>
                  <a:ea typeface="Arial" charset="0"/>
                  <a:cs typeface="Arial" charset="0"/>
                </a:rPr>
                <a:t> </a:t>
              </a:r>
              <a:r>
                <a:rPr lang="de-DE" b="1" dirty="0" err="1">
                  <a:latin typeface="Arial" charset="0"/>
                  <a:ea typeface="Arial" charset="0"/>
                  <a:cs typeface="Arial" charset="0"/>
                </a:rPr>
                <a:t>followed</a:t>
              </a:r>
              <a:r>
                <a:rPr lang="de-DE" b="1" dirty="0">
                  <a:latin typeface="Arial" charset="0"/>
                  <a:ea typeface="Arial" charset="0"/>
                  <a:cs typeface="Arial" charset="0"/>
                </a:rPr>
                <a:t> </a:t>
              </a:r>
              <a:r>
                <a:rPr lang="de-DE" b="1" dirty="0" err="1">
                  <a:latin typeface="Arial" charset="0"/>
                  <a:ea typeface="Arial" charset="0"/>
                  <a:cs typeface="Arial" charset="0"/>
                </a:rPr>
                <a:t>by</a:t>
              </a:r>
              <a:r>
                <a:rPr lang="de-DE" b="1" dirty="0">
                  <a:latin typeface="Arial" charset="0"/>
                  <a:ea typeface="Arial" charset="0"/>
                  <a:cs typeface="Arial" charset="0"/>
                </a:rPr>
                <a:t> </a:t>
              </a:r>
              <a:r>
                <a:rPr lang="de-DE" b="1" dirty="0" err="1">
                  <a:latin typeface="Arial" charset="0"/>
                  <a:ea typeface="Arial" charset="0"/>
                  <a:cs typeface="Arial" charset="0"/>
                </a:rPr>
                <a:t>its</a:t>
              </a:r>
              <a:r>
                <a:rPr lang="de-DE" b="1" dirty="0">
                  <a:latin typeface="Arial" charset="0"/>
                  <a:ea typeface="Arial" charset="0"/>
                  <a:cs typeface="Arial" charset="0"/>
                </a:rPr>
                <a:t> </a:t>
              </a:r>
              <a:r>
                <a:rPr lang="de-DE" b="1" dirty="0" err="1">
                  <a:latin typeface="Arial" charset="0"/>
                  <a:ea typeface="Arial" charset="0"/>
                  <a:cs typeface="Arial" charset="0"/>
                </a:rPr>
                <a:t>event</a:t>
              </a:r>
              <a:r>
                <a:rPr lang="de-DE" b="1" dirty="0">
                  <a:latin typeface="Arial" charset="0"/>
                  <a:ea typeface="Arial" charset="0"/>
                  <a:cs typeface="Arial" charset="0"/>
                </a:rPr>
                <a:t> </a:t>
              </a:r>
              <a:r>
                <a:rPr lang="de-DE" b="1" dirty="0" err="1">
                  <a:latin typeface="Arial" charset="0"/>
                  <a:ea typeface="Arial" charset="0"/>
                  <a:cs typeface="Arial" charset="0"/>
                </a:rPr>
                <a:t>count</a:t>
              </a:r>
              <a:endParaRPr lang="de-DE" b="1" dirty="0">
                <a:latin typeface="Arial" charset="0"/>
                <a:ea typeface="Arial" charset="0"/>
                <a:cs typeface="Arial" charset="0"/>
              </a:endParaRPr>
            </a:p>
            <a:p>
              <a:pPr lvl="0" algn="ctr">
                <a:defRPr/>
              </a:pPr>
              <a:r>
                <a:rPr lang="de-DE" b="1" dirty="0">
                  <a:latin typeface="Arial" charset="0"/>
                  <a:ea typeface="Arial" charset="0"/>
                  <a:cs typeface="Arial" charset="0"/>
                </a:rPr>
                <a:t>(2 </a:t>
              </a:r>
              <a:r>
                <a:rPr lang="de-DE" b="1" dirty="0" err="1">
                  <a:latin typeface="Arial" charset="0"/>
                  <a:ea typeface="Arial" charset="0"/>
                  <a:cs typeface="Arial" charset="0"/>
                </a:rPr>
                <a:t>words</a:t>
              </a:r>
              <a:r>
                <a:rPr lang="de-DE" b="1" dirty="0">
                  <a:latin typeface="Arial" charset="0"/>
                  <a:ea typeface="Arial" charset="0"/>
                  <a:cs typeface="Arial" charset="0"/>
                </a:rPr>
                <a:t> / </a:t>
              </a:r>
              <a:r>
                <a:rPr lang="de-DE" b="1" dirty="0" err="1">
                  <a:latin typeface="Arial" charset="0"/>
                  <a:ea typeface="Arial" charset="0"/>
                  <a:cs typeface="Arial" charset="0"/>
                </a:rPr>
                <a:t>record</a:t>
              </a:r>
              <a:r>
                <a:rPr lang="de-DE" b="1" dirty="0">
                  <a:latin typeface="Arial" charset="0"/>
                  <a:ea typeface="Arial" charset="0"/>
                  <a:cs typeface="Arial" charset="0"/>
                </a:rPr>
                <a:t>)</a:t>
              </a:r>
            </a:p>
            <a:p>
              <a:pPr lvl="0" algn="ctr">
                <a:defRPr/>
              </a:pPr>
              <a:r>
                <a:rPr lang="de-DE" b="1" dirty="0">
                  <a:latin typeface="Arial" charset="0"/>
                  <a:ea typeface="Arial" charset="0"/>
                  <a:cs typeface="Arial" charset="0"/>
                </a:rPr>
                <a:t>(all </a:t>
              </a:r>
              <a:r>
                <a:rPr lang="de-DE" b="1" dirty="0" err="1">
                  <a:latin typeface="Arial" charset="0"/>
                  <a:ea typeface="Arial" charset="0"/>
                  <a:cs typeface="Arial" charset="0"/>
                </a:rPr>
                <a:t>records</a:t>
              </a:r>
              <a:r>
                <a:rPr lang="de-DE" b="1" dirty="0">
                  <a:latin typeface="Arial" charset="0"/>
                  <a:ea typeface="Arial" charset="0"/>
                  <a:cs typeface="Arial" charset="0"/>
                </a:rPr>
                <a:t> </a:t>
              </a:r>
              <a:r>
                <a:rPr lang="de-DE" b="1" dirty="0" err="1">
                  <a:latin typeface="Arial" charset="0"/>
                  <a:ea typeface="Arial" charset="0"/>
                  <a:cs typeface="Arial" charset="0"/>
                </a:rPr>
                <a:t>except</a:t>
              </a:r>
              <a:r>
                <a:rPr lang="de-DE" b="1" dirty="0">
                  <a:latin typeface="Arial" charset="0"/>
                  <a:ea typeface="Arial" charset="0"/>
                  <a:cs typeface="Arial" charset="0"/>
                </a:rPr>
                <a:t> </a:t>
              </a:r>
              <a:r>
                <a:rPr lang="de-DE" b="1" dirty="0" err="1">
                  <a:latin typeface="Arial" charset="0"/>
                  <a:ea typeface="Arial" charset="0"/>
                  <a:cs typeface="Arial" charset="0"/>
                </a:rPr>
                <a:t>this</a:t>
              </a:r>
              <a:r>
                <a:rPr lang="de-DE" b="1" dirty="0">
                  <a:latin typeface="Arial" charset="0"/>
                  <a:ea typeface="Arial" charset="0"/>
                  <a:cs typeface="Arial" charset="0"/>
                </a:rPr>
                <a:t> </a:t>
              </a:r>
              <a:r>
                <a:rPr lang="de-DE" b="1" dirty="0" err="1">
                  <a:latin typeface="Arial" charset="0"/>
                  <a:ea typeface="Arial" charset="0"/>
                  <a:cs typeface="Arial" charset="0"/>
                </a:rPr>
                <a:t>trailer</a:t>
              </a:r>
              <a:r>
                <a:rPr lang="de-DE" b="1" dirty="0">
                  <a:latin typeface="Arial" charset="0"/>
                  <a:ea typeface="Arial" charset="0"/>
                  <a:cs typeface="Arial" charset="0"/>
                </a:rPr>
                <a:t>)</a:t>
              </a:r>
            </a:p>
            <a:p>
              <a:pPr lvl="0" algn="ctr">
                <a:defRPr/>
              </a:pPr>
              <a:endParaRPr kumimoji="0" lang="en-US" sz="1800" b="1" u="none" strike="noStrike" kern="1200" cap="none" spc="0" normalizeH="0" baseline="0" noProof="0" dirty="0">
                <a:ln>
                  <a:noFill/>
                </a:ln>
                <a:solidFill>
                  <a:prstClr val="black"/>
                </a:solidFill>
                <a:effectLst/>
                <a:uLnTx/>
                <a:uFillTx/>
                <a:latin typeface="Calibri"/>
              </a:endParaRPr>
            </a:p>
          </p:txBody>
        </p:sp>
      </p:grpSp>
    </p:spTree>
    <p:extLst>
      <p:ext uri="{BB962C8B-B14F-4D97-AF65-F5344CB8AC3E}">
        <p14:creationId xmlns:p14="http://schemas.microsoft.com/office/powerpoint/2010/main" val="171183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5181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Record Header</a:t>
            </a:r>
          </a:p>
        </p:txBody>
      </p:sp>
      <p:graphicFrame>
        <p:nvGraphicFramePr>
          <p:cNvPr id="3" name="Table 2"/>
          <p:cNvGraphicFramePr>
            <a:graphicFrameLocks noGrp="1"/>
          </p:cNvGraphicFramePr>
          <p:nvPr>
            <p:extLst>
              <p:ext uri="{D42A27DB-BD31-4B8C-83A1-F6EECF244321}">
                <p14:modId xmlns:p14="http://schemas.microsoft.com/office/powerpoint/2010/main" val="4200079737"/>
              </p:ext>
            </p:extLst>
          </p:nvPr>
        </p:nvGraphicFramePr>
        <p:xfrm>
          <a:off x="381000" y="867384"/>
          <a:ext cx="3810000" cy="5533416"/>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815452">
                  <a:extLst>
                    <a:ext uri="{9D8B030D-6E8A-4147-A177-3AD203B41FA5}">
                      <a16:colId xmlns:a16="http://schemas.microsoft.com/office/drawing/2014/main" val="2406783565"/>
                    </a:ext>
                  </a:extLst>
                </a:gridCol>
                <a:gridCol w="1247775">
                  <a:extLst>
                    <a:ext uri="{9D8B030D-6E8A-4147-A177-3AD203B41FA5}">
                      <a16:colId xmlns:a16="http://schemas.microsoft.com/office/drawing/2014/main" val="1391314338"/>
                    </a:ext>
                  </a:extLst>
                </a:gridCol>
                <a:gridCol w="1190625">
                  <a:extLst>
                    <a:ext uri="{9D8B030D-6E8A-4147-A177-3AD203B41FA5}">
                      <a16:colId xmlns:a16="http://schemas.microsoft.com/office/drawing/2014/main" val="3474280363"/>
                    </a:ext>
                  </a:extLst>
                </a:gridCol>
              </a:tblGrid>
              <a:tr h="438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2849522"/>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995902"/>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637020"/>
                  </a:ext>
                </a:extLst>
              </a:tr>
              <a:tr h="408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Event</a:t>
                      </a:r>
                      <a:r>
                        <a:rPr lang="en-US" sz="1600" b="1" baseline="0" dirty="0">
                          <a:latin typeface="Arial" pitchFamily="34" charset="0"/>
                          <a:cs typeface="Arial" pitchFamily="34" charset="0"/>
                        </a:rPr>
                        <a:t> </a:t>
                      </a:r>
                      <a:r>
                        <a:rPr lang="en-US" sz="1600" b="1" dirty="0">
                          <a:latin typeface="Arial" pitchFamily="34" charset="0"/>
                          <a:cs typeface="Arial" pitchFamily="34" charset="0"/>
                        </a:rPr>
                        <a:t>Index Count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4106948"/>
                  </a:ext>
                </a:extLst>
              </a:tr>
              <a:tr h="4539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911157"/>
                  </a:ext>
                </a:extLst>
              </a:tr>
              <a:tr h="380078">
                <a:tc>
                  <a:txBody>
                    <a:bodyPr/>
                    <a:lstStyle/>
                    <a:p>
                      <a:pPr algn="ctr"/>
                      <a:r>
                        <a:rPr lang="en-US" sz="1600" b="1" dirty="0"/>
                        <a:t>6</a:t>
                      </a:r>
                    </a:p>
                  </a:txBody>
                  <a:tcPr/>
                </a:tc>
                <a:tc gridSpan="2">
                  <a:txBody>
                    <a:bodyPr/>
                    <a:lstStyle/>
                    <a:p>
                      <a:pPr algn="ctr"/>
                      <a:r>
                        <a:rPr lang="en-US" sz="1600" b="1" dirty="0">
                          <a:latin typeface="Arial" pitchFamily="34" charset="0"/>
                          <a:cs typeface="Arial" pitchFamily="34" charset="0"/>
                        </a:rPr>
                        <a:t> Bit Info</a:t>
                      </a:r>
                      <a:endParaRPr lang="en-US" sz="1600" dirty="0"/>
                    </a:p>
                  </a:txBody>
                  <a:tcPr/>
                </a:tc>
                <a:tc hMerge="1">
                  <a:txBody>
                    <a:bodyPr/>
                    <a:lstStyle/>
                    <a:p>
                      <a:endParaRPr lang="en-US"/>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265993"/>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83468"/>
                  </a:ext>
                </a:extLst>
              </a:tr>
              <a:tr h="420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Uncompressed Data Length</a:t>
                      </a:r>
                      <a:endParaRPr lang="en-US" sz="1600" b="1" dirty="0">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672943"/>
                  </a:ext>
                </a:extLst>
              </a:tr>
              <a:tr h="832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Type</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Compressed Data Length</a:t>
                      </a:r>
                    </a:p>
                  </a:txBody>
                  <a:tcPr/>
                </a:tc>
                <a:tc hMerge="1">
                  <a:txBody>
                    <a:bodyPr/>
                    <a:lstStyle/>
                    <a:p>
                      <a:endParaRPr lang="en-US"/>
                    </a:p>
                  </a:txBody>
                  <a:tcPr/>
                </a:tc>
                <a:extLst>
                  <a:ext uri="{0D108BD9-81ED-4DB2-BD59-A6C34878D82A}">
                    <a16:rowId xmlns:a16="http://schemas.microsoft.com/office/drawing/2014/main" val="2581518932"/>
                  </a:ext>
                </a:extLst>
              </a:tr>
              <a:tr h="559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a:t>
                      </a:r>
                      <a:r>
                        <a:rPr lang="en-US" sz="1600" b="1" baseline="0" dirty="0">
                          <a:latin typeface="Arial" pitchFamily="34" charset="0"/>
                          <a:cs typeface="Arial" pitchFamily="34" charset="0"/>
                        </a:rPr>
                        <a:t> </a:t>
                      </a:r>
                      <a:r>
                        <a:rPr lang="en-US" sz="1600" b="1" dirty="0">
                          <a:latin typeface="Arial" pitchFamily="34" charset="0"/>
                          <a:cs typeface="Arial" pitchFamily="34" charset="0"/>
                        </a:rPr>
                        <a:t>Register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4133926"/>
                  </a:ext>
                </a:extLst>
              </a:tr>
              <a:tr h="590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 2</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60470097"/>
              </p:ext>
            </p:extLst>
          </p:nvPr>
        </p:nvGraphicFramePr>
        <p:xfrm>
          <a:off x="4343400" y="842987"/>
          <a:ext cx="4495800" cy="5557813"/>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61002">
                <a:tc>
                  <a:txBody>
                    <a:bodyPr/>
                    <a:lstStyle/>
                    <a:p>
                      <a:pPr algn="l"/>
                      <a:r>
                        <a:rPr lang="en-US" sz="1200" dirty="0">
                          <a:solidFill>
                            <a:srgbClr val="0070C0"/>
                          </a:solidFill>
                          <a:latin typeface="+mn-lt"/>
                        </a:rPr>
                        <a:t>Length of record in 32-bit words, inclusive. If compressed, it’s the length of compressed data (including pad 3) + length of this header.</a:t>
                      </a:r>
                    </a:p>
                  </a:txBody>
                  <a:tcPr/>
                </a:tc>
                <a:extLst>
                  <a:ext uri="{0D108BD9-81ED-4DB2-BD59-A6C34878D82A}">
                    <a16:rowId xmlns:a16="http://schemas.microsoft.com/office/drawing/2014/main" val="572849522"/>
                  </a:ext>
                </a:extLst>
              </a:tr>
              <a:tr h="352261">
                <a:tc>
                  <a:txBody>
                    <a:bodyPr/>
                    <a:lstStyle/>
                    <a:p>
                      <a:pPr algn="l"/>
                      <a:r>
                        <a:rPr lang="en-US" sz="1200" b="1" dirty="0">
                          <a:solidFill>
                            <a:srgbClr val="0070C0"/>
                          </a:solidFill>
                          <a:latin typeface="+mn-lt"/>
                        </a:rPr>
                        <a:t>Record</a:t>
                      </a:r>
                      <a:r>
                        <a:rPr lang="en-US" sz="1200" b="1" baseline="0" dirty="0">
                          <a:solidFill>
                            <a:srgbClr val="0070C0"/>
                          </a:solidFill>
                          <a:latin typeface="+mn-lt"/>
                        </a:rPr>
                        <a:t> id from</a:t>
                      </a:r>
                      <a:r>
                        <a:rPr lang="en-US" sz="1200" b="1" dirty="0">
                          <a:solidFill>
                            <a:srgbClr val="0070C0"/>
                          </a:solidFill>
                          <a:latin typeface="+mn-lt"/>
                        </a:rPr>
                        <a:t> 1. From</a:t>
                      </a:r>
                      <a:r>
                        <a:rPr lang="en-US" sz="1200" b="1" baseline="0" dirty="0">
                          <a:solidFill>
                            <a:srgbClr val="0070C0"/>
                          </a:solidFill>
                          <a:latin typeface="+mn-lt"/>
                        </a:rPr>
                        <a:t> </a:t>
                      </a:r>
                      <a:r>
                        <a:rPr lang="en-US" sz="1200" b="1" dirty="0">
                          <a:solidFill>
                            <a:srgbClr val="0070C0"/>
                          </a:solidFill>
                          <a:latin typeface="+mn-lt"/>
                        </a:rPr>
                        <a:t>ROC:</a:t>
                      </a:r>
                      <a:r>
                        <a:rPr lang="en-US" sz="1200" b="1" baseline="0" dirty="0">
                          <a:solidFill>
                            <a:srgbClr val="0070C0"/>
                          </a:solidFill>
                          <a:latin typeface="+mn-lt"/>
                        </a:rPr>
                        <a:t> </a:t>
                      </a:r>
                      <a:r>
                        <a:rPr lang="en-US" sz="1200" b="1" dirty="0">
                          <a:solidFill>
                            <a:srgbClr val="0070C0"/>
                          </a:solidFill>
                          <a:latin typeface="+mn-lt"/>
                        </a:rPr>
                        <a:t>-1 if payload banks not being built</a:t>
                      </a:r>
                    </a:p>
                  </a:txBody>
                  <a:tcPr/>
                </a:tc>
                <a:extLst>
                  <a:ext uri="{0D108BD9-81ED-4DB2-BD59-A6C34878D82A}">
                    <a16:rowId xmlns:a16="http://schemas.microsoft.com/office/drawing/2014/main" val="3048995902"/>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Length of this header in 32-bit words</a:t>
                      </a:r>
                      <a:r>
                        <a:rPr lang="en-US" sz="1200" b="1" baseline="0" dirty="0">
                          <a:solidFill>
                            <a:srgbClr val="0070C0"/>
                          </a:solidFill>
                          <a:latin typeface="+mn-lt"/>
                        </a:rPr>
                        <a:t> (always 14</a:t>
                      </a:r>
                      <a:r>
                        <a:rPr lang="en-US" sz="1200" b="1" dirty="0">
                          <a:solidFill>
                            <a:srgbClr val="0070C0"/>
                          </a:solidFill>
                          <a:latin typeface="+mn-lt"/>
                        </a:rPr>
                        <a:t>)</a:t>
                      </a:r>
                    </a:p>
                  </a:txBody>
                  <a:tcPr/>
                </a:tc>
                <a:extLst>
                  <a:ext uri="{0D108BD9-81ED-4DB2-BD59-A6C34878D82A}">
                    <a16:rowId xmlns:a16="http://schemas.microsoft.com/office/drawing/2014/main" val="2297637020"/>
                  </a:ext>
                </a:extLst>
              </a:tr>
              <a:tr h="461002">
                <a:tc>
                  <a:txBody>
                    <a:bodyPr/>
                    <a:lstStyle/>
                    <a:p>
                      <a:pPr algn="l"/>
                      <a:r>
                        <a:rPr lang="en-US" sz="1200" b="1" dirty="0">
                          <a:solidFill>
                            <a:srgbClr val="0070C0"/>
                          </a:solidFill>
                          <a:latin typeface="+mn-lt"/>
                        </a:rPr>
                        <a:t>Number of events contained (Evio: not including dictionary). Same as index array length in 32-bit words</a:t>
                      </a:r>
                      <a:r>
                        <a:rPr lang="en-US" sz="1200" b="1" baseline="0" dirty="0">
                          <a:solidFill>
                            <a:srgbClr val="0070C0"/>
                          </a:solidFill>
                          <a:latin typeface="+mn-lt"/>
                        </a:rPr>
                        <a:t> if array exists.</a:t>
                      </a:r>
                      <a:endParaRPr lang="en-US" sz="1200" b="1" dirty="0">
                        <a:solidFill>
                          <a:srgbClr val="0070C0"/>
                        </a:solidFill>
                        <a:latin typeface="+mn-lt"/>
                      </a:endParaRPr>
                    </a:p>
                  </a:txBody>
                  <a:tcPr/>
                </a:tc>
                <a:extLst>
                  <a:ext uri="{0D108BD9-81ED-4DB2-BD59-A6C34878D82A}">
                    <a16:rowId xmlns:a16="http://schemas.microsoft.com/office/drawing/2014/main" val="1794106948"/>
                  </a:ext>
                </a:extLst>
              </a:tr>
              <a:tr h="461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Length of index array in bytes. Each</a:t>
                      </a:r>
                      <a:r>
                        <a:rPr lang="en-US" sz="1200" b="1" baseline="0" dirty="0">
                          <a:solidFill>
                            <a:srgbClr val="0070C0"/>
                          </a:solidFill>
                        </a:rPr>
                        <a:t> array </a:t>
                      </a:r>
                      <a:r>
                        <a:rPr lang="en-US" sz="1200" b="1" dirty="0">
                          <a:solidFill>
                            <a:srgbClr val="0070C0"/>
                          </a:solidFill>
                        </a:rPr>
                        <a:t>word is an</a:t>
                      </a:r>
                      <a:r>
                        <a:rPr lang="en-US" sz="1200" b="1" baseline="0" dirty="0">
                          <a:solidFill>
                            <a:srgbClr val="0070C0"/>
                          </a:solidFill>
                        </a:rPr>
                        <a:t> </a:t>
                      </a:r>
                      <a:r>
                        <a:rPr lang="en-US" sz="1200" b="1" dirty="0">
                          <a:solidFill>
                            <a:srgbClr val="0070C0"/>
                          </a:solidFill>
                        </a:rPr>
                        <a:t>event length in bytes.</a:t>
                      </a:r>
                    </a:p>
                  </a:txBody>
                  <a:tcPr/>
                </a:tc>
                <a:extLst>
                  <a:ext uri="{0D108BD9-81ED-4DB2-BD59-A6C34878D82A}">
                    <a16:rowId xmlns:a16="http://schemas.microsoft.com/office/drawing/2014/main" val="691911157"/>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Optional</a:t>
                      </a:r>
                      <a:r>
                        <a:rPr lang="en-US" sz="1200" b="1" baseline="0" dirty="0">
                          <a:solidFill>
                            <a:srgbClr val="0070C0"/>
                          </a:solidFill>
                          <a:latin typeface="+mn-lt"/>
                        </a:rPr>
                        <a:t> u</a:t>
                      </a:r>
                      <a:r>
                        <a:rPr lang="en-US" sz="1200" b="1" dirty="0">
                          <a:solidFill>
                            <a:srgbClr val="0070C0"/>
                          </a:solidFill>
                          <a:latin typeface="+mn-lt"/>
                        </a:rPr>
                        <a:t>ser header length</a:t>
                      </a:r>
                      <a:r>
                        <a:rPr lang="en-US" sz="1200" b="1" baseline="0" dirty="0">
                          <a:solidFill>
                            <a:srgbClr val="0070C0"/>
                          </a:solidFill>
                          <a:latin typeface="+mn-lt"/>
                        </a:rPr>
                        <a:t> in bytes</a:t>
                      </a:r>
                      <a:endParaRPr lang="en-US" sz="1200" b="1" dirty="0">
                        <a:latin typeface="+mn-lt"/>
                        <a:cs typeface="Arial" pitchFamily="34" charset="0"/>
                      </a:endParaRPr>
                    </a:p>
                  </a:txBody>
                  <a:tcPr/>
                </a:tc>
                <a:extLst>
                  <a:ext uri="{0D108BD9-81ED-4DB2-BD59-A6C34878D82A}">
                    <a16:rowId xmlns:a16="http://schemas.microsoft.com/office/drawing/2014/main" val="3057265993"/>
                  </a:ext>
                </a:extLst>
              </a:tr>
              <a:tr h="352261">
                <a:tc>
                  <a:txBody>
                    <a:bodyPr/>
                    <a:lstStyle/>
                    <a:p>
                      <a:pPr algn="l"/>
                      <a:r>
                        <a:rPr lang="en-US" sz="12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452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Length of uncompressed index + user header + events  in bytes. Does </a:t>
                      </a:r>
                      <a:r>
                        <a:rPr lang="en-US" sz="1200" b="1" i="1" baseline="0" dirty="0">
                          <a:solidFill>
                            <a:srgbClr val="0070C0"/>
                          </a:solidFill>
                          <a:latin typeface="+mn-lt"/>
                        </a:rPr>
                        <a:t>not</a:t>
                      </a:r>
                      <a:r>
                        <a:rPr lang="en-US" sz="1200" b="1" baseline="0" dirty="0">
                          <a:solidFill>
                            <a:srgbClr val="0070C0"/>
                          </a:solidFill>
                          <a:latin typeface="+mn-lt"/>
                        </a:rPr>
                        <a:t> include padding (pad 2).</a:t>
                      </a:r>
                      <a:endParaRPr lang="en-US" sz="1200" b="1" dirty="0">
                        <a:solidFill>
                          <a:srgbClr val="0070C0"/>
                        </a:solidFill>
                        <a:latin typeface="+mn-lt"/>
                      </a:endParaRPr>
                    </a:p>
                  </a:txBody>
                  <a:tcPr/>
                </a:tc>
                <a:extLst>
                  <a:ext uri="{0D108BD9-81ED-4DB2-BD59-A6C34878D82A}">
                    <a16:rowId xmlns:a16="http://schemas.microsoft.com/office/drawing/2014/main" val="2734479052"/>
                  </a:ext>
                </a:extLst>
              </a:tr>
              <a:tr h="645402">
                <a:tc>
                  <a:txBody>
                    <a:bodyPr/>
                    <a:lstStyle/>
                    <a:p>
                      <a:pPr algn="l"/>
                      <a:r>
                        <a:rPr lang="en-US" sz="1200" b="1" dirty="0">
                          <a:solidFill>
                            <a:srgbClr val="0070C0"/>
                          </a:solidFill>
                        </a:rPr>
                        <a:t>Compression type in</a:t>
                      </a:r>
                      <a:r>
                        <a:rPr lang="en-US" sz="1200" b="1" baseline="0" dirty="0">
                          <a:solidFill>
                            <a:srgbClr val="0070C0"/>
                          </a:solidFill>
                        </a:rPr>
                        <a:t> </a:t>
                      </a:r>
                      <a:r>
                        <a:rPr lang="en-US" sz="1200" b="1" dirty="0">
                          <a:solidFill>
                            <a:srgbClr val="0070C0"/>
                          </a:solidFill>
                        </a:rPr>
                        <a:t>high 4 bits</a:t>
                      </a:r>
                      <a:r>
                        <a:rPr lang="en-US" sz="1200" b="1" baseline="0" dirty="0">
                          <a:solidFill>
                            <a:srgbClr val="0070C0"/>
                          </a:solidFill>
                        </a:rPr>
                        <a:t> (0=none, 1 = LZ4, 2 = LZ4 Best, 3 = GZIP). Length of compressed data (index + user header + events) in 32-bit words (low 28 bits) which includes padding (pad 3) to 4 byte boundary .</a:t>
                      </a:r>
                    </a:p>
                  </a:txBody>
                  <a:tcPr/>
                </a:tc>
                <a:extLst>
                  <a:ext uri="{0D108BD9-81ED-4DB2-BD59-A6C34878D82A}">
                    <a16:rowId xmlns:a16="http://schemas.microsoft.com/office/drawing/2014/main" val="178728370"/>
                  </a:ext>
                </a:extLst>
              </a:tr>
              <a:tr h="523742">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1432738597"/>
                  </a:ext>
                </a:extLst>
              </a:tr>
              <a:tr h="609600">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640942856"/>
                  </a:ext>
                </a:extLst>
              </a:tr>
            </a:tbl>
          </a:graphicData>
        </a:graphic>
      </p:graphicFrame>
    </p:spTree>
    <p:extLst>
      <p:ext uri="{BB962C8B-B14F-4D97-AF65-F5344CB8AC3E}">
        <p14:creationId xmlns:p14="http://schemas.microsoft.com/office/powerpoint/2010/main" val="390923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a:latin typeface="Arial" pitchFamily="34" charset="0"/>
                <a:cs typeface="Arial" pitchFamily="34" charset="0"/>
              </a:rPr>
              <a:t>File/Record Headers, </a:t>
            </a:r>
            <a:r>
              <a:rPr lang="en-US" sz="2400" b="1" dirty="0">
                <a:latin typeface="Arial" pitchFamily="34" charset="0"/>
                <a:cs typeface="Arial" pitchFamily="34" charset="0"/>
              </a:rPr>
              <a:t>Bit Info / Version Word</a:t>
            </a:r>
          </a:p>
        </p:txBody>
      </p:sp>
      <p:cxnSp>
        <p:nvCxnSpPr>
          <p:cNvPr id="14" name="Straight Connector 13"/>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cxnSp>
        <p:nvCxnSpPr>
          <p:cNvPr id="24" name="Straight Connector 23"/>
          <p:cNvCxnSpPr/>
          <p:nvPr/>
        </p:nvCxnSpPr>
        <p:spPr>
          <a:xfrm>
            <a:off x="1905000" y="1831777"/>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26" name="TextBox 25"/>
          <p:cNvSpPr txBox="1"/>
          <p:nvPr/>
        </p:nvSpPr>
        <p:spPr>
          <a:xfrm>
            <a:off x="2351242" y="1359932"/>
            <a:ext cx="1382558" cy="369332"/>
          </a:xfrm>
          <a:prstGeom prst="rect">
            <a:avLst/>
          </a:prstGeom>
          <a:noFill/>
        </p:spPr>
        <p:txBody>
          <a:bodyPr wrap="none" rtlCol="0">
            <a:spAutoFit/>
          </a:bodyPr>
          <a:lstStyle/>
          <a:p>
            <a:r>
              <a:rPr lang="en-US" b="1" dirty="0">
                <a:solidFill>
                  <a:srgbClr val="0070C0"/>
                </a:solidFill>
              </a:rPr>
              <a:t>Padding Info</a:t>
            </a:r>
          </a:p>
        </p:txBody>
      </p:sp>
      <p:sp>
        <p:nvSpPr>
          <p:cNvPr id="29" name="TextBox 28"/>
          <p:cNvSpPr txBox="1"/>
          <p:nvPr/>
        </p:nvSpPr>
        <p:spPr>
          <a:xfrm>
            <a:off x="372084" y="990600"/>
            <a:ext cx="2752116" cy="369332"/>
          </a:xfrm>
          <a:prstGeom prst="rect">
            <a:avLst/>
          </a:prstGeom>
          <a:noFill/>
        </p:spPr>
        <p:txBody>
          <a:bodyPr wrap="square" rtlCol="0">
            <a:spAutoFit/>
          </a:bodyPr>
          <a:lstStyle/>
          <a:p>
            <a:r>
              <a:rPr lang="en-US" b="1" dirty="0">
                <a:solidFill>
                  <a:srgbClr val="7030A0"/>
                </a:solidFill>
              </a:rPr>
              <a:t>General Header Type</a:t>
            </a:r>
          </a:p>
        </p:txBody>
      </p:sp>
      <p:cxnSp>
        <p:nvCxnSpPr>
          <p:cNvPr id="30" name="Straight Connector 29"/>
          <p:cNvCxnSpPr/>
          <p:nvPr/>
        </p:nvCxnSpPr>
        <p:spPr>
          <a:xfrm>
            <a:off x="1295400" y="1826860"/>
            <a:ext cx="0" cy="6096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7884" y="1359932"/>
            <a:ext cx="13805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38" name="Straight Connector 37"/>
          <p:cNvCxnSpPr/>
          <p:nvPr/>
        </p:nvCxnSpPr>
        <p:spPr>
          <a:xfrm>
            <a:off x="321175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351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86526" y="1826860"/>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3229097" y="1988988"/>
            <a:ext cx="685802" cy="307777"/>
          </a:xfrm>
          <a:prstGeom prst="rect">
            <a:avLst/>
          </a:prstGeom>
          <a:noFill/>
        </p:spPr>
        <p:txBody>
          <a:bodyPr wrap="square" rtlCol="0">
            <a:spAutoFit/>
          </a:bodyPr>
          <a:lstStyle/>
          <a:p>
            <a:r>
              <a:rPr lang="en-US" sz="1400" b="1" dirty="0">
                <a:solidFill>
                  <a:srgbClr val="0070C0"/>
                </a:solidFill>
              </a:rPr>
              <a:t>21, 20</a:t>
            </a:r>
          </a:p>
        </p:txBody>
      </p:sp>
      <p:sp>
        <p:nvSpPr>
          <p:cNvPr id="44" name="TextBox 43"/>
          <p:cNvSpPr txBox="1"/>
          <p:nvPr/>
        </p:nvSpPr>
        <p:spPr>
          <a:xfrm flipH="1">
            <a:off x="2571342" y="1988988"/>
            <a:ext cx="685802" cy="307777"/>
          </a:xfrm>
          <a:prstGeom prst="rect">
            <a:avLst/>
          </a:prstGeom>
          <a:noFill/>
        </p:spPr>
        <p:txBody>
          <a:bodyPr wrap="square" rtlCol="0">
            <a:spAutoFit/>
          </a:bodyPr>
          <a:lstStyle/>
          <a:p>
            <a:r>
              <a:rPr lang="en-US" sz="1400" b="1" dirty="0">
                <a:solidFill>
                  <a:srgbClr val="0070C0"/>
                </a:solidFill>
              </a:rPr>
              <a:t>23, 22</a:t>
            </a:r>
          </a:p>
        </p:txBody>
      </p:sp>
      <p:sp>
        <p:nvSpPr>
          <p:cNvPr id="45" name="TextBox 44"/>
          <p:cNvSpPr txBox="1"/>
          <p:nvPr/>
        </p:nvSpPr>
        <p:spPr>
          <a:xfrm flipH="1">
            <a:off x="1914726" y="1988988"/>
            <a:ext cx="685802" cy="307777"/>
          </a:xfrm>
          <a:prstGeom prst="rect">
            <a:avLst/>
          </a:prstGeom>
          <a:noFill/>
        </p:spPr>
        <p:txBody>
          <a:bodyPr wrap="square" rtlCol="0">
            <a:spAutoFit/>
          </a:bodyPr>
          <a:lstStyle/>
          <a:p>
            <a:r>
              <a:rPr lang="en-US" sz="1400" b="1" dirty="0">
                <a:solidFill>
                  <a:srgbClr val="0070C0"/>
                </a:solidFill>
              </a:rPr>
              <a:t>25, 24</a:t>
            </a:r>
          </a:p>
        </p:txBody>
      </p:sp>
      <p:sp>
        <p:nvSpPr>
          <p:cNvPr id="49" name="TextBox 48"/>
          <p:cNvSpPr txBox="1"/>
          <p:nvPr/>
        </p:nvSpPr>
        <p:spPr>
          <a:xfrm flipH="1">
            <a:off x="533398" y="1988988"/>
            <a:ext cx="770104" cy="307777"/>
          </a:xfrm>
          <a:prstGeom prst="rect">
            <a:avLst/>
          </a:prstGeom>
          <a:noFill/>
        </p:spPr>
        <p:txBody>
          <a:bodyPr wrap="square" rtlCol="0">
            <a:spAutoFit/>
          </a:bodyPr>
          <a:lstStyle/>
          <a:p>
            <a:r>
              <a:rPr lang="en-US" sz="1400" b="1" dirty="0">
                <a:solidFill>
                  <a:schemeClr val="accent4">
                    <a:lumMod val="75000"/>
                  </a:schemeClr>
                </a:solidFill>
              </a:rPr>
              <a:t>31 - 28</a:t>
            </a:r>
          </a:p>
        </p:txBody>
      </p:sp>
      <p:sp>
        <p:nvSpPr>
          <p:cNvPr id="50" name="TextBox 49"/>
          <p:cNvSpPr txBox="1"/>
          <p:nvPr/>
        </p:nvSpPr>
        <p:spPr>
          <a:xfrm flipH="1">
            <a:off x="1276148" y="1988988"/>
            <a:ext cx="685802" cy="307777"/>
          </a:xfrm>
          <a:prstGeom prst="rect">
            <a:avLst/>
          </a:prstGeom>
          <a:noFill/>
        </p:spPr>
        <p:txBody>
          <a:bodyPr wrap="square" rtlCol="0">
            <a:spAutoFit/>
          </a:bodyPr>
          <a:lstStyle/>
          <a:p>
            <a:r>
              <a:rPr lang="en-US" sz="1400" b="1" dirty="0">
                <a:solidFill>
                  <a:schemeClr val="accent3">
                    <a:lumMod val="75000"/>
                  </a:schemeClr>
                </a:solidFill>
              </a:rPr>
              <a:t>27, 26</a:t>
            </a:r>
          </a:p>
        </p:txBody>
      </p:sp>
      <p:sp>
        <p:nvSpPr>
          <p:cNvPr id="51" name="TextBox 50"/>
          <p:cNvSpPr txBox="1"/>
          <p:nvPr/>
        </p:nvSpPr>
        <p:spPr>
          <a:xfrm flipH="1">
            <a:off x="4919924" y="1988988"/>
            <a:ext cx="718875" cy="307777"/>
          </a:xfrm>
          <a:prstGeom prst="rect">
            <a:avLst/>
          </a:prstGeom>
          <a:noFill/>
        </p:spPr>
        <p:txBody>
          <a:bodyPr wrap="square" rtlCol="0">
            <a:spAutoFit/>
          </a:bodyPr>
          <a:lstStyle/>
          <a:p>
            <a:r>
              <a:rPr lang="en-US" sz="1400" b="1" dirty="0">
                <a:solidFill>
                  <a:schemeClr val="accent6">
                    <a:lumMod val="75000"/>
                  </a:schemeClr>
                </a:solidFill>
              </a:rPr>
              <a:t>19 - 8</a:t>
            </a:r>
          </a:p>
        </p:txBody>
      </p:sp>
      <p:sp>
        <p:nvSpPr>
          <p:cNvPr id="52" name="TextBox 51"/>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cxnSp>
        <p:nvCxnSpPr>
          <p:cNvPr id="54" name="Straight Connector 53"/>
          <p:cNvCxnSpPr/>
          <p:nvPr/>
        </p:nvCxnSpPr>
        <p:spPr>
          <a:xfrm>
            <a:off x="838200" y="1303188"/>
            <a:ext cx="0" cy="4572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1097797509"/>
              </p:ext>
            </p:extLst>
          </p:nvPr>
        </p:nvGraphicFramePr>
        <p:xfrm>
          <a:off x="457201" y="2971800"/>
          <a:ext cx="2285999" cy="3337560"/>
        </p:xfrm>
        <a:graphic>
          <a:graphicData uri="http://schemas.openxmlformats.org/drawingml/2006/table">
            <a:tbl>
              <a:tblPr firstRow="1" bandRow="1">
                <a:tableStyleId>{ED083AE6-46FA-4A59-8FB0-9F97EB10719F}</a:tableStyleId>
              </a:tblPr>
              <a:tblGrid>
                <a:gridCol w="685799">
                  <a:extLst>
                    <a:ext uri="{9D8B030D-6E8A-4147-A177-3AD203B41FA5}">
                      <a16:colId xmlns:a16="http://schemas.microsoft.com/office/drawing/2014/main" val="2464272670"/>
                    </a:ext>
                  </a:extLst>
                </a:gridCol>
                <a:gridCol w="1600200">
                  <a:extLst>
                    <a:ext uri="{9D8B030D-6E8A-4147-A177-3AD203B41FA5}">
                      <a16:colId xmlns:a16="http://schemas.microsoft.com/office/drawing/2014/main" val="3105417358"/>
                    </a:ext>
                  </a:extLst>
                </a:gridCol>
              </a:tblGrid>
              <a:tr h="370840">
                <a:tc>
                  <a:txBody>
                    <a:bodyPr/>
                    <a:lstStyle/>
                    <a:p>
                      <a:r>
                        <a:rPr lang="en-US" sz="1600" b="1" dirty="0"/>
                        <a:t>Value</a:t>
                      </a:r>
                    </a:p>
                  </a:txBody>
                  <a:tcPr/>
                </a:tc>
                <a:tc>
                  <a:txBody>
                    <a:bodyPr/>
                    <a:lstStyle/>
                    <a:p>
                      <a:r>
                        <a:rPr lang="en-US" sz="1600" b="1" dirty="0"/>
                        <a:t>Header Type</a:t>
                      </a:r>
                    </a:p>
                  </a:txBody>
                  <a:tcPr/>
                </a:tc>
                <a:extLst>
                  <a:ext uri="{0D108BD9-81ED-4DB2-BD59-A6C34878D82A}">
                    <a16:rowId xmlns:a16="http://schemas.microsoft.com/office/drawing/2014/main" val="1560087998"/>
                  </a:ext>
                </a:extLst>
              </a:tr>
              <a:tr h="370840">
                <a:tc>
                  <a:txBody>
                    <a:bodyPr/>
                    <a:lstStyle/>
                    <a:p>
                      <a:r>
                        <a:rPr lang="en-US" sz="1400" b="1" dirty="0"/>
                        <a:t>0</a:t>
                      </a:r>
                    </a:p>
                  </a:txBody>
                  <a:tcPr/>
                </a:tc>
                <a:tc>
                  <a:txBody>
                    <a:bodyPr/>
                    <a:lstStyle/>
                    <a:p>
                      <a:r>
                        <a:rPr lang="en-US" sz="1400" b="1" dirty="0"/>
                        <a:t>Evio record</a:t>
                      </a:r>
                    </a:p>
                  </a:txBody>
                  <a:tcPr/>
                </a:tc>
                <a:extLst>
                  <a:ext uri="{0D108BD9-81ED-4DB2-BD59-A6C34878D82A}">
                    <a16:rowId xmlns:a16="http://schemas.microsoft.com/office/drawing/2014/main" val="800046308"/>
                  </a:ext>
                </a:extLst>
              </a:tr>
              <a:tr h="370840">
                <a:tc>
                  <a:txBody>
                    <a:bodyPr/>
                    <a:lstStyle/>
                    <a:p>
                      <a:r>
                        <a:rPr lang="en-US" sz="1400" b="1" dirty="0"/>
                        <a:t>1</a:t>
                      </a:r>
                    </a:p>
                  </a:txBody>
                  <a:tcPr/>
                </a:tc>
                <a:tc>
                  <a:txBody>
                    <a:bodyPr/>
                    <a:lstStyle/>
                    <a:p>
                      <a:r>
                        <a:rPr lang="en-US" sz="1400" b="1" dirty="0"/>
                        <a:t>Evio</a:t>
                      </a:r>
                      <a:r>
                        <a:rPr lang="en-US" sz="1400" b="1" baseline="0" dirty="0"/>
                        <a:t> file</a:t>
                      </a:r>
                      <a:endParaRPr lang="en-US" sz="1400" b="1" dirty="0"/>
                    </a:p>
                  </a:txBody>
                  <a:tcPr/>
                </a:tc>
                <a:extLst>
                  <a:ext uri="{0D108BD9-81ED-4DB2-BD59-A6C34878D82A}">
                    <a16:rowId xmlns:a16="http://schemas.microsoft.com/office/drawing/2014/main" val="3364704689"/>
                  </a:ext>
                </a:extLst>
              </a:tr>
              <a:tr h="370840">
                <a:tc>
                  <a:txBody>
                    <a:bodyPr/>
                    <a:lstStyle/>
                    <a:p>
                      <a:r>
                        <a:rPr lang="en-US" sz="1400" b="1" dirty="0"/>
                        <a:t>2</a:t>
                      </a:r>
                    </a:p>
                  </a:txBody>
                  <a:tcPr/>
                </a:tc>
                <a:tc>
                  <a:txBody>
                    <a:bodyPr/>
                    <a:lstStyle/>
                    <a:p>
                      <a:r>
                        <a:rPr lang="en-US" sz="1400" b="1" dirty="0"/>
                        <a:t>Evio</a:t>
                      </a:r>
                      <a:r>
                        <a:rPr lang="en-US" sz="1400" b="1" baseline="0" dirty="0"/>
                        <a:t> extended file</a:t>
                      </a:r>
                      <a:endParaRPr lang="en-US" sz="1400" b="1" dirty="0"/>
                    </a:p>
                  </a:txBody>
                  <a:tcPr/>
                </a:tc>
                <a:extLst>
                  <a:ext uri="{0D108BD9-81ED-4DB2-BD59-A6C34878D82A}">
                    <a16:rowId xmlns:a16="http://schemas.microsoft.com/office/drawing/2014/main" val="1200868339"/>
                  </a:ext>
                </a:extLst>
              </a:tr>
              <a:tr h="370840">
                <a:tc>
                  <a:txBody>
                    <a:bodyPr/>
                    <a:lstStyle/>
                    <a:p>
                      <a:r>
                        <a:rPr lang="en-US" sz="1400" b="1" dirty="0"/>
                        <a:t>3</a:t>
                      </a:r>
                    </a:p>
                  </a:txBody>
                  <a:tcPr/>
                </a:tc>
                <a:tc>
                  <a:txBody>
                    <a:bodyPr/>
                    <a:lstStyle/>
                    <a:p>
                      <a:r>
                        <a:rPr lang="en-US" sz="1400" b="1" dirty="0"/>
                        <a:t>Evio file trailer</a:t>
                      </a:r>
                    </a:p>
                  </a:txBody>
                  <a:tcPr/>
                </a:tc>
                <a:extLst>
                  <a:ext uri="{0D108BD9-81ED-4DB2-BD59-A6C34878D82A}">
                    <a16:rowId xmlns:a16="http://schemas.microsoft.com/office/drawing/2014/main" val="475819000"/>
                  </a:ext>
                </a:extLst>
              </a:tr>
              <a:tr h="370840">
                <a:tc>
                  <a:txBody>
                    <a:bodyPr/>
                    <a:lstStyle/>
                    <a:p>
                      <a:r>
                        <a:rPr lang="en-US" sz="1400" b="1" dirty="0"/>
                        <a:t>4</a:t>
                      </a:r>
                    </a:p>
                  </a:txBody>
                  <a:tcPr/>
                </a:tc>
                <a:tc>
                  <a:txBody>
                    <a:bodyPr/>
                    <a:lstStyle/>
                    <a:p>
                      <a:r>
                        <a:rPr lang="en-US" sz="1400" b="1" dirty="0"/>
                        <a:t>HIPO record</a:t>
                      </a:r>
                    </a:p>
                  </a:txBody>
                  <a:tcPr/>
                </a:tc>
                <a:extLst>
                  <a:ext uri="{0D108BD9-81ED-4DB2-BD59-A6C34878D82A}">
                    <a16:rowId xmlns:a16="http://schemas.microsoft.com/office/drawing/2014/main" val="1750508794"/>
                  </a:ext>
                </a:extLst>
              </a:tr>
              <a:tr h="370840">
                <a:tc>
                  <a:txBody>
                    <a:bodyPr/>
                    <a:lstStyle/>
                    <a:p>
                      <a:r>
                        <a:rPr lang="en-US" sz="1400" b="1" dirty="0"/>
                        <a:t>5</a:t>
                      </a:r>
                    </a:p>
                  </a:txBody>
                  <a:tcPr/>
                </a:tc>
                <a:tc>
                  <a:txBody>
                    <a:bodyPr/>
                    <a:lstStyle/>
                    <a:p>
                      <a:r>
                        <a:rPr lang="en-US" sz="1400" b="1" dirty="0"/>
                        <a:t>HIPO</a:t>
                      </a:r>
                      <a:r>
                        <a:rPr lang="en-US" sz="1400" b="1" baseline="0" dirty="0"/>
                        <a:t> file</a:t>
                      </a:r>
                      <a:endParaRPr lang="en-US" sz="1400" b="1" dirty="0"/>
                    </a:p>
                  </a:txBody>
                  <a:tcPr/>
                </a:tc>
                <a:extLst>
                  <a:ext uri="{0D108BD9-81ED-4DB2-BD59-A6C34878D82A}">
                    <a16:rowId xmlns:a16="http://schemas.microsoft.com/office/drawing/2014/main" val="148827239"/>
                  </a:ext>
                </a:extLst>
              </a:tr>
              <a:tr h="370840">
                <a:tc>
                  <a:txBody>
                    <a:bodyPr/>
                    <a:lstStyle/>
                    <a:p>
                      <a:r>
                        <a:rPr lang="en-US" sz="1400" b="1" dirty="0"/>
                        <a:t>6</a:t>
                      </a:r>
                    </a:p>
                  </a:txBody>
                  <a:tcPr/>
                </a:tc>
                <a:tc>
                  <a:txBody>
                    <a:bodyPr/>
                    <a:lstStyle/>
                    <a:p>
                      <a:r>
                        <a:rPr lang="en-US" sz="1400" b="1" dirty="0"/>
                        <a:t>HIPO</a:t>
                      </a:r>
                      <a:r>
                        <a:rPr lang="en-US" sz="1400" b="1" baseline="0" dirty="0"/>
                        <a:t> extended file</a:t>
                      </a:r>
                      <a:endParaRPr lang="en-US" sz="1400" b="1" dirty="0"/>
                    </a:p>
                  </a:txBody>
                  <a:tcPr/>
                </a:tc>
                <a:extLst>
                  <a:ext uri="{0D108BD9-81ED-4DB2-BD59-A6C34878D82A}">
                    <a16:rowId xmlns:a16="http://schemas.microsoft.com/office/drawing/2014/main" val="2419887477"/>
                  </a:ext>
                </a:extLst>
              </a:tr>
              <a:tr h="370840">
                <a:tc>
                  <a:txBody>
                    <a:bodyPr/>
                    <a:lstStyle/>
                    <a:p>
                      <a:r>
                        <a:rPr lang="en-US" sz="1400" b="1"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HIPO</a:t>
                      </a:r>
                      <a:r>
                        <a:rPr lang="en-US" sz="1400" b="1" baseline="0" dirty="0"/>
                        <a:t> file trailer</a:t>
                      </a:r>
                      <a:endParaRPr lang="en-US" sz="1400" b="1" dirty="0"/>
                    </a:p>
                  </a:txBody>
                  <a:tcPr/>
                </a:tc>
                <a:extLst>
                  <a:ext uri="{0D108BD9-81ED-4DB2-BD59-A6C34878D82A}">
                    <a16:rowId xmlns:a16="http://schemas.microsoft.com/office/drawing/2014/main" val="25227264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650722386"/>
              </p:ext>
            </p:extLst>
          </p:nvPr>
        </p:nvGraphicFramePr>
        <p:xfrm>
          <a:off x="2923809" y="2971800"/>
          <a:ext cx="1524326" cy="1483360"/>
        </p:xfrm>
        <a:graphic>
          <a:graphicData uri="http://schemas.openxmlformats.org/drawingml/2006/table">
            <a:tbl>
              <a:tblPr firstRow="1" bandRow="1">
                <a:tableStyleId>{BC89EF96-8CEA-46FF-86C4-4CE0E7609802}</a:tableStyleId>
              </a:tblPr>
              <a:tblGrid>
                <a:gridCol w="609600">
                  <a:extLst>
                    <a:ext uri="{9D8B030D-6E8A-4147-A177-3AD203B41FA5}">
                      <a16:colId xmlns:a16="http://schemas.microsoft.com/office/drawing/2014/main" val="2464272670"/>
                    </a:ext>
                  </a:extLst>
                </a:gridCol>
                <a:gridCol w="914726">
                  <a:extLst>
                    <a:ext uri="{9D8B030D-6E8A-4147-A177-3AD203B41FA5}">
                      <a16:colId xmlns:a16="http://schemas.microsoft.com/office/drawing/2014/main" val="3105417358"/>
                    </a:ext>
                  </a:extLst>
                </a:gridCol>
              </a:tblGrid>
              <a:tr h="370840">
                <a:tc>
                  <a:txBody>
                    <a:bodyPr/>
                    <a:lstStyle/>
                    <a:p>
                      <a:r>
                        <a:rPr lang="en-US" sz="1600" dirty="0"/>
                        <a:t>Bits</a:t>
                      </a:r>
                    </a:p>
                  </a:txBody>
                  <a:tcPr/>
                </a:tc>
                <a:tc>
                  <a:txBody>
                    <a:bodyPr/>
                    <a:lstStyle/>
                    <a:p>
                      <a:r>
                        <a:rPr lang="en-US" sz="1600" dirty="0"/>
                        <a:t>Padding</a:t>
                      </a:r>
                    </a:p>
                  </a:txBody>
                  <a:tcPr/>
                </a:tc>
                <a:extLst>
                  <a:ext uri="{0D108BD9-81ED-4DB2-BD59-A6C34878D82A}">
                    <a16:rowId xmlns:a16="http://schemas.microsoft.com/office/drawing/2014/main" val="1560087998"/>
                  </a:ext>
                </a:extLst>
              </a:tr>
              <a:tr h="370840">
                <a:tc>
                  <a:txBody>
                    <a:bodyPr/>
                    <a:lstStyle/>
                    <a:p>
                      <a:r>
                        <a:rPr lang="en-US" sz="1400" b="1" dirty="0"/>
                        <a:t>25-24</a:t>
                      </a:r>
                    </a:p>
                  </a:txBody>
                  <a:tcPr/>
                </a:tc>
                <a:tc>
                  <a:txBody>
                    <a:bodyPr/>
                    <a:lstStyle/>
                    <a:p>
                      <a:r>
                        <a:rPr lang="en-US" sz="1400" b="1" dirty="0"/>
                        <a:t>Pad 3</a:t>
                      </a:r>
                    </a:p>
                  </a:txBody>
                  <a:tcPr/>
                </a:tc>
                <a:extLst>
                  <a:ext uri="{0D108BD9-81ED-4DB2-BD59-A6C34878D82A}">
                    <a16:rowId xmlns:a16="http://schemas.microsoft.com/office/drawing/2014/main" val="800046308"/>
                  </a:ext>
                </a:extLst>
              </a:tr>
              <a:tr h="370840">
                <a:tc>
                  <a:txBody>
                    <a:bodyPr/>
                    <a:lstStyle/>
                    <a:p>
                      <a:r>
                        <a:rPr lang="en-US" sz="1400" b="1" dirty="0"/>
                        <a:t>23-22</a:t>
                      </a:r>
                    </a:p>
                  </a:txBody>
                  <a:tcPr/>
                </a:tc>
                <a:tc>
                  <a:txBody>
                    <a:bodyPr/>
                    <a:lstStyle/>
                    <a:p>
                      <a:r>
                        <a:rPr lang="en-US" sz="1400" b="1" dirty="0"/>
                        <a:t>Pad 2</a:t>
                      </a:r>
                    </a:p>
                  </a:txBody>
                  <a:tcPr/>
                </a:tc>
                <a:extLst>
                  <a:ext uri="{0D108BD9-81ED-4DB2-BD59-A6C34878D82A}">
                    <a16:rowId xmlns:a16="http://schemas.microsoft.com/office/drawing/2014/main" val="3364704689"/>
                  </a:ext>
                </a:extLst>
              </a:tr>
              <a:tr h="370840">
                <a:tc>
                  <a:txBody>
                    <a:bodyPr/>
                    <a:lstStyle/>
                    <a:p>
                      <a:r>
                        <a:rPr lang="en-US" sz="1400" b="1" dirty="0"/>
                        <a:t>21-20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Pad 1</a:t>
                      </a:r>
                    </a:p>
                  </a:txBody>
                  <a:tcPr/>
                </a:tc>
                <a:extLst>
                  <a:ext uri="{0D108BD9-81ED-4DB2-BD59-A6C34878D82A}">
                    <a16:rowId xmlns:a16="http://schemas.microsoft.com/office/drawing/2014/main" val="1200868339"/>
                  </a:ext>
                </a:extLst>
              </a:tr>
            </a:tbl>
          </a:graphicData>
        </a:graphic>
      </p:graphicFrame>
      <p:sp>
        <p:nvSpPr>
          <p:cNvPr id="75" name="Left Brace 74"/>
          <p:cNvSpPr/>
          <p:nvPr/>
        </p:nvSpPr>
        <p:spPr>
          <a:xfrm rot="16200000">
            <a:off x="2723279" y="1715224"/>
            <a:ext cx="388674" cy="1937820"/>
          </a:xfrm>
          <a:prstGeom prst="leftBrace">
            <a:avLst>
              <a:gd name="adj1" fmla="val 40727"/>
              <a:gd name="adj2" fmla="val 8198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6324600" y="2445857"/>
            <a:ext cx="0" cy="104414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708" y="3497063"/>
            <a:ext cx="3386891" cy="369332"/>
          </a:xfrm>
          <a:prstGeom prst="rect">
            <a:avLst/>
          </a:prstGeom>
          <a:noFill/>
        </p:spPr>
        <p:txBody>
          <a:bodyPr wrap="square" rtlCol="0">
            <a:spAutoFit/>
          </a:bodyPr>
          <a:lstStyle/>
          <a:p>
            <a:r>
              <a:rPr lang="en-US" b="1" dirty="0">
                <a:solidFill>
                  <a:schemeClr val="accent6">
                    <a:lumMod val="75000"/>
                  </a:schemeClr>
                </a:solidFill>
              </a:rPr>
              <a:t>Bit uses depend on header </a:t>
            </a:r>
            <a:r>
              <a:rPr lang="en-US" b="1">
                <a:solidFill>
                  <a:schemeClr val="accent6">
                    <a:lumMod val="75000"/>
                  </a:schemeClr>
                </a:solidFill>
              </a:rPr>
              <a:t>type </a:t>
            </a:r>
            <a:endParaRPr lang="en-US" b="1" dirty="0">
              <a:solidFill>
                <a:schemeClr val="accent6">
                  <a:lumMod val="75000"/>
                </a:schemeClr>
              </a:solidFill>
            </a:endParaRPr>
          </a:p>
        </p:txBody>
      </p:sp>
      <p:sp>
        <p:nvSpPr>
          <p:cNvPr id="12" name="Rectangle 11"/>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rot="16200000">
            <a:off x="703653" y="2284602"/>
            <a:ext cx="388674" cy="794821"/>
          </a:xfrm>
          <a:prstGeom prst="leftBrace">
            <a:avLst>
              <a:gd name="adj1" fmla="val 40727"/>
              <a:gd name="adj2" fmla="val 8021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57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7785" y="990600"/>
            <a:ext cx="4800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Data Info Bits for Headers</a:t>
            </a:r>
          </a:p>
        </p:txBody>
      </p:sp>
      <p:graphicFrame>
        <p:nvGraphicFramePr>
          <p:cNvPr id="8" name="Table 7"/>
          <p:cNvGraphicFramePr>
            <a:graphicFrameLocks noGrp="1"/>
          </p:cNvGraphicFramePr>
          <p:nvPr>
            <p:extLst>
              <p:ext uri="{D42A27DB-BD31-4B8C-83A1-F6EECF244321}">
                <p14:modId xmlns:p14="http://schemas.microsoft.com/office/powerpoint/2010/main" val="1828656807"/>
              </p:ext>
            </p:extLst>
          </p:nvPr>
        </p:nvGraphicFramePr>
        <p:xfrm>
          <a:off x="4495800" y="2061865"/>
          <a:ext cx="3886200" cy="3948748"/>
        </p:xfrm>
        <a:graphic>
          <a:graphicData uri="http://schemas.openxmlformats.org/drawingml/2006/table">
            <a:tbl>
              <a:tblPr firstRow="1" bandRow="1">
                <a:tableStyleId>{5DA37D80-6434-44D0-A028-1B22A696006F}</a:tableStyleId>
              </a:tblPr>
              <a:tblGrid>
                <a:gridCol w="932234">
                  <a:extLst>
                    <a:ext uri="{9D8B030D-6E8A-4147-A177-3AD203B41FA5}">
                      <a16:colId xmlns:a16="http://schemas.microsoft.com/office/drawing/2014/main" val="2464272670"/>
                    </a:ext>
                  </a:extLst>
                </a:gridCol>
                <a:gridCol w="2953966">
                  <a:extLst>
                    <a:ext uri="{9D8B030D-6E8A-4147-A177-3AD203B41FA5}">
                      <a16:colId xmlns:a16="http://schemas.microsoft.com/office/drawing/2014/main" val="3105417358"/>
                    </a:ext>
                  </a:extLst>
                </a:gridCol>
              </a:tblGrid>
              <a:tr h="474640">
                <a:tc>
                  <a:txBody>
                    <a:bodyPr/>
                    <a:lstStyle/>
                    <a:p>
                      <a:pPr algn="ctr"/>
                      <a:r>
                        <a:rPr lang="en-US" sz="1600" dirty="0"/>
                        <a:t>BIT</a:t>
                      </a:r>
                    </a:p>
                    <a:p>
                      <a:pPr algn="ctr"/>
                      <a:r>
                        <a:rPr lang="en-US" sz="1600" b="1" dirty="0"/>
                        <a:t>(from 0)</a:t>
                      </a:r>
                    </a:p>
                  </a:txBody>
                  <a:tcPr/>
                </a:tc>
                <a:tc>
                  <a:txBody>
                    <a:bodyPr/>
                    <a:lstStyle/>
                    <a:p>
                      <a:pPr algn="ctr"/>
                      <a:r>
                        <a:rPr lang="en-US" sz="1600" dirty="0"/>
                        <a:t>RECORD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 (first record only)</a:t>
                      </a:r>
                    </a:p>
                  </a:txBody>
                  <a:tcPr/>
                </a:tc>
                <a:extLst>
                  <a:ext uri="{0D108BD9-81ED-4DB2-BD59-A6C34878D82A}">
                    <a16:rowId xmlns:a16="http://schemas.microsoft.com/office/drawing/2014/main" val="800046308"/>
                  </a:ext>
                </a:extLst>
              </a:tr>
              <a:tr h="508921">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10003"/>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 6, ROC Raw Streaming = 8, Physics streaming = 9, Other = 15</a:t>
                      </a:r>
                      <a:endParaRPr lang="en-US" sz="1400" b="1" dirty="0">
                        <a:solidFill>
                          <a:schemeClr val="tx1"/>
                        </a:solidFill>
                      </a:endParaRPr>
                    </a:p>
                  </a:txBody>
                  <a:tcPr/>
                </a:tc>
                <a:extLst>
                  <a:ext uri="{0D108BD9-81ED-4DB2-BD59-A6C34878D82A}">
                    <a16:rowId xmlns:a16="http://schemas.microsoft.com/office/drawing/2014/main" val="1200868339"/>
                  </a:ext>
                </a:extLst>
              </a:tr>
              <a:tr h="626119">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(first record only, in every split file)</a:t>
                      </a:r>
                      <a:endParaRPr lang="en-US" sz="1400" b="1" dirty="0">
                        <a:solidFill>
                          <a:schemeClr val="tx1"/>
                        </a:solidFill>
                      </a:endParaRPr>
                    </a:p>
                  </a:txBody>
                  <a:tcPr/>
                </a:tc>
                <a:extLst>
                  <a:ext uri="{0D108BD9-81ED-4DB2-BD59-A6C34878D82A}">
                    <a16:rowId xmlns:a16="http://schemas.microsoft.com/office/drawing/2014/main" val="2305740093"/>
                  </a:ext>
                </a:extLst>
              </a:tr>
              <a:tr h="431494">
                <a:tc>
                  <a:txBody>
                    <a:bodyPr/>
                    <a:lstStyle/>
                    <a:p>
                      <a:r>
                        <a:rPr lang="en-US" sz="1400" b="1" dirty="0">
                          <a:solidFill>
                            <a:schemeClr val="tx1"/>
                          </a:solidFill>
                        </a:rPr>
                        <a:t>15-19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475819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70220831"/>
              </p:ext>
            </p:extLst>
          </p:nvPr>
        </p:nvGraphicFramePr>
        <p:xfrm>
          <a:off x="609600" y="2061863"/>
          <a:ext cx="3758119" cy="2357738"/>
        </p:xfrm>
        <a:graphic>
          <a:graphicData uri="http://schemas.openxmlformats.org/drawingml/2006/table">
            <a:tbl>
              <a:tblPr firstRow="1" bandRow="1">
                <a:tableStyleId>{5DA37D80-6434-44D0-A028-1B22A696006F}</a:tableStyleId>
              </a:tblPr>
              <a:tblGrid>
                <a:gridCol w="937098">
                  <a:extLst>
                    <a:ext uri="{9D8B030D-6E8A-4147-A177-3AD203B41FA5}">
                      <a16:colId xmlns:a16="http://schemas.microsoft.com/office/drawing/2014/main" val="2464272670"/>
                    </a:ext>
                  </a:extLst>
                </a:gridCol>
                <a:gridCol w="2821021">
                  <a:extLst>
                    <a:ext uri="{9D8B030D-6E8A-4147-A177-3AD203B41FA5}">
                      <a16:colId xmlns:a16="http://schemas.microsoft.com/office/drawing/2014/main" val="3105417358"/>
                    </a:ext>
                  </a:extLst>
                </a:gridCol>
              </a:tblGrid>
              <a:tr h="596427">
                <a:tc>
                  <a:txBody>
                    <a:bodyPr/>
                    <a:lstStyle/>
                    <a:p>
                      <a:pPr algn="ctr"/>
                      <a:r>
                        <a:rPr lang="en-US" sz="1600" dirty="0"/>
                        <a:t>BIT</a:t>
                      </a:r>
                    </a:p>
                    <a:p>
                      <a:pPr algn="ctr"/>
                      <a:r>
                        <a:rPr lang="en-US" sz="1600" b="1" dirty="0"/>
                        <a:t>(from 0)</a:t>
                      </a:r>
                    </a:p>
                  </a:txBody>
                  <a:tcPr/>
                </a:tc>
                <a:tc>
                  <a:txBody>
                    <a:bodyPr/>
                    <a:lstStyle/>
                    <a:p>
                      <a:pPr algn="ctr"/>
                      <a:r>
                        <a:rPr lang="en-US" sz="1600" dirty="0"/>
                        <a:t>FILE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09222">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533645">
                <a:tc>
                  <a:txBody>
                    <a:bodyPr/>
                    <a:lstStyle/>
                    <a:p>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(in every split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tc>
                <a:extLst>
                  <a:ext uri="{0D108BD9-81ED-4DB2-BD59-A6C34878D82A}">
                    <a16:rowId xmlns:a16="http://schemas.microsoft.com/office/drawing/2014/main" val="475819000"/>
                  </a:ext>
                </a:extLst>
              </a:tr>
              <a:tr h="409222">
                <a:tc>
                  <a:txBody>
                    <a:bodyPr/>
                    <a:lstStyle/>
                    <a:p>
                      <a:r>
                        <a:rPr lang="en-US" sz="1400" b="1" dirty="0">
                          <a:solidFill>
                            <a:schemeClr val="tx1"/>
                          </a:solidFill>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File trailer</a:t>
                      </a:r>
                      <a:r>
                        <a:rPr lang="en-US" sz="1400" b="1" baseline="0" dirty="0">
                          <a:solidFill>
                            <a:schemeClr val="tx1"/>
                          </a:solidFill>
                        </a:rPr>
                        <a:t> with index array exists</a:t>
                      </a:r>
                      <a:endParaRPr lang="en-US" sz="1400" b="1" dirty="0">
                        <a:solidFill>
                          <a:schemeClr val="tx1"/>
                        </a:solidFill>
                      </a:endParaRPr>
                    </a:p>
                  </a:txBody>
                  <a:tcPr/>
                </a:tc>
                <a:extLst>
                  <a:ext uri="{0D108BD9-81ED-4DB2-BD59-A6C34878D82A}">
                    <a16:rowId xmlns:a16="http://schemas.microsoft.com/office/drawing/2014/main" val="1637930808"/>
                  </a:ext>
                </a:extLst>
              </a:tr>
              <a:tr h="409222">
                <a:tc>
                  <a:txBody>
                    <a:bodyPr/>
                    <a:lstStyle/>
                    <a:p>
                      <a:r>
                        <a:rPr lang="en-US" sz="1400" b="1" dirty="0">
                          <a:solidFill>
                            <a:schemeClr val="tx1"/>
                          </a:solidFill>
                        </a:rPr>
                        <a:t>11</a:t>
                      </a:r>
                      <a:r>
                        <a:rPr lang="en-US" sz="1400" b="1" baseline="0" dirty="0">
                          <a:solidFill>
                            <a:schemeClr val="tx1"/>
                          </a:solidFill>
                        </a:rPr>
                        <a:t>-1</a:t>
                      </a:r>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787013401"/>
                  </a:ext>
                </a:extLst>
              </a:tr>
            </a:tbl>
          </a:graphicData>
        </a:graphic>
      </p:graphicFrame>
    </p:spTree>
    <p:extLst>
      <p:ext uri="{BB962C8B-B14F-4D97-AF65-F5344CB8AC3E}">
        <p14:creationId xmlns:p14="http://schemas.microsoft.com/office/powerpoint/2010/main" val="36992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43000" y="600060"/>
            <a:ext cx="4191000" cy="5422250"/>
            <a:chOff x="2533850" y="453720"/>
            <a:chExt cx="4191000" cy="5422250"/>
          </a:xfrm>
        </p:grpSpPr>
        <p:sp>
          <p:nvSpPr>
            <p:cNvPr id="2" name="TextBox 1"/>
            <p:cNvSpPr txBox="1"/>
            <p:nvPr/>
          </p:nvSpPr>
          <p:spPr>
            <a:xfrm>
              <a:off x="2533850" y="453720"/>
              <a:ext cx="41910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File</a:t>
              </a:r>
            </a:p>
          </p:txBody>
        </p:sp>
        <p:sp>
          <p:nvSpPr>
            <p:cNvPr id="11" name="TextBox 10"/>
            <p:cNvSpPr txBox="1"/>
            <p:nvPr/>
          </p:nvSpPr>
          <p:spPr>
            <a:xfrm>
              <a:off x="3352800" y="3482205"/>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1</a:t>
              </a:r>
            </a:p>
            <a:p>
              <a:pPr algn="ctr"/>
              <a:endParaRPr lang="en-US" b="1" dirty="0"/>
            </a:p>
          </p:txBody>
        </p:sp>
        <p:sp>
          <p:nvSpPr>
            <p:cNvPr id="18" name="TextBox 17"/>
            <p:cNvSpPr txBox="1"/>
            <p:nvPr/>
          </p:nvSpPr>
          <p:spPr>
            <a:xfrm>
              <a:off x="3352800" y="4952640"/>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N</a:t>
              </a:r>
            </a:p>
            <a:p>
              <a:pPr algn="ctr"/>
              <a:endParaRPr lang="en-US" b="1" dirty="0"/>
            </a:p>
          </p:txBody>
        </p:sp>
        <p:sp>
          <p:nvSpPr>
            <p:cNvPr id="19" name="TextBox 18"/>
            <p:cNvSpPr txBox="1"/>
            <p:nvPr/>
          </p:nvSpPr>
          <p:spPr>
            <a:xfrm>
              <a:off x="4382100" y="4342936"/>
              <a:ext cx="609600"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p:txBody>
        </p:sp>
        <p:sp>
          <p:nvSpPr>
            <p:cNvPr id="22" name="TextBox 21"/>
            <p:cNvSpPr txBox="1"/>
            <p:nvPr/>
          </p:nvSpPr>
          <p:spPr>
            <a:xfrm>
              <a:off x="3352800" y="1295400"/>
              <a:ext cx="2514600" cy="369332"/>
            </a:xfrm>
            <a:prstGeom prst="rect">
              <a:avLst/>
            </a:prstGeom>
            <a:noFill/>
            <a:ln w="19050">
              <a:solidFill>
                <a:schemeClr val="accent1">
                  <a:shade val="50000"/>
                </a:schemeClr>
              </a:solidFill>
            </a:ln>
          </p:spPr>
          <p:txBody>
            <a:bodyPr wrap="square" rtlCol="0">
              <a:spAutoFit/>
            </a:bodyPr>
            <a:lstStyle/>
            <a:p>
              <a:pPr algn="ctr"/>
              <a:r>
                <a:rPr lang="en-US" b="1" dirty="0"/>
                <a:t>File Header</a:t>
              </a:r>
            </a:p>
          </p:txBody>
        </p:sp>
        <p:sp>
          <p:nvSpPr>
            <p:cNvPr id="23" name="TextBox 22"/>
            <p:cNvSpPr txBox="1"/>
            <p:nvPr/>
          </p:nvSpPr>
          <p:spPr>
            <a:xfrm>
              <a:off x="3352800" y="1823711"/>
              <a:ext cx="2514600" cy="369332"/>
            </a:xfrm>
            <a:prstGeom prst="rect">
              <a:avLst/>
            </a:prstGeom>
            <a:noFill/>
            <a:ln w="19050">
              <a:solidFill>
                <a:schemeClr val="accent1">
                  <a:shade val="50000"/>
                </a:schemeClr>
              </a:solidFill>
            </a:ln>
          </p:spPr>
          <p:txBody>
            <a:bodyPr wrap="square" rtlCol="0">
              <a:spAutoFit/>
            </a:bodyPr>
            <a:lstStyle/>
            <a:p>
              <a:pPr algn="ctr"/>
              <a:r>
                <a:rPr lang="en-US" b="1" dirty="0"/>
                <a:t>Index Array*</a:t>
              </a:r>
            </a:p>
          </p:txBody>
        </p:sp>
        <p:grpSp>
          <p:nvGrpSpPr>
            <p:cNvPr id="24" name="Group 23"/>
            <p:cNvGrpSpPr/>
            <p:nvPr/>
          </p:nvGrpSpPr>
          <p:grpSpPr>
            <a:xfrm>
              <a:off x="3352800" y="2357110"/>
              <a:ext cx="2514600" cy="923330"/>
              <a:chOff x="1066800" y="3392269"/>
              <a:chExt cx="2514600" cy="923330"/>
            </a:xfrm>
          </p:grpSpPr>
          <p:sp>
            <p:nvSpPr>
              <p:cNvPr id="25" name="TextBox 24"/>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26" name="TextBox 25"/>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sp>
        <p:nvSpPr>
          <p:cNvPr id="12" name="TextBox 11"/>
          <p:cNvSpPr txBox="1"/>
          <p:nvPr/>
        </p:nvSpPr>
        <p:spPr>
          <a:xfrm>
            <a:off x="4630150" y="4911854"/>
            <a:ext cx="3505200" cy="1320362"/>
          </a:xfrm>
          <a:prstGeom prst="rect">
            <a:avLst/>
          </a:prstGeom>
          <a:noFill/>
          <a:ln w="19050">
            <a:noFill/>
          </a:ln>
        </p:spPr>
        <p:txBody>
          <a:bodyPr wrap="square" rtlCol="0">
            <a:spAutoFit/>
          </a:bodyPr>
          <a:lstStyle/>
          <a:p>
            <a:r>
              <a:rPr lang="en-US" b="1" dirty="0"/>
              <a:t>* Same format as file trailer index:</a:t>
            </a:r>
          </a:p>
          <a:p>
            <a:r>
              <a:rPr lang="en-US" b="1" dirty="0"/>
              <a:t>1 word (4 byte </a:t>
            </a:r>
            <a:r>
              <a:rPr lang="en-US" b="1" dirty="0" err="1"/>
              <a:t>int</a:t>
            </a:r>
            <a:r>
              <a:rPr lang="en-US" b="1" dirty="0"/>
              <a:t>) of</a:t>
            </a:r>
            <a:r>
              <a:rPr lang="de-DE" b="1" dirty="0"/>
              <a:t> </a:t>
            </a:r>
            <a:r>
              <a:rPr lang="de-DE" b="1" dirty="0" err="1"/>
              <a:t>byte</a:t>
            </a:r>
            <a:r>
              <a:rPr lang="de-DE" b="1" dirty="0"/>
              <a:t> </a:t>
            </a:r>
            <a:r>
              <a:rPr lang="de-DE" b="1" dirty="0" err="1"/>
              <a:t>length</a:t>
            </a:r>
            <a:r>
              <a:rPr lang="de-DE" b="1" dirty="0"/>
              <a:t>,</a:t>
            </a:r>
            <a:br>
              <a:rPr lang="de-DE" b="1" dirty="0"/>
            </a:br>
            <a:r>
              <a:rPr lang="de-DE" b="1" dirty="0" err="1"/>
              <a:t>followed</a:t>
            </a:r>
            <a:r>
              <a:rPr lang="de-DE" b="1" dirty="0"/>
              <a:t> </a:t>
            </a:r>
            <a:r>
              <a:rPr lang="de-DE" b="1" dirty="0" err="1"/>
              <a:t>by</a:t>
            </a:r>
            <a:r>
              <a:rPr lang="de-DE" b="1" dirty="0"/>
              <a:t> 1 </a:t>
            </a:r>
            <a:r>
              <a:rPr lang="de-DE" b="1" dirty="0" err="1"/>
              <a:t>word</a:t>
            </a:r>
            <a:r>
              <a:rPr lang="de-DE" b="1" dirty="0"/>
              <a:t> </a:t>
            </a:r>
            <a:r>
              <a:rPr lang="de-DE" b="1" dirty="0" err="1"/>
              <a:t>of</a:t>
            </a:r>
            <a:r>
              <a:rPr lang="de-DE" b="1" dirty="0"/>
              <a:t> </a:t>
            </a:r>
            <a:r>
              <a:rPr lang="de-DE" b="1" dirty="0" err="1"/>
              <a:t>event</a:t>
            </a:r>
            <a:r>
              <a:rPr lang="de-DE" b="1" dirty="0"/>
              <a:t> </a:t>
            </a:r>
            <a:r>
              <a:rPr lang="de-DE" b="1" dirty="0" err="1"/>
              <a:t>count</a:t>
            </a:r>
            <a:r>
              <a:rPr lang="de-DE" b="1" dirty="0"/>
              <a:t>,</a:t>
            </a:r>
          </a:p>
          <a:p>
            <a:r>
              <a:rPr lang="de-DE" b="1" dirty="0" err="1"/>
              <a:t>for</a:t>
            </a:r>
            <a:r>
              <a:rPr lang="de-DE" b="1" dirty="0"/>
              <a:t> </a:t>
            </a:r>
            <a:r>
              <a:rPr lang="de-DE" b="1" dirty="0" err="1"/>
              <a:t>each</a:t>
            </a:r>
            <a:r>
              <a:rPr lang="de-DE" b="1" dirty="0"/>
              <a:t> </a:t>
            </a:r>
            <a:r>
              <a:rPr lang="de-DE" b="1" dirty="0" err="1"/>
              <a:t>record</a:t>
            </a:r>
            <a:r>
              <a:rPr lang="de-DE" b="1" dirty="0"/>
              <a:t> (not </a:t>
            </a:r>
            <a:r>
              <a:rPr lang="de-DE" b="1" dirty="0" err="1"/>
              <a:t>event</a:t>
            </a:r>
            <a:r>
              <a:rPr lang="de-DE" b="1" dirty="0"/>
              <a:t>!) </a:t>
            </a:r>
            <a:endParaRPr lang="en-US" b="1" dirty="0"/>
          </a:p>
        </p:txBody>
      </p:sp>
    </p:spTree>
    <p:extLst>
      <p:ext uri="{BB962C8B-B14F-4D97-AF65-F5344CB8AC3E}">
        <p14:creationId xmlns:p14="http://schemas.microsoft.com/office/powerpoint/2010/main" val="4265154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47244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File Header</a:t>
            </a:r>
          </a:p>
        </p:txBody>
      </p:sp>
      <p:graphicFrame>
        <p:nvGraphicFramePr>
          <p:cNvPr id="3" name="Table 2"/>
          <p:cNvGraphicFramePr>
            <a:graphicFrameLocks noGrp="1"/>
          </p:cNvGraphicFramePr>
          <p:nvPr>
            <p:extLst>
              <p:ext uri="{D42A27DB-BD31-4B8C-83A1-F6EECF244321}">
                <p14:modId xmlns:p14="http://schemas.microsoft.com/office/powerpoint/2010/main" val="1708549847"/>
              </p:ext>
            </p:extLst>
          </p:nvPr>
        </p:nvGraphicFramePr>
        <p:xfrm>
          <a:off x="381000" y="867384"/>
          <a:ext cx="3810000" cy="5190004"/>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2063227">
                  <a:extLst>
                    <a:ext uri="{9D8B030D-6E8A-4147-A177-3AD203B41FA5}">
                      <a16:colId xmlns:a16="http://schemas.microsoft.com/office/drawing/2014/main" val="2406783565"/>
                    </a:ext>
                  </a:extLst>
                </a:gridCol>
                <a:gridCol w="1190625">
                  <a:extLst>
                    <a:ext uri="{9D8B030D-6E8A-4147-A177-3AD203B41FA5}">
                      <a16:colId xmlns:a16="http://schemas.microsoft.com/office/drawing/2014/main" val="3474280363"/>
                    </a:ext>
                  </a:extLst>
                </a:gridCol>
              </a:tblGrid>
              <a:tr h="431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ID</a:t>
                      </a:r>
                    </a:p>
                  </a:txBody>
                  <a:tcPr/>
                </a:tc>
                <a:tc hMerge="1">
                  <a:txBody>
                    <a:bodyPr/>
                    <a:lstStyle/>
                    <a:p>
                      <a:endParaRPr lang="en-US"/>
                    </a:p>
                  </a:txBody>
                  <a:tcPr/>
                </a:tc>
                <a:extLst>
                  <a:ext uri="{0D108BD9-81ED-4DB2-BD59-A6C34878D82A}">
                    <a16:rowId xmlns:a16="http://schemas.microsoft.com/office/drawing/2014/main" val="57284952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File Number</a:t>
                      </a:r>
                    </a:p>
                  </a:txBody>
                  <a:tcPr/>
                </a:tc>
                <a:tc hMerge="1">
                  <a:txBody>
                    <a:bodyPr/>
                    <a:lstStyle/>
                    <a:p>
                      <a:endParaRPr lang="en-US"/>
                    </a:p>
                  </a:txBody>
                  <a:tcPr/>
                </a:tc>
                <a:extLst>
                  <a:ext uri="{0D108BD9-81ED-4DB2-BD59-A6C34878D82A}">
                    <a16:rowId xmlns:a16="http://schemas.microsoft.com/office/drawing/2014/main" val="304899590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538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Count</a:t>
                      </a:r>
                    </a:p>
                  </a:txBody>
                  <a:tcPr/>
                </a:tc>
                <a:tc hMerge="1">
                  <a:txBody>
                    <a:bodyPr/>
                    <a:lstStyle/>
                    <a:p>
                      <a:endParaRPr lang="en-US"/>
                    </a:p>
                  </a:txBody>
                  <a:tcPr/>
                </a:tc>
                <a:extLst>
                  <a:ext uri="{0D108BD9-81ED-4DB2-BD59-A6C34878D82A}">
                    <a16:rowId xmlns:a16="http://schemas.microsoft.com/office/drawing/2014/main" val="1794106948"/>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extLst>
                  <a:ext uri="{0D108BD9-81ED-4DB2-BD59-A6C34878D82A}">
                    <a16:rowId xmlns:a16="http://schemas.microsoft.com/office/drawing/2014/main" val="691911157"/>
                  </a:ext>
                </a:extLst>
              </a:tr>
              <a:tr h="373545">
                <a:tc>
                  <a:txBody>
                    <a:bodyPr/>
                    <a:lstStyle/>
                    <a:p>
                      <a:pPr algn="ctr"/>
                      <a:r>
                        <a:rPr lang="en-US" sz="1600" b="1" dirty="0"/>
                        <a:t>6</a:t>
                      </a:r>
                    </a:p>
                  </a:txBody>
                  <a:tcPr/>
                </a:tc>
                <a:tc>
                  <a:txBody>
                    <a:bodyPr/>
                    <a:lstStyle/>
                    <a:p>
                      <a:pPr algn="ctr"/>
                      <a:r>
                        <a:rPr lang="en-US" sz="1600" b="1" dirty="0">
                          <a:latin typeface="Arial" pitchFamily="34" charset="0"/>
                          <a:cs typeface="Arial" pitchFamily="34" charset="0"/>
                        </a:rPr>
                        <a:t> Bit Info</a:t>
                      </a:r>
                      <a:endParaRPr lang="en-US" sz="1600" dirty="0"/>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46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extLst>
                  <a:ext uri="{0D108BD9-81ED-4DB2-BD59-A6C34878D82A}">
                    <a16:rowId xmlns:a16="http://schemas.microsoft.com/office/drawing/2014/main" val="3057265993"/>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r h="5833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latin typeface="Arial" pitchFamily="34" charset="0"/>
                        <a:cs typeface="Arial"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2581518932"/>
                  </a:ext>
                </a:extLst>
              </a:tr>
              <a:tr h="665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Trailer Position</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324133926"/>
                  </a:ext>
                </a:extLst>
              </a:tr>
              <a:tr h="383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1</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4072154601"/>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2</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2662722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5579956"/>
              </p:ext>
            </p:extLst>
          </p:nvPr>
        </p:nvGraphicFramePr>
        <p:xfrm>
          <a:off x="4343400" y="867385"/>
          <a:ext cx="4495800" cy="5191114"/>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28015">
                <a:tc>
                  <a:txBody>
                    <a:bodyPr/>
                    <a:lstStyle/>
                    <a:p>
                      <a:pPr algn="l"/>
                      <a:r>
                        <a:rPr lang="en-US" sz="1200" dirty="0">
                          <a:solidFill>
                            <a:srgbClr val="0070C0"/>
                          </a:solidFill>
                          <a:latin typeface="+mn-lt"/>
                        </a:rPr>
                        <a:t>Identification word. For</a:t>
                      </a:r>
                      <a:r>
                        <a:rPr lang="en-US" sz="1200" baseline="0" dirty="0">
                          <a:solidFill>
                            <a:srgbClr val="0070C0"/>
                          </a:solidFill>
                          <a:latin typeface="+mn-lt"/>
                        </a:rPr>
                        <a:t> Evio = 0x4556494F (EVIO in </a:t>
                      </a:r>
                      <a:r>
                        <a:rPr lang="en-US" sz="1200" baseline="0" dirty="0" err="1">
                          <a:solidFill>
                            <a:srgbClr val="0070C0"/>
                          </a:solidFill>
                          <a:latin typeface="+mn-lt"/>
                        </a:rPr>
                        <a:t>ascii</a:t>
                      </a:r>
                      <a:r>
                        <a:rPr lang="en-US" sz="1200" baseline="0" dirty="0">
                          <a:solidFill>
                            <a:srgbClr val="0070C0"/>
                          </a:solidFill>
                          <a:latin typeface="+mn-lt"/>
                        </a:rPr>
                        <a:t>).</a:t>
                      </a:r>
                    </a:p>
                    <a:p>
                      <a:pPr algn="l"/>
                      <a:r>
                        <a:rPr lang="en-US" sz="1200" baseline="0" dirty="0">
                          <a:solidFill>
                            <a:srgbClr val="0070C0"/>
                          </a:solidFill>
                          <a:latin typeface="+mn-lt"/>
                        </a:rPr>
                        <a:t>For HIPO = 0x43455248 (CERH in </a:t>
                      </a:r>
                      <a:r>
                        <a:rPr lang="en-US" sz="1200" baseline="0" dirty="0" err="1">
                          <a:solidFill>
                            <a:srgbClr val="0070C0"/>
                          </a:solidFill>
                          <a:latin typeface="+mn-lt"/>
                        </a:rPr>
                        <a:t>ascii</a:t>
                      </a:r>
                      <a:r>
                        <a:rPr lang="en-US" sz="1200" baseline="0" dirty="0">
                          <a:solidFill>
                            <a:srgbClr val="0070C0"/>
                          </a:solidFill>
                          <a:latin typeface="+mn-lt"/>
                        </a:rPr>
                        <a:t>).</a:t>
                      </a:r>
                      <a:endParaRPr lang="en-US" sz="1200" dirty="0">
                        <a:solidFill>
                          <a:srgbClr val="0070C0"/>
                        </a:solidFill>
                        <a:latin typeface="+mn-lt"/>
                      </a:endParaRPr>
                    </a:p>
                  </a:txBody>
                  <a:tcPr/>
                </a:tc>
                <a:extLst>
                  <a:ext uri="{0D108BD9-81ED-4DB2-BD59-A6C34878D82A}">
                    <a16:rowId xmlns:a16="http://schemas.microsoft.com/office/drawing/2014/main" val="572849522"/>
                  </a:ext>
                </a:extLst>
              </a:tr>
              <a:tr h="339689">
                <a:tc>
                  <a:txBody>
                    <a:bodyPr/>
                    <a:lstStyle/>
                    <a:p>
                      <a:pPr algn="l"/>
                      <a:r>
                        <a:rPr lang="en-US" sz="1400" b="1" dirty="0">
                          <a:solidFill>
                            <a:srgbClr val="0070C0"/>
                          </a:solidFill>
                          <a:latin typeface="+mn-lt"/>
                        </a:rPr>
                        <a:t>If file being split, the split number (starting</a:t>
                      </a:r>
                      <a:r>
                        <a:rPr lang="en-US" sz="1400" b="1" baseline="0" dirty="0">
                          <a:solidFill>
                            <a:srgbClr val="0070C0"/>
                          </a:solidFill>
                          <a:latin typeface="+mn-lt"/>
                        </a:rPr>
                        <a:t> at 1)</a:t>
                      </a:r>
                      <a:endParaRPr lang="en-US" sz="1400" b="1" dirty="0">
                        <a:solidFill>
                          <a:srgbClr val="0070C0"/>
                        </a:solidFill>
                        <a:latin typeface="+mn-lt"/>
                      </a:endParaRPr>
                    </a:p>
                  </a:txBody>
                  <a:tcPr/>
                </a:tc>
                <a:extLst>
                  <a:ext uri="{0D108BD9-81ED-4DB2-BD59-A6C34878D82A}">
                    <a16:rowId xmlns:a16="http://schemas.microsoft.com/office/drawing/2014/main" val="3048995902"/>
                  </a:ext>
                </a:extLst>
              </a:tr>
              <a:tr h="376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(always 14</a:t>
                      </a:r>
                      <a:r>
                        <a:rPr lang="en-US" sz="1400" b="1" dirty="0">
                          <a:solidFill>
                            <a:srgbClr val="0070C0"/>
                          </a:solidFill>
                          <a:latin typeface="+mn-lt"/>
                        </a:rPr>
                        <a:t>)</a:t>
                      </a:r>
                    </a:p>
                  </a:txBody>
                  <a:tcPr/>
                </a:tc>
                <a:extLst>
                  <a:ext uri="{0D108BD9-81ED-4DB2-BD59-A6C34878D82A}">
                    <a16:rowId xmlns:a16="http://schemas.microsoft.com/office/drawing/2014/main" val="2297637020"/>
                  </a:ext>
                </a:extLst>
              </a:tr>
              <a:tr h="533279">
                <a:tc>
                  <a:txBody>
                    <a:bodyPr/>
                    <a:lstStyle/>
                    <a:p>
                      <a:pPr algn="l"/>
                      <a:r>
                        <a:rPr lang="en-US" sz="1400" b="1" dirty="0">
                          <a:solidFill>
                            <a:srgbClr val="0070C0"/>
                          </a:solidFill>
                          <a:latin typeface="+mn-lt"/>
                        </a:rPr>
                        <a:t>Number of records contained. Same as index array length in 32-bit words</a:t>
                      </a:r>
                      <a:r>
                        <a:rPr lang="en-US" sz="1400" b="1" baseline="0" dirty="0">
                          <a:solidFill>
                            <a:srgbClr val="0070C0"/>
                          </a:solidFill>
                          <a:latin typeface="+mn-lt"/>
                        </a:rPr>
                        <a:t> if array exists.</a:t>
                      </a:r>
                      <a:endParaRPr lang="en-US" sz="1400" b="1" dirty="0">
                        <a:solidFill>
                          <a:srgbClr val="0070C0"/>
                        </a:solidFill>
                        <a:latin typeface="+mn-lt"/>
                      </a:endParaRPr>
                    </a:p>
                  </a:txBody>
                  <a:tcPr/>
                </a:tc>
                <a:extLst>
                  <a:ext uri="{0D108BD9-81ED-4DB2-BD59-A6C34878D82A}">
                    <a16:rowId xmlns:a16="http://schemas.microsoft.com/office/drawing/2014/main" val="1794106948"/>
                  </a:ext>
                </a:extLst>
              </a:tr>
              <a:tr h="356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rPr>
                        <a:t>Length of index array in bytes</a:t>
                      </a:r>
                    </a:p>
                  </a:txBody>
                  <a:tcPr/>
                </a:tc>
                <a:extLst>
                  <a:ext uri="{0D108BD9-81ED-4DB2-BD59-A6C34878D82A}">
                    <a16:rowId xmlns:a16="http://schemas.microsoft.com/office/drawing/2014/main" val="691911157"/>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Optional</a:t>
                      </a:r>
                      <a:r>
                        <a:rPr lang="en-US" sz="1400" b="1" baseline="0" dirty="0">
                          <a:solidFill>
                            <a:srgbClr val="0070C0"/>
                          </a:solidFill>
                          <a:latin typeface="+mn-lt"/>
                        </a:rPr>
                        <a:t> u</a:t>
                      </a:r>
                      <a:r>
                        <a:rPr lang="en-US" sz="1400" b="1" dirty="0">
                          <a:solidFill>
                            <a:srgbClr val="0070C0"/>
                          </a:solidFill>
                          <a:latin typeface="+mn-lt"/>
                        </a:rPr>
                        <a:t>ser header length</a:t>
                      </a:r>
                      <a:r>
                        <a:rPr lang="en-US" sz="1400" b="1" baseline="0" dirty="0">
                          <a:solidFill>
                            <a:srgbClr val="0070C0"/>
                          </a:solidFill>
                          <a:latin typeface="+mn-lt"/>
                        </a:rPr>
                        <a:t> in bytes</a:t>
                      </a:r>
                      <a:endParaRPr lang="en-US" sz="1400" b="1" dirty="0">
                        <a:latin typeface="+mn-lt"/>
                        <a:cs typeface="Arial" pitchFamily="34" charset="0"/>
                      </a:endParaRPr>
                    </a:p>
                  </a:txBody>
                  <a:tcPr/>
                </a:tc>
                <a:extLst>
                  <a:ext uri="{0D108BD9-81ED-4DB2-BD59-A6C34878D82A}">
                    <a16:rowId xmlns:a16="http://schemas.microsoft.com/office/drawing/2014/main" val="3057265993"/>
                  </a:ext>
                </a:extLst>
              </a:tr>
              <a:tr h="372435">
                <a:tc>
                  <a:txBody>
                    <a:bodyPr/>
                    <a:lstStyle/>
                    <a:p>
                      <a:pPr algn="l"/>
                      <a:r>
                        <a:rPr lang="en-US" sz="14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595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64 bit</a:t>
                      </a:r>
                      <a:r>
                        <a:rPr lang="en-US" sz="1200" b="1" baseline="0" dirty="0">
                          <a:solidFill>
                            <a:srgbClr val="0070C0"/>
                          </a:solidFill>
                        </a:rPr>
                        <a:t> register</a:t>
                      </a:r>
                      <a:r>
                        <a:rPr lang="en-US" sz="1200" b="1" dirty="0">
                          <a:solidFill>
                            <a:srgbClr val="0070C0"/>
                          </a:solidFill>
                        </a:rPr>
                        <a:t> available for user</a:t>
                      </a:r>
                      <a:endParaRPr lang="en-US" sz="1200" b="1" baseline="0" dirty="0">
                        <a:solidFill>
                          <a:srgbClr val="0070C0"/>
                        </a:solidFill>
                      </a:endParaRPr>
                    </a:p>
                  </a:txBody>
                  <a:tcPr/>
                </a:tc>
                <a:extLst>
                  <a:ext uri="{0D108BD9-81ED-4DB2-BD59-A6C34878D82A}">
                    <a16:rowId xmlns:a16="http://schemas.microsoft.com/office/drawing/2014/main" val="1432738597"/>
                  </a:ext>
                </a:extLst>
              </a:tr>
              <a:tr h="546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Number of bytes from beginning of file to beginning of trailer (ending general record header). Value of 0 means either no trailer exists or its position is unavailable</a:t>
                      </a:r>
                      <a:endParaRPr lang="en-US" sz="1200" b="1" dirty="0">
                        <a:solidFill>
                          <a:srgbClr val="0070C0"/>
                        </a:solidFill>
                        <a:latin typeface="+mn-lt"/>
                      </a:endParaRPr>
                    </a:p>
                  </a:txBody>
                  <a:tcPr/>
                </a:tc>
                <a:extLst>
                  <a:ext uri="{0D108BD9-81ED-4DB2-BD59-A6C34878D82A}">
                    <a16:rowId xmlns:a16="http://schemas.microsoft.com/office/drawing/2014/main" val="3196717380"/>
                  </a:ext>
                </a:extLst>
              </a:tr>
              <a:tr h="402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640942856"/>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141901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85800"/>
            <a:ext cx="640080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EXTENDED File Header</a:t>
            </a:r>
          </a:p>
          <a:p>
            <a:pPr algn="ctr"/>
            <a:r>
              <a:rPr lang="en-US" sz="2400" b="1" dirty="0">
                <a:latin typeface="Arial" pitchFamily="34" charset="0"/>
                <a:cs typeface="Arial" pitchFamily="34" charset="0"/>
              </a:rPr>
              <a:t>(Differences)</a:t>
            </a:r>
          </a:p>
        </p:txBody>
      </p:sp>
      <p:graphicFrame>
        <p:nvGraphicFramePr>
          <p:cNvPr id="3" name="Table 2"/>
          <p:cNvGraphicFramePr>
            <a:graphicFrameLocks noGrp="1"/>
          </p:cNvGraphicFramePr>
          <p:nvPr>
            <p:extLst>
              <p:ext uri="{D42A27DB-BD31-4B8C-83A1-F6EECF244321}">
                <p14:modId xmlns:p14="http://schemas.microsoft.com/office/powerpoint/2010/main" val="3557102490"/>
              </p:ext>
            </p:extLst>
          </p:nvPr>
        </p:nvGraphicFramePr>
        <p:xfrm>
          <a:off x="381000" y="1869440"/>
          <a:ext cx="3810000" cy="94996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4083502099"/>
                    </a:ext>
                  </a:extLst>
                </a:gridCol>
                <a:gridCol w="297180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15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latin typeface="Arial" pitchFamily="34" charset="0"/>
                          <a:cs typeface="Arial" pitchFamily="34" charset="0"/>
                        </a:rPr>
                        <a:t>User Integers 3+</a:t>
                      </a:r>
                      <a:endParaRPr lang="en-US" sz="1800" b="1" dirty="0">
                        <a:latin typeface="Arial" pitchFamily="34" charset="0"/>
                        <a:cs typeface="Arial" pitchFamily="34" charset="0"/>
                      </a:endParaRPr>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81079743"/>
              </p:ext>
            </p:extLst>
          </p:nvPr>
        </p:nvGraphicFramePr>
        <p:xfrm>
          <a:off x="4343400" y="1869440"/>
          <a:ext cx="4495800" cy="949960"/>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385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GREATER THAN 14</a:t>
                      </a:r>
                      <a:endParaRPr lang="en-US" sz="1400" b="1" dirty="0">
                        <a:solidFill>
                          <a:srgbClr val="0070C0"/>
                        </a:solidFill>
                        <a:latin typeface="+mn-lt"/>
                      </a:endParaRPr>
                    </a:p>
                  </a:txBody>
                  <a:tcPr/>
                </a:tc>
                <a:extLst>
                  <a:ext uri="{0D108BD9-81ED-4DB2-BD59-A6C34878D82A}">
                    <a16:rowId xmlns:a16="http://schemas.microsoft.com/office/drawing/2014/main" val="2297637020"/>
                  </a:ext>
                </a:extLst>
              </a:tr>
              <a:tr h="564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a:solidFill>
                            <a:srgbClr val="0070C0"/>
                          </a:solidFill>
                          <a:latin typeface="+mn-lt"/>
                        </a:rPr>
                        <a:t>Additional integers </a:t>
                      </a:r>
                      <a:r>
                        <a:rPr lang="en-US" sz="1400" b="1" baseline="0" dirty="0">
                          <a:solidFill>
                            <a:srgbClr val="0070C0"/>
                          </a:solidFill>
                          <a:latin typeface="+mn-lt"/>
                        </a:rPr>
                        <a:t>available for user beyond the regular general file header.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280983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3657600" y="3267075"/>
            <a:ext cx="381000" cy="1730226"/>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3657600" y="1076325"/>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076324" y="514290"/>
            <a:ext cx="53244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Network Transfer (Evio 4 Output) Format</a:t>
            </a:r>
          </a:p>
        </p:txBody>
      </p:sp>
      <p:sp>
        <p:nvSpPr>
          <p:cNvPr id="12" name="TextBox 11"/>
          <p:cNvSpPr txBox="1"/>
          <p:nvPr/>
        </p:nvSpPr>
        <p:spPr>
          <a:xfrm>
            <a:off x="4067175" y="1104900"/>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32-bit words in evio block, inclusive.</a:t>
            </a:r>
          </a:p>
        </p:txBody>
      </p:sp>
      <p:sp>
        <p:nvSpPr>
          <p:cNvPr id="13" name="TextBox 12"/>
          <p:cNvSpPr txBox="1"/>
          <p:nvPr/>
        </p:nvSpPr>
        <p:spPr>
          <a:xfrm>
            <a:off x="4838700" y="5420380"/>
            <a:ext cx="32004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payload bank can be a Physics Event, ROC Raw Record, Control Event, or User event. Note: there may be a block header between any 2 payload banks.</a:t>
            </a:r>
          </a:p>
        </p:txBody>
      </p:sp>
      <p:cxnSp>
        <p:nvCxnSpPr>
          <p:cNvPr id="22" name="Straight Arrow Connector 21"/>
          <p:cNvCxnSpPr>
            <a:stCxn id="74" idx="1"/>
          </p:cNvCxnSpPr>
          <p:nvPr/>
        </p:nvCxnSpPr>
        <p:spPr>
          <a:xfrm flipH="1" flipV="1">
            <a:off x="3657600" y="1487299"/>
            <a:ext cx="409575" cy="125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43" idx="3"/>
          </p:cNvCxnSpPr>
          <p:nvPr/>
        </p:nvCxnSpPr>
        <p:spPr>
          <a:xfrm flipH="1" flipV="1">
            <a:off x="3657600" y="4914216"/>
            <a:ext cx="1181100" cy="921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 y="5420380"/>
            <a:ext cx="40386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Format used when sending all types of online CODA data over the network. They are in standard evio buffer/file output format with block headers. </a:t>
            </a:r>
          </a:p>
        </p:txBody>
      </p:sp>
      <p:sp>
        <p:nvSpPr>
          <p:cNvPr id="27" name="Rectangle 26"/>
          <p:cNvSpPr/>
          <p:nvPr/>
        </p:nvSpPr>
        <p:spPr>
          <a:xfrm>
            <a:off x="1447800" y="1076325"/>
            <a:ext cx="2209800" cy="41814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457325" y="1085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Length</a:t>
            </a:r>
          </a:p>
        </p:txBody>
      </p:sp>
      <p:sp>
        <p:nvSpPr>
          <p:cNvPr id="30" name="TextBox 29"/>
          <p:cNvSpPr txBox="1"/>
          <p:nvPr/>
        </p:nvSpPr>
        <p:spPr>
          <a:xfrm>
            <a:off x="1447800" y="19145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Count</a:t>
            </a:r>
          </a:p>
        </p:txBody>
      </p:sp>
      <p:sp>
        <p:nvSpPr>
          <p:cNvPr id="32" name="TextBox 31"/>
          <p:cNvSpPr txBox="1"/>
          <p:nvPr/>
        </p:nvSpPr>
        <p:spPr>
          <a:xfrm>
            <a:off x="1447800" y="16383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Header Length = 8</a:t>
            </a:r>
          </a:p>
        </p:txBody>
      </p:sp>
      <p:sp>
        <p:nvSpPr>
          <p:cNvPr id="33" name="TextBox 32"/>
          <p:cNvSpPr txBox="1"/>
          <p:nvPr/>
        </p:nvSpPr>
        <p:spPr>
          <a:xfrm>
            <a:off x="1447800" y="218777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1</a:t>
            </a:r>
          </a:p>
        </p:txBody>
      </p:sp>
      <p:sp>
        <p:nvSpPr>
          <p:cNvPr id="34" name="TextBox 33"/>
          <p:cNvSpPr txBox="1"/>
          <p:nvPr/>
        </p:nvSpPr>
        <p:spPr>
          <a:xfrm>
            <a:off x="1447800" y="32956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latin typeface="Arial" pitchFamily="34" charset="0"/>
              <a:cs typeface="Arial" pitchFamily="34" charset="0"/>
            </a:endParaRPr>
          </a:p>
        </p:txBody>
      </p:sp>
      <p:sp>
        <p:nvSpPr>
          <p:cNvPr id="35" name="TextBox 34"/>
          <p:cNvSpPr txBox="1"/>
          <p:nvPr/>
        </p:nvSpPr>
        <p:spPr>
          <a:xfrm>
            <a:off x="1447800" y="39433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36" name="TextBox 35"/>
          <p:cNvSpPr txBox="1"/>
          <p:nvPr/>
        </p:nvSpPr>
        <p:spPr>
          <a:xfrm>
            <a:off x="257175" y="1759803"/>
            <a:ext cx="838200" cy="830997"/>
          </a:xfrm>
          <a:prstGeom prst="rect">
            <a:avLst/>
          </a:prstGeom>
          <a:noFill/>
          <a:ln>
            <a:noFill/>
            <a:prstDash val="dash"/>
          </a:ln>
          <a:effectLst/>
        </p:spPr>
        <p:txBody>
          <a:bodyPr wrap="square" rtlCol="0">
            <a:spAutoFit/>
          </a:bodyPr>
          <a:lstStyle/>
          <a:p>
            <a:pPr algn="ctr"/>
            <a:r>
              <a:rPr lang="en-US" sz="1600" dirty="0">
                <a:solidFill>
                  <a:srgbClr val="0070C0"/>
                </a:solidFill>
                <a:cs typeface="Arial" pitchFamily="34" charset="0"/>
              </a:rPr>
              <a:t>Evio Block Header</a:t>
            </a:r>
          </a:p>
        </p:txBody>
      </p:sp>
      <p:sp>
        <p:nvSpPr>
          <p:cNvPr id="38" name="TextBox 37"/>
          <p:cNvSpPr txBox="1"/>
          <p:nvPr/>
        </p:nvSpPr>
        <p:spPr>
          <a:xfrm>
            <a:off x="228600" y="3962400"/>
            <a:ext cx="838200" cy="584775"/>
          </a:xfrm>
          <a:prstGeom prst="rect">
            <a:avLst/>
          </a:prstGeom>
          <a:noFill/>
          <a:ln>
            <a:noFill/>
            <a:prstDash val="dash"/>
          </a:ln>
        </p:spPr>
        <p:txBody>
          <a:bodyPr wrap="square" rtlCol="0">
            <a:spAutoFit/>
          </a:bodyPr>
          <a:lstStyle/>
          <a:p>
            <a:pPr algn="ctr"/>
            <a:r>
              <a:rPr lang="en-US" sz="1600" dirty="0">
                <a:solidFill>
                  <a:srgbClr val="0070C0"/>
                </a:solidFill>
                <a:cs typeface="Arial" pitchFamily="34" charset="0"/>
              </a:rPr>
              <a:t>Payload Banks</a:t>
            </a:r>
          </a:p>
        </p:txBody>
      </p:sp>
      <p:sp>
        <p:nvSpPr>
          <p:cNvPr id="40" name="Left Brace 39"/>
          <p:cNvSpPr/>
          <p:nvPr/>
        </p:nvSpPr>
        <p:spPr>
          <a:xfrm>
            <a:off x="1066800" y="1066800"/>
            <a:ext cx="304800" cy="22098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1" name="Left Brace 40"/>
          <p:cNvSpPr/>
          <p:nvPr/>
        </p:nvSpPr>
        <p:spPr>
          <a:xfrm>
            <a:off x="1066800" y="334327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3" name="TextBox 42"/>
          <p:cNvSpPr txBox="1"/>
          <p:nvPr/>
        </p:nvSpPr>
        <p:spPr>
          <a:xfrm>
            <a:off x="1447800" y="45910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48" name="TextBox 47"/>
          <p:cNvSpPr txBox="1"/>
          <p:nvPr/>
        </p:nvSpPr>
        <p:spPr>
          <a:xfrm>
            <a:off x="1447800" y="13583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Number</a:t>
            </a:r>
          </a:p>
        </p:txBody>
      </p:sp>
      <p:sp>
        <p:nvSpPr>
          <p:cNvPr id="62" name="TextBox 61"/>
          <p:cNvSpPr txBox="1"/>
          <p:nvPr/>
        </p:nvSpPr>
        <p:spPr>
          <a:xfrm>
            <a:off x="1447800" y="274540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2</a:t>
            </a:r>
          </a:p>
        </p:txBody>
      </p:sp>
      <p:sp>
        <p:nvSpPr>
          <p:cNvPr id="63" name="TextBox 62"/>
          <p:cNvSpPr txBox="1"/>
          <p:nvPr/>
        </p:nvSpPr>
        <p:spPr>
          <a:xfrm>
            <a:off x="1447800" y="2469178"/>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Bit Info           Version</a:t>
            </a:r>
          </a:p>
        </p:txBody>
      </p:sp>
      <p:sp>
        <p:nvSpPr>
          <p:cNvPr id="64" name="TextBox 63"/>
          <p:cNvSpPr txBox="1"/>
          <p:nvPr/>
        </p:nvSpPr>
        <p:spPr>
          <a:xfrm>
            <a:off x="1447800" y="30186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cxnSp>
        <p:nvCxnSpPr>
          <p:cNvPr id="67" name="Straight Connector 66"/>
          <p:cNvCxnSpPr/>
          <p:nvPr/>
        </p:nvCxnSpPr>
        <p:spPr>
          <a:xfrm rot="16200000" flipH="1">
            <a:off x="2757101" y="2604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067175" y="1381899"/>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Normally order of block in the file/network transfer &amp; starts at 1.  If sent by ROC , = -1 if payload banks not being built, else record id.</a:t>
            </a:r>
          </a:p>
        </p:txBody>
      </p:sp>
      <p:sp>
        <p:nvSpPr>
          <p:cNvPr id="75" name="TextBox 74"/>
          <p:cNvSpPr txBox="1"/>
          <p:nvPr/>
        </p:nvSpPr>
        <p:spPr>
          <a:xfrm>
            <a:off x="4067175" y="1848624"/>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block header in 32-bit words.</a:t>
            </a:r>
          </a:p>
        </p:txBody>
      </p:sp>
      <p:sp>
        <p:nvSpPr>
          <p:cNvPr id="77" name="TextBox 76"/>
          <p:cNvSpPr txBox="1"/>
          <p:nvPr/>
        </p:nvSpPr>
        <p:spPr>
          <a:xfrm>
            <a:off x="4067175" y="2124849"/>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evio events (payload banks) in block, not including dictionary.</a:t>
            </a:r>
          </a:p>
        </p:txBody>
      </p:sp>
      <p:sp>
        <p:nvSpPr>
          <p:cNvPr id="78" name="TextBox 77"/>
          <p:cNvSpPr txBox="1"/>
          <p:nvPr/>
        </p:nvSpPr>
        <p:spPr>
          <a:xfrm>
            <a:off x="4067175" y="2401074"/>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content type is being built (</a:t>
            </a:r>
            <a:r>
              <a:rPr lang="en-US" sz="1200" dirty="0" err="1">
                <a:solidFill>
                  <a:srgbClr val="0070C0"/>
                </a:solidFill>
              </a:rPr>
              <a:t>eg</a:t>
            </a:r>
            <a:r>
              <a:rPr lang="en-US" sz="1200" dirty="0">
                <a:solidFill>
                  <a:srgbClr val="0070C0"/>
                </a:solidFill>
              </a:rPr>
              <a:t> ROC Raw), = source CODA id,</a:t>
            </a:r>
          </a:p>
          <a:p>
            <a:r>
              <a:rPr lang="en-US" sz="1200" dirty="0">
                <a:solidFill>
                  <a:srgbClr val="0070C0"/>
                </a:solidFill>
              </a:rPr>
              <a:t>else reserved. </a:t>
            </a:r>
          </a:p>
        </p:txBody>
      </p:sp>
      <p:sp>
        <p:nvSpPr>
          <p:cNvPr id="79" name="TextBox 78"/>
          <p:cNvSpPr txBox="1"/>
          <p:nvPr/>
        </p:nvSpPr>
        <p:spPr>
          <a:xfrm>
            <a:off x="4067175" y="2863701"/>
            <a:ext cx="4724400"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Version:   lowest 8 bits (Bits 0-7).</a:t>
            </a:r>
          </a:p>
          <a:p>
            <a:r>
              <a:rPr lang="en-US" sz="1200" dirty="0">
                <a:solidFill>
                  <a:srgbClr val="0070C0"/>
                </a:solidFill>
              </a:rPr>
              <a:t>Bit Info:   Bit 8 = has dictionary,   Bit 9 = is last block,</a:t>
            </a:r>
          </a:p>
          <a:p>
            <a:r>
              <a:rPr lang="en-US" sz="1200" dirty="0">
                <a:solidFill>
                  <a:srgbClr val="0070C0"/>
                </a:solidFill>
              </a:rPr>
              <a:t>                 Bits 10-13 = payload bank type (ROC Raw = 0, Physics = 1,</a:t>
            </a:r>
          </a:p>
          <a:p>
            <a:r>
              <a:rPr lang="en-US" sz="1200" dirty="0">
                <a:solidFill>
                  <a:srgbClr val="0070C0"/>
                </a:solidFill>
              </a:rPr>
              <a:t>                                       </a:t>
            </a:r>
            <a:r>
              <a:rPr lang="en-US" sz="1200" dirty="0" err="1">
                <a:solidFill>
                  <a:srgbClr val="0070C0"/>
                </a:solidFill>
              </a:rPr>
              <a:t>PartialPhysics</a:t>
            </a:r>
            <a:r>
              <a:rPr lang="en-US" sz="1200" dirty="0">
                <a:solidFill>
                  <a:srgbClr val="0070C0"/>
                </a:solidFill>
              </a:rPr>
              <a:t> = 2,  Disentangled = 3, User = 4,</a:t>
            </a:r>
          </a:p>
          <a:p>
            <a:r>
              <a:rPr lang="en-US" sz="1200" dirty="0">
                <a:solidFill>
                  <a:srgbClr val="0070C0"/>
                </a:solidFill>
              </a:rPr>
              <a:t>	             Control = 5, Mixed = 6, ROC raw streaming = 8, 	             Physics streaming = 9, Other = 15).</a:t>
            </a:r>
          </a:p>
          <a:p>
            <a:r>
              <a:rPr lang="en-US" sz="1200" dirty="0">
                <a:solidFill>
                  <a:srgbClr val="0070C0"/>
                </a:solidFill>
              </a:rPr>
              <a:t>                 Bit 14 =  has “first event” (in every split file) is first USER type</a:t>
            </a:r>
          </a:p>
          <a:p>
            <a:r>
              <a:rPr lang="en-US" sz="1200" dirty="0">
                <a:solidFill>
                  <a:srgbClr val="0070C0"/>
                </a:solidFill>
              </a:rPr>
              <a:t>	      event in this block</a:t>
            </a:r>
          </a:p>
          <a:p>
            <a:r>
              <a:rPr lang="en-US" sz="1200" dirty="0">
                <a:solidFill>
                  <a:srgbClr val="0070C0"/>
                </a:solidFill>
              </a:rPr>
              <a:t>NOTE: User events from ROC are typed as ROC Raw (EB handles this).</a:t>
            </a:r>
          </a:p>
        </p:txBody>
      </p:sp>
      <p:sp>
        <p:nvSpPr>
          <p:cNvPr id="81" name="TextBox 80"/>
          <p:cNvSpPr txBox="1"/>
          <p:nvPr/>
        </p:nvSpPr>
        <p:spPr>
          <a:xfrm>
            <a:off x="4067175" y="4618027"/>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Reserved.</a:t>
            </a:r>
          </a:p>
        </p:txBody>
      </p:sp>
      <p:sp>
        <p:nvSpPr>
          <p:cNvPr id="82" name="TextBox 81"/>
          <p:cNvSpPr txBox="1"/>
          <p:nvPr/>
        </p:nvSpPr>
        <p:spPr>
          <a:xfrm>
            <a:off x="4067175" y="4895026"/>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Magic Number (0xc0da0100) for endianness tracking.</a:t>
            </a:r>
          </a:p>
        </p:txBody>
      </p:sp>
      <p:cxnSp>
        <p:nvCxnSpPr>
          <p:cNvPr id="91" name="Straight Arrow Connector 90"/>
          <p:cNvCxnSpPr>
            <a:stCxn id="44" idx="1"/>
          </p:cNvCxnSpPr>
          <p:nvPr/>
        </p:nvCxnSpPr>
        <p:spPr>
          <a:xfrm flipH="1" flipV="1">
            <a:off x="3667126" y="2631909"/>
            <a:ext cx="371474" cy="49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7" idx="1"/>
          </p:cNvCxnSpPr>
          <p:nvPr/>
        </p:nvCxnSpPr>
        <p:spPr>
          <a:xfrm flipH="1" flipV="1">
            <a:off x="3657600" y="2043501"/>
            <a:ext cx="409575" cy="219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38600" y="1076324"/>
            <a:ext cx="4800600" cy="40957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304800"/>
            <a:ext cx="37242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Key to Reading Data Layouts</a:t>
            </a:r>
          </a:p>
        </p:txBody>
      </p:sp>
      <p:sp>
        <p:nvSpPr>
          <p:cNvPr id="9" name="TextBox 8"/>
          <p:cNvSpPr txBox="1"/>
          <p:nvPr/>
        </p:nvSpPr>
        <p:spPr>
          <a:xfrm>
            <a:off x="5105400" y="3456801"/>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32-bit item</a:t>
            </a:r>
          </a:p>
        </p:txBody>
      </p:sp>
      <p:sp>
        <p:nvSpPr>
          <p:cNvPr id="11" name="TextBox 10"/>
          <p:cNvSpPr txBox="1"/>
          <p:nvPr/>
        </p:nvSpPr>
        <p:spPr>
          <a:xfrm>
            <a:off x="5105400" y="5181600"/>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Additional, unnamed items of type immediately above</a:t>
            </a:r>
          </a:p>
        </p:txBody>
      </p:sp>
      <p:sp>
        <p:nvSpPr>
          <p:cNvPr id="13" name="TextBox 12"/>
          <p:cNvSpPr txBox="1"/>
          <p:nvPr/>
        </p:nvSpPr>
        <p:spPr>
          <a:xfrm>
            <a:off x="5105400" y="4553797"/>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Evio container of type bank, segment, or </a:t>
            </a:r>
            <a:r>
              <a:rPr lang="en-US" sz="1200" dirty="0" err="1">
                <a:solidFill>
                  <a:srgbClr val="0070C0"/>
                </a:solidFill>
              </a:rPr>
              <a:t>tagsegment</a:t>
            </a:r>
            <a:endParaRPr lang="en-US" sz="1200" dirty="0">
              <a:solidFill>
                <a:srgbClr val="0070C0"/>
              </a:solidFill>
            </a:endParaRPr>
          </a:p>
        </p:txBody>
      </p:sp>
      <p:cxnSp>
        <p:nvCxnSpPr>
          <p:cNvPr id="25" name="Straight Arrow Connector 24"/>
          <p:cNvCxnSpPr>
            <a:stCxn id="13" idx="1"/>
            <a:endCxn id="73" idx="3"/>
          </p:cNvCxnSpPr>
          <p:nvPr/>
        </p:nvCxnSpPr>
        <p:spPr>
          <a:xfrm flipH="1" flipV="1">
            <a:off x="4495800" y="4687832"/>
            <a:ext cx="609600" cy="44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65" idx="1"/>
          </p:cNvCxnSpPr>
          <p:nvPr/>
        </p:nvCxnSpPr>
        <p:spPr>
          <a:xfrm flipH="1" flipV="1">
            <a:off x="3933826" y="2914650"/>
            <a:ext cx="12382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286000" y="2428875"/>
            <a:ext cx="2209800" cy="3743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73" name="TextBox 72"/>
          <p:cNvSpPr txBox="1"/>
          <p:nvPr/>
        </p:nvSpPr>
        <p:spPr>
          <a:xfrm>
            <a:off x="2286000" y="4364666"/>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item3</a:t>
            </a:r>
          </a:p>
          <a:p>
            <a:pPr algn="ctr"/>
            <a:endParaRPr lang="en-US" sz="1200" b="1" dirty="0">
              <a:latin typeface="Arial" pitchFamily="34" charset="0"/>
              <a:cs typeface="Arial" pitchFamily="34" charset="0"/>
            </a:endParaRPr>
          </a:p>
        </p:txBody>
      </p:sp>
      <p:sp>
        <p:nvSpPr>
          <p:cNvPr id="74" name="TextBox 73"/>
          <p:cNvSpPr txBox="1"/>
          <p:nvPr/>
        </p:nvSpPr>
        <p:spPr>
          <a:xfrm>
            <a:off x="2286000" y="55258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item4</a:t>
            </a:r>
          </a:p>
          <a:p>
            <a:pPr algn="ctr"/>
            <a:endParaRPr lang="en-US" sz="1200" b="1" dirty="0">
              <a:latin typeface="Arial" pitchFamily="34" charset="0"/>
              <a:cs typeface="Arial" pitchFamily="34" charset="0"/>
            </a:endParaRPr>
          </a:p>
        </p:txBody>
      </p:sp>
      <p:sp>
        <p:nvSpPr>
          <p:cNvPr id="96" name="TextBox 95"/>
          <p:cNvSpPr txBox="1"/>
          <p:nvPr/>
        </p:nvSpPr>
        <p:spPr>
          <a:xfrm>
            <a:off x="2286000" y="5040094"/>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2286004" y="3728481"/>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 2</a:t>
            </a:r>
          </a:p>
          <a:p>
            <a:pPr algn="ctr"/>
            <a:endParaRPr lang="en-US" sz="1200" b="1" dirty="0">
              <a:latin typeface="Arial" pitchFamily="34" charset="0"/>
              <a:cs typeface="Arial" pitchFamily="34" charset="0"/>
            </a:endParaRPr>
          </a:p>
        </p:txBody>
      </p:sp>
      <p:sp>
        <p:nvSpPr>
          <p:cNvPr id="104" name="TextBox 103"/>
          <p:cNvSpPr txBox="1"/>
          <p:nvPr/>
        </p:nvSpPr>
        <p:spPr>
          <a:xfrm>
            <a:off x="2286000" y="34575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Item 1</a:t>
            </a:r>
          </a:p>
        </p:txBody>
      </p:sp>
      <p:grpSp>
        <p:nvGrpSpPr>
          <p:cNvPr id="106" name="Group 62"/>
          <p:cNvGrpSpPr/>
          <p:nvPr/>
        </p:nvGrpSpPr>
        <p:grpSpPr>
          <a:xfrm>
            <a:off x="2286000" y="2437627"/>
            <a:ext cx="2209800" cy="276999"/>
            <a:chOff x="3276600" y="1333499"/>
            <a:chExt cx="2209800" cy="276999"/>
          </a:xfrm>
        </p:grpSpPr>
        <p:sp>
          <p:nvSpPr>
            <p:cNvPr id="108" name="TextBox 107"/>
            <p:cNvSpPr txBox="1"/>
            <p:nvPr/>
          </p:nvSpPr>
          <p:spPr>
            <a:xfrm>
              <a:off x="3276600" y="1333499"/>
              <a:ext cx="2209800" cy="276999"/>
            </a:xfrm>
            <a:prstGeom prst="rect">
              <a:avLst/>
            </a:prstGeom>
            <a:noFill/>
            <a:ln w="19050">
              <a:solidFill>
                <a:schemeClr val="tx1"/>
              </a:solidFill>
            </a:ln>
          </p:spPr>
          <p:txBody>
            <a:bodyPr wrap="square" rtlCol="0">
              <a:spAutoFit/>
            </a:bodyPr>
            <a:lstStyle/>
            <a:p>
              <a:endParaRPr lang="en-US" sz="1200" b="1" dirty="0">
                <a:solidFill>
                  <a:schemeClr val="accent1"/>
                </a:solidFill>
                <a:latin typeface="Arial" pitchFamily="34" charset="0"/>
                <a:cs typeface="Arial" pitchFamily="34" charset="0"/>
              </a:endParaRPr>
            </a:p>
          </p:txBody>
        </p:sp>
        <p:cxnSp>
          <p:nvCxnSpPr>
            <p:cNvPr id="109" name="Straight Connector 108"/>
            <p:cNvCxnSpPr>
              <a:stCxn id="108" idx="0"/>
              <a:endCxn id="108" idx="2"/>
            </p:cNvCxnSpPr>
            <p:nvPr/>
          </p:nvCxnSpPr>
          <p:spPr>
            <a:xfrm>
              <a:off x="4381500" y="1333499"/>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rot="16200000" flipH="1">
            <a:off x="2680900" y="258565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9624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p:cNvCxnSpPr/>
          <p:nvPr/>
        </p:nvCxnSpPr>
        <p:spPr>
          <a:xfrm>
            <a:off x="22860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18" name="Rectangle 117"/>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19" name="Straight Arrow Connector 118"/>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rot="5400000" flipH="1">
            <a:off x="3848100" y="2324100"/>
            <a:ext cx="152400" cy="10287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Left Brace 134"/>
          <p:cNvSpPr/>
          <p:nvPr/>
        </p:nvSpPr>
        <p:spPr>
          <a:xfrm rot="5400000" flipH="1">
            <a:off x="2466975" y="2609850"/>
            <a:ext cx="152400" cy="4572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Connector 135"/>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286000" y="2895600"/>
            <a:ext cx="2362200" cy="307777"/>
          </a:xfrm>
          <a:prstGeom prst="rect">
            <a:avLst/>
          </a:prstGeom>
          <a:noFill/>
          <a:ln w="3175">
            <a:noFill/>
            <a:prstDash val="lgDash"/>
          </a:ln>
        </p:spPr>
        <p:txBody>
          <a:bodyPr wrap="square" rtlCol="0">
            <a:spAutoFit/>
          </a:bodyPr>
          <a:lstStyle/>
          <a:p>
            <a:r>
              <a:rPr lang="en-US" sz="1400" dirty="0">
                <a:solidFill>
                  <a:srgbClr val="0070C0"/>
                </a:solidFill>
              </a:rPr>
              <a:t> 8 bits                        16 bits</a:t>
            </a:r>
          </a:p>
        </p:txBody>
      </p:sp>
      <p:sp>
        <p:nvSpPr>
          <p:cNvPr id="143" name="TextBox 142"/>
          <p:cNvSpPr txBox="1"/>
          <p:nvPr/>
        </p:nvSpPr>
        <p:spPr>
          <a:xfrm>
            <a:off x="5105400" y="3810000"/>
            <a:ext cx="3581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64-bit item: If big endian, Lower memory has most significant 32 bits. Opposite for little endian.</a:t>
            </a:r>
          </a:p>
        </p:txBody>
      </p:sp>
      <p:cxnSp>
        <p:nvCxnSpPr>
          <p:cNvPr id="154" name="Straight Arrow Connector 153"/>
          <p:cNvCxnSpPr>
            <a:stCxn id="143" idx="1"/>
            <a:endCxn id="103" idx="3"/>
          </p:cNvCxnSpPr>
          <p:nvPr/>
        </p:nvCxnSpPr>
        <p:spPr>
          <a:xfrm flipH="1">
            <a:off x="4495804" y="4040833"/>
            <a:ext cx="609596" cy="108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 idx="1"/>
            <a:endCxn id="104" idx="3"/>
          </p:cNvCxnSpPr>
          <p:nvPr/>
        </p:nvCxnSpPr>
        <p:spPr>
          <a:xfrm flipH="1">
            <a:off x="4495800" y="3595301"/>
            <a:ext cx="609600" cy="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1" idx="1"/>
          </p:cNvCxnSpPr>
          <p:nvPr/>
        </p:nvCxnSpPr>
        <p:spPr>
          <a:xfrm flipH="1">
            <a:off x="4495800" y="5320100"/>
            <a:ext cx="609600" cy="51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219200" y="243840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71" name="Straight Arrow Connector 170"/>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52" name="Straight Arrow Connector 51"/>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61" name="Straight Arrow Connector 60"/>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839929"/>
            <a:ext cx="1981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Control Event</a:t>
            </a:r>
          </a:p>
        </p:txBody>
      </p:sp>
      <p:sp>
        <p:nvSpPr>
          <p:cNvPr id="17" name="Rectangle 16"/>
          <p:cNvSpPr/>
          <p:nvPr/>
        </p:nvSpPr>
        <p:spPr>
          <a:xfrm>
            <a:off x="2209800" y="1487629"/>
            <a:ext cx="2209800" cy="1409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8" name="TextBox 17"/>
          <p:cNvSpPr txBox="1"/>
          <p:nvPr/>
        </p:nvSpPr>
        <p:spPr>
          <a:xfrm>
            <a:off x="2209800" y="150667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Control Event Length = 4</a:t>
            </a:r>
          </a:p>
        </p:txBody>
      </p:sp>
      <p:sp>
        <p:nvSpPr>
          <p:cNvPr id="19" name="TextBox 27"/>
          <p:cNvSpPr txBox="1"/>
          <p:nvPr/>
        </p:nvSpPr>
        <p:spPr>
          <a:xfrm>
            <a:off x="2209800" y="2058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a:t>
            </a:r>
          </a:p>
        </p:txBody>
      </p:sp>
      <p:sp>
        <p:nvSpPr>
          <p:cNvPr id="22" name="TextBox 21"/>
          <p:cNvSpPr txBox="1"/>
          <p:nvPr/>
        </p:nvSpPr>
        <p:spPr>
          <a:xfrm>
            <a:off x="1066800" y="1587225"/>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6" name="Left Brace 34"/>
          <p:cNvSpPr/>
          <p:nvPr/>
        </p:nvSpPr>
        <p:spPr>
          <a:xfrm>
            <a:off x="1828800" y="1487629"/>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209800" y="261080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t>
            </a:r>
          </a:p>
        </p:txBody>
      </p:sp>
      <p:cxnSp>
        <p:nvCxnSpPr>
          <p:cNvPr id="33" name="Straight Connector 32"/>
          <p:cNvCxnSpPr>
            <a:stCxn id="41" idx="0"/>
          </p:cNvCxnSpPr>
          <p:nvPr/>
        </p:nvCxnSpPr>
        <p:spPr>
          <a:xfrm flipV="1">
            <a:off x="6096000" y="1982839"/>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5" idx="2"/>
          </p:cNvCxnSpPr>
          <p:nvPr/>
        </p:nvCxnSpPr>
        <p:spPr>
          <a:xfrm rot="5400000">
            <a:off x="6400800" y="1782038"/>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9800" y="135263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a:t>
            </a:r>
            <a:r>
              <a:rPr lang="en-US" sz="1200" dirty="0" err="1">
                <a:solidFill>
                  <a:srgbClr val="0070C0"/>
                </a:solidFill>
              </a:rPr>
              <a:t>uints</a:t>
            </a:r>
            <a:endParaRPr lang="en-US" sz="1200" dirty="0">
              <a:solidFill>
                <a:srgbClr val="0070C0"/>
              </a:solidFill>
            </a:endParaRPr>
          </a:p>
        </p:txBody>
      </p:sp>
      <p:sp>
        <p:nvSpPr>
          <p:cNvPr id="41" name="TextBox 40"/>
          <p:cNvSpPr txBox="1"/>
          <p:nvPr/>
        </p:nvSpPr>
        <p:spPr>
          <a:xfrm>
            <a:off x="5181600" y="2287639"/>
            <a:ext cx="1828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16 bit Control event type:</a:t>
            </a:r>
          </a:p>
          <a:p>
            <a:pPr marL="228600" indent="-228600">
              <a:buFont typeface="Arial" pitchFamily="34" charset="0"/>
              <a:buChar char="•"/>
            </a:pPr>
            <a:r>
              <a:rPr lang="en-US" sz="1200" dirty="0">
                <a:solidFill>
                  <a:srgbClr val="0070C0"/>
                </a:solidFill>
              </a:rPr>
              <a:t>0xFFD0,   Sync</a:t>
            </a:r>
          </a:p>
          <a:p>
            <a:pPr marL="228600" indent="-228600">
              <a:buFont typeface="Arial" pitchFamily="34" charset="0"/>
              <a:buChar char="•"/>
            </a:pPr>
            <a:r>
              <a:rPr lang="en-US" sz="1200" dirty="0">
                <a:solidFill>
                  <a:srgbClr val="0070C0"/>
                </a:solidFill>
              </a:rPr>
              <a:t>0xFFD1,   Prestart</a:t>
            </a:r>
          </a:p>
          <a:p>
            <a:pPr marL="228600" indent="-228600">
              <a:buFont typeface="Arial" pitchFamily="34" charset="0"/>
              <a:buChar char="•"/>
            </a:pPr>
            <a:r>
              <a:rPr lang="en-US" sz="1200" dirty="0">
                <a:solidFill>
                  <a:srgbClr val="0070C0"/>
                </a:solidFill>
              </a:rPr>
              <a:t>0xFFD2,   Go</a:t>
            </a:r>
          </a:p>
          <a:p>
            <a:pPr marL="228600" indent="-228600">
              <a:buFont typeface="Arial" pitchFamily="34" charset="0"/>
              <a:buChar char="•"/>
            </a:pPr>
            <a:r>
              <a:rPr lang="en-US" sz="1200" dirty="0">
                <a:solidFill>
                  <a:srgbClr val="0070C0"/>
                </a:solidFill>
              </a:rPr>
              <a:t>0xFFD3,   Pause</a:t>
            </a:r>
          </a:p>
          <a:p>
            <a:pPr marL="228600" indent="-228600">
              <a:buFont typeface="Arial" pitchFamily="34" charset="0"/>
              <a:buChar char="•"/>
            </a:pPr>
            <a:r>
              <a:rPr lang="en-US" sz="1200" dirty="0">
                <a:solidFill>
                  <a:srgbClr val="0070C0"/>
                </a:solidFill>
              </a:rPr>
              <a:t>0xFFD4,   End</a:t>
            </a:r>
          </a:p>
        </p:txBody>
      </p:sp>
      <p:grpSp>
        <p:nvGrpSpPr>
          <p:cNvPr id="75" name="Group 74"/>
          <p:cNvGrpSpPr/>
          <p:nvPr/>
        </p:nvGrpSpPr>
        <p:grpSpPr>
          <a:xfrm>
            <a:off x="5181600" y="1782038"/>
            <a:ext cx="2209800" cy="276999"/>
            <a:chOff x="5334000" y="1323200"/>
            <a:chExt cx="2209800" cy="276999"/>
          </a:xfrm>
        </p:grpSpPr>
        <p:grpSp>
          <p:nvGrpSpPr>
            <p:cNvPr id="43" name="Group 337"/>
            <p:cNvGrpSpPr/>
            <p:nvPr/>
          </p:nvGrpSpPr>
          <p:grpSpPr>
            <a:xfrm>
              <a:off x="5334000" y="1323200"/>
              <a:ext cx="2209800" cy="276999"/>
              <a:chOff x="6248400" y="1066800"/>
              <a:chExt cx="2209800" cy="276999"/>
            </a:xfrm>
            <a:solidFill>
              <a:schemeClr val="bg1"/>
            </a:solidFill>
          </p:grpSpPr>
          <p:sp>
            <p:nvSpPr>
              <p:cNvPr id="45" name="TextBox 4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47" name="Straight Connector 4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6262300" y="1461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209800" y="1782130"/>
            <a:ext cx="2209800" cy="276999"/>
            <a:chOff x="1752600" y="152400"/>
            <a:chExt cx="2209800" cy="276999"/>
          </a:xfrm>
        </p:grpSpPr>
        <p:sp>
          <p:nvSpPr>
            <p:cNvPr id="60"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61" name="Straight Connector 60"/>
            <p:cNvCxnSpPr>
              <a:stCxn id="60" idx="0"/>
              <a:endCxn id="60"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27"/>
          <p:cNvSpPr txBox="1"/>
          <p:nvPr/>
        </p:nvSpPr>
        <p:spPr>
          <a:xfrm>
            <a:off x="2209800" y="2335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a:t>
            </a:r>
          </a:p>
        </p:txBody>
      </p:sp>
      <p:cxnSp>
        <p:nvCxnSpPr>
          <p:cNvPr id="73" name="Straight Arrow Connector 72"/>
          <p:cNvCxnSpPr>
            <a:stCxn id="60" idx="3"/>
            <a:endCxn id="45" idx="1"/>
          </p:cNvCxnSpPr>
          <p:nvPr/>
        </p:nvCxnSpPr>
        <p:spPr>
          <a:xfrm flipV="1">
            <a:off x="4419600" y="1920538"/>
            <a:ext cx="762000" cy="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2" name="Table 81"/>
          <p:cNvGraphicFramePr>
            <a:graphicFrameLocks noGrp="1"/>
          </p:cNvGraphicFramePr>
          <p:nvPr>
            <p:extLst>
              <p:ext uri="{D42A27DB-BD31-4B8C-83A1-F6EECF244321}">
                <p14:modId xmlns:p14="http://schemas.microsoft.com/office/powerpoint/2010/main" val="555634321"/>
              </p:ext>
            </p:extLst>
          </p:nvPr>
        </p:nvGraphicFramePr>
        <p:xfrm>
          <a:off x="762000" y="3657600"/>
          <a:ext cx="7090025" cy="1985554"/>
        </p:xfrm>
        <a:graphic>
          <a:graphicData uri="http://schemas.openxmlformats.org/drawingml/2006/table">
            <a:tbl>
              <a:tblPr firstRow="1" bandRow="1">
                <a:tableStyleId>{85BE263C-DBD7-4A20-BB59-AAB30ACAA65A}</a:tableStyleId>
              </a:tblPr>
              <a:tblGrid>
                <a:gridCol w="1195993">
                  <a:extLst>
                    <a:ext uri="{9D8B030D-6E8A-4147-A177-3AD203B41FA5}">
                      <a16:colId xmlns:a16="http://schemas.microsoft.com/office/drawing/2014/main" val="20000"/>
                    </a:ext>
                  </a:extLst>
                </a:gridCol>
                <a:gridCol w="1894511">
                  <a:extLst>
                    <a:ext uri="{9D8B030D-6E8A-4147-A177-3AD203B41FA5}">
                      <a16:colId xmlns:a16="http://schemas.microsoft.com/office/drawing/2014/main" val="20001"/>
                    </a:ext>
                  </a:extLst>
                </a:gridCol>
                <a:gridCol w="3999521">
                  <a:extLst>
                    <a:ext uri="{9D8B030D-6E8A-4147-A177-3AD203B41FA5}">
                      <a16:colId xmlns:a16="http://schemas.microsoft.com/office/drawing/2014/main" val="20002"/>
                    </a:ext>
                  </a:extLst>
                </a:gridCol>
              </a:tblGrid>
              <a:tr h="330926">
                <a:tc>
                  <a:txBody>
                    <a:bodyPr/>
                    <a:lstStyle/>
                    <a:p>
                      <a:pPr algn="ctr"/>
                      <a:r>
                        <a:rPr lang="en-US" sz="1600" dirty="0"/>
                        <a:t>Event</a:t>
                      </a:r>
                      <a:r>
                        <a:rPr lang="en-US" sz="1600" baseline="0" dirty="0"/>
                        <a:t>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 since last 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in run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run number</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run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83" name="Straight Arrow Connector 82"/>
          <p:cNvCxnSpPr/>
          <p:nvPr/>
        </p:nvCxnSpPr>
        <p:spPr>
          <a:xfrm>
            <a:off x="4267200" y="2897329"/>
            <a:ext cx="0" cy="76027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19400" y="2610805"/>
            <a:ext cx="0" cy="10467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05000" y="5943600"/>
            <a:ext cx="4953000" cy="307777"/>
          </a:xfrm>
          <a:prstGeom prst="rect">
            <a:avLst/>
          </a:prstGeom>
          <a:noFill/>
        </p:spPr>
        <p:txBody>
          <a:bodyPr wrap="square" rtlCol="0">
            <a:spAutoFit/>
          </a:bodyPr>
          <a:lstStyle/>
          <a:p>
            <a:r>
              <a:rPr lang="en-US" sz="1400" dirty="0"/>
              <a:t>*Control events included in event count but not in frame 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Straight Connector 200"/>
          <p:cNvCxnSpPr>
            <a:stCxn id="29" idx="2"/>
          </p:cNvCxnSpPr>
          <p:nvPr/>
        </p:nvCxnSpPr>
        <p:spPr>
          <a:xfrm>
            <a:off x="5372100" y="761998"/>
            <a:ext cx="4953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23950" y="180201"/>
            <a:ext cx="306705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Raw Data Record</a:t>
            </a:r>
          </a:p>
        </p:txBody>
      </p:sp>
      <p:cxnSp>
        <p:nvCxnSpPr>
          <p:cNvPr id="23" name="Straight Arrow Connector 22"/>
          <p:cNvCxnSpPr>
            <a:endCxn id="335" idx="1"/>
          </p:cNvCxnSpPr>
          <p:nvPr/>
        </p:nvCxnSpPr>
        <p:spPr>
          <a:xfrm flipV="1">
            <a:off x="3124200" y="1052898"/>
            <a:ext cx="1981200" cy="14353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6167735"/>
            <a:ext cx="4495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block has M events. There are multiple blocks only if multiple DMAs used in data collection. See Data Block Bank diagram.</a:t>
            </a:r>
          </a:p>
        </p:txBody>
      </p:sp>
      <p:cxnSp>
        <p:nvCxnSpPr>
          <p:cNvPr id="52" name="Straight Connector 51"/>
          <p:cNvCxnSpPr>
            <a:stCxn id="30" idx="2"/>
          </p:cNvCxnSpPr>
          <p:nvPr/>
        </p:nvCxnSpPr>
        <p:spPr>
          <a:xfrm flipH="1">
            <a:off x="6477000" y="761998"/>
            <a:ext cx="304800" cy="30480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48499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467600" y="638175"/>
            <a:ext cx="13716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 If = 0, indicates a User event from ROC.</a:t>
            </a:r>
          </a:p>
        </p:txBody>
      </p:sp>
      <p:cxnSp>
        <p:nvCxnSpPr>
          <p:cNvPr id="146" name="Straight Connector 145"/>
          <p:cNvCxnSpPr/>
          <p:nvPr/>
        </p:nvCxnSpPr>
        <p:spPr>
          <a:xfrm rot="10800000" flipV="1">
            <a:off x="4572000" y="12191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12191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50" name="TextBox 149"/>
          <p:cNvSpPr txBox="1"/>
          <p:nvPr/>
        </p:nvSpPr>
        <p:spPr>
          <a:xfrm>
            <a:off x="6400800" y="152322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93" name="Straight Arrow Connector 192"/>
          <p:cNvCxnSpPr>
            <a:stCxn id="150" idx="1"/>
            <a:endCxn id="75" idx="3"/>
          </p:cNvCxnSpPr>
          <p:nvPr/>
        </p:nvCxnSpPr>
        <p:spPr>
          <a:xfrm flipH="1">
            <a:off x="6096000" y="1661724"/>
            <a:ext cx="3048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484999"/>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ROC  ID (0 - 255)</a:t>
            </a:r>
          </a:p>
        </p:txBody>
      </p:sp>
      <p:sp>
        <p:nvSpPr>
          <p:cNvPr id="236" name="TextBox 235"/>
          <p:cNvSpPr txBox="1"/>
          <p:nvPr/>
        </p:nvSpPr>
        <p:spPr>
          <a:xfrm>
            <a:off x="4038600" y="5029200"/>
            <a:ext cx="495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Low 32 bits of event number used for building, starting at 1 (EB uses 64-bit value). 48-bit (max) timestamp for building is written as 2, 32-bit </a:t>
            </a:r>
            <a:r>
              <a:rPr lang="en-US" sz="1200" dirty="0" err="1">
                <a:solidFill>
                  <a:srgbClr val="0070C0"/>
                </a:solidFill>
              </a:rPr>
              <a:t>ints</a:t>
            </a:r>
            <a:r>
              <a:rPr lang="en-US" sz="1200" dirty="0">
                <a:solidFill>
                  <a:srgbClr val="0070C0"/>
                </a:solidFill>
              </a:rPr>
              <a:t> (low 32 first, high 16 last regardless of endian). Ts &amp; misc. data are optional, but events from a particular run must have same type and number of data. </a:t>
            </a:r>
          </a:p>
        </p:txBody>
      </p:sp>
      <p:grpSp>
        <p:nvGrpSpPr>
          <p:cNvPr id="340" name="Group 339"/>
          <p:cNvGrpSpPr/>
          <p:nvPr/>
        </p:nvGrpSpPr>
        <p:grpSpPr>
          <a:xfrm>
            <a:off x="5105400" y="914398"/>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336" name="Straight Connector 335"/>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572000" y="1523998"/>
            <a:ext cx="1715626" cy="1327912"/>
            <a:chOff x="5562600" y="1600200"/>
            <a:chExt cx="1715626" cy="1327912"/>
          </a:xfrm>
        </p:grpSpPr>
        <p:sp>
          <p:nvSpPr>
            <p:cNvPr id="151" name="TextBox 150"/>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181" name="TextBox 180"/>
            <p:cNvSpPr txBox="1"/>
            <p:nvPr/>
          </p:nvSpPr>
          <p:spPr>
            <a:xfrm rot="3252188">
              <a:off x="5940782" y="2186199"/>
              <a:ext cx="8586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182" name="TextBox 181"/>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183" name="TextBox 182"/>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353" name="Group 352"/>
            <p:cNvGrpSpPr/>
            <p:nvPr/>
          </p:nvGrpSpPr>
          <p:grpSpPr>
            <a:xfrm>
              <a:off x="5562600" y="1600200"/>
              <a:ext cx="1524000" cy="277000"/>
              <a:chOff x="5562600" y="1600200"/>
              <a:chExt cx="1524000" cy="277000"/>
            </a:xfrm>
          </p:grpSpPr>
          <p:sp>
            <p:nvSpPr>
              <p:cNvPr id="75" name="TextBox 74"/>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348" name="Straight Connector 347"/>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304800" y="84838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342900" y="2743200"/>
            <a:ext cx="762000" cy="584775"/>
          </a:xfrm>
          <a:prstGeom prst="rect">
            <a:avLst/>
          </a:prstGeom>
          <a:noFill/>
          <a:ln>
            <a:noFill/>
            <a:prstDash val="dash"/>
          </a:ln>
        </p:spPr>
        <p:txBody>
          <a:bodyPr wrap="square" rtlCol="0">
            <a:spAutoFit/>
          </a:bodyPr>
          <a:lstStyle/>
          <a:p>
            <a:pPr algn="ctr"/>
            <a:r>
              <a:rPr lang="en-US" sz="1600" dirty="0">
                <a:solidFill>
                  <a:srgbClr val="0070C0"/>
                </a:solidFill>
              </a:rPr>
              <a:t>Trigger Bank</a:t>
            </a:r>
          </a:p>
        </p:txBody>
      </p:sp>
      <p:cxnSp>
        <p:nvCxnSpPr>
          <p:cNvPr id="240" name="Straight Arrow Connector 239"/>
          <p:cNvCxnSpPr>
            <a:stCxn id="171" idx="3"/>
            <a:endCxn id="188" idx="1"/>
          </p:cNvCxnSpPr>
          <p:nvPr/>
        </p:nvCxnSpPr>
        <p:spPr>
          <a:xfrm>
            <a:off x="3657600" y="1748106"/>
            <a:ext cx="1524000" cy="136219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159" idx="3"/>
            <a:endCxn id="192" idx="1"/>
          </p:cNvCxnSpPr>
          <p:nvPr/>
        </p:nvCxnSpPr>
        <p:spPr>
          <a:xfrm>
            <a:off x="3657600" y="3758001"/>
            <a:ext cx="1219200" cy="419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9" idx="1"/>
            <a:endCxn id="121" idx="3"/>
          </p:cNvCxnSpPr>
          <p:nvPr/>
        </p:nvCxnSpPr>
        <p:spPr>
          <a:xfrm flipH="1" flipV="1">
            <a:off x="3657600" y="5990541"/>
            <a:ext cx="609600" cy="408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endCxn id="235" idx="1"/>
          </p:cNvCxnSpPr>
          <p:nvPr/>
        </p:nvCxnSpPr>
        <p:spPr>
          <a:xfrm flipH="1" flipV="1">
            <a:off x="3962400" y="4305300"/>
            <a:ext cx="76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000500" y="2971800"/>
            <a:ext cx="4457700" cy="886601"/>
            <a:chOff x="3695700" y="2971800"/>
            <a:chExt cx="4457700" cy="886601"/>
          </a:xfrm>
        </p:grpSpPr>
        <p:sp>
          <p:nvSpPr>
            <p:cNvPr id="45" name="TextBox 44"/>
            <p:cNvSpPr txBox="1"/>
            <p:nvPr/>
          </p:nvSpPr>
          <p:spPr>
            <a:xfrm>
              <a:off x="3695700" y="3396736"/>
              <a:ext cx="2171699"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type = 0XFF10 if no timestamps, see following chart</a:t>
              </a:r>
            </a:p>
          </p:txBody>
        </p:sp>
        <p:sp>
          <p:nvSpPr>
            <p:cNvPr id="46" name="TextBox 45"/>
            <p:cNvSpPr txBox="1"/>
            <p:nvPr/>
          </p:nvSpPr>
          <p:spPr>
            <a:xfrm>
              <a:off x="5934075" y="3396736"/>
              <a:ext cx="790575"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47" name="TextBox 46"/>
            <p:cNvSpPr txBox="1"/>
            <p:nvPr/>
          </p:nvSpPr>
          <p:spPr>
            <a:xfrm>
              <a:off x="6781800" y="3396736"/>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56" name="Straight Connector 55"/>
            <p:cNvCxnSpPr>
              <a:stCxn id="46" idx="0"/>
            </p:cNvCxnSpPr>
            <p:nvPr/>
          </p:nvCxnSpPr>
          <p:spPr>
            <a:xfrm rot="16200000" flipV="1">
              <a:off x="6246765" y="3314138"/>
              <a:ext cx="150908"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0"/>
            </p:cNvCxnSpPr>
            <p:nvPr/>
          </p:nvCxnSpPr>
          <p:spPr>
            <a:xfrm flipV="1">
              <a:off x="4781550" y="3245828"/>
              <a:ext cx="704850" cy="1509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4876800" y="2971800"/>
              <a:ext cx="2209800" cy="277000"/>
              <a:chOff x="5562600" y="3075799"/>
              <a:chExt cx="2209800" cy="277000"/>
            </a:xfrm>
          </p:grpSpPr>
          <p:sp>
            <p:nvSpPr>
              <p:cNvPr id="188" name="TextBox 187"/>
              <p:cNvSpPr txBox="1"/>
              <p:nvPr/>
            </p:nvSpPr>
            <p:spPr>
              <a:xfrm>
                <a:off x="5562600" y="30758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89" name="Straight Connector 188"/>
              <p:cNvCxnSpPr>
                <a:stCxn id="188" idx="0"/>
                <a:endCxn id="188" idx="2"/>
              </p:cNvCxnSpPr>
              <p:nvPr/>
            </p:nvCxnSpPr>
            <p:spPr>
              <a:xfrm rot="16200000" flipH="1">
                <a:off x="6529000" y="32142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7100500" y="32143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6" name="Elbow Connector 305"/>
            <p:cNvCxnSpPr>
              <a:stCxn id="47" idx="0"/>
            </p:cNvCxnSpPr>
            <p:nvPr/>
          </p:nvCxnSpPr>
          <p:spPr>
            <a:xfrm rot="16200000" flipV="1">
              <a:off x="7133883" y="3063019"/>
              <a:ext cx="286435" cy="381000"/>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876800" y="4038600"/>
            <a:ext cx="3276600" cy="895530"/>
            <a:chOff x="5105400" y="3932335"/>
            <a:chExt cx="3276600" cy="895530"/>
          </a:xfrm>
        </p:grpSpPr>
        <p:sp>
          <p:nvSpPr>
            <p:cNvPr id="219" name="TextBox 218"/>
            <p:cNvSpPr txBox="1"/>
            <p:nvPr/>
          </p:nvSpPr>
          <p:spPr>
            <a:xfrm>
              <a:off x="5105400" y="4366200"/>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Event ID or Trigger Type</a:t>
              </a:r>
            </a:p>
          </p:txBody>
        </p:sp>
        <p:sp>
          <p:nvSpPr>
            <p:cNvPr id="220" name="TextBox 219"/>
            <p:cNvSpPr txBox="1"/>
            <p:nvPr/>
          </p:nvSpPr>
          <p:spPr>
            <a:xfrm>
              <a:off x="6096000" y="43662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32 bit ints</a:t>
              </a:r>
            </a:p>
          </p:txBody>
        </p:sp>
        <p:sp>
          <p:nvSpPr>
            <p:cNvPr id="221" name="TextBox 220"/>
            <p:cNvSpPr txBox="1"/>
            <p:nvPr/>
          </p:nvSpPr>
          <p:spPr>
            <a:xfrm>
              <a:off x="7010400" y="43662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segment</a:t>
              </a:r>
            </a:p>
          </p:txBody>
        </p:sp>
        <p:cxnSp>
          <p:nvCxnSpPr>
            <p:cNvPr id="223" name="Straight Connector 222"/>
            <p:cNvCxnSpPr>
              <a:stCxn id="220" idx="0"/>
            </p:cNvCxnSpPr>
            <p:nvPr/>
          </p:nvCxnSpPr>
          <p:spPr>
            <a:xfrm rot="16200000" flipV="1">
              <a:off x="6050906" y="3863906"/>
              <a:ext cx="233064" cy="77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9" idx="0"/>
            </p:cNvCxnSpPr>
            <p:nvPr/>
          </p:nvCxnSpPr>
          <p:spPr>
            <a:xfrm rot="16200000" flipV="1">
              <a:off x="5350818" y="4116318"/>
              <a:ext cx="233064" cy="266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5105400" y="3932335"/>
              <a:ext cx="2209800" cy="277000"/>
              <a:chOff x="5562600" y="4218799"/>
              <a:chExt cx="2209800" cy="277000"/>
            </a:xfrm>
            <a:solidFill>
              <a:schemeClr val="bg1"/>
            </a:solidFill>
          </p:grpSpPr>
          <p:sp>
            <p:nvSpPr>
              <p:cNvPr id="192" name="TextBox 191"/>
              <p:cNvSpPr txBox="1"/>
              <p:nvPr/>
            </p:nvSpPr>
            <p:spPr>
              <a:xfrm>
                <a:off x="5562600" y="4218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94" name="Straight Connector 193"/>
              <p:cNvCxnSpPr>
                <a:stCxn id="192" idx="0"/>
                <a:endCxn id="192" idx="2"/>
              </p:cNvCxnSpPr>
              <p:nvPr/>
            </p:nvCxnSpPr>
            <p:spPr>
              <a:xfrm rot="16200000" flipH="1">
                <a:off x="6529000" y="43572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5957500" y="4357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 name="Elbow Connector 308"/>
            <p:cNvCxnSpPr>
              <a:stCxn id="221" idx="0"/>
            </p:cNvCxnSpPr>
            <p:nvPr/>
          </p:nvCxnSpPr>
          <p:spPr>
            <a:xfrm rot="16200000" flipV="1">
              <a:off x="7358018" y="4028018"/>
              <a:ext cx="295364" cy="3810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324" name="Elbow Connector 323"/>
          <p:cNvCxnSpPr>
            <a:stCxn id="31" idx="1"/>
            <a:endCxn id="335" idx="3"/>
          </p:cNvCxnSpPr>
          <p:nvPr/>
        </p:nvCxnSpPr>
        <p:spPr>
          <a:xfrm rot="10800000">
            <a:off x="7315200" y="1052898"/>
            <a:ext cx="152400" cy="7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5" name="Left Brace 234"/>
          <p:cNvSpPr/>
          <p:nvPr/>
        </p:nvSpPr>
        <p:spPr>
          <a:xfrm flipH="1">
            <a:off x="3657600" y="3886200"/>
            <a:ext cx="304800" cy="8382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81000" y="5181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66800" y="1295400"/>
            <a:ext cx="304800" cy="3429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66800" y="77218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66800" y="4724400"/>
            <a:ext cx="304800"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47800" y="762000"/>
            <a:ext cx="2209800" cy="55524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47800" y="78170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Record Length</a:t>
            </a:r>
          </a:p>
        </p:txBody>
      </p:sp>
      <p:sp>
        <p:nvSpPr>
          <p:cNvPr id="119" name="TextBox 118"/>
          <p:cNvSpPr txBox="1"/>
          <p:nvPr/>
        </p:nvSpPr>
        <p:spPr>
          <a:xfrm>
            <a:off x="14478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Trigger Bank Length</a:t>
            </a:r>
          </a:p>
        </p:txBody>
      </p:sp>
      <p:sp>
        <p:nvSpPr>
          <p:cNvPr id="120" name="TextBox 119"/>
          <p:cNvSpPr txBox="1"/>
          <p:nvPr/>
        </p:nvSpPr>
        <p:spPr>
          <a:xfrm>
            <a:off x="1447800" y="472440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121" name="TextBox 120"/>
          <p:cNvSpPr txBox="1"/>
          <p:nvPr/>
        </p:nvSpPr>
        <p:spPr>
          <a:xfrm>
            <a:off x="1447800" y="566737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22" name="TextBox 121"/>
          <p:cNvSpPr txBox="1"/>
          <p:nvPr/>
        </p:nvSpPr>
        <p:spPr>
          <a:xfrm>
            <a:off x="1495425" y="3304401"/>
            <a:ext cx="2133600" cy="276999"/>
          </a:xfrm>
          <a:prstGeom prst="rect">
            <a:avLst/>
          </a:prstGeom>
          <a:noFill/>
          <a:ln>
            <a:noFill/>
            <a:prstDash val="dash"/>
          </a:ln>
          <a:effectLst/>
        </p:spPr>
        <p:txBody>
          <a:bodyPr wrap="square" rtlCol="0">
            <a:spAutoFit/>
          </a:bodyPr>
          <a:lstStyle/>
          <a:p>
            <a:r>
              <a:rPr lang="en-US" sz="1200" b="1" dirty="0">
                <a:solidFill>
                  <a:srgbClr val="0070C0"/>
                </a:solidFill>
                <a:cs typeface="Arial" pitchFamily="34" charset="0"/>
              </a:rPr>
              <a:t>(One segment for each event)</a:t>
            </a:r>
          </a:p>
        </p:txBody>
      </p:sp>
      <p:grpSp>
        <p:nvGrpSpPr>
          <p:cNvPr id="126" name="Group 108"/>
          <p:cNvGrpSpPr/>
          <p:nvPr/>
        </p:nvGrpSpPr>
        <p:grpSpPr>
          <a:xfrm>
            <a:off x="1447800" y="1057929"/>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p:cNvCxnSpPr/>
            <p:nvPr/>
          </p:nvCxnSpPr>
          <p:spPr>
            <a:xfrm rot="16200000" flipH="1">
              <a:off x="17665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47800" y="1609605"/>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447800" y="1885950"/>
            <a:ext cx="2209800" cy="1381125"/>
            <a:chOff x="1447800" y="1885950"/>
            <a:chExt cx="2209800" cy="1381125"/>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1</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sp>
          <p:nvSpPr>
            <p:cNvPr id="163" name="TextBox 162"/>
            <p:cNvSpPr txBox="1"/>
            <p:nvPr/>
          </p:nvSpPr>
          <p:spPr>
            <a:xfrm>
              <a:off x="1447800" y="2990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1 (?)</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1      0x01       ID  Len 1</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1447800" y="5181600"/>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(47 – 32)</a:t>
            </a:r>
          </a:p>
        </p:txBody>
      </p:sp>
      <p:grpSp>
        <p:nvGrpSpPr>
          <p:cNvPr id="115" name="Group 114"/>
          <p:cNvGrpSpPr/>
          <p:nvPr/>
        </p:nvGrpSpPr>
        <p:grpSpPr>
          <a:xfrm>
            <a:off x="1447800" y="3619500"/>
            <a:ext cx="2209800" cy="1104900"/>
            <a:chOff x="1447800" y="3619500"/>
            <a:chExt cx="2209800" cy="1104900"/>
          </a:xfrm>
        </p:grpSpPr>
        <p:grpSp>
          <p:nvGrpSpPr>
            <p:cNvPr id="152" name="Group 129"/>
            <p:cNvGrpSpPr/>
            <p:nvPr/>
          </p:nvGrpSpPr>
          <p:grpSpPr>
            <a:xfrm>
              <a:off x="1447800" y="3619500"/>
              <a:ext cx="2209800" cy="1104900"/>
              <a:chOff x="1600200" y="1828800"/>
              <a:chExt cx="2209800" cy="1104900"/>
            </a:xfrm>
          </p:grpSpPr>
          <p:sp>
            <p:nvSpPr>
              <p:cNvPr id="153" name="TextBox 152"/>
              <p:cNvSpPr txBox="1"/>
              <p:nvPr/>
            </p:nvSpPr>
            <p:spPr>
              <a:xfrm>
                <a:off x="1600200" y="21042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M</a:t>
                </a:r>
              </a:p>
            </p:txBody>
          </p:sp>
          <p:sp>
            <p:nvSpPr>
              <p:cNvPr id="154" name="TextBox 153"/>
              <p:cNvSpPr txBox="1"/>
              <p:nvPr/>
            </p:nvSpPr>
            <p:spPr>
              <a:xfrm>
                <a:off x="1600200" y="23812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M</a:t>
                </a:r>
              </a:p>
            </p:txBody>
          </p:sp>
          <p:sp>
            <p:nvSpPr>
              <p:cNvPr id="155" name="TextBox 154"/>
              <p:cNvSpPr txBox="1"/>
              <p:nvPr/>
            </p:nvSpPr>
            <p:spPr>
              <a:xfrm>
                <a:off x="1600200" y="26567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M (?)</a:t>
                </a:r>
              </a:p>
            </p:txBody>
          </p:sp>
          <p:grpSp>
            <p:nvGrpSpPr>
              <p:cNvPr id="156" name="Group 122"/>
              <p:cNvGrpSpPr/>
              <p:nvPr/>
            </p:nvGrpSpPr>
            <p:grpSpPr>
              <a:xfrm>
                <a:off x="1600200" y="1828800"/>
                <a:ext cx="2209800" cy="277000"/>
                <a:chOff x="1600200" y="971549"/>
                <a:chExt cx="2209800" cy="277000"/>
              </a:xfrm>
            </p:grpSpPr>
            <p:grpSp>
              <p:nvGrpSpPr>
                <p:cNvPr id="157" name="Group 62"/>
                <p:cNvGrpSpPr/>
                <p:nvPr/>
              </p:nvGrpSpPr>
              <p:grpSpPr>
                <a:xfrm>
                  <a:off x="1600200" y="971549"/>
                  <a:ext cx="2209800" cy="277000"/>
                  <a:chOff x="3276600" y="1333498"/>
                  <a:chExt cx="2209800" cy="277000"/>
                </a:xfrm>
              </p:grpSpPr>
              <p:sp>
                <p:nvSpPr>
                  <p:cNvPr id="159" name="TextBox 158"/>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60" name="Straight Connector 159"/>
                  <p:cNvCxnSpPr>
                    <a:stCxn id="159" idx="0"/>
                    <a:endCxn id="159"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8" name="Straight Connector 157"/>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8" name="Straight Connector 107"/>
            <p:cNvCxnSpPr/>
            <p:nvPr/>
          </p:nvCxnSpPr>
          <p:spPr>
            <a:xfrm>
              <a:off x="31242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4" name="Straight Connector 113"/>
            <p:cNvCxnSpPr/>
            <p:nvPr/>
          </p:nvCxnSpPr>
          <p:spPr>
            <a:xfrm>
              <a:off x="14478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432" y="200426"/>
            <a:ext cx="291925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Time Slice Bank</a:t>
            </a:r>
          </a:p>
        </p:txBody>
      </p:sp>
      <p:cxnSp>
        <p:nvCxnSpPr>
          <p:cNvPr id="23" name="Straight Arrow Connector 22"/>
          <p:cNvCxnSpPr>
            <a:stCxn id="176" idx="3"/>
            <a:endCxn id="335" idx="1"/>
          </p:cNvCxnSpPr>
          <p:nvPr/>
        </p:nvCxnSpPr>
        <p:spPr>
          <a:xfrm flipV="1">
            <a:off x="3674989" y="933392"/>
            <a:ext cx="1016179" cy="22476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2189" y="810103"/>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260037" y="2149647"/>
            <a:ext cx="876300" cy="1077218"/>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a:t>
            </a:r>
          </a:p>
          <a:p>
            <a:pPr algn="ctr"/>
            <a:r>
              <a:rPr lang="en-US" sz="1600" dirty="0">
                <a:solidFill>
                  <a:srgbClr val="0070C0"/>
                </a:solidFill>
              </a:rPr>
              <a:t>(SIB)</a:t>
            </a:r>
          </a:p>
        </p:txBody>
      </p:sp>
      <p:sp>
        <p:nvSpPr>
          <p:cNvPr id="235" name="Left Brace 234"/>
          <p:cNvSpPr/>
          <p:nvPr/>
        </p:nvSpPr>
        <p:spPr>
          <a:xfrm flipH="1">
            <a:off x="3789289" y="1865593"/>
            <a:ext cx="304800" cy="1086979"/>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98389" y="5015748"/>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84189" y="1257123"/>
            <a:ext cx="304800" cy="2800739"/>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84189" y="733903"/>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84189" y="4066831"/>
            <a:ext cx="304800" cy="2524292"/>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65189" y="743427"/>
            <a:ext cx="2209800" cy="58476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65189" y="743428"/>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Bank Length</a:t>
            </a:r>
          </a:p>
        </p:txBody>
      </p:sp>
      <p:sp>
        <p:nvSpPr>
          <p:cNvPr id="119" name="TextBox 118"/>
          <p:cNvSpPr txBox="1"/>
          <p:nvPr/>
        </p:nvSpPr>
        <p:spPr>
          <a:xfrm>
            <a:off x="1465189" y="12958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Length</a:t>
            </a:r>
          </a:p>
        </p:txBody>
      </p:sp>
      <p:sp>
        <p:nvSpPr>
          <p:cNvPr id="120" name="TextBox 119"/>
          <p:cNvSpPr txBox="1"/>
          <p:nvPr/>
        </p:nvSpPr>
        <p:spPr>
          <a:xfrm>
            <a:off x="1465188" y="4611470"/>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1 Data</a:t>
            </a:r>
          </a:p>
          <a:p>
            <a:pPr algn="ctr"/>
            <a:endParaRPr lang="en-US" sz="800" b="1" dirty="0">
              <a:latin typeface="Arial" pitchFamily="34" charset="0"/>
              <a:cs typeface="Arial" pitchFamily="34" charset="0"/>
            </a:endParaRPr>
          </a:p>
        </p:txBody>
      </p:sp>
      <p:grpSp>
        <p:nvGrpSpPr>
          <p:cNvPr id="126" name="Group 108"/>
          <p:cNvGrpSpPr/>
          <p:nvPr/>
        </p:nvGrpSpPr>
        <p:grpSpPr>
          <a:xfrm>
            <a:off x="1465189" y="1019652"/>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65189" y="1571328"/>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0xFF30         0x20       SS</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1465189" y="5143323"/>
            <a:ext cx="2209800" cy="400110"/>
          </a:xfrm>
          <a:prstGeom prst="rect">
            <a:avLst/>
          </a:prstGeom>
          <a:solidFill>
            <a:schemeClr val="bg1">
              <a:lumMod val="85000"/>
              <a:alpha val="65000"/>
            </a:schemeClr>
          </a:solidFill>
          <a:ln>
            <a:noFill/>
            <a:prstDash val="dash"/>
          </a:ln>
          <a:effectLst/>
        </p:spPr>
        <p:txBody>
          <a:bodyPr wrap="square" rtlCol="0">
            <a:spAutoFit/>
          </a:bodyPr>
          <a:lstStyle/>
          <a:p>
            <a:pPr algn="ctr"/>
            <a:r>
              <a:rPr lang="en-US" sz="2000" b="1" dirty="0">
                <a:solidFill>
                  <a:srgbClr val="0070C0"/>
                </a:solidFill>
                <a:cs typeface="Arial" pitchFamily="34" charset="0"/>
              </a:rPr>
              <a:t>…</a:t>
            </a:r>
          </a:p>
        </p:txBody>
      </p:sp>
      <p:grpSp>
        <p:nvGrpSpPr>
          <p:cNvPr id="42" name="Group 41"/>
          <p:cNvGrpSpPr/>
          <p:nvPr/>
        </p:nvGrpSpPr>
        <p:grpSpPr>
          <a:xfrm>
            <a:off x="1465189" y="1847673"/>
            <a:ext cx="2219325" cy="1104900"/>
            <a:chOff x="1447800" y="1885950"/>
            <a:chExt cx="2219325" cy="1104900"/>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0x31     0x01       TSS Len</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(63 – 32)</a:t>
              </a:r>
            </a:p>
          </p:txBody>
        </p:sp>
      </p:grpSp>
      <p:cxnSp>
        <p:nvCxnSpPr>
          <p:cNvPr id="140" name="Straight Connector 139"/>
          <p:cNvCxnSpPr/>
          <p:nvPr/>
        </p:nvCxnSpPr>
        <p:spPr>
          <a:xfrm>
            <a:off x="6100868" y="652674"/>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9" idx="2"/>
          </p:cNvCxnSpPr>
          <p:nvPr/>
        </p:nvCxnSpPr>
        <p:spPr>
          <a:xfrm>
            <a:off x="5208463" y="64014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35" idx="3"/>
          </p:cNvCxnSpPr>
          <p:nvPr/>
        </p:nvCxnSpPr>
        <p:spPr>
          <a:xfrm flipH="1">
            <a:off x="6900968" y="93339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34168" y="365493"/>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128603" y="81708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sp>
        <p:nvSpPr>
          <p:cNvPr id="29" name="TextBox 28"/>
          <p:cNvSpPr txBox="1"/>
          <p:nvPr/>
        </p:nvSpPr>
        <p:spPr>
          <a:xfrm>
            <a:off x="4660988" y="363142"/>
            <a:ext cx="1094950"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 16 </a:t>
            </a:r>
            <a:r>
              <a:rPr lang="en-US" sz="1200" dirty="0">
                <a:solidFill>
                  <a:srgbClr val="0070C0"/>
                </a:solidFill>
              </a:rPr>
              <a:t>bit ROC  ID</a:t>
            </a:r>
          </a:p>
        </p:txBody>
      </p:sp>
      <p:grpSp>
        <p:nvGrpSpPr>
          <p:cNvPr id="340" name="Group 339"/>
          <p:cNvGrpSpPr/>
          <p:nvPr/>
        </p:nvGrpSpPr>
        <p:grpSpPr>
          <a:xfrm>
            <a:off x="4691168" y="794892"/>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a:off x="4233969" y="1075230"/>
            <a:ext cx="2114870" cy="285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900968" y="105998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32" name="Group 31"/>
          <p:cNvGrpSpPr/>
          <p:nvPr/>
        </p:nvGrpSpPr>
        <p:grpSpPr>
          <a:xfrm>
            <a:off x="4233967" y="1390749"/>
            <a:ext cx="2895600" cy="277000"/>
            <a:chOff x="4648199" y="1510255"/>
            <a:chExt cx="2895600" cy="277000"/>
          </a:xfrm>
        </p:grpSpPr>
        <p:grpSp>
          <p:nvGrpSpPr>
            <p:cNvPr id="132" name="Group 131"/>
            <p:cNvGrpSpPr/>
            <p:nvPr/>
          </p:nvGrpSpPr>
          <p:grpSpPr>
            <a:xfrm>
              <a:off x="4648199" y="1510255"/>
              <a:ext cx="2895600" cy="277000"/>
              <a:chOff x="5562600" y="1600200"/>
              <a:chExt cx="1524000" cy="277000"/>
            </a:xfrm>
          </p:grpSpPr>
          <p:sp>
            <p:nvSpPr>
              <p:cNvPr id="133" name="TextBox 132"/>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Err    Total Streams       Stream Mask</a:t>
                </a:r>
              </a:p>
            </p:txBody>
          </p:sp>
          <p:cxnSp>
            <p:nvCxnSpPr>
              <p:cNvPr id="134" name="Straight Connector 133"/>
              <p:cNvCxnSpPr/>
              <p:nvPr/>
            </p:nvCxnSpPr>
            <p:spPr>
              <a:xfrm rot="16200000" flipH="1">
                <a:off x="6323612"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rot="16200000" flipH="1">
              <a:off x="4930269"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4894189" y="171791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6 - 4</a:t>
            </a:r>
          </a:p>
        </p:txBody>
      </p:sp>
      <p:sp>
        <p:nvSpPr>
          <p:cNvPr id="139" name="TextBox 138"/>
          <p:cNvSpPr txBox="1"/>
          <p:nvPr/>
        </p:nvSpPr>
        <p:spPr>
          <a:xfrm>
            <a:off x="6189587" y="171791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3 - 0</a:t>
            </a:r>
          </a:p>
        </p:txBody>
      </p:sp>
      <p:grpSp>
        <p:nvGrpSpPr>
          <p:cNvPr id="178" name="Group 177"/>
          <p:cNvGrpSpPr/>
          <p:nvPr/>
        </p:nvGrpSpPr>
        <p:grpSpPr>
          <a:xfrm>
            <a:off x="1465189" y="2952962"/>
            <a:ext cx="2219325" cy="1104900"/>
            <a:chOff x="1447800" y="1885950"/>
            <a:chExt cx="2219325" cy="1104900"/>
          </a:xfrm>
        </p:grpSpPr>
        <p:sp>
          <p:nvSpPr>
            <p:cNvPr id="179" name="TextBox 178"/>
            <p:cNvSpPr txBox="1"/>
            <p:nvPr/>
          </p:nvSpPr>
          <p:spPr>
            <a:xfrm>
              <a:off x="1447800" y="216140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Payload 2         Payload 1</a:t>
              </a:r>
            </a:p>
          </p:txBody>
        </p:sp>
        <p:sp>
          <p:nvSpPr>
            <p:cNvPr id="184" name="TextBox 183"/>
            <p:cNvSpPr txBox="1"/>
            <p:nvPr/>
          </p:nvSpPr>
          <p:spPr>
            <a:xfrm>
              <a:off x="1447800" y="2438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mr-IN" sz="1200" b="1" dirty="0">
                  <a:latin typeface="Arial" pitchFamily="34" charset="0"/>
                  <a:cs typeface="Arial" pitchFamily="34" charset="0"/>
                </a:rPr>
                <a:t>…</a:t>
              </a:r>
              <a:r>
                <a:rPr lang="en-US" sz="1200" b="1" dirty="0">
                  <a:latin typeface="Arial" pitchFamily="34" charset="0"/>
                  <a:cs typeface="Arial" pitchFamily="34" charset="0"/>
                </a:rPr>
                <a:t>                    </a:t>
              </a: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grpSp>
          <p:nvGrpSpPr>
            <p:cNvPr id="185" name="Group 122"/>
            <p:cNvGrpSpPr/>
            <p:nvPr/>
          </p:nvGrpSpPr>
          <p:grpSpPr>
            <a:xfrm>
              <a:off x="1447800" y="1885950"/>
              <a:ext cx="2209800" cy="277000"/>
              <a:chOff x="1600200" y="971549"/>
              <a:chExt cx="2209800" cy="277000"/>
            </a:xfrm>
          </p:grpSpPr>
          <p:grpSp>
            <p:nvGrpSpPr>
              <p:cNvPr id="187" name="Group 62"/>
              <p:cNvGrpSpPr/>
              <p:nvPr/>
            </p:nvGrpSpPr>
            <p:grpSpPr>
              <a:xfrm>
                <a:off x="1600200" y="971549"/>
                <a:ext cx="2209800" cy="277000"/>
                <a:chOff x="3276600" y="1333498"/>
                <a:chExt cx="2209800" cy="277000"/>
              </a:xfrm>
            </p:grpSpPr>
            <p:sp>
              <p:nvSpPr>
                <p:cNvPr id="198" name="TextBox 197"/>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0x41     0x85       AIS Len</a:t>
                  </a:r>
                </a:p>
              </p:txBody>
            </p:sp>
            <p:cxnSp>
              <p:nvCxnSpPr>
                <p:cNvPr id="199" name="Straight Connector 198"/>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1457325" y="271385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               Payload N     </a:t>
              </a:r>
            </a:p>
          </p:txBody>
        </p:sp>
      </p:grpSp>
      <p:cxnSp>
        <p:nvCxnSpPr>
          <p:cNvPr id="200" name="Straight Connector 199"/>
          <p:cNvCxnSpPr/>
          <p:nvPr/>
        </p:nvCxnSpPr>
        <p:spPr>
          <a:xfrm rot="16200000" flipH="1">
            <a:off x="2431589" y="336691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431589" y="364236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431589" y="391936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465188" y="4060568"/>
            <a:ext cx="2209800" cy="552450"/>
            <a:chOff x="1447799" y="4098845"/>
            <a:chExt cx="2209800" cy="552450"/>
          </a:xfrm>
        </p:grpSpPr>
        <p:sp>
          <p:nvSpPr>
            <p:cNvPr id="205" name="TextBox 204"/>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1 Length</a:t>
              </a:r>
            </a:p>
          </p:txBody>
        </p:sp>
        <p:grpSp>
          <p:nvGrpSpPr>
            <p:cNvPr id="206"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07" name="Group 62"/>
              <p:cNvGrpSpPr/>
              <p:nvPr/>
            </p:nvGrpSpPr>
            <p:grpSpPr>
              <a:xfrm>
                <a:off x="1600200" y="971549"/>
                <a:ext cx="2209800" cy="277000"/>
                <a:chOff x="3276600" y="1333498"/>
                <a:chExt cx="2209800" cy="277000"/>
              </a:xfrm>
              <a:grpFill/>
            </p:grpSpPr>
            <p:sp>
              <p:nvSpPr>
                <p:cNvPr id="209" name="TextBox 208"/>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1 ID          0x0        SS</a:t>
                  </a:r>
                </a:p>
              </p:txBody>
            </p:sp>
            <p:cxnSp>
              <p:nvCxnSpPr>
                <p:cNvPr id="210" name="Straight Connector 209"/>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8" name="Straight Connector 207"/>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1" name="Group 210"/>
          <p:cNvGrpSpPr/>
          <p:nvPr/>
        </p:nvGrpSpPr>
        <p:grpSpPr>
          <a:xfrm>
            <a:off x="1465185" y="5510370"/>
            <a:ext cx="2209800" cy="552450"/>
            <a:chOff x="1447799" y="4098845"/>
            <a:chExt cx="2209800" cy="552450"/>
          </a:xfrm>
        </p:grpSpPr>
        <p:sp>
          <p:nvSpPr>
            <p:cNvPr id="212" name="TextBox 211"/>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N Length</a:t>
              </a:r>
            </a:p>
          </p:txBody>
        </p:sp>
        <p:grpSp>
          <p:nvGrpSpPr>
            <p:cNvPr id="213"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14" name="Group 62"/>
              <p:cNvGrpSpPr/>
              <p:nvPr/>
            </p:nvGrpSpPr>
            <p:grpSpPr>
              <a:xfrm>
                <a:off x="1600200" y="971549"/>
                <a:ext cx="2209800" cy="277000"/>
                <a:chOff x="3276600" y="1333498"/>
                <a:chExt cx="2209800" cy="277000"/>
              </a:xfrm>
              <a:grpFill/>
            </p:grpSpPr>
            <p:sp>
              <p:nvSpPr>
                <p:cNvPr id="216" name="TextBox 215"/>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N ID          0x0        SS</a:t>
                  </a:r>
                </a:p>
              </p:txBody>
            </p:sp>
            <p:cxnSp>
              <p:nvCxnSpPr>
                <p:cNvPr id="217" name="Straight Connector 21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5" name="Straight Connector 21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0" name="TextBox 229"/>
          <p:cNvSpPr txBox="1"/>
          <p:nvPr/>
        </p:nvSpPr>
        <p:spPr>
          <a:xfrm>
            <a:off x="1465187" y="6067904"/>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N Data</a:t>
            </a:r>
          </a:p>
          <a:p>
            <a:pPr algn="ctr"/>
            <a:endParaRPr lang="en-US" sz="800" b="1" dirty="0">
              <a:latin typeface="Arial" pitchFamily="34" charset="0"/>
              <a:cs typeface="Arial" pitchFamily="34" charset="0"/>
            </a:endParaRPr>
          </a:p>
        </p:txBody>
      </p:sp>
      <p:sp>
        <p:nvSpPr>
          <p:cNvPr id="109" name="Left Brace 108"/>
          <p:cNvSpPr/>
          <p:nvPr/>
        </p:nvSpPr>
        <p:spPr>
          <a:xfrm flipH="1">
            <a:off x="3787682" y="2960770"/>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TextBox 109"/>
          <p:cNvSpPr txBox="1"/>
          <p:nvPr/>
        </p:nvSpPr>
        <p:spPr>
          <a:xfrm>
            <a:off x="4114800" y="2275797"/>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cxnSp>
        <p:nvCxnSpPr>
          <p:cNvPr id="142" name="Straight Arrow Connector 141"/>
          <p:cNvCxnSpPr/>
          <p:nvPr/>
        </p:nvCxnSpPr>
        <p:spPr>
          <a:xfrm flipV="1">
            <a:off x="3674984" y="3082497"/>
            <a:ext cx="811517" cy="56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481082" y="2759331"/>
            <a:ext cx="3307854"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2</a:t>
            </a:r>
            <a:r>
              <a:rPr lang="en-US" sz="1200" baseline="30000" dirty="0">
                <a:solidFill>
                  <a:srgbClr val="0070C0"/>
                </a:solidFill>
              </a:rPr>
              <a:t>nd</a:t>
            </a:r>
            <a:r>
              <a:rPr lang="en-US" sz="1200" dirty="0">
                <a:solidFill>
                  <a:srgbClr val="0070C0"/>
                </a:solidFill>
              </a:rPr>
              <a:t> byte: top 2 bits = 2 for padding if odd # payloads (else 0), lower 6 bits is type 5 (unsigned short) =&gt; 0x85 (1000 0101)</a:t>
            </a:r>
          </a:p>
        </p:txBody>
      </p:sp>
      <p:sp>
        <p:nvSpPr>
          <p:cNvPr id="100" name="TextBox 99">
            <a:extLst>
              <a:ext uri="{FF2B5EF4-FFF2-40B4-BE49-F238E27FC236}">
                <a16:creationId xmlns:a16="http://schemas.microsoft.com/office/drawing/2014/main" id="{CAB278EA-DC69-8D4B-BDA0-C7D0848A8960}"/>
              </a:ext>
            </a:extLst>
          </p:cNvPr>
          <p:cNvSpPr txBox="1"/>
          <p:nvPr/>
        </p:nvSpPr>
        <p:spPr>
          <a:xfrm>
            <a:off x="4062140" y="1717918"/>
            <a:ext cx="59239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7</a:t>
            </a:r>
          </a:p>
        </p:txBody>
      </p:sp>
      <p:grpSp>
        <p:nvGrpSpPr>
          <p:cNvPr id="5" name="Group 4">
            <a:extLst>
              <a:ext uri="{FF2B5EF4-FFF2-40B4-BE49-F238E27FC236}">
                <a16:creationId xmlns:a16="http://schemas.microsoft.com/office/drawing/2014/main" id="{97E75C6D-6131-E74F-8386-58DFB9632F58}"/>
              </a:ext>
            </a:extLst>
          </p:cNvPr>
          <p:cNvGrpSpPr/>
          <p:nvPr/>
        </p:nvGrpSpPr>
        <p:grpSpPr>
          <a:xfrm>
            <a:off x="4123329" y="5373469"/>
            <a:ext cx="3979790" cy="646331"/>
            <a:chOff x="4123329" y="5142133"/>
            <a:chExt cx="3979790" cy="646331"/>
          </a:xfrm>
        </p:grpSpPr>
        <p:sp>
          <p:nvSpPr>
            <p:cNvPr id="99" name="TextBox 98">
              <a:extLst>
                <a:ext uri="{FF2B5EF4-FFF2-40B4-BE49-F238E27FC236}">
                  <a16:creationId xmlns:a16="http://schemas.microsoft.com/office/drawing/2014/main" id="{2AB35280-F64B-824A-BAE5-FB8C69119716}"/>
                </a:ext>
              </a:extLst>
            </p:cNvPr>
            <p:cNvSpPr txBox="1"/>
            <p:nvPr/>
          </p:nvSpPr>
          <p:spPr>
            <a:xfrm>
              <a:off x="4123329" y="5142133"/>
              <a:ext cx="397979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Payload Port (SS) :     7                   6-3                 2        1       0</a:t>
              </a:r>
            </a:p>
            <a:p>
              <a:endParaRPr lang="en-US" sz="1200" dirty="0">
                <a:solidFill>
                  <a:srgbClr val="0070C0"/>
                </a:solidFill>
              </a:endParaRPr>
            </a:p>
            <a:p>
              <a:endParaRPr lang="en-US" sz="1200" dirty="0">
                <a:solidFill>
                  <a:srgbClr val="0070C0"/>
                </a:solidFill>
              </a:endParaRPr>
            </a:p>
          </p:txBody>
        </p:sp>
        <p:grpSp>
          <p:nvGrpSpPr>
            <p:cNvPr id="4" name="Group 3">
              <a:extLst>
                <a:ext uri="{FF2B5EF4-FFF2-40B4-BE49-F238E27FC236}">
                  <a16:creationId xmlns:a16="http://schemas.microsoft.com/office/drawing/2014/main" id="{DB0F6B88-1080-A845-96BD-45A5D88CB752}"/>
                </a:ext>
              </a:extLst>
            </p:cNvPr>
            <p:cNvGrpSpPr/>
            <p:nvPr/>
          </p:nvGrpSpPr>
          <p:grpSpPr>
            <a:xfrm>
              <a:off x="5334944" y="5404415"/>
              <a:ext cx="2589856" cy="269824"/>
              <a:chOff x="5208463" y="5404415"/>
              <a:chExt cx="2589856" cy="269824"/>
            </a:xfrm>
          </p:grpSpPr>
          <p:sp>
            <p:nvSpPr>
              <p:cNvPr id="107" name="TextBox 106">
                <a:extLst>
                  <a:ext uri="{FF2B5EF4-FFF2-40B4-BE49-F238E27FC236}">
                    <a16:creationId xmlns:a16="http://schemas.microsoft.com/office/drawing/2014/main" id="{BC967C34-F5AC-BB49-A60E-B257F1264106}"/>
                  </a:ext>
                </a:extLst>
              </p:cNvPr>
              <p:cNvSpPr txBox="1"/>
              <p:nvPr/>
            </p:nvSpPr>
            <p:spPr>
              <a:xfrm>
                <a:off x="5208463" y="5410200"/>
                <a:ext cx="2589856"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Mode                   DD   ND</a:t>
                </a:r>
              </a:p>
            </p:txBody>
          </p:sp>
          <p:cxnSp>
            <p:nvCxnSpPr>
              <p:cNvPr id="108" name="Straight Connector 107">
                <a:extLst>
                  <a:ext uri="{FF2B5EF4-FFF2-40B4-BE49-F238E27FC236}">
                    <a16:creationId xmlns:a16="http://schemas.microsoft.com/office/drawing/2014/main" id="{4BFD1EC1-EB32-C24C-920C-5B1164A52387}"/>
                  </a:ext>
                </a:extLst>
              </p:cNvPr>
              <p:cNvCxnSpPr/>
              <p:nvPr/>
            </p:nvCxnSpPr>
            <p:spPr>
              <a:xfrm>
                <a:off x="7128603"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E8119D-5D61-CB44-9615-B783BC761F0C}"/>
                  </a:ext>
                </a:extLst>
              </p:cNvPr>
              <p:cNvCxnSpPr/>
              <p:nvPr/>
            </p:nvCxnSpPr>
            <p:spPr>
              <a:xfrm>
                <a:off x="5619318" y="5412627"/>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7FE1AF8-05CA-8540-8972-801DAC9FDC8B}"/>
                  </a:ext>
                </a:extLst>
              </p:cNvPr>
              <p:cNvCxnSpPr/>
              <p:nvPr/>
            </p:nvCxnSpPr>
            <p:spPr>
              <a:xfrm>
                <a:off x="7467600" y="541019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BA98C05-4528-794E-9061-B70C12697C43}"/>
                  </a:ext>
                </a:extLst>
              </p:cNvPr>
              <p:cNvCxnSpPr/>
              <p:nvPr/>
            </p:nvCxnSpPr>
            <p:spPr>
              <a:xfrm>
                <a:off x="6781800"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8" name="TextBox 147">
            <a:extLst>
              <a:ext uri="{FF2B5EF4-FFF2-40B4-BE49-F238E27FC236}">
                <a16:creationId xmlns:a16="http://schemas.microsoft.com/office/drawing/2014/main" id="{FEBC359A-DD8F-5D4F-86D1-90AA8C3F75D7}"/>
              </a:ext>
            </a:extLst>
          </p:cNvPr>
          <p:cNvSpPr txBox="1"/>
          <p:nvPr/>
        </p:nvSpPr>
        <p:spPr>
          <a:xfrm>
            <a:off x="4365977" y="6328598"/>
            <a:ext cx="3682644" cy="261610"/>
          </a:xfrm>
          <a:prstGeom prst="rect">
            <a:avLst/>
          </a:prstGeom>
          <a:noFill/>
          <a:ln w="19050">
            <a:noFill/>
          </a:ln>
        </p:spPr>
        <p:txBody>
          <a:bodyPr wrap="square" rtlCol="0">
            <a:spAutoFit/>
          </a:bodyPr>
          <a:lstStyle/>
          <a:p>
            <a:r>
              <a:rPr lang="en-US" sz="1100" b="1" dirty="0">
                <a:latin typeface="Arial" pitchFamily="34" charset="0"/>
                <a:cs typeface="Arial" pitchFamily="34" charset="0"/>
              </a:rPr>
              <a:t> ND = No Data Available     DD = Data was Discarded</a:t>
            </a:r>
          </a:p>
        </p:txBody>
      </p:sp>
      <p:cxnSp>
        <p:nvCxnSpPr>
          <p:cNvPr id="149" name="Straight Arrow Connector 148">
            <a:extLst>
              <a:ext uri="{FF2B5EF4-FFF2-40B4-BE49-F238E27FC236}">
                <a16:creationId xmlns:a16="http://schemas.microsoft.com/office/drawing/2014/main" id="{3416318B-785F-0D44-B60E-7D3E7982CEFD}"/>
              </a:ext>
            </a:extLst>
          </p:cNvPr>
          <p:cNvCxnSpPr>
            <a:cxnSpLocks/>
          </p:cNvCxnSpPr>
          <p:nvPr/>
        </p:nvCxnSpPr>
        <p:spPr>
          <a:xfrm>
            <a:off x="3669565" y="5920736"/>
            <a:ext cx="44523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B85CC1A-787F-644C-B473-8F3183EF0214}"/>
              </a:ext>
            </a:extLst>
          </p:cNvPr>
          <p:cNvGrpSpPr/>
          <p:nvPr/>
        </p:nvGrpSpPr>
        <p:grpSpPr>
          <a:xfrm>
            <a:off x="4114800" y="3581400"/>
            <a:ext cx="4876800" cy="1200329"/>
            <a:chOff x="4114800" y="3581400"/>
            <a:chExt cx="4876800" cy="1200329"/>
          </a:xfrm>
        </p:grpSpPr>
        <p:sp>
          <p:nvSpPr>
            <p:cNvPr id="114" name="TextBox 113"/>
            <p:cNvSpPr txBox="1"/>
            <p:nvPr/>
          </p:nvSpPr>
          <p:spPr>
            <a:xfrm>
              <a:off x="4114800" y="3581400"/>
              <a:ext cx="4876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p:txBody>
        </p:sp>
        <p:grpSp>
          <p:nvGrpSpPr>
            <p:cNvPr id="8" name="Group 7">
              <a:extLst>
                <a:ext uri="{FF2B5EF4-FFF2-40B4-BE49-F238E27FC236}">
                  <a16:creationId xmlns:a16="http://schemas.microsoft.com/office/drawing/2014/main" id="{EC740ED3-D907-8444-A650-F278EAA74D11}"/>
                </a:ext>
              </a:extLst>
            </p:cNvPr>
            <p:cNvGrpSpPr/>
            <p:nvPr/>
          </p:nvGrpSpPr>
          <p:grpSpPr>
            <a:xfrm>
              <a:off x="4233967" y="3964794"/>
              <a:ext cx="4681433" cy="615178"/>
              <a:chOff x="4233967" y="3964794"/>
              <a:chExt cx="4681433" cy="615178"/>
            </a:xfrm>
          </p:grpSpPr>
          <p:sp>
            <p:nvSpPr>
              <p:cNvPr id="123" name="TextBox 122"/>
              <p:cNvSpPr txBox="1"/>
              <p:nvPr/>
            </p:nvSpPr>
            <p:spPr>
              <a:xfrm>
                <a:off x="4233967" y="3964796"/>
                <a:ext cx="4681433"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ND    DD            Module ID     Bond?    Lane ID    Payload Port #</a:t>
                </a:r>
              </a:p>
            </p:txBody>
          </p:sp>
          <p:cxnSp>
            <p:nvCxnSpPr>
              <p:cNvPr id="124" name="Straight Connector 123"/>
              <p:cNvCxnSpPr/>
              <p:nvPr/>
            </p:nvCxnSpPr>
            <p:spPr>
              <a:xfrm>
                <a:off x="7721567"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18387" y="3964796"/>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553201"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8044655" y="4297239"/>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4 - 0</a:t>
                </a:r>
              </a:p>
            </p:txBody>
          </p:sp>
          <p:sp>
            <p:nvSpPr>
              <p:cNvPr id="135" name="TextBox 134"/>
              <p:cNvSpPr txBox="1"/>
              <p:nvPr/>
            </p:nvSpPr>
            <p:spPr>
              <a:xfrm>
                <a:off x="6573349" y="4297239"/>
                <a:ext cx="49529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a:t>
                </a:r>
              </a:p>
            </p:txBody>
          </p:sp>
          <p:sp>
            <p:nvSpPr>
              <p:cNvPr id="136" name="TextBox 135"/>
              <p:cNvSpPr txBox="1"/>
              <p:nvPr/>
            </p:nvSpPr>
            <p:spPr>
              <a:xfrm>
                <a:off x="5737560" y="4297239"/>
                <a:ext cx="717547"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11 - 8</a:t>
                </a:r>
              </a:p>
            </p:txBody>
          </p:sp>
          <p:sp>
            <p:nvSpPr>
              <p:cNvPr id="131" name="TextBox 130"/>
              <p:cNvSpPr txBox="1"/>
              <p:nvPr/>
            </p:nvSpPr>
            <p:spPr>
              <a:xfrm>
                <a:off x="7186890" y="4297239"/>
                <a:ext cx="534677"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 6 , 5</a:t>
                </a:r>
              </a:p>
            </p:txBody>
          </p:sp>
          <p:cxnSp>
            <p:nvCxnSpPr>
              <p:cNvPr id="150" name="Straight Connector 149">
                <a:extLst>
                  <a:ext uri="{FF2B5EF4-FFF2-40B4-BE49-F238E27FC236}">
                    <a16:creationId xmlns:a16="http://schemas.microsoft.com/office/drawing/2014/main" id="{3A9D1275-EF01-4645-860E-935AEAC67C87}"/>
                  </a:ext>
                </a:extLst>
              </p:cNvPr>
              <p:cNvCxnSpPr/>
              <p:nvPr/>
            </p:nvCxnSpPr>
            <p:spPr>
              <a:xfrm>
                <a:off x="5647898"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4C9DA4D-3BDF-2944-8767-879F8F0E636A}"/>
                  </a:ext>
                </a:extLst>
              </p:cNvPr>
              <p:cNvCxnSpPr/>
              <p:nvPr/>
            </p:nvCxnSpPr>
            <p:spPr>
              <a:xfrm>
                <a:off x="5334944"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7781A28-629A-3A41-8620-14082E966B8E}"/>
                  </a:ext>
                </a:extLst>
              </p:cNvPr>
              <p:cNvCxnSpPr/>
              <p:nvPr/>
            </p:nvCxnSpPr>
            <p:spPr>
              <a:xfrm>
                <a:off x="5029200"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B47C289-83B6-8E4B-A411-9EB928D2FDA1}"/>
                  </a:ext>
                </a:extLst>
              </p:cNvPr>
              <p:cNvCxnSpPr/>
              <p:nvPr/>
            </p:nvCxnSpPr>
            <p:spPr>
              <a:xfrm>
                <a:off x="4628645"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FF5E68C0-01C0-1F46-8013-97EFBEAFE866}"/>
                  </a:ext>
                </a:extLst>
              </p:cNvPr>
              <p:cNvSpPr txBox="1"/>
              <p:nvPr/>
            </p:nvSpPr>
            <p:spPr>
              <a:xfrm>
                <a:off x="4246486" y="4302973"/>
                <a:ext cx="137283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15       14     13    12</a:t>
                </a:r>
              </a:p>
            </p:txBody>
          </p:sp>
        </p:grpSp>
      </p:grpSp>
    </p:spTree>
    <p:extLst>
      <p:ext uri="{BB962C8B-B14F-4D97-AF65-F5344CB8AC3E}">
        <p14:creationId xmlns:p14="http://schemas.microsoft.com/office/powerpoint/2010/main" val="87960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140601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06680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10" name="TextBox 109"/>
          <p:cNvSpPr txBox="1"/>
          <p:nvPr/>
        </p:nvSpPr>
        <p:spPr>
          <a:xfrm>
            <a:off x="418728" y="5587425"/>
            <a:ext cx="1111220" cy="584775"/>
          </a:xfrm>
          <a:prstGeom prst="rect">
            <a:avLst/>
          </a:prstGeom>
          <a:noFill/>
          <a:ln>
            <a:noFill/>
            <a:prstDash val="dash"/>
          </a:ln>
        </p:spPr>
        <p:txBody>
          <a:bodyPr wrap="square" rtlCol="0">
            <a:spAutoFit/>
          </a:bodyPr>
          <a:lstStyle/>
          <a:p>
            <a:pPr algn="ctr"/>
            <a:r>
              <a:rPr lang="en-US" sz="1600" dirty="0">
                <a:solidFill>
                  <a:srgbClr val="0070C0"/>
                </a:solidFill>
              </a:rPr>
              <a:t>ROC Time Slice Banks</a:t>
            </a:r>
          </a:p>
        </p:txBody>
      </p:sp>
      <p:sp>
        <p:nvSpPr>
          <p:cNvPr id="112" name="Left Brace 111"/>
          <p:cNvSpPr/>
          <p:nvPr/>
        </p:nvSpPr>
        <p:spPr>
          <a:xfrm>
            <a:off x="1605179" y="99060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4336796"/>
            <a:ext cx="304800" cy="2219636"/>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9906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00012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119" name="Group 62"/>
          <p:cNvGrpSpPr/>
          <p:nvPr/>
        </p:nvGrpSpPr>
        <p:grpSpPr>
          <a:xfrm>
            <a:off x="1986179" y="1276349"/>
            <a:ext cx="2209800" cy="277000"/>
            <a:chOff x="3276600" y="1333498"/>
            <a:chExt cx="2209800" cy="277000"/>
          </a:xfrm>
          <a:solidFill>
            <a:schemeClr val="bg1">
              <a:lumMod val="85000"/>
            </a:schemeClr>
          </a:solid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524079" y="1414850"/>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637593" y="112538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1113590"/>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8382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080914" y="656969"/>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126759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386114" y="309876"/>
            <a:ext cx="340992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a:t>
            </a:r>
          </a:p>
        </p:txBody>
      </p:sp>
      <p:sp>
        <p:nvSpPr>
          <p:cNvPr id="179" name="TextBox 178"/>
          <p:cNvSpPr txBox="1"/>
          <p:nvPr/>
        </p:nvSpPr>
        <p:spPr>
          <a:xfrm>
            <a:off x="1995619" y="6276201"/>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95619" y="43424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TS Bank Len</a:t>
            </a:r>
          </a:p>
        </p:txBody>
      </p:sp>
      <p:sp>
        <p:nvSpPr>
          <p:cNvPr id="211" name="TextBox 210"/>
          <p:cNvSpPr txBox="1"/>
          <p:nvPr/>
        </p:nvSpPr>
        <p:spPr>
          <a:xfrm>
            <a:off x="1995619" y="6006944"/>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95619" y="5736139"/>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95619" y="5460688"/>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nvGrpSpPr>
          <p:cNvPr id="3" name="Group 2">
            <a:extLst>
              <a:ext uri="{FF2B5EF4-FFF2-40B4-BE49-F238E27FC236}">
                <a16:creationId xmlns:a16="http://schemas.microsoft.com/office/drawing/2014/main" id="{4ED8126A-B295-3C45-8149-97F2AA8DBDE9}"/>
              </a:ext>
            </a:extLst>
          </p:cNvPr>
          <p:cNvGrpSpPr/>
          <p:nvPr/>
        </p:nvGrpSpPr>
        <p:grpSpPr>
          <a:xfrm>
            <a:off x="1986178" y="1560504"/>
            <a:ext cx="2209800" cy="552450"/>
            <a:chOff x="1986178" y="2396644"/>
            <a:chExt cx="2209800" cy="552450"/>
          </a:xfrm>
        </p:grpSpPr>
        <p:sp>
          <p:nvSpPr>
            <p:cNvPr id="45" name="TextBox 44">
              <a:extLst>
                <a:ext uri="{FF2B5EF4-FFF2-40B4-BE49-F238E27FC236}">
                  <a16:creationId xmlns:a16="http://schemas.microsoft.com/office/drawing/2014/main" id="{97CBA0DE-865E-644E-8707-EBAEB530B512}"/>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46" name="Group 109">
              <a:extLst>
                <a:ext uri="{FF2B5EF4-FFF2-40B4-BE49-F238E27FC236}">
                  <a16:creationId xmlns:a16="http://schemas.microsoft.com/office/drawing/2014/main" id="{CDBAD332-B071-1F48-AB2C-77487DDDC71C}"/>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47" name="Group 62">
                <a:extLst>
                  <a:ext uri="{FF2B5EF4-FFF2-40B4-BE49-F238E27FC236}">
                    <a16:creationId xmlns:a16="http://schemas.microsoft.com/office/drawing/2014/main" id="{3FFDB4EB-F11F-DF46-A690-C85D7A87DD22}"/>
                  </a:ext>
                </a:extLst>
              </p:cNvPr>
              <p:cNvGrpSpPr/>
              <p:nvPr/>
            </p:nvGrpSpPr>
            <p:grpSpPr>
              <a:xfrm>
                <a:off x="1600200" y="971549"/>
                <a:ext cx="2209800" cy="277000"/>
                <a:chOff x="3276600" y="1333498"/>
                <a:chExt cx="2209800" cy="277000"/>
              </a:xfrm>
              <a:grpFill/>
            </p:grpSpPr>
            <p:sp>
              <p:nvSpPr>
                <p:cNvPr id="49" name="TextBox 48">
                  <a:extLst>
                    <a:ext uri="{FF2B5EF4-FFF2-40B4-BE49-F238E27FC236}">
                      <a16:creationId xmlns:a16="http://schemas.microsoft.com/office/drawing/2014/main" id="{D8BDA3E8-EF4A-5C42-8878-4A6B79A90AD2}"/>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0x20       SS</a:t>
                  </a:r>
                </a:p>
              </p:txBody>
            </p:sp>
            <p:cxnSp>
              <p:nvCxnSpPr>
                <p:cNvPr id="50" name="Straight Connector 49">
                  <a:extLst>
                    <a:ext uri="{FF2B5EF4-FFF2-40B4-BE49-F238E27FC236}">
                      <a16:creationId xmlns:a16="http://schemas.microsoft.com/office/drawing/2014/main" id="{367D4A2B-FC8E-5342-915F-78A49406EC88}"/>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98491DE2-600E-3840-BED2-5EBF30DDBC9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7" name="TextBox 136">
            <a:extLst>
              <a:ext uri="{FF2B5EF4-FFF2-40B4-BE49-F238E27FC236}">
                <a16:creationId xmlns:a16="http://schemas.microsoft.com/office/drawing/2014/main" id="{015E4252-F8E3-F449-86F4-C7F75F191245}"/>
              </a:ext>
            </a:extLst>
          </p:cNvPr>
          <p:cNvSpPr txBox="1"/>
          <p:nvPr/>
        </p:nvSpPr>
        <p:spPr>
          <a:xfrm>
            <a:off x="132125" y="2600764"/>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138" name="Left Brace 137">
            <a:extLst>
              <a:ext uri="{FF2B5EF4-FFF2-40B4-BE49-F238E27FC236}">
                <a16:creationId xmlns:a16="http://schemas.microsoft.com/office/drawing/2014/main" id="{6722692D-D1F7-AC48-8498-B8FF14BF2336}"/>
              </a:ext>
            </a:extLst>
          </p:cNvPr>
          <p:cNvSpPr/>
          <p:nvPr/>
        </p:nvSpPr>
        <p:spPr>
          <a:xfrm flipH="1">
            <a:off x="4319719" y="2136037"/>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27E406A-2206-DB40-BD86-EBC1919AA0D1}"/>
              </a:ext>
            </a:extLst>
          </p:cNvPr>
          <p:cNvGrpSpPr/>
          <p:nvPr/>
        </p:nvGrpSpPr>
        <p:grpSpPr>
          <a:xfrm>
            <a:off x="1995619" y="2118117"/>
            <a:ext cx="2219325" cy="1104900"/>
            <a:chOff x="1447800" y="1885950"/>
            <a:chExt cx="2219325" cy="1104900"/>
          </a:xfrm>
        </p:grpSpPr>
        <p:sp>
          <p:nvSpPr>
            <p:cNvPr id="147" name="TextBox 146">
              <a:extLst>
                <a:ext uri="{FF2B5EF4-FFF2-40B4-BE49-F238E27FC236}">
                  <a16:creationId xmlns:a16="http://schemas.microsoft.com/office/drawing/2014/main" id="{8A273EC9-854A-5D4A-A70A-9D3EFBE419E2}"/>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48" name="TextBox 147">
              <a:extLst>
                <a:ext uri="{FF2B5EF4-FFF2-40B4-BE49-F238E27FC236}">
                  <a16:creationId xmlns:a16="http://schemas.microsoft.com/office/drawing/2014/main" id="{2EAEF8F1-680D-9A43-A77C-00A11AF656A8}"/>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(31 – 0)</a:t>
              </a:r>
            </a:p>
          </p:txBody>
        </p:sp>
        <p:grpSp>
          <p:nvGrpSpPr>
            <p:cNvPr id="149" name="Group 122">
              <a:extLst>
                <a:ext uri="{FF2B5EF4-FFF2-40B4-BE49-F238E27FC236}">
                  <a16:creationId xmlns:a16="http://schemas.microsoft.com/office/drawing/2014/main" id="{18A923D9-8630-F24C-BF74-199235B25A52}"/>
                </a:ext>
              </a:extLst>
            </p:cNvPr>
            <p:cNvGrpSpPr/>
            <p:nvPr/>
          </p:nvGrpSpPr>
          <p:grpSpPr>
            <a:xfrm>
              <a:off x="1447800" y="1885950"/>
              <a:ext cx="2209800" cy="277000"/>
              <a:chOff x="1600200" y="971549"/>
              <a:chExt cx="2209800" cy="277000"/>
            </a:xfrm>
          </p:grpSpPr>
          <p:grpSp>
            <p:nvGrpSpPr>
              <p:cNvPr id="151" name="Group 62">
                <a:extLst>
                  <a:ext uri="{FF2B5EF4-FFF2-40B4-BE49-F238E27FC236}">
                    <a16:creationId xmlns:a16="http://schemas.microsoft.com/office/drawing/2014/main" id="{9AECEBA3-6194-A045-89C4-3270F02641A4}"/>
                  </a:ext>
                </a:extLst>
              </p:cNvPr>
              <p:cNvGrpSpPr/>
              <p:nvPr/>
            </p:nvGrpSpPr>
            <p:grpSpPr>
              <a:xfrm>
                <a:off x="1600200" y="971549"/>
                <a:ext cx="2209800" cy="277000"/>
                <a:chOff x="3276600" y="1333498"/>
                <a:chExt cx="2209800" cy="277000"/>
              </a:xfrm>
            </p:grpSpPr>
            <p:sp>
              <p:nvSpPr>
                <p:cNvPr id="153" name="TextBox 152">
                  <a:extLst>
                    <a:ext uri="{FF2B5EF4-FFF2-40B4-BE49-F238E27FC236}">
                      <a16:creationId xmlns:a16="http://schemas.microsoft.com/office/drawing/2014/main" id="{EF93566A-99DE-8D46-B76B-A04E9BE097A9}"/>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154" name="Straight Connector 153">
                  <a:extLst>
                    <a:ext uri="{FF2B5EF4-FFF2-40B4-BE49-F238E27FC236}">
                      <a16:creationId xmlns:a16="http://schemas.microsoft.com/office/drawing/2014/main" id="{A5DF5F3C-D975-F841-A2DA-5B1DB8C7E2FD}"/>
                    </a:ext>
                  </a:extLst>
                </p:cNvPr>
                <p:cNvCxnSpPr>
                  <a:stCxn id="153" idx="0"/>
                  <a:endCxn id="153"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id="{21F5F78B-8947-DF45-9E00-C3FA4130B67B}"/>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DD06192A-2175-6642-99FD-0F679E2CA42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(63 – 32)</a:t>
              </a:r>
            </a:p>
          </p:txBody>
        </p:sp>
      </p:grpSp>
      <p:grpSp>
        <p:nvGrpSpPr>
          <p:cNvPr id="159" name="Group 158">
            <a:extLst>
              <a:ext uri="{FF2B5EF4-FFF2-40B4-BE49-F238E27FC236}">
                <a16:creationId xmlns:a16="http://schemas.microsoft.com/office/drawing/2014/main" id="{042C2F53-0D7A-0442-9E64-424C65C968A3}"/>
              </a:ext>
            </a:extLst>
          </p:cNvPr>
          <p:cNvGrpSpPr/>
          <p:nvPr/>
        </p:nvGrpSpPr>
        <p:grpSpPr>
          <a:xfrm>
            <a:off x="1986178" y="3223406"/>
            <a:ext cx="2219241" cy="1113389"/>
            <a:chOff x="1438359" y="1885950"/>
            <a:chExt cx="2219241" cy="1113389"/>
          </a:xfrm>
        </p:grpSpPr>
        <p:sp>
          <p:nvSpPr>
            <p:cNvPr id="160" name="TextBox 159">
              <a:extLst>
                <a:ext uri="{FF2B5EF4-FFF2-40B4-BE49-F238E27FC236}">
                  <a16:creationId xmlns:a16="http://schemas.microsoft.com/office/drawing/2014/main" id="{6FBC32F0-5345-EA46-9C5F-B43500B788BD}"/>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161" name="TextBox 160">
              <a:extLst>
                <a:ext uri="{FF2B5EF4-FFF2-40B4-BE49-F238E27FC236}">
                  <a16:creationId xmlns:a16="http://schemas.microsoft.com/office/drawing/2014/main" id="{0BC62A95-A609-0C4D-A325-2BF3CCFD77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162" name="Group 122">
              <a:extLst>
                <a:ext uri="{FF2B5EF4-FFF2-40B4-BE49-F238E27FC236}">
                  <a16:creationId xmlns:a16="http://schemas.microsoft.com/office/drawing/2014/main" id="{33E7ABD4-268A-854B-9F40-4957F872701F}"/>
                </a:ext>
              </a:extLst>
            </p:cNvPr>
            <p:cNvGrpSpPr/>
            <p:nvPr/>
          </p:nvGrpSpPr>
          <p:grpSpPr>
            <a:xfrm>
              <a:off x="1447800" y="1885950"/>
              <a:ext cx="2209800" cy="277000"/>
              <a:chOff x="1600200" y="971549"/>
              <a:chExt cx="2209800" cy="277000"/>
            </a:xfrm>
          </p:grpSpPr>
          <p:grpSp>
            <p:nvGrpSpPr>
              <p:cNvPr id="164" name="Group 62">
                <a:extLst>
                  <a:ext uri="{FF2B5EF4-FFF2-40B4-BE49-F238E27FC236}">
                    <a16:creationId xmlns:a16="http://schemas.microsoft.com/office/drawing/2014/main" id="{FEA853C8-9466-514A-82BB-E37071FB1776}"/>
                  </a:ext>
                </a:extLst>
              </p:cNvPr>
              <p:cNvGrpSpPr/>
              <p:nvPr/>
            </p:nvGrpSpPr>
            <p:grpSpPr>
              <a:xfrm>
                <a:off x="1600200" y="971549"/>
                <a:ext cx="2209800" cy="277000"/>
                <a:chOff x="3276600" y="1333498"/>
                <a:chExt cx="2209800" cy="277000"/>
              </a:xfrm>
            </p:grpSpPr>
            <p:sp>
              <p:nvSpPr>
                <p:cNvPr id="166" name="TextBox 165">
                  <a:extLst>
                    <a:ext uri="{FF2B5EF4-FFF2-40B4-BE49-F238E27FC236}">
                      <a16:creationId xmlns:a16="http://schemas.microsoft.com/office/drawing/2014/main" id="{8E430FC7-2600-9D47-858A-FF4F45E0DF31}"/>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167" name="Straight Connector 166">
                  <a:extLst>
                    <a:ext uri="{FF2B5EF4-FFF2-40B4-BE49-F238E27FC236}">
                      <a16:creationId xmlns:a16="http://schemas.microsoft.com/office/drawing/2014/main" id="{BFDA050B-8FC7-EB49-A7FA-E7480824DFF2}"/>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5" name="Straight Connector 164">
                <a:extLst>
                  <a:ext uri="{FF2B5EF4-FFF2-40B4-BE49-F238E27FC236}">
                    <a16:creationId xmlns:a16="http://schemas.microsoft.com/office/drawing/2014/main" id="{36207580-3C12-FB4B-BB1D-72A0A2F08616}"/>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3" name="TextBox 162">
              <a:extLst>
                <a:ext uri="{FF2B5EF4-FFF2-40B4-BE49-F238E27FC236}">
                  <a16:creationId xmlns:a16="http://schemas.microsoft.com/office/drawing/2014/main" id="{4D5BD005-7E2B-7849-8B3E-CA9B1E7170BD}"/>
                </a:ext>
              </a:extLst>
            </p:cNvPr>
            <p:cNvSpPr txBox="1"/>
            <p:nvPr/>
          </p:nvSpPr>
          <p:spPr>
            <a:xfrm>
              <a:off x="1438359" y="272234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178" name="Left Brace 177">
            <a:extLst>
              <a:ext uri="{FF2B5EF4-FFF2-40B4-BE49-F238E27FC236}">
                <a16:creationId xmlns:a16="http://schemas.microsoft.com/office/drawing/2014/main" id="{51FD425E-495A-214E-960A-8880A15F2722}"/>
              </a:ext>
            </a:extLst>
          </p:cNvPr>
          <p:cNvSpPr/>
          <p:nvPr/>
        </p:nvSpPr>
        <p:spPr>
          <a:xfrm flipH="1">
            <a:off x="4318112" y="3231214"/>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0" name="TextBox 179">
            <a:extLst>
              <a:ext uri="{FF2B5EF4-FFF2-40B4-BE49-F238E27FC236}">
                <a16:creationId xmlns:a16="http://schemas.microsoft.com/office/drawing/2014/main" id="{6DE5082C-DB56-F045-9C13-29F9851CB068}"/>
              </a:ext>
            </a:extLst>
          </p:cNvPr>
          <p:cNvSpPr txBox="1"/>
          <p:nvPr/>
        </p:nvSpPr>
        <p:spPr>
          <a:xfrm>
            <a:off x="4655612" y="2735472"/>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193" name="Left Brace 192">
            <a:extLst>
              <a:ext uri="{FF2B5EF4-FFF2-40B4-BE49-F238E27FC236}">
                <a16:creationId xmlns:a16="http://schemas.microsoft.com/office/drawing/2014/main" id="{5BA994B4-C001-D646-B031-5BEE23A97461}"/>
              </a:ext>
            </a:extLst>
          </p:cNvPr>
          <p:cNvSpPr/>
          <p:nvPr/>
        </p:nvSpPr>
        <p:spPr>
          <a:xfrm>
            <a:off x="1586214" y="1524594"/>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4" name="TextBox 193">
            <a:extLst>
              <a:ext uri="{FF2B5EF4-FFF2-40B4-BE49-F238E27FC236}">
                <a16:creationId xmlns:a16="http://schemas.microsoft.com/office/drawing/2014/main" id="{40055501-4BAD-7342-A2F1-937015514586}"/>
              </a:ext>
            </a:extLst>
          </p:cNvPr>
          <p:cNvSpPr txBox="1"/>
          <p:nvPr/>
        </p:nvSpPr>
        <p:spPr>
          <a:xfrm>
            <a:off x="1995619" y="4597943"/>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95" name="Straight Connector 194">
            <a:extLst>
              <a:ext uri="{FF2B5EF4-FFF2-40B4-BE49-F238E27FC236}">
                <a16:creationId xmlns:a16="http://schemas.microsoft.com/office/drawing/2014/main" id="{699E7C42-9831-AF48-80CD-07548FEE62AC}"/>
              </a:ext>
            </a:extLst>
          </p:cNvPr>
          <p:cNvCxnSpPr/>
          <p:nvPr/>
        </p:nvCxnSpPr>
        <p:spPr>
          <a:xfrm rot="16200000" flipH="1">
            <a:off x="2946520" y="473079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C759E8C-5BCA-094A-9550-45EB2CF8AFAF}"/>
              </a:ext>
            </a:extLst>
          </p:cNvPr>
          <p:cNvCxnSpPr/>
          <p:nvPr/>
        </p:nvCxnSpPr>
        <p:spPr>
          <a:xfrm rot="16200000" flipH="1">
            <a:off x="3536645" y="4729475"/>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72EEE69-82C6-8545-8CF4-47F5C5147AD5}"/>
              </a:ext>
            </a:extLst>
          </p:cNvPr>
          <p:cNvSpPr txBox="1"/>
          <p:nvPr/>
        </p:nvSpPr>
        <p:spPr>
          <a:xfrm>
            <a:off x="2652139" y="5029910"/>
            <a:ext cx="966918" cy="269978"/>
          </a:xfrm>
          <a:prstGeom prst="rect">
            <a:avLst/>
          </a:prstGeom>
          <a:noFill/>
          <a:ln w="19050">
            <a:noFill/>
          </a:ln>
        </p:spPr>
        <p:txBody>
          <a:bodyPr wrap="square" rtlCol="0">
            <a:spAutoFit/>
          </a:bodyPr>
          <a:lstStyle/>
          <a:p>
            <a:r>
              <a:rPr lang="en-US" sz="1100" b="1" dirty="0">
                <a:latin typeface="Arial" pitchFamily="34" charset="0"/>
                <a:cs typeface="Arial" pitchFamily="34" charset="0"/>
              </a:rPr>
              <a:t>ROC 1 Data</a:t>
            </a:r>
          </a:p>
        </p:txBody>
      </p:sp>
      <p:cxnSp>
        <p:nvCxnSpPr>
          <p:cNvPr id="199" name="Straight Connector 198">
            <a:extLst>
              <a:ext uri="{FF2B5EF4-FFF2-40B4-BE49-F238E27FC236}">
                <a16:creationId xmlns:a16="http://schemas.microsoft.com/office/drawing/2014/main" id="{D379D22D-C070-A545-9BD8-9C4623496827}"/>
              </a:ext>
            </a:extLst>
          </p:cNvPr>
          <p:cNvCxnSpPr/>
          <p:nvPr/>
        </p:nvCxnSpPr>
        <p:spPr>
          <a:xfrm flipH="1">
            <a:off x="7443918" y="140520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4EA7F8-0D25-4049-89F9-6FF0479056CF}"/>
              </a:ext>
            </a:extLst>
          </p:cNvPr>
          <p:cNvSpPr txBox="1"/>
          <p:nvPr/>
        </p:nvSpPr>
        <p:spPr>
          <a:xfrm>
            <a:off x="7671553" y="128889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201" name="Straight Connector 200">
            <a:extLst>
              <a:ext uri="{FF2B5EF4-FFF2-40B4-BE49-F238E27FC236}">
                <a16:creationId xmlns:a16="http://schemas.microsoft.com/office/drawing/2014/main" id="{08DFA8B6-D98F-3A41-A51E-2F3901D04450}"/>
              </a:ext>
            </a:extLst>
          </p:cNvPr>
          <p:cNvCxnSpPr>
            <a:cxnSpLocks/>
          </p:cNvCxnSpPr>
          <p:nvPr/>
        </p:nvCxnSpPr>
        <p:spPr>
          <a:xfrm flipH="1">
            <a:off x="5747217" y="1547040"/>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4DEBB23-6991-784A-B2CB-54841E3BEB19}"/>
              </a:ext>
            </a:extLst>
          </p:cNvPr>
          <p:cNvCxnSpPr/>
          <p:nvPr/>
        </p:nvCxnSpPr>
        <p:spPr>
          <a:xfrm>
            <a:off x="7443918" y="153179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206" name="Group 205">
            <a:extLst>
              <a:ext uri="{FF2B5EF4-FFF2-40B4-BE49-F238E27FC236}">
                <a16:creationId xmlns:a16="http://schemas.microsoft.com/office/drawing/2014/main" id="{DC17210C-48BA-6A4A-AEB6-975D3EAC707E}"/>
              </a:ext>
            </a:extLst>
          </p:cNvPr>
          <p:cNvGrpSpPr/>
          <p:nvPr/>
        </p:nvGrpSpPr>
        <p:grpSpPr>
          <a:xfrm>
            <a:off x="5747217" y="1862560"/>
            <a:ext cx="1925300" cy="276999"/>
            <a:chOff x="4648199" y="1510256"/>
            <a:chExt cx="2895600" cy="276999"/>
          </a:xfrm>
        </p:grpSpPr>
        <p:sp>
          <p:nvSpPr>
            <p:cNvPr id="209" name="TextBox 208">
              <a:extLst>
                <a:ext uri="{FF2B5EF4-FFF2-40B4-BE49-F238E27FC236}">
                  <a16:creationId xmlns:a16="http://schemas.microsoft.com/office/drawing/2014/main" id="{4B5522DB-A6D9-7644-9959-F137A4A14464}"/>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Err         Total Streams </a:t>
              </a:r>
            </a:p>
          </p:txBody>
        </p:sp>
        <p:cxnSp>
          <p:nvCxnSpPr>
            <p:cNvPr id="208" name="Straight Connector 207">
              <a:extLst>
                <a:ext uri="{FF2B5EF4-FFF2-40B4-BE49-F238E27FC236}">
                  <a16:creationId xmlns:a16="http://schemas.microsoft.com/office/drawing/2014/main" id="{60EC9ED4-ED6E-B044-87C3-8C3F68F4F658}"/>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id="{91E78B9F-FD9E-5340-A784-5AA192031C5F}"/>
              </a:ext>
            </a:extLst>
          </p:cNvPr>
          <p:cNvSpPr txBox="1"/>
          <p:nvPr/>
        </p:nvSpPr>
        <p:spPr>
          <a:xfrm>
            <a:off x="5437139" y="218972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a:t>
            </a:r>
          </a:p>
        </p:txBody>
      </p:sp>
      <p:sp>
        <p:nvSpPr>
          <p:cNvPr id="217" name="TextBox 216">
            <a:extLst>
              <a:ext uri="{FF2B5EF4-FFF2-40B4-BE49-F238E27FC236}">
                <a16:creationId xmlns:a16="http://schemas.microsoft.com/office/drawing/2014/main" id="{41118818-8CFB-BE4A-8596-C7AC95C1D80F}"/>
              </a:ext>
            </a:extLst>
          </p:cNvPr>
          <p:cNvSpPr txBox="1"/>
          <p:nvPr/>
        </p:nvSpPr>
        <p:spPr>
          <a:xfrm>
            <a:off x="6732537" y="218972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219" name="Straight Arrow Connector 218">
            <a:extLst>
              <a:ext uri="{FF2B5EF4-FFF2-40B4-BE49-F238E27FC236}">
                <a16:creationId xmlns:a16="http://schemas.microsoft.com/office/drawing/2014/main" id="{EB39086D-639E-E24B-968A-FBEA746AD7AC}"/>
              </a:ext>
            </a:extLst>
          </p:cNvPr>
          <p:cNvCxnSpPr>
            <a:cxnSpLocks/>
          </p:cNvCxnSpPr>
          <p:nvPr/>
        </p:nvCxnSpPr>
        <p:spPr>
          <a:xfrm>
            <a:off x="4251519" y="1974454"/>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C829C1-FA45-4546-AD51-0AD08EF5BEA1}"/>
              </a:ext>
            </a:extLst>
          </p:cNvPr>
          <p:cNvGrpSpPr/>
          <p:nvPr/>
        </p:nvGrpSpPr>
        <p:grpSpPr>
          <a:xfrm>
            <a:off x="4617596" y="3298210"/>
            <a:ext cx="4292488" cy="2492990"/>
            <a:chOff x="4622912" y="3935158"/>
            <a:chExt cx="4292488" cy="2492990"/>
          </a:xfrm>
        </p:grpSpPr>
        <p:sp>
          <p:nvSpPr>
            <p:cNvPr id="182" name="TextBox 181">
              <a:extLst>
                <a:ext uri="{FF2B5EF4-FFF2-40B4-BE49-F238E27FC236}">
                  <a16:creationId xmlns:a16="http://schemas.microsoft.com/office/drawing/2014/main" id="{2AD16822-5ACA-AB41-9768-51238BCE1609}"/>
                </a:ext>
              </a:extLst>
            </p:cNvPr>
            <p:cNvSpPr txBox="1"/>
            <p:nvPr/>
          </p:nvSpPr>
          <p:spPr>
            <a:xfrm>
              <a:off x="4622912" y="3935158"/>
              <a:ext cx="4292488" cy="2492990"/>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SS1 = duplication of SS from ROC (blank if frame missing)</a:t>
              </a:r>
            </a:p>
            <a:p>
              <a:endParaRPr lang="en-US" sz="1200" dirty="0">
                <a:solidFill>
                  <a:srgbClr val="0070C0"/>
                </a:solidFill>
              </a:endParaRPr>
            </a:p>
            <a:p>
              <a:r>
                <a:rPr lang="en-US" sz="1200" dirty="0">
                  <a:solidFill>
                    <a:srgbClr val="0070C0"/>
                  </a:solidFill>
                </a:rPr>
                <a:t>SS2 = For missing frames, </a:t>
              </a:r>
              <a:r>
                <a:rPr lang="en-US" sz="1200" b="1" dirty="0">
                  <a:solidFill>
                    <a:srgbClr val="0070C0"/>
                  </a:solidFill>
                </a:rPr>
                <a:t>Err</a:t>
              </a:r>
              <a:r>
                <a:rPr lang="en-US" sz="1200" dirty="0">
                  <a:solidFill>
                    <a:srgbClr val="0070C0"/>
                  </a:solidFill>
                </a:rPr>
                <a:t> = 1 and </a:t>
              </a:r>
              <a:r>
                <a:rPr lang="en-US" sz="1200" b="1" dirty="0">
                  <a:solidFill>
                    <a:srgbClr val="0070C0"/>
                  </a:solidFill>
                </a:rPr>
                <a:t>Reserved</a:t>
              </a:r>
              <a:r>
                <a:rPr lang="en-US" sz="1200" dirty="0">
                  <a:solidFill>
                    <a:srgbClr val="0070C0"/>
                  </a:solidFill>
                </a:rPr>
                <a:t> holds low 7 bits of missing frame counter,</a:t>
              </a:r>
            </a:p>
            <a:p>
              <a:r>
                <a:rPr lang="en-US" sz="1200" dirty="0">
                  <a:solidFill>
                    <a:srgbClr val="0070C0"/>
                  </a:solidFill>
                </a:rPr>
                <a:t>bits:     15                           14-8</a:t>
              </a:r>
            </a:p>
            <a:p>
              <a:endParaRPr lang="en-US" sz="1200" dirty="0">
                <a:solidFill>
                  <a:srgbClr val="0070C0"/>
                </a:solidFill>
              </a:endParaRPr>
            </a:p>
            <a:p>
              <a:endParaRPr lang="en-US" sz="1200" dirty="0">
                <a:solidFill>
                  <a:srgbClr val="0070C0"/>
                </a:solidFill>
              </a:endParaRPr>
            </a:p>
          </p:txBody>
        </p:sp>
        <p:sp>
          <p:nvSpPr>
            <p:cNvPr id="183" name="TextBox 182">
              <a:extLst>
                <a:ext uri="{FF2B5EF4-FFF2-40B4-BE49-F238E27FC236}">
                  <a16:creationId xmlns:a16="http://schemas.microsoft.com/office/drawing/2014/main" id="{955AA5D9-B2B4-5242-9016-9506C259FF87}"/>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SS1</a:t>
              </a:r>
            </a:p>
          </p:txBody>
        </p:sp>
        <p:cxnSp>
          <p:nvCxnSpPr>
            <p:cNvPr id="184" name="Straight Connector 183">
              <a:extLst>
                <a:ext uri="{FF2B5EF4-FFF2-40B4-BE49-F238E27FC236}">
                  <a16:creationId xmlns:a16="http://schemas.microsoft.com/office/drawing/2014/main" id="{C50C7CD0-FB6D-D84D-9358-4D18517DD990}"/>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8BF941F-6D76-D747-B553-BABBF1738C79}"/>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3A3C1CA3-1902-B242-BDA3-A5EC062703B6}"/>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188" name="TextBox 187">
              <a:extLst>
                <a:ext uri="{FF2B5EF4-FFF2-40B4-BE49-F238E27FC236}">
                  <a16:creationId xmlns:a16="http://schemas.microsoft.com/office/drawing/2014/main" id="{B1A0C845-AC18-F547-8CD7-33C94626F338}"/>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190" name="TextBox 189">
              <a:extLst>
                <a:ext uri="{FF2B5EF4-FFF2-40B4-BE49-F238E27FC236}">
                  <a16:creationId xmlns:a16="http://schemas.microsoft.com/office/drawing/2014/main" id="{2E5929D4-9D18-8146-B112-C8421A525702}"/>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4" name="Group 3">
              <a:extLst>
                <a:ext uri="{FF2B5EF4-FFF2-40B4-BE49-F238E27FC236}">
                  <a16:creationId xmlns:a16="http://schemas.microsoft.com/office/drawing/2014/main" id="{1A9A8F10-844F-B845-9558-20FDF1439B70}"/>
                </a:ext>
              </a:extLst>
            </p:cNvPr>
            <p:cNvGrpSpPr/>
            <p:nvPr/>
          </p:nvGrpSpPr>
          <p:grpSpPr>
            <a:xfrm>
              <a:off x="5024575" y="6080670"/>
              <a:ext cx="2589856" cy="261612"/>
              <a:chOff x="5024575" y="6080670"/>
              <a:chExt cx="2589856" cy="261612"/>
            </a:xfrm>
          </p:grpSpPr>
          <p:sp>
            <p:nvSpPr>
              <p:cNvPr id="81" name="TextBox 80">
                <a:extLst>
                  <a:ext uri="{FF2B5EF4-FFF2-40B4-BE49-F238E27FC236}">
                    <a16:creationId xmlns:a16="http://schemas.microsoft.com/office/drawing/2014/main" id="{2391526B-FBD1-2C42-BEC7-3EF280CCA663}"/>
                  </a:ext>
                </a:extLst>
              </p:cNvPr>
              <p:cNvSpPr txBox="1"/>
              <p:nvPr/>
            </p:nvSpPr>
            <p:spPr>
              <a:xfrm>
                <a:off x="5024575" y="6080670"/>
                <a:ext cx="2589856"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Err                      Reserved</a:t>
                </a:r>
              </a:p>
            </p:txBody>
          </p:sp>
          <p:cxnSp>
            <p:nvCxnSpPr>
              <p:cNvPr id="82" name="Straight Connector 81">
                <a:extLst>
                  <a:ext uri="{FF2B5EF4-FFF2-40B4-BE49-F238E27FC236}">
                    <a16:creationId xmlns:a16="http://schemas.microsoft.com/office/drawing/2014/main" id="{7C9982CA-0464-A942-9EE7-9E76AE6B925D}"/>
                  </a:ext>
                </a:extLst>
              </p:cNvPr>
              <p:cNvCxnSpPr/>
              <p:nvPr/>
            </p:nvCxnSpPr>
            <p:spPr>
              <a:xfrm>
                <a:off x="5486400" y="6080670"/>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TextBox 84">
            <a:extLst>
              <a:ext uri="{FF2B5EF4-FFF2-40B4-BE49-F238E27FC236}">
                <a16:creationId xmlns:a16="http://schemas.microsoft.com/office/drawing/2014/main" id="{8089BB31-81BF-3C4C-89D1-DFEC3A3C81CE}"/>
              </a:ext>
            </a:extLst>
          </p:cNvPr>
          <p:cNvSpPr txBox="1"/>
          <p:nvPr/>
        </p:nvSpPr>
        <p:spPr>
          <a:xfrm>
            <a:off x="4529571" y="5938827"/>
            <a:ext cx="3682644" cy="600164"/>
          </a:xfrm>
          <a:prstGeom prst="rect">
            <a:avLst/>
          </a:prstGeom>
          <a:noFill/>
          <a:ln w="19050">
            <a:noFill/>
          </a:ln>
        </p:spPr>
        <p:txBody>
          <a:bodyPr wrap="square" rtlCol="0">
            <a:spAutoFit/>
          </a:bodyPr>
          <a:lstStyle/>
          <a:p>
            <a:r>
              <a:rPr lang="en-US" sz="1100" b="1" dirty="0">
                <a:latin typeface="Arial" pitchFamily="34" charset="0"/>
                <a:cs typeface="Arial" pitchFamily="34" charset="0"/>
              </a:rPr>
              <a:t>TS Banks: Multiple time slices can be transported as defined in EVIO header. Multiple streams can be included as defined by Stream Status bits.</a:t>
            </a:r>
          </a:p>
        </p:txBody>
      </p:sp>
    </p:spTree>
    <p:extLst>
      <p:ext uri="{BB962C8B-B14F-4D97-AF65-F5344CB8AC3E}">
        <p14:creationId xmlns:p14="http://schemas.microsoft.com/office/powerpoint/2010/main" val="163029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F48FA37-DD0D-C942-B216-9D2F3D611BF2}"/>
              </a:ext>
            </a:extLst>
          </p:cNvPr>
          <p:cNvCxnSpPr>
            <a:endCxn id="20" idx="1"/>
          </p:cNvCxnSpPr>
          <p:nvPr/>
        </p:nvCxnSpPr>
        <p:spPr>
          <a:xfrm>
            <a:off x="4195979" y="1916075"/>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2EC998-D59D-6844-8AC6-8455D9760F5A}"/>
              </a:ext>
            </a:extLst>
          </p:cNvPr>
          <p:cNvSpPr txBox="1"/>
          <p:nvPr/>
        </p:nvSpPr>
        <p:spPr>
          <a:xfrm>
            <a:off x="600559" y="1576864"/>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 name="Left Brace 4">
            <a:extLst>
              <a:ext uri="{FF2B5EF4-FFF2-40B4-BE49-F238E27FC236}">
                <a16:creationId xmlns:a16="http://schemas.microsoft.com/office/drawing/2014/main" id="{9C8AB3EE-2C1C-0F46-81AA-778B08BA6FA7}"/>
              </a:ext>
            </a:extLst>
          </p:cNvPr>
          <p:cNvSpPr/>
          <p:nvPr/>
        </p:nvSpPr>
        <p:spPr>
          <a:xfrm>
            <a:off x="1605179" y="1500664"/>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a:extLst>
              <a:ext uri="{FF2B5EF4-FFF2-40B4-BE49-F238E27FC236}">
                <a16:creationId xmlns:a16="http://schemas.microsoft.com/office/drawing/2014/main" id="{00298634-4FFE-E94F-8A7F-629A42CFA51F}"/>
              </a:ext>
            </a:extLst>
          </p:cNvPr>
          <p:cNvSpPr txBox="1"/>
          <p:nvPr/>
        </p:nvSpPr>
        <p:spPr>
          <a:xfrm>
            <a:off x="1986179" y="1510189"/>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9" name="Group 62">
            <a:extLst>
              <a:ext uri="{FF2B5EF4-FFF2-40B4-BE49-F238E27FC236}">
                <a16:creationId xmlns:a16="http://schemas.microsoft.com/office/drawing/2014/main" id="{433E67A7-408E-1E41-A342-3EBBC0CF0E0F}"/>
              </a:ext>
            </a:extLst>
          </p:cNvPr>
          <p:cNvGrpSpPr/>
          <p:nvPr/>
        </p:nvGrpSpPr>
        <p:grpSpPr>
          <a:xfrm>
            <a:off x="1986179" y="1786413"/>
            <a:ext cx="2209800" cy="277000"/>
            <a:chOff x="3276600" y="1333498"/>
            <a:chExt cx="2209800" cy="277000"/>
          </a:xfrm>
          <a:solidFill>
            <a:schemeClr val="bg1">
              <a:lumMod val="85000"/>
            </a:schemeClr>
          </a:solidFill>
        </p:grpSpPr>
        <p:sp>
          <p:nvSpPr>
            <p:cNvPr id="10" name="TextBox 9">
              <a:extLst>
                <a:ext uri="{FF2B5EF4-FFF2-40B4-BE49-F238E27FC236}">
                  <a16:creationId xmlns:a16="http://schemas.microsoft.com/office/drawing/2014/main" id="{4B0609F2-BCF1-3A4A-9878-6CB739722AC1}"/>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11" name="Straight Connector 10">
              <a:extLst>
                <a:ext uri="{FF2B5EF4-FFF2-40B4-BE49-F238E27FC236}">
                  <a16:creationId xmlns:a16="http://schemas.microsoft.com/office/drawing/2014/main" id="{97034709-627E-2D43-975D-B985BF72E9E7}"/>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4752A64A-FC55-1647-833B-7CD0689E3AF1}"/>
              </a:ext>
            </a:extLst>
          </p:cNvPr>
          <p:cNvCxnSpPr/>
          <p:nvPr/>
        </p:nvCxnSpPr>
        <p:spPr>
          <a:xfrm rot="16200000" flipH="1">
            <a:off x="3524079" y="1924914"/>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F82D3-2979-AD40-AE09-8B537FBA9DE4}"/>
              </a:ext>
            </a:extLst>
          </p:cNvPr>
          <p:cNvCxnSpPr/>
          <p:nvPr/>
        </p:nvCxnSpPr>
        <p:spPr>
          <a:xfrm>
            <a:off x="6637593" y="1635445"/>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723887-75B6-7D4D-9CD3-A53FA5EEF2EA}"/>
              </a:ext>
            </a:extLst>
          </p:cNvPr>
          <p:cNvCxnSpPr/>
          <p:nvPr/>
        </p:nvCxnSpPr>
        <p:spPr>
          <a:xfrm>
            <a:off x="5747217" y="1623654"/>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1B34B6-CA09-DC4D-A466-D616EF4BB173}"/>
              </a:ext>
            </a:extLst>
          </p:cNvPr>
          <p:cNvSpPr txBox="1"/>
          <p:nvPr/>
        </p:nvSpPr>
        <p:spPr>
          <a:xfrm>
            <a:off x="6370893" y="13482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6" name="TextBox 15">
            <a:extLst>
              <a:ext uri="{FF2B5EF4-FFF2-40B4-BE49-F238E27FC236}">
                <a16:creationId xmlns:a16="http://schemas.microsoft.com/office/drawing/2014/main" id="{B39CCDB4-F23F-C14E-90A3-3EA860538CE4}"/>
              </a:ext>
            </a:extLst>
          </p:cNvPr>
          <p:cNvSpPr txBox="1"/>
          <p:nvPr/>
        </p:nvSpPr>
        <p:spPr>
          <a:xfrm>
            <a:off x="5080914" y="1167033"/>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7" name="Group 16">
            <a:extLst>
              <a:ext uri="{FF2B5EF4-FFF2-40B4-BE49-F238E27FC236}">
                <a16:creationId xmlns:a16="http://schemas.microsoft.com/office/drawing/2014/main" id="{6092A783-1D70-F942-A998-24F716496AD7}"/>
              </a:ext>
            </a:extLst>
          </p:cNvPr>
          <p:cNvGrpSpPr/>
          <p:nvPr/>
        </p:nvGrpSpPr>
        <p:grpSpPr>
          <a:xfrm>
            <a:off x="5227893" y="1777663"/>
            <a:ext cx="2209800" cy="276999"/>
            <a:chOff x="6096000" y="990600"/>
            <a:chExt cx="2209800" cy="276999"/>
          </a:xfrm>
          <a:solidFill>
            <a:schemeClr val="bg1"/>
          </a:solidFill>
        </p:grpSpPr>
        <p:grpSp>
          <p:nvGrpSpPr>
            <p:cNvPr id="18" name="Group 17">
              <a:extLst>
                <a:ext uri="{FF2B5EF4-FFF2-40B4-BE49-F238E27FC236}">
                  <a16:creationId xmlns:a16="http://schemas.microsoft.com/office/drawing/2014/main" id="{9A9CB886-34DB-434F-BEFC-AA4377FCA061}"/>
                </a:ext>
              </a:extLst>
            </p:cNvPr>
            <p:cNvGrpSpPr/>
            <p:nvPr/>
          </p:nvGrpSpPr>
          <p:grpSpPr>
            <a:xfrm>
              <a:off x="6096000" y="990600"/>
              <a:ext cx="2209800" cy="276999"/>
              <a:chOff x="6248400" y="1066800"/>
              <a:chExt cx="2209800" cy="276999"/>
            </a:xfrm>
            <a:grpFill/>
          </p:grpSpPr>
          <p:sp>
            <p:nvSpPr>
              <p:cNvPr id="20" name="TextBox 19">
                <a:extLst>
                  <a:ext uri="{FF2B5EF4-FFF2-40B4-BE49-F238E27FC236}">
                    <a16:creationId xmlns:a16="http://schemas.microsoft.com/office/drawing/2014/main" id="{9FD1B37D-F13D-9645-B8D8-FEABD3C4A379}"/>
                  </a:ext>
                </a:extLst>
              </p:cNvPr>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21" name="Straight Connector 20">
                <a:extLst>
                  <a:ext uri="{FF2B5EF4-FFF2-40B4-BE49-F238E27FC236}">
                    <a16:creationId xmlns:a16="http://schemas.microsoft.com/office/drawing/2014/main" id="{15EC663D-3EF1-454D-98A7-D8BA0A3F29E5}"/>
                  </a:ext>
                </a:extLst>
              </p:cNvPr>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3E3C1749-DCC5-7041-ACC3-94B6BC25A070}"/>
                </a:ext>
              </a:extLst>
            </p:cNvPr>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00551645-8E6D-674B-9843-899DC69CAE66}"/>
              </a:ext>
            </a:extLst>
          </p:cNvPr>
          <p:cNvSpPr txBox="1"/>
          <p:nvPr/>
        </p:nvSpPr>
        <p:spPr>
          <a:xfrm>
            <a:off x="399235" y="681755"/>
            <a:ext cx="498478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Empty Frame</a:t>
            </a:r>
          </a:p>
        </p:txBody>
      </p:sp>
      <p:grpSp>
        <p:nvGrpSpPr>
          <p:cNvPr id="28" name="Group 27">
            <a:extLst>
              <a:ext uri="{FF2B5EF4-FFF2-40B4-BE49-F238E27FC236}">
                <a16:creationId xmlns:a16="http://schemas.microsoft.com/office/drawing/2014/main" id="{62CB2767-31F9-D34B-B220-505F023A9E20}"/>
              </a:ext>
            </a:extLst>
          </p:cNvPr>
          <p:cNvGrpSpPr/>
          <p:nvPr/>
        </p:nvGrpSpPr>
        <p:grpSpPr>
          <a:xfrm>
            <a:off x="1986178" y="2070568"/>
            <a:ext cx="2209800" cy="552450"/>
            <a:chOff x="1986178" y="2396644"/>
            <a:chExt cx="2209800" cy="552450"/>
          </a:xfrm>
        </p:grpSpPr>
        <p:sp>
          <p:nvSpPr>
            <p:cNvPr id="29" name="TextBox 28">
              <a:extLst>
                <a:ext uri="{FF2B5EF4-FFF2-40B4-BE49-F238E27FC236}">
                  <a16:creationId xmlns:a16="http://schemas.microsoft.com/office/drawing/2014/main" id="{276F6ED5-180E-0947-B39E-F96E79A8A0EE}"/>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30" name="Group 109">
              <a:extLst>
                <a:ext uri="{FF2B5EF4-FFF2-40B4-BE49-F238E27FC236}">
                  <a16:creationId xmlns:a16="http://schemas.microsoft.com/office/drawing/2014/main" id="{8FB3D98E-291F-394A-AED3-DFFFFADF93B8}"/>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31" name="Group 62">
                <a:extLst>
                  <a:ext uri="{FF2B5EF4-FFF2-40B4-BE49-F238E27FC236}">
                    <a16:creationId xmlns:a16="http://schemas.microsoft.com/office/drawing/2014/main" id="{858FE687-6189-D14F-B349-9FC5D459ACA4}"/>
                  </a:ext>
                </a:extLst>
              </p:cNvPr>
              <p:cNvGrpSpPr/>
              <p:nvPr/>
            </p:nvGrpSpPr>
            <p:grpSpPr>
              <a:xfrm>
                <a:off x="1600200" y="971549"/>
                <a:ext cx="2209800" cy="277000"/>
                <a:chOff x="3276600" y="1333498"/>
                <a:chExt cx="2209800" cy="277000"/>
              </a:xfrm>
              <a:grpFill/>
            </p:grpSpPr>
            <p:sp>
              <p:nvSpPr>
                <p:cNvPr id="33" name="TextBox 32">
                  <a:extLst>
                    <a:ext uri="{FF2B5EF4-FFF2-40B4-BE49-F238E27FC236}">
                      <a16:creationId xmlns:a16="http://schemas.microsoft.com/office/drawing/2014/main" id="{E1A22266-AC0C-C24E-AA25-442B7A2A66AB}"/>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0xFF32         0x20       SS</a:t>
                  </a:r>
                </a:p>
              </p:txBody>
            </p:sp>
            <p:cxnSp>
              <p:nvCxnSpPr>
                <p:cNvPr id="34" name="Straight Connector 33">
                  <a:extLst>
                    <a:ext uri="{FF2B5EF4-FFF2-40B4-BE49-F238E27FC236}">
                      <a16:creationId xmlns:a16="http://schemas.microsoft.com/office/drawing/2014/main" id="{C4328E8C-2F0A-BD41-BDE7-EE4EE7F5C68A}"/>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5A453F3F-9E48-FA4F-9ABD-3348A9C2772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A5B44589-0901-9A47-94ED-611BBAE11743}"/>
              </a:ext>
            </a:extLst>
          </p:cNvPr>
          <p:cNvSpPr txBox="1"/>
          <p:nvPr/>
        </p:nvSpPr>
        <p:spPr>
          <a:xfrm>
            <a:off x="132125" y="3110828"/>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36" name="Left Brace 35">
            <a:extLst>
              <a:ext uri="{FF2B5EF4-FFF2-40B4-BE49-F238E27FC236}">
                <a16:creationId xmlns:a16="http://schemas.microsoft.com/office/drawing/2014/main" id="{EB62CB6F-0322-F547-9002-BC30F5C54AF8}"/>
              </a:ext>
            </a:extLst>
          </p:cNvPr>
          <p:cNvSpPr/>
          <p:nvPr/>
        </p:nvSpPr>
        <p:spPr>
          <a:xfrm flipH="1">
            <a:off x="4319719" y="2646101"/>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B032307B-7A67-9B41-A8F2-596742A4C8A3}"/>
              </a:ext>
            </a:extLst>
          </p:cNvPr>
          <p:cNvGrpSpPr/>
          <p:nvPr/>
        </p:nvGrpSpPr>
        <p:grpSpPr>
          <a:xfrm>
            <a:off x="1995619" y="2628181"/>
            <a:ext cx="2219325" cy="1104900"/>
            <a:chOff x="1447800" y="1885950"/>
            <a:chExt cx="2219325" cy="1104900"/>
          </a:xfrm>
        </p:grpSpPr>
        <p:sp>
          <p:nvSpPr>
            <p:cNvPr id="38" name="TextBox 37">
              <a:extLst>
                <a:ext uri="{FF2B5EF4-FFF2-40B4-BE49-F238E27FC236}">
                  <a16:creationId xmlns:a16="http://schemas.microsoft.com/office/drawing/2014/main" id="{5B9FEF22-EDF9-A644-A5D6-AD01DE4B7C15}"/>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39" name="TextBox 38">
              <a:extLst>
                <a:ext uri="{FF2B5EF4-FFF2-40B4-BE49-F238E27FC236}">
                  <a16:creationId xmlns:a16="http://schemas.microsoft.com/office/drawing/2014/main" id="{C55CAEE1-F185-444E-97C7-73A3CF30B86E}"/>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(31 – 0)</a:t>
              </a:r>
            </a:p>
          </p:txBody>
        </p:sp>
        <p:grpSp>
          <p:nvGrpSpPr>
            <p:cNvPr id="40" name="Group 122">
              <a:extLst>
                <a:ext uri="{FF2B5EF4-FFF2-40B4-BE49-F238E27FC236}">
                  <a16:creationId xmlns:a16="http://schemas.microsoft.com/office/drawing/2014/main" id="{AFF53CBA-9B11-234C-919A-0B4948920339}"/>
                </a:ext>
              </a:extLst>
            </p:cNvPr>
            <p:cNvGrpSpPr/>
            <p:nvPr/>
          </p:nvGrpSpPr>
          <p:grpSpPr>
            <a:xfrm>
              <a:off x="1447800" y="1885950"/>
              <a:ext cx="2209800" cy="277000"/>
              <a:chOff x="1600200" y="971549"/>
              <a:chExt cx="2209800" cy="277000"/>
            </a:xfrm>
          </p:grpSpPr>
          <p:grpSp>
            <p:nvGrpSpPr>
              <p:cNvPr id="42" name="Group 62">
                <a:extLst>
                  <a:ext uri="{FF2B5EF4-FFF2-40B4-BE49-F238E27FC236}">
                    <a16:creationId xmlns:a16="http://schemas.microsoft.com/office/drawing/2014/main" id="{27115402-6DFA-FB4F-8F96-9F5C0526E28A}"/>
                  </a:ext>
                </a:extLst>
              </p:cNvPr>
              <p:cNvGrpSpPr/>
              <p:nvPr/>
            </p:nvGrpSpPr>
            <p:grpSpPr>
              <a:xfrm>
                <a:off x="1600200" y="971549"/>
                <a:ext cx="2209800" cy="277000"/>
                <a:chOff x="3276600" y="1333498"/>
                <a:chExt cx="2209800" cy="277000"/>
              </a:xfrm>
            </p:grpSpPr>
            <p:sp>
              <p:nvSpPr>
                <p:cNvPr id="44" name="TextBox 43">
                  <a:extLst>
                    <a:ext uri="{FF2B5EF4-FFF2-40B4-BE49-F238E27FC236}">
                      <a16:creationId xmlns:a16="http://schemas.microsoft.com/office/drawing/2014/main" id="{3C467AD8-A289-4943-9B16-7740F6E64ACC}"/>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45" name="Straight Connector 44">
                  <a:extLst>
                    <a:ext uri="{FF2B5EF4-FFF2-40B4-BE49-F238E27FC236}">
                      <a16:creationId xmlns:a16="http://schemas.microsoft.com/office/drawing/2014/main" id="{DC227F40-996F-3A4A-8A8A-022C491D9C71}"/>
                    </a:ext>
                  </a:extLst>
                </p:cNvPr>
                <p:cNvCxnSpPr>
                  <a:stCxn id="44" idx="0"/>
                  <a:endCxn id="44"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a:extLst>
                  <a:ext uri="{FF2B5EF4-FFF2-40B4-BE49-F238E27FC236}">
                    <a16:creationId xmlns:a16="http://schemas.microsoft.com/office/drawing/2014/main" id="{F2F5B6AF-3E3D-E44A-831D-1C4BFB74766A}"/>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7A59668-9BF0-FF43-80A4-EB8F190FFD3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(63 – 32)</a:t>
              </a:r>
            </a:p>
          </p:txBody>
        </p:sp>
      </p:grpSp>
      <p:grpSp>
        <p:nvGrpSpPr>
          <p:cNvPr id="46" name="Group 45">
            <a:extLst>
              <a:ext uri="{FF2B5EF4-FFF2-40B4-BE49-F238E27FC236}">
                <a16:creationId xmlns:a16="http://schemas.microsoft.com/office/drawing/2014/main" id="{371A9D23-E9D9-B044-96C2-E297D90B3215}"/>
              </a:ext>
            </a:extLst>
          </p:cNvPr>
          <p:cNvGrpSpPr/>
          <p:nvPr/>
        </p:nvGrpSpPr>
        <p:grpSpPr>
          <a:xfrm>
            <a:off x="1995619" y="3733470"/>
            <a:ext cx="2217888" cy="1104898"/>
            <a:chOff x="1447800" y="1885950"/>
            <a:chExt cx="2217888" cy="1104898"/>
          </a:xfrm>
        </p:grpSpPr>
        <p:sp>
          <p:nvSpPr>
            <p:cNvPr id="47" name="TextBox 46">
              <a:extLst>
                <a:ext uri="{FF2B5EF4-FFF2-40B4-BE49-F238E27FC236}">
                  <a16:creationId xmlns:a16="http://schemas.microsoft.com/office/drawing/2014/main" id="{87483EA2-FFD5-ED49-A990-CBE571556317}"/>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48" name="TextBox 47">
              <a:extLst>
                <a:ext uri="{FF2B5EF4-FFF2-40B4-BE49-F238E27FC236}">
                  <a16:creationId xmlns:a16="http://schemas.microsoft.com/office/drawing/2014/main" id="{1A5C6235-CA77-944E-9494-FCD58327CA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49" name="Group 122">
              <a:extLst>
                <a:ext uri="{FF2B5EF4-FFF2-40B4-BE49-F238E27FC236}">
                  <a16:creationId xmlns:a16="http://schemas.microsoft.com/office/drawing/2014/main" id="{C023B509-A89A-0B44-B015-5E6A47FAE515}"/>
                </a:ext>
              </a:extLst>
            </p:cNvPr>
            <p:cNvGrpSpPr/>
            <p:nvPr/>
          </p:nvGrpSpPr>
          <p:grpSpPr>
            <a:xfrm>
              <a:off x="1447800" y="1885950"/>
              <a:ext cx="2209800" cy="277000"/>
              <a:chOff x="1600200" y="971549"/>
              <a:chExt cx="2209800" cy="277000"/>
            </a:xfrm>
          </p:grpSpPr>
          <p:grpSp>
            <p:nvGrpSpPr>
              <p:cNvPr id="51" name="Group 62">
                <a:extLst>
                  <a:ext uri="{FF2B5EF4-FFF2-40B4-BE49-F238E27FC236}">
                    <a16:creationId xmlns:a16="http://schemas.microsoft.com/office/drawing/2014/main" id="{DCD7DA4C-9526-4847-8C5B-BB587261C065}"/>
                  </a:ext>
                </a:extLst>
              </p:cNvPr>
              <p:cNvGrpSpPr/>
              <p:nvPr/>
            </p:nvGrpSpPr>
            <p:grpSpPr>
              <a:xfrm>
                <a:off x="1600200" y="971549"/>
                <a:ext cx="2209800" cy="277000"/>
                <a:chOff x="3276600" y="1333498"/>
                <a:chExt cx="2209800" cy="277000"/>
              </a:xfrm>
            </p:grpSpPr>
            <p:sp>
              <p:nvSpPr>
                <p:cNvPr id="53" name="TextBox 52">
                  <a:extLst>
                    <a:ext uri="{FF2B5EF4-FFF2-40B4-BE49-F238E27FC236}">
                      <a16:creationId xmlns:a16="http://schemas.microsoft.com/office/drawing/2014/main" id="{BA807F77-54A5-2A41-813A-BC9BAE5B21BD}"/>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54" name="Straight Connector 53">
                  <a:extLst>
                    <a:ext uri="{FF2B5EF4-FFF2-40B4-BE49-F238E27FC236}">
                      <a16:creationId xmlns:a16="http://schemas.microsoft.com/office/drawing/2014/main" id="{184C73C9-58B4-334B-9F31-A2B381CDB3FE}"/>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B791C384-ABF7-194E-9FCF-188AFF219485}"/>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5BC650A-0E47-5841-B8E2-AA057F6DECB0}"/>
                </a:ext>
              </a:extLst>
            </p:cNvPr>
            <p:cNvSpPr txBox="1"/>
            <p:nvPr/>
          </p:nvSpPr>
          <p:spPr>
            <a:xfrm>
              <a:off x="1455888" y="271384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55" name="Left Brace 54">
            <a:extLst>
              <a:ext uri="{FF2B5EF4-FFF2-40B4-BE49-F238E27FC236}">
                <a16:creationId xmlns:a16="http://schemas.microsoft.com/office/drawing/2014/main" id="{51F6AB58-3D18-C042-9FA1-BB43E9F5D709}"/>
              </a:ext>
            </a:extLst>
          </p:cNvPr>
          <p:cNvSpPr/>
          <p:nvPr/>
        </p:nvSpPr>
        <p:spPr>
          <a:xfrm flipH="1">
            <a:off x="4318112" y="3741278"/>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8C3C084E-6D56-BE49-84F2-BAE147B898A2}"/>
              </a:ext>
            </a:extLst>
          </p:cNvPr>
          <p:cNvSpPr txBox="1"/>
          <p:nvPr/>
        </p:nvSpPr>
        <p:spPr>
          <a:xfrm>
            <a:off x="4655612" y="3245536"/>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57" name="Left Brace 56">
            <a:extLst>
              <a:ext uri="{FF2B5EF4-FFF2-40B4-BE49-F238E27FC236}">
                <a16:creationId xmlns:a16="http://schemas.microsoft.com/office/drawing/2014/main" id="{0B967A86-BAF6-AD4F-856A-4344E93F31FE}"/>
              </a:ext>
            </a:extLst>
          </p:cNvPr>
          <p:cNvSpPr/>
          <p:nvPr/>
        </p:nvSpPr>
        <p:spPr>
          <a:xfrm>
            <a:off x="1586214" y="2034658"/>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62" name="Straight Connector 61">
            <a:extLst>
              <a:ext uri="{FF2B5EF4-FFF2-40B4-BE49-F238E27FC236}">
                <a16:creationId xmlns:a16="http://schemas.microsoft.com/office/drawing/2014/main" id="{907317B9-C030-3143-86FE-909B25BDC974}"/>
              </a:ext>
            </a:extLst>
          </p:cNvPr>
          <p:cNvCxnSpPr/>
          <p:nvPr/>
        </p:nvCxnSpPr>
        <p:spPr>
          <a:xfrm flipH="1">
            <a:off x="7443918" y="1915266"/>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B16BAA-8DB2-634F-B944-3FF38F035F27}"/>
              </a:ext>
            </a:extLst>
          </p:cNvPr>
          <p:cNvSpPr txBox="1"/>
          <p:nvPr/>
        </p:nvSpPr>
        <p:spPr>
          <a:xfrm>
            <a:off x="7671553" y="1798963"/>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64" name="Straight Connector 63">
            <a:extLst>
              <a:ext uri="{FF2B5EF4-FFF2-40B4-BE49-F238E27FC236}">
                <a16:creationId xmlns:a16="http://schemas.microsoft.com/office/drawing/2014/main" id="{CF0BEAEB-062E-434A-A905-05636F181C80}"/>
              </a:ext>
            </a:extLst>
          </p:cNvPr>
          <p:cNvCxnSpPr>
            <a:cxnSpLocks/>
          </p:cNvCxnSpPr>
          <p:nvPr/>
        </p:nvCxnSpPr>
        <p:spPr>
          <a:xfrm flipH="1">
            <a:off x="5747217" y="2057104"/>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21F1A5-0F36-644F-AC3E-BC4756B8A51A}"/>
              </a:ext>
            </a:extLst>
          </p:cNvPr>
          <p:cNvCxnSpPr/>
          <p:nvPr/>
        </p:nvCxnSpPr>
        <p:spPr>
          <a:xfrm>
            <a:off x="7443918" y="2041855"/>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66" name="Group 65">
            <a:extLst>
              <a:ext uri="{FF2B5EF4-FFF2-40B4-BE49-F238E27FC236}">
                <a16:creationId xmlns:a16="http://schemas.microsoft.com/office/drawing/2014/main" id="{EF7331A0-D133-6B45-87D0-C2BD358005CA}"/>
              </a:ext>
            </a:extLst>
          </p:cNvPr>
          <p:cNvGrpSpPr/>
          <p:nvPr/>
        </p:nvGrpSpPr>
        <p:grpSpPr>
          <a:xfrm>
            <a:off x="5747217" y="2372624"/>
            <a:ext cx="1925300" cy="276999"/>
            <a:chOff x="4648199" y="1510256"/>
            <a:chExt cx="2895600" cy="276999"/>
          </a:xfrm>
        </p:grpSpPr>
        <p:sp>
          <p:nvSpPr>
            <p:cNvPr id="67" name="TextBox 66">
              <a:extLst>
                <a:ext uri="{FF2B5EF4-FFF2-40B4-BE49-F238E27FC236}">
                  <a16:creationId xmlns:a16="http://schemas.microsoft.com/office/drawing/2014/main" id="{3863B926-4C9C-994A-AF44-4FD01F22C4D6}"/>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1         Total Streams </a:t>
              </a:r>
            </a:p>
          </p:txBody>
        </p:sp>
        <p:cxnSp>
          <p:nvCxnSpPr>
            <p:cNvPr id="68" name="Straight Connector 67">
              <a:extLst>
                <a:ext uri="{FF2B5EF4-FFF2-40B4-BE49-F238E27FC236}">
                  <a16:creationId xmlns:a16="http://schemas.microsoft.com/office/drawing/2014/main" id="{65380C47-7881-0B40-9722-E74A5EF75143}"/>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7A0BC0C1-A2DD-DB44-A695-26E8D98D48F9}"/>
              </a:ext>
            </a:extLst>
          </p:cNvPr>
          <p:cNvSpPr txBox="1"/>
          <p:nvPr/>
        </p:nvSpPr>
        <p:spPr>
          <a:xfrm>
            <a:off x="5310319" y="2699792"/>
            <a:ext cx="85195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 Err</a:t>
            </a:r>
          </a:p>
        </p:txBody>
      </p:sp>
      <p:sp>
        <p:nvSpPr>
          <p:cNvPr id="70" name="TextBox 69">
            <a:extLst>
              <a:ext uri="{FF2B5EF4-FFF2-40B4-BE49-F238E27FC236}">
                <a16:creationId xmlns:a16="http://schemas.microsoft.com/office/drawing/2014/main" id="{B6B139D6-9569-3B41-A03C-CA6FD1EB0B0A}"/>
              </a:ext>
            </a:extLst>
          </p:cNvPr>
          <p:cNvSpPr txBox="1"/>
          <p:nvPr/>
        </p:nvSpPr>
        <p:spPr>
          <a:xfrm>
            <a:off x="6732537" y="2699792"/>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71" name="Straight Arrow Connector 70">
            <a:extLst>
              <a:ext uri="{FF2B5EF4-FFF2-40B4-BE49-F238E27FC236}">
                <a16:creationId xmlns:a16="http://schemas.microsoft.com/office/drawing/2014/main" id="{69ACF8E3-8FF5-A040-94F7-3B2B12EFB262}"/>
              </a:ext>
            </a:extLst>
          </p:cNvPr>
          <p:cNvCxnSpPr>
            <a:cxnSpLocks/>
          </p:cNvCxnSpPr>
          <p:nvPr/>
        </p:nvCxnSpPr>
        <p:spPr>
          <a:xfrm>
            <a:off x="4251519" y="2484518"/>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8A7AF89D-20A1-8742-9A03-093EDF3CB2EB}"/>
              </a:ext>
            </a:extLst>
          </p:cNvPr>
          <p:cNvGrpSpPr/>
          <p:nvPr/>
        </p:nvGrpSpPr>
        <p:grpSpPr>
          <a:xfrm>
            <a:off x="4617596" y="3808274"/>
            <a:ext cx="4292488" cy="1754326"/>
            <a:chOff x="4622912" y="3935158"/>
            <a:chExt cx="4292488" cy="1754326"/>
          </a:xfrm>
        </p:grpSpPr>
        <p:sp>
          <p:nvSpPr>
            <p:cNvPr id="73" name="TextBox 72">
              <a:extLst>
                <a:ext uri="{FF2B5EF4-FFF2-40B4-BE49-F238E27FC236}">
                  <a16:creationId xmlns:a16="http://schemas.microsoft.com/office/drawing/2014/main" id="{58A61DB7-64C3-5B45-BF3A-0753B9D96366}"/>
                </a:ext>
              </a:extLst>
            </p:cNvPr>
            <p:cNvSpPr txBox="1"/>
            <p:nvPr/>
          </p:nvSpPr>
          <p:spPr>
            <a:xfrm>
              <a:off x="4622912" y="3935158"/>
              <a:ext cx="4292488"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SS2:</a:t>
              </a:r>
            </a:p>
            <a:p>
              <a:endParaRPr lang="en-US" sz="1200" dirty="0">
                <a:solidFill>
                  <a:srgbClr val="0070C0"/>
                </a:solidFill>
              </a:endParaRPr>
            </a:p>
            <a:p>
              <a:endParaRPr lang="en-US" sz="1200" dirty="0">
                <a:solidFill>
                  <a:srgbClr val="0070C0"/>
                </a:solidFill>
              </a:endParaRPr>
            </a:p>
          </p:txBody>
        </p:sp>
        <p:sp>
          <p:nvSpPr>
            <p:cNvPr id="74" name="TextBox 73">
              <a:extLst>
                <a:ext uri="{FF2B5EF4-FFF2-40B4-BE49-F238E27FC236}">
                  <a16:creationId xmlns:a16="http://schemas.microsoft.com/office/drawing/2014/main" id="{9699BAE7-D7DD-EC46-AF43-89C4D11B0746}"/>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0</a:t>
              </a:r>
            </a:p>
          </p:txBody>
        </p:sp>
        <p:cxnSp>
          <p:nvCxnSpPr>
            <p:cNvPr id="75" name="Straight Connector 74">
              <a:extLst>
                <a:ext uri="{FF2B5EF4-FFF2-40B4-BE49-F238E27FC236}">
                  <a16:creationId xmlns:a16="http://schemas.microsoft.com/office/drawing/2014/main" id="{7BC49BB7-C1CE-DC43-8EE2-FA95A305BFD1}"/>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56F788-B267-CC41-84DE-9682C362B59B}"/>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B18D5A3-B353-E641-BB89-97A608272D08}"/>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78" name="TextBox 77">
              <a:extLst>
                <a:ext uri="{FF2B5EF4-FFF2-40B4-BE49-F238E27FC236}">
                  <a16:creationId xmlns:a16="http://schemas.microsoft.com/office/drawing/2014/main" id="{521BB594-24AF-E641-B48C-AC7C2F04F9FF}"/>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79" name="TextBox 78">
              <a:extLst>
                <a:ext uri="{FF2B5EF4-FFF2-40B4-BE49-F238E27FC236}">
                  <a16:creationId xmlns:a16="http://schemas.microsoft.com/office/drawing/2014/main" id="{39463353-FD11-4844-A87C-DC84802F2BE5}"/>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80" name="Group 79">
              <a:extLst>
                <a:ext uri="{FF2B5EF4-FFF2-40B4-BE49-F238E27FC236}">
                  <a16:creationId xmlns:a16="http://schemas.microsoft.com/office/drawing/2014/main" id="{903F4660-53D8-B542-A2C1-B5CFC44AC80B}"/>
                </a:ext>
              </a:extLst>
            </p:cNvPr>
            <p:cNvGrpSpPr/>
            <p:nvPr/>
          </p:nvGrpSpPr>
          <p:grpSpPr>
            <a:xfrm>
              <a:off x="5024574" y="5285148"/>
              <a:ext cx="3128825" cy="261612"/>
              <a:chOff x="5024574" y="5285148"/>
              <a:chExt cx="3128825" cy="261612"/>
            </a:xfrm>
          </p:grpSpPr>
          <p:sp>
            <p:nvSpPr>
              <p:cNvPr id="81" name="TextBox 80">
                <a:extLst>
                  <a:ext uri="{FF2B5EF4-FFF2-40B4-BE49-F238E27FC236}">
                    <a16:creationId xmlns:a16="http://schemas.microsoft.com/office/drawing/2014/main" id="{C2F025A0-4915-DB4E-9FBF-B1B46A5FFB0B}"/>
                  </a:ext>
                </a:extLst>
              </p:cNvPr>
              <p:cNvSpPr txBox="1"/>
              <p:nvPr/>
            </p:nvSpPr>
            <p:spPr>
              <a:xfrm>
                <a:off x="5024574" y="5285150"/>
                <a:ext cx="3128825"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1         low 7 bits of missing frame counter</a:t>
                </a:r>
              </a:p>
            </p:txBody>
          </p:sp>
          <p:cxnSp>
            <p:nvCxnSpPr>
              <p:cNvPr id="82" name="Straight Connector 81">
                <a:extLst>
                  <a:ext uri="{FF2B5EF4-FFF2-40B4-BE49-F238E27FC236}">
                    <a16:creationId xmlns:a16="http://schemas.microsoft.com/office/drawing/2014/main" id="{8B89F333-C1EF-5F43-A124-D897C46A0996}"/>
                  </a:ext>
                </a:extLst>
              </p:cNvPr>
              <p:cNvCxnSpPr/>
              <p:nvPr/>
            </p:nvCxnSpPr>
            <p:spPr>
              <a:xfrm>
                <a:off x="5458404" y="528514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068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225099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90294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8" name="TextBox 107"/>
          <p:cNvSpPr txBox="1"/>
          <p:nvPr/>
        </p:nvSpPr>
        <p:spPr>
          <a:xfrm>
            <a:off x="418728" y="2793000"/>
            <a:ext cx="1201862" cy="584775"/>
          </a:xfrm>
          <a:prstGeom prst="rect">
            <a:avLst/>
          </a:prstGeom>
          <a:noFill/>
          <a:ln>
            <a:noFill/>
            <a:prstDash val="dash"/>
          </a:ln>
        </p:spPr>
        <p:txBody>
          <a:bodyPr wrap="square" rtlCol="0">
            <a:spAutoFit/>
          </a:bodyPr>
          <a:lstStyle/>
          <a:p>
            <a:pPr algn="ctr"/>
            <a:r>
              <a:rPr lang="en-US" sz="1600" dirty="0">
                <a:solidFill>
                  <a:srgbClr val="0070C0"/>
                </a:solidFill>
              </a:rPr>
              <a:t>Time Info</a:t>
            </a:r>
          </a:p>
          <a:p>
            <a:pPr algn="ctr"/>
            <a:r>
              <a:rPr lang="en-US" sz="1600" dirty="0">
                <a:solidFill>
                  <a:srgbClr val="0070C0"/>
                </a:solidFill>
              </a:rPr>
              <a:t>Bank (TIB)</a:t>
            </a:r>
          </a:p>
        </p:txBody>
      </p:sp>
      <p:sp>
        <p:nvSpPr>
          <p:cNvPr id="110" name="TextBox 109"/>
          <p:cNvSpPr txBox="1"/>
          <p:nvPr/>
        </p:nvSpPr>
        <p:spPr>
          <a:xfrm>
            <a:off x="418728" y="4210938"/>
            <a:ext cx="1111220" cy="584775"/>
          </a:xfrm>
          <a:prstGeom prst="rect">
            <a:avLst/>
          </a:prstGeom>
          <a:noFill/>
          <a:ln>
            <a:noFill/>
            <a:prstDash val="dash"/>
          </a:ln>
        </p:spPr>
        <p:txBody>
          <a:bodyPr wrap="square" rtlCol="0">
            <a:spAutoFit/>
          </a:bodyPr>
          <a:lstStyle/>
          <a:p>
            <a:pPr algn="ctr"/>
            <a:r>
              <a:rPr lang="en-US" sz="1600" dirty="0">
                <a:solidFill>
                  <a:srgbClr val="0070C0"/>
                </a:solidFill>
              </a:rPr>
              <a:t>ROC </a:t>
            </a:r>
            <a:r>
              <a:rPr lang="en-US" sz="1600">
                <a:solidFill>
                  <a:srgbClr val="0070C0"/>
                </a:solidFill>
              </a:rPr>
              <a:t>Time Slice Banks</a:t>
            </a:r>
            <a:endParaRPr lang="en-US" sz="1600" dirty="0">
              <a:solidFill>
                <a:srgbClr val="0070C0"/>
              </a:solidFill>
            </a:endParaRPr>
          </a:p>
        </p:txBody>
      </p:sp>
      <p:sp>
        <p:nvSpPr>
          <p:cNvPr id="111" name="Left Brace 110"/>
          <p:cNvSpPr/>
          <p:nvPr/>
        </p:nvSpPr>
        <p:spPr>
          <a:xfrm>
            <a:off x="1605179" y="2349961"/>
            <a:ext cx="304800" cy="1425908"/>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605179" y="182674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3775868"/>
            <a:ext cx="304800" cy="1374831"/>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1826740"/>
            <a:ext cx="2209800" cy="332395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83626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grpSp>
        <p:nvGrpSpPr>
          <p:cNvPr id="118" name="Group 108"/>
          <p:cNvGrpSpPr/>
          <p:nvPr/>
        </p:nvGrpSpPr>
        <p:grpSpPr>
          <a:xfrm>
            <a:off x="1986179" y="2112489"/>
            <a:ext cx="2209800" cy="277000"/>
            <a:chOff x="1600200" y="971549"/>
            <a:chExt cx="2209800" cy="277000"/>
          </a:xfrm>
          <a:solidFill>
            <a:schemeClr val="bg1">
              <a:lumMod val="85000"/>
            </a:schemeClr>
          </a:solidFill>
        </p:grpSpPr>
        <p:grpSp>
          <p:nvGrpSpPr>
            <p:cNvPr id="119" name="Group 62"/>
            <p:cNvGrpSpPr/>
            <p:nvPr/>
          </p:nvGrpSpPr>
          <p:grpSpPr>
            <a:xfrm>
              <a:off x="1600200" y="971549"/>
              <a:ext cx="2209800" cy="277000"/>
              <a:chOff x="3276600" y="1333498"/>
              <a:chExt cx="2209800" cy="277000"/>
            </a:xfrm>
            <a:grp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1986175" y="2388715"/>
            <a:ext cx="2209804" cy="1391515"/>
            <a:chOff x="2057396" y="1334155"/>
            <a:chExt cx="2209804" cy="1391515"/>
          </a:xfrm>
        </p:grpSpPr>
        <p:sp>
          <p:nvSpPr>
            <p:cNvPr id="116" name="TextBox 115"/>
            <p:cNvSpPr txBox="1"/>
            <p:nvPr/>
          </p:nvSpPr>
          <p:spPr>
            <a:xfrm>
              <a:off x="20574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Time Info Bank Length</a:t>
              </a:r>
            </a:p>
          </p:txBody>
        </p:sp>
        <p:grpSp>
          <p:nvGrpSpPr>
            <p:cNvPr id="123" name="Group 109"/>
            <p:cNvGrpSpPr/>
            <p:nvPr/>
          </p:nvGrpSpPr>
          <p:grpSpPr>
            <a:xfrm>
              <a:off x="2057400" y="1609605"/>
              <a:ext cx="2209800" cy="277000"/>
              <a:chOff x="1600200" y="971549"/>
              <a:chExt cx="2209800" cy="277000"/>
            </a:xfrm>
            <a:solidFill>
              <a:schemeClr val="accent1">
                <a:lumMod val="20000"/>
                <a:lumOff val="80000"/>
              </a:schemeClr>
            </a:solidFill>
          </p:grpSpPr>
          <p:grpSp>
            <p:nvGrpSpPr>
              <p:cNvPr id="124" name="Group 62"/>
              <p:cNvGrpSpPr/>
              <p:nvPr/>
            </p:nvGrpSpPr>
            <p:grpSpPr>
              <a:xfrm>
                <a:off x="1600200" y="971549"/>
                <a:ext cx="2209800" cy="277000"/>
                <a:chOff x="3276600" y="1333498"/>
                <a:chExt cx="2209800" cy="277000"/>
              </a:xfrm>
              <a:grpFill/>
            </p:grpSpPr>
            <p:sp>
              <p:nvSpPr>
                <p:cNvPr id="126" name="TextBox 12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0x01       TC</a:t>
                  </a:r>
                </a:p>
              </p:txBody>
            </p:sp>
            <p:cxnSp>
              <p:nvCxnSpPr>
                <p:cNvPr id="127" name="Straight Connector 12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2057396" y="217150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(31 – 0)</a:t>
              </a:r>
            </a:p>
          </p:txBody>
        </p:sp>
        <p:sp>
          <p:nvSpPr>
            <p:cNvPr id="131" name="TextBox 130"/>
            <p:cNvSpPr txBox="1"/>
            <p:nvPr/>
          </p:nvSpPr>
          <p:spPr>
            <a:xfrm>
              <a:off x="2057396" y="244867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(63 – 32)</a:t>
              </a:r>
            </a:p>
          </p:txBody>
        </p:sp>
        <p:sp>
          <p:nvSpPr>
            <p:cNvPr id="136" name="TextBox 135"/>
            <p:cNvSpPr txBox="1"/>
            <p:nvPr/>
          </p:nvSpPr>
          <p:spPr>
            <a:xfrm>
              <a:off x="2057400" y="18859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grpSp>
      <p:cxnSp>
        <p:nvCxnSpPr>
          <p:cNvPr id="139" name="Straight Connector 138"/>
          <p:cNvCxnSpPr/>
          <p:nvPr/>
        </p:nvCxnSpPr>
        <p:spPr>
          <a:xfrm>
            <a:off x="6637593" y="197036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2297067"/>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168318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212158" y="2555077"/>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211257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6739722" y="2555077"/>
            <a:ext cx="1566077"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TSB Count</a:t>
            </a:r>
          </a:p>
          <a:p>
            <a:endParaRPr lang="en-US" sz="1200" dirty="0">
              <a:solidFill>
                <a:srgbClr val="0070C0"/>
              </a:solidFill>
            </a:endParaRPr>
          </a:p>
          <a:p>
            <a:r>
              <a:rPr lang="en-US" sz="1200" dirty="0">
                <a:solidFill>
                  <a:srgbClr val="0070C0"/>
                </a:solidFill>
              </a:rPr>
              <a:t>Note: there can be up to 4 streams from each ROC</a:t>
            </a:r>
          </a:p>
        </p:txBody>
      </p:sp>
      <p:sp>
        <p:nvSpPr>
          <p:cNvPr id="202" name="TextBox 201"/>
          <p:cNvSpPr txBox="1"/>
          <p:nvPr/>
        </p:nvSpPr>
        <p:spPr>
          <a:xfrm>
            <a:off x="1395641" y="1198806"/>
            <a:ext cx="4166959"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(OLD)</a:t>
            </a:r>
          </a:p>
        </p:txBody>
      </p:sp>
      <p:grpSp>
        <p:nvGrpSpPr>
          <p:cNvPr id="214" name="Group 213"/>
          <p:cNvGrpSpPr/>
          <p:nvPr/>
        </p:nvGrpSpPr>
        <p:grpSpPr>
          <a:xfrm>
            <a:off x="1981200" y="3775868"/>
            <a:ext cx="2214612" cy="1367679"/>
            <a:chOff x="1981200" y="3775868"/>
            <a:chExt cx="2214612" cy="1367679"/>
          </a:xfrm>
        </p:grpSpPr>
        <p:sp>
          <p:nvSpPr>
            <p:cNvPr id="179" name="TextBox 178"/>
            <p:cNvSpPr txBox="1"/>
            <p:nvPr/>
          </p:nvSpPr>
          <p:spPr>
            <a:xfrm>
              <a:off x="1981200" y="48665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86012" y="377586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Time Slice Bank</a:t>
              </a:r>
            </a:p>
          </p:txBody>
        </p:sp>
        <p:sp>
          <p:nvSpPr>
            <p:cNvPr id="211" name="TextBox 210"/>
            <p:cNvSpPr txBox="1"/>
            <p:nvPr/>
          </p:nvSpPr>
          <p:spPr>
            <a:xfrm>
              <a:off x="1981200" y="4597291"/>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81200" y="4326486"/>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81200" y="405103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cxnSp>
        <p:nvCxnSpPr>
          <p:cNvPr id="216" name="Straight Connector 215"/>
          <p:cNvCxnSpPr>
            <a:endCxn id="143" idx="0"/>
          </p:cNvCxnSpPr>
          <p:nvPr/>
        </p:nvCxnSpPr>
        <p:spPr>
          <a:xfrm>
            <a:off x="7159305" y="2389578"/>
            <a:ext cx="363456" cy="165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3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14400"/>
            <a:ext cx="2971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TRIGGER BANK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47108419"/>
              </p:ext>
            </p:extLst>
          </p:nvPr>
        </p:nvGraphicFramePr>
        <p:xfrm>
          <a:off x="762000" y="1693816"/>
          <a:ext cx="7696200" cy="3971110"/>
        </p:xfrm>
        <a:graphic>
          <a:graphicData uri="http://schemas.openxmlformats.org/drawingml/2006/table">
            <a:tbl>
              <a:tblPr firstRow="1" bandRow="1">
                <a:tableStyleId>{85BE263C-DBD7-4A20-BB59-AAB30ACAA65A}</a:tableStyleId>
              </a:tblPr>
              <a:tblGrid>
                <a:gridCol w="1523206">
                  <a:extLst>
                    <a:ext uri="{9D8B030D-6E8A-4147-A177-3AD203B41FA5}">
                      <a16:colId xmlns:a16="http://schemas.microsoft.com/office/drawing/2014/main" val="20000"/>
                    </a:ext>
                  </a:extLst>
                </a:gridCol>
                <a:gridCol w="6172994">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Raw trigger, no timestamps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Raw trigger, w/ timestamps</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dirty="0"/>
                        <a:t>0xFF24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0xFF25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0xFF26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0xFF27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kern="1200" dirty="0">
                          <a:solidFill>
                            <a:schemeClr val="dk1"/>
                          </a:solidFill>
                          <a:effectLst/>
                          <a:latin typeface="+mn-lt"/>
                          <a:ea typeface="+mn-ea"/>
                          <a:cs typeface="+mn-cs"/>
                        </a:rPr>
                        <a:t>0xFF4F</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using at least one ROC with bad or nonexistent trigger</a:t>
                      </a:r>
                      <a:r>
                        <a:rPr lang="en-US" sz="1200" baseline="0" dirty="0">
                          <a:solidFill>
                            <a:schemeClr val="tx1"/>
                          </a:solidFill>
                        </a:rPr>
                        <a:t> bank</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90600"/>
            <a:ext cx="3124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  TAGS</a:t>
            </a:r>
          </a:p>
        </p:txBody>
      </p:sp>
      <p:graphicFrame>
        <p:nvGraphicFramePr>
          <p:cNvPr id="5" name="Table 4"/>
          <p:cNvGraphicFramePr>
            <a:graphicFrameLocks noGrp="1"/>
          </p:cNvGraphicFramePr>
          <p:nvPr>
            <p:extLst>
              <p:ext uri="{D42A27DB-BD31-4B8C-83A1-F6EECF244321}">
                <p14:modId xmlns:p14="http://schemas.microsoft.com/office/powerpoint/2010/main" val="694751235"/>
              </p:ext>
            </p:extLst>
          </p:nvPr>
        </p:nvGraphicFramePr>
        <p:xfrm>
          <a:off x="609600" y="1693816"/>
          <a:ext cx="7848600" cy="1654628"/>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2952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i="0" kern="1200" dirty="0">
                          <a:solidFill>
                            <a:schemeClr val="dk1"/>
                          </a:solidFill>
                          <a:effectLst/>
                          <a:latin typeface="+mn-lt"/>
                          <a:ea typeface="+mn-ea"/>
                          <a:cs typeface="+mn-cs"/>
                        </a:rPr>
                        <a:t>Event built by primary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primary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secondary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i="0" kern="1200" dirty="0">
                          <a:solidFill>
                            <a:schemeClr val="dk1"/>
                          </a:solidFill>
                          <a:effectLst/>
                          <a:latin typeface="+mn-lt"/>
                          <a:ea typeface="+mn-ea"/>
                          <a:cs typeface="+mn-cs"/>
                        </a:rPr>
                        <a:t>Event built by secondary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597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609600"/>
            <a:ext cx="26670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STREAMING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48279290"/>
              </p:ext>
            </p:extLst>
          </p:nvPr>
        </p:nvGraphicFramePr>
        <p:xfrm>
          <a:off x="609600" y="1312816"/>
          <a:ext cx="8001000" cy="4824552"/>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4476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ROC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0xFF32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ROC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dirty="0"/>
                        <a:t>0x41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ROC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Aggregator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93728"/>
                  </a:ext>
                </a:extLst>
              </a:tr>
              <a:tr h="330926">
                <a:tc>
                  <a:txBody>
                    <a:bodyPr/>
                    <a:lstStyle/>
                    <a:p>
                      <a:pPr algn="ctr"/>
                      <a:r>
                        <a:rPr lang="en-US" sz="1400" dirty="0"/>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Aggregator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639815"/>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a:t>0xFF60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t>0xFF61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baseline="0" dirty="0"/>
                        <a:t>0xFF62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DC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0xFF64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secondary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30926">
                <a:tc>
                  <a:txBody>
                    <a:bodyPr/>
                    <a:lstStyle/>
                    <a:p>
                      <a:pPr algn="ctr"/>
                      <a:r>
                        <a:rPr lang="en-US" sz="1400" baseline="0" dirty="0"/>
                        <a:t>0xFF66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baseline="0" dirty="0">
                          <a:solidFill>
                            <a:schemeClr val="dk1"/>
                          </a:solidFill>
                          <a:effectLst/>
                          <a:latin typeface="+mn-lt"/>
                          <a:ea typeface="+mn-ea"/>
                          <a:cs typeface="+mn-cs"/>
                        </a:rPr>
                        <a:t> e</a:t>
                      </a:r>
                      <a:r>
                        <a:rPr lang="en-US" sz="1400" i="0" kern="1200" dirty="0">
                          <a:solidFill>
                            <a:schemeClr val="dk1"/>
                          </a:solidFill>
                          <a:effectLst/>
                          <a:latin typeface="+mn-lt"/>
                          <a:ea typeface="+mn-ea"/>
                          <a:cs typeface="+mn-cs"/>
                        </a:rPr>
                        <a:t>vent built by primary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30926">
                <a:tc>
                  <a:txBody>
                    <a:bodyPr/>
                    <a:lstStyle/>
                    <a:p>
                      <a:pPr algn="ctr"/>
                      <a:r>
                        <a:rPr lang="en-US" sz="1400" dirty="0"/>
                        <a:t>0xFF68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Missing Frame (no ROC data available, estimate for 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644484"/>
                  </a:ext>
                </a:extLst>
              </a:tr>
            </a:tbl>
          </a:graphicData>
        </a:graphic>
      </p:graphicFrame>
    </p:spTree>
    <p:extLst>
      <p:ext uri="{BB962C8B-B14F-4D97-AF65-F5344CB8AC3E}">
        <p14:creationId xmlns:p14="http://schemas.microsoft.com/office/powerpoint/2010/main" val="48487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610" y="1295400"/>
            <a:ext cx="25908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CODA   RESERVED</a:t>
            </a:r>
          </a:p>
          <a:p>
            <a:pPr algn="ctr"/>
            <a:r>
              <a:rPr lang="en-US" sz="2000" b="1" dirty="0">
                <a:latin typeface="Arial" pitchFamily="34" charset="0"/>
                <a:cs typeface="Arial" pitchFamily="34" charset="0"/>
              </a:rPr>
              <a:t>BANK   TAGS</a:t>
            </a:r>
          </a:p>
        </p:txBody>
      </p:sp>
      <p:graphicFrame>
        <p:nvGraphicFramePr>
          <p:cNvPr id="5" name="Table 4"/>
          <p:cNvGraphicFramePr>
            <a:graphicFrameLocks noGrp="1"/>
          </p:cNvGraphicFramePr>
          <p:nvPr>
            <p:extLst>
              <p:ext uri="{D42A27DB-BD31-4B8C-83A1-F6EECF244321}">
                <p14:modId xmlns:p14="http://schemas.microsoft.com/office/powerpoint/2010/main" val="237114718"/>
              </p:ext>
            </p:extLst>
          </p:nvPr>
        </p:nvGraphicFramePr>
        <p:xfrm>
          <a:off x="846010" y="1981200"/>
          <a:ext cx="3116390" cy="2834640"/>
        </p:xfrm>
        <a:graphic>
          <a:graphicData uri="http://schemas.openxmlformats.org/drawingml/2006/table">
            <a:tbl>
              <a:tblPr firstRow="1" bandRow="1">
                <a:tableStyleId>{85BE263C-DBD7-4A20-BB59-AAB30ACAA65A}</a:tableStyleId>
              </a:tblPr>
              <a:tblGrid>
                <a:gridCol w="1600200">
                  <a:extLst>
                    <a:ext uri="{9D8B030D-6E8A-4147-A177-3AD203B41FA5}">
                      <a16:colId xmlns:a16="http://schemas.microsoft.com/office/drawing/2014/main" val="20000"/>
                    </a:ext>
                  </a:extLst>
                </a:gridCol>
                <a:gridCol w="151619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 Range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400" dirty="0"/>
                        <a:t>0xFF00</a:t>
                      </a:r>
                      <a:r>
                        <a:rPr lang="en-US" sz="1400" baseline="0" dirty="0"/>
                        <a:t>  -  0xFFFF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Complete range of reserved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400" baseline="0" dirty="0"/>
                        <a:t>0xFFE0  -  0xFFFF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400" dirty="0"/>
                        <a:t>0xFFD0  - 0xFFDF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t>Control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400" dirty="0"/>
                        <a:t>0xFF90  -  0xFFCF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400" baseline="0" dirty="0"/>
                        <a:t>0xFF50  -  0xFF8F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Physics</a:t>
                      </a:r>
                      <a:r>
                        <a:rPr lang="en-US" sz="1400" baseline="0" dirty="0"/>
                        <a:t>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400" dirty="0"/>
                        <a:t>0xFF10  -  0xFF4F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Trigger banks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r>
                        <a:rPr lang="en-US" sz="1400" dirty="0"/>
                        <a:t>0xFF00  -  0xFF0F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
        <p:nvSpPr>
          <p:cNvPr id="6" name="TextBox 5"/>
          <p:cNvSpPr txBox="1"/>
          <p:nvPr/>
        </p:nvSpPr>
        <p:spPr>
          <a:xfrm>
            <a:off x="5181600" y="228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CONTROL  EVENT  TAGS</a:t>
            </a:r>
          </a:p>
        </p:txBody>
      </p:sp>
      <p:graphicFrame>
        <p:nvGraphicFramePr>
          <p:cNvPr id="7" name="Table 6"/>
          <p:cNvGraphicFramePr>
            <a:graphicFrameLocks noGrp="1"/>
          </p:cNvGraphicFramePr>
          <p:nvPr>
            <p:extLst>
              <p:ext uri="{D42A27DB-BD31-4B8C-83A1-F6EECF244321}">
                <p14:modId xmlns:p14="http://schemas.microsoft.com/office/powerpoint/2010/main" val="945412828"/>
              </p:ext>
            </p:extLst>
          </p:nvPr>
        </p:nvGraphicFramePr>
        <p:xfrm>
          <a:off x="5638800" y="628710"/>
          <a:ext cx="2590800" cy="1985554"/>
        </p:xfrm>
        <a:graphic>
          <a:graphicData uri="http://schemas.openxmlformats.org/drawingml/2006/table">
            <a:tbl>
              <a:tblPr firstRow="1" bandRow="1">
                <a:tableStyleId>{85BE263C-DBD7-4A20-BB59-AAB30ACAA65A}</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Control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0xFFD4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5181600" y="3045822"/>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PHYSICS  EVENT  TAGS</a:t>
            </a:r>
          </a:p>
        </p:txBody>
      </p:sp>
      <p:graphicFrame>
        <p:nvGraphicFramePr>
          <p:cNvPr id="9" name="Table 8"/>
          <p:cNvGraphicFramePr>
            <a:graphicFrameLocks noGrp="1"/>
          </p:cNvGraphicFramePr>
          <p:nvPr>
            <p:extLst>
              <p:ext uri="{D42A27DB-BD31-4B8C-83A1-F6EECF244321}">
                <p14:modId xmlns:p14="http://schemas.microsoft.com/office/powerpoint/2010/main" val="1294832372"/>
              </p:ext>
            </p:extLst>
          </p:nvPr>
        </p:nvGraphicFramePr>
        <p:xfrm>
          <a:off x="5334000" y="3494312"/>
          <a:ext cx="3276600" cy="2982688"/>
        </p:xfrm>
        <a:graphic>
          <a:graphicData uri="http://schemas.openxmlformats.org/drawingml/2006/table">
            <a:tbl>
              <a:tblPr firstRow="1" bandRow="1">
                <a:tableStyleId>{85BE263C-DBD7-4A20-BB59-AAB30ACAA65A}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Event Made</a:t>
                      </a:r>
                      <a:r>
                        <a:rPr lang="en-US" sz="1600" baseline="0" dirty="0"/>
                        <a:t> 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sz="1400" dirty="0"/>
                        <a:t>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PEB with sync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0xFF70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baseline="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 with sync set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baseline="0" dirty="0"/>
                        <a:t>0xFF60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ROC Raw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baseline="0" dirty="0"/>
                        <a:t>0xFF62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baseline="0" dirty="0"/>
                        <a:t>0xFF64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SEB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cxnSp>
        <p:nvCxnSpPr>
          <p:cNvPr id="11" name="Straight Arrow Connector 10"/>
          <p:cNvCxnSpPr/>
          <p:nvPr/>
        </p:nvCxnSpPr>
        <p:spPr>
          <a:xfrm flipV="1">
            <a:off x="3962400" y="1543110"/>
            <a:ext cx="1524000" cy="1809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62400" y="3977640"/>
            <a:ext cx="1219200" cy="121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7"/>
          <p:cNvSpPr txBox="1"/>
          <p:nvPr/>
        </p:nvSpPr>
        <p:spPr>
          <a:xfrm>
            <a:off x="1858612" y="5724194"/>
            <a:ext cx="3258879" cy="461665"/>
          </a:xfrm>
          <a:prstGeom prst="rect">
            <a:avLst/>
          </a:prstGeom>
          <a:solidFill>
            <a:schemeClr val="bg1"/>
          </a:solidFill>
          <a:ln w="19050">
            <a:solidFill>
              <a:schemeClr val="tx1"/>
            </a:solidFill>
          </a:ln>
        </p:spPr>
        <p:txBody>
          <a:bodyPr wrap="square" rtlCol="0">
            <a:spAutoFit/>
          </a:bodyPr>
          <a:lstStyle/>
          <a:p>
            <a:r>
              <a:rPr lang="en-US" sz="1200" dirty="0">
                <a:latin typeface="Arial" pitchFamily="34" charset="0"/>
                <a:cs typeface="Arial" pitchFamily="34" charset="0"/>
              </a:rPr>
              <a:t>4</a:t>
            </a:r>
            <a:r>
              <a:rPr lang="en-US" sz="1200" baseline="30000" dirty="0">
                <a:latin typeface="Arial" pitchFamily="34" charset="0"/>
                <a:cs typeface="Arial" pitchFamily="34" charset="0"/>
              </a:rPr>
              <a:t>th</a:t>
            </a:r>
            <a:r>
              <a:rPr lang="en-US" sz="1200" dirty="0">
                <a:latin typeface="Arial" pitchFamily="34" charset="0"/>
                <a:cs typeface="Arial" pitchFamily="34" charset="0"/>
              </a:rPr>
              <a:t> bit set indicates that the last event in the entangled block is a sync event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4" y="1151308"/>
            <a:ext cx="973433"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Bank :</a:t>
            </a:r>
          </a:p>
        </p:txBody>
      </p:sp>
      <p:cxnSp>
        <p:nvCxnSpPr>
          <p:cNvPr id="15" name="Straight Arrow Connector 14"/>
          <p:cNvCxnSpPr/>
          <p:nvPr/>
        </p:nvCxnSpPr>
        <p:spPr>
          <a:xfrm flipV="1">
            <a:off x="3416152" y="29234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370951"/>
            <a:ext cx="45720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Length (32 bit words, exclusive)</a:t>
            </a:r>
          </a:p>
        </p:txBody>
      </p:sp>
      <p:grpSp>
        <p:nvGrpSpPr>
          <p:cNvPr id="42" name="Group 41"/>
          <p:cNvGrpSpPr/>
          <p:nvPr/>
        </p:nvGrpSpPr>
        <p:grpSpPr>
          <a:xfrm>
            <a:off x="990600" y="2643424"/>
            <a:ext cx="4572000" cy="279977"/>
            <a:chOff x="5562600" y="2130622"/>
            <a:chExt cx="2209800" cy="279977"/>
          </a:xfrm>
        </p:grpSpPr>
        <p:grpSp>
          <p:nvGrpSpPr>
            <p:cNvPr id="43" name="Group 62"/>
            <p:cNvGrpSpPr/>
            <p:nvPr/>
          </p:nvGrpSpPr>
          <p:grpSpPr>
            <a:xfrm>
              <a:off x="5562600" y="2130622"/>
              <a:ext cx="2209800" cy="277000"/>
              <a:chOff x="3276600" y="1371599"/>
              <a:chExt cx="2209800" cy="277000"/>
            </a:xfrm>
          </p:grpSpPr>
          <p:sp>
            <p:nvSpPr>
              <p:cNvPr id="46" name="TextBox 45"/>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(16 bits)                (2)    Type (6)          </a:t>
                </a:r>
                <a:r>
                  <a:rPr lang="en-US" sz="1200" b="1" dirty="0" err="1">
                    <a:latin typeface="Arial" pitchFamily="34" charset="0"/>
                    <a:cs typeface="Arial" pitchFamily="34" charset="0"/>
                  </a:rPr>
                  <a:t>Num</a:t>
                </a:r>
                <a:r>
                  <a:rPr lang="en-US" sz="1200" b="1" dirty="0">
                    <a:latin typeface="Arial" pitchFamily="34" charset="0"/>
                    <a:cs typeface="Arial" pitchFamily="34" charset="0"/>
                  </a:rPr>
                  <a:t> (8)</a:t>
                </a:r>
              </a:p>
            </p:txBody>
          </p:sp>
          <p:cxnSp>
            <p:nvCxnSpPr>
              <p:cNvPr id="47" name="Straight Connector 46"/>
              <p:cNvCxnSpPr>
                <a:stCxn id="46" idx="0"/>
                <a:endCxn id="46"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7100500" y="2272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a:endCxn id="26" idx="3"/>
          </p:cNvCxnSpPr>
          <p:nvPr/>
        </p:nvCxnSpPr>
        <p:spPr>
          <a:xfrm>
            <a:off x="5562600" y="1629489"/>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28900" y="1628001"/>
            <a:ext cx="762000"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69" name="Straight Connector 68"/>
          <p:cNvCxnSpPr/>
          <p:nvPr/>
        </p:nvCxnSpPr>
        <p:spPr>
          <a:xfrm>
            <a:off x="990604" y="1602433"/>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3"/>
          </p:cNvCxnSpPr>
          <p:nvPr/>
        </p:nvCxnSpPr>
        <p:spPr>
          <a:xfrm flipV="1">
            <a:off x="3390900" y="1781889"/>
            <a:ext cx="21717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6" idx="1"/>
          </p:cNvCxnSpPr>
          <p:nvPr/>
        </p:nvCxnSpPr>
        <p:spPr>
          <a:xfrm flipH="1">
            <a:off x="990604" y="1781890"/>
            <a:ext cx="16382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3442900" y="2784901"/>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022305" y="29996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00" name="TextBox 99"/>
          <p:cNvSpPr txBox="1"/>
          <p:nvPr/>
        </p:nvSpPr>
        <p:spPr>
          <a:xfrm>
            <a:off x="3505200" y="666690"/>
            <a:ext cx="2819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Header Formats</a:t>
            </a:r>
          </a:p>
        </p:txBody>
      </p:sp>
      <p:sp>
        <p:nvSpPr>
          <p:cNvPr id="101" name="TextBox 100"/>
          <p:cNvSpPr txBox="1"/>
          <p:nvPr/>
        </p:nvSpPr>
        <p:spPr>
          <a:xfrm>
            <a:off x="990603" y="3538714"/>
            <a:ext cx="1447797"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Segment :</a:t>
            </a:r>
          </a:p>
        </p:txBody>
      </p:sp>
      <p:cxnSp>
        <p:nvCxnSpPr>
          <p:cNvPr id="102" name="Straight Arrow Connector 101"/>
          <p:cNvCxnSpPr/>
          <p:nvPr/>
        </p:nvCxnSpPr>
        <p:spPr>
          <a:xfrm flipV="1">
            <a:off x="2273153" y="42950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990600" y="4015024"/>
            <a:ext cx="4572000" cy="277000"/>
            <a:chOff x="5562600" y="2130622"/>
            <a:chExt cx="2209800" cy="277000"/>
          </a:xfrm>
        </p:grpSpPr>
        <p:grpSp>
          <p:nvGrpSpPr>
            <p:cNvPr id="105" name="Group 62"/>
            <p:cNvGrpSpPr/>
            <p:nvPr/>
          </p:nvGrpSpPr>
          <p:grpSpPr>
            <a:xfrm>
              <a:off x="5562600" y="2130622"/>
              <a:ext cx="2209800" cy="277000"/>
              <a:chOff x="3276600" y="1371599"/>
              <a:chExt cx="2209800" cy="277000"/>
            </a:xfrm>
          </p:grpSpPr>
          <p:sp>
            <p:nvSpPr>
              <p:cNvPr id="107" name="TextBox 106"/>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(8 bits)      (2)     Type (6)                    Length (16)</a:t>
                </a:r>
              </a:p>
            </p:txBody>
          </p:sp>
          <p:cxnSp>
            <p:nvCxnSpPr>
              <p:cNvPr id="108" name="Straight Connector 107"/>
              <p:cNvCxnSpPr>
                <a:stCxn id="107" idx="0"/>
                <a:endCxn id="107"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rot="16200000" flipH="1">
            <a:off x="1995101" y="415352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879306" y="43712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16" name="TextBox 115"/>
          <p:cNvSpPr txBox="1"/>
          <p:nvPr/>
        </p:nvSpPr>
        <p:spPr>
          <a:xfrm>
            <a:off x="990604" y="5065308"/>
            <a:ext cx="201929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Tag Segment :</a:t>
            </a:r>
          </a:p>
        </p:txBody>
      </p:sp>
      <p:grpSp>
        <p:nvGrpSpPr>
          <p:cNvPr id="118" name="Group 117"/>
          <p:cNvGrpSpPr/>
          <p:nvPr/>
        </p:nvGrpSpPr>
        <p:grpSpPr>
          <a:xfrm>
            <a:off x="990600" y="5562600"/>
            <a:ext cx="4572000" cy="277000"/>
            <a:chOff x="5562600" y="2130622"/>
            <a:chExt cx="2209800" cy="277000"/>
          </a:xfrm>
        </p:grpSpPr>
        <p:grpSp>
          <p:nvGrpSpPr>
            <p:cNvPr id="119" name="Group 62"/>
            <p:cNvGrpSpPr/>
            <p:nvPr/>
          </p:nvGrpSpPr>
          <p:grpSpPr>
            <a:xfrm>
              <a:off x="5562600" y="2130622"/>
              <a:ext cx="2209800" cy="277000"/>
              <a:chOff x="3276600" y="1371599"/>
              <a:chExt cx="2209800" cy="277000"/>
            </a:xfrm>
          </p:grpSpPr>
          <p:sp>
            <p:nvSpPr>
              <p:cNvPr id="121" name="TextBox 120"/>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(12 bits)           Type (4)                    Length (16)</a:t>
                </a:r>
              </a:p>
            </p:txBody>
          </p:sp>
          <p:cxnSp>
            <p:nvCxnSpPr>
              <p:cNvPr id="122" name="Straight Connector 121"/>
              <p:cNvCxnSpPr>
                <a:stCxn id="121" idx="0"/>
                <a:endCxn id="121"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914400" y="1981200"/>
            <a:ext cx="46482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sp>
        <p:nvSpPr>
          <p:cNvPr id="128" name="TextBox 127"/>
          <p:cNvSpPr txBox="1"/>
          <p:nvPr/>
        </p:nvSpPr>
        <p:spPr>
          <a:xfrm>
            <a:off x="6096000" y="3107827"/>
            <a:ext cx="2590800"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unused bytes at end of following data if not a multiple of 32 bits.</a:t>
            </a:r>
          </a:p>
          <a:p>
            <a:r>
              <a:rPr lang="en-US" sz="1200" dirty="0">
                <a:solidFill>
                  <a:srgbClr val="0070C0"/>
                </a:solidFill>
              </a:rPr>
              <a:t>For shorts, it is 0 or 2.</a:t>
            </a:r>
          </a:p>
          <a:p>
            <a:r>
              <a:rPr lang="en-US" sz="1200" dirty="0">
                <a:solidFill>
                  <a:srgbClr val="0070C0"/>
                </a:solidFill>
              </a:rPr>
              <a:t>For chars (not strings), it is 0, 1, 2, or 3</a:t>
            </a:r>
          </a:p>
        </p:txBody>
      </p:sp>
      <p:cxnSp>
        <p:nvCxnSpPr>
          <p:cNvPr id="129" name="Straight Arrow Connector 128"/>
          <p:cNvCxnSpPr>
            <a:stCxn id="128" idx="1"/>
            <a:endCxn id="92" idx="3"/>
          </p:cNvCxnSpPr>
          <p:nvPr/>
        </p:nvCxnSpPr>
        <p:spPr>
          <a:xfrm flipH="1" flipV="1">
            <a:off x="3809999" y="3138101"/>
            <a:ext cx="2286001" cy="477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34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12" idx="2"/>
          </p:cNvCxnSpPr>
          <p:nvPr/>
        </p:nvCxnSpPr>
        <p:spPr>
          <a:xfrm flipH="1" flipV="1">
            <a:off x="5981700" y="4494633"/>
            <a:ext cx="266700" cy="180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stCxn id="27" idx="3"/>
            <a:endCxn id="12" idx="1"/>
          </p:cNvCxnSpPr>
          <p:nvPr/>
        </p:nvCxnSpPr>
        <p:spPr>
          <a:xfrm>
            <a:off x="3810000" y="4024700"/>
            <a:ext cx="990600" cy="33143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09600"/>
            <a:ext cx="3657600"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Partially-Built Physics Event (Data Concentrator Output)</a:t>
            </a:r>
          </a:p>
        </p:txBody>
      </p:sp>
      <p:sp>
        <p:nvSpPr>
          <p:cNvPr id="4" name="TextBox 3"/>
          <p:cNvSpPr txBox="1"/>
          <p:nvPr/>
        </p:nvSpPr>
        <p:spPr>
          <a:xfrm>
            <a:off x="4495800" y="555307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5" name="Straight Arrow Connector 4"/>
          <p:cNvCxnSpPr>
            <a:stCxn id="63" idx="3"/>
            <a:endCxn id="67" idx="1"/>
          </p:cNvCxnSpPr>
          <p:nvPr/>
        </p:nvCxnSpPr>
        <p:spPr>
          <a:xfrm>
            <a:off x="3810000" y="2548326"/>
            <a:ext cx="990600" cy="6381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95800" y="34729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7" name="TextBox 6"/>
          <p:cNvSpPr txBox="1"/>
          <p:nvPr/>
        </p:nvSpPr>
        <p:spPr>
          <a:xfrm>
            <a:off x="6248400" y="34729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8" name="TextBox 7"/>
          <p:cNvSpPr txBox="1"/>
          <p:nvPr/>
        </p:nvSpPr>
        <p:spPr>
          <a:xfrm>
            <a:off x="7162800" y="34729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9" name="Straight Arrow Connector 8"/>
          <p:cNvCxnSpPr>
            <a:stCxn id="4" idx="1"/>
            <a:endCxn id="29" idx="3"/>
          </p:cNvCxnSpPr>
          <p:nvPr/>
        </p:nvCxnSpPr>
        <p:spPr>
          <a:xfrm flipH="1" flipV="1">
            <a:off x="3810000" y="5780991"/>
            <a:ext cx="685800" cy="2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H="1" flipV="1">
            <a:off x="6248400" y="32766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p:cNvCxnSpPr>
          <p:nvPr/>
        </p:nvCxnSpPr>
        <p:spPr>
          <a:xfrm flipV="1">
            <a:off x="5334000" y="32766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4217634"/>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13" name="TextBox 12"/>
          <p:cNvSpPr txBox="1"/>
          <p:nvPr/>
        </p:nvSpPr>
        <p:spPr>
          <a:xfrm>
            <a:off x="4495800" y="4673615"/>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
        <p:nvSpPr>
          <p:cNvPr id="15" name="Rectangle 14"/>
          <p:cNvSpPr/>
          <p:nvPr/>
        </p:nvSpPr>
        <p:spPr>
          <a:xfrm>
            <a:off x="1600200" y="1562100"/>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1581150"/>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7" name="TextBox 27"/>
          <p:cNvSpPr txBox="1"/>
          <p:nvPr/>
        </p:nvSpPr>
        <p:spPr>
          <a:xfrm>
            <a:off x="1600200" y="2132826"/>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18" name="TextBox 17"/>
          <p:cNvSpPr txBox="1"/>
          <p:nvPr/>
        </p:nvSpPr>
        <p:spPr>
          <a:xfrm>
            <a:off x="1600200" y="41624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a:t>
            </a:r>
          </a:p>
          <a:p>
            <a:pPr algn="ctr"/>
            <a:endParaRPr lang="en-US" sz="1200" b="1" dirty="0">
              <a:latin typeface="Arial" pitchFamily="34" charset="0"/>
              <a:cs typeface="Arial" pitchFamily="34" charset="0"/>
            </a:endParaRPr>
          </a:p>
        </p:txBody>
      </p:sp>
      <p:sp>
        <p:nvSpPr>
          <p:cNvPr id="19" name="TextBox 29"/>
          <p:cNvSpPr txBox="1"/>
          <p:nvPr/>
        </p:nvSpPr>
        <p:spPr>
          <a:xfrm>
            <a:off x="1600200" y="481012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16616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1" name="TextBox 20"/>
          <p:cNvSpPr txBox="1"/>
          <p:nvPr/>
        </p:nvSpPr>
        <p:spPr>
          <a:xfrm>
            <a:off x="495300" y="2743200"/>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22" name="TextBox 21"/>
          <p:cNvSpPr txBox="1"/>
          <p:nvPr/>
        </p:nvSpPr>
        <p:spPr>
          <a:xfrm>
            <a:off x="533400" y="4800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3" name="Left Brace 22"/>
          <p:cNvSpPr/>
          <p:nvPr/>
        </p:nvSpPr>
        <p:spPr>
          <a:xfrm>
            <a:off x="1219200" y="22098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34"/>
          <p:cNvSpPr/>
          <p:nvPr/>
        </p:nvSpPr>
        <p:spPr>
          <a:xfrm>
            <a:off x="1219200" y="15621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41910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600200" y="296227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27" name="TextBox 50"/>
          <p:cNvSpPr txBox="1"/>
          <p:nvPr/>
        </p:nvSpPr>
        <p:spPr>
          <a:xfrm>
            <a:off x="1600200" y="388620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28" name="TextBox 27"/>
          <p:cNvSpPr txBox="1"/>
          <p:nvPr/>
        </p:nvSpPr>
        <p:spPr>
          <a:xfrm>
            <a:off x="1600200" y="2685276"/>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29" name="TextBox 28"/>
          <p:cNvSpPr txBox="1"/>
          <p:nvPr/>
        </p:nvSpPr>
        <p:spPr>
          <a:xfrm>
            <a:off x="1600200" y="54578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a:t>
            </a:r>
          </a:p>
          <a:p>
            <a:pPr algn="ctr"/>
            <a:r>
              <a:rPr lang="en-US" sz="1200" b="1" dirty="0">
                <a:latin typeface="Arial" pitchFamily="34" charset="0"/>
                <a:cs typeface="Arial" pitchFamily="34" charset="0"/>
              </a:rPr>
              <a:t> </a:t>
            </a:r>
          </a:p>
        </p:txBody>
      </p:sp>
      <p:sp>
        <p:nvSpPr>
          <p:cNvPr id="30" name="TextBox 29"/>
          <p:cNvSpPr txBox="1"/>
          <p:nvPr/>
        </p:nvSpPr>
        <p:spPr>
          <a:xfrm>
            <a:off x="1600200" y="323850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491550" y="386149"/>
            <a:ext cx="1802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962799"/>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5334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5334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1267599"/>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1267599"/>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1571625"/>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1710124"/>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533400"/>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p:txBody>
      </p:sp>
      <p:grpSp>
        <p:nvGrpSpPr>
          <p:cNvPr id="40" name="Group 39"/>
          <p:cNvGrpSpPr/>
          <p:nvPr/>
        </p:nvGrpSpPr>
        <p:grpSpPr>
          <a:xfrm>
            <a:off x="5334000" y="962799"/>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1572399"/>
            <a:ext cx="1715626" cy="1327912"/>
            <a:chOff x="5562600" y="1600200"/>
            <a:chExt cx="1715626" cy="1327912"/>
          </a:xfrm>
        </p:grpSpPr>
        <p:sp>
          <p:nvSpPr>
            <p:cNvPr id="47" name="TextBox 46"/>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48" name="TextBox 47"/>
            <p:cNvSpPr txBox="1"/>
            <p:nvPr/>
          </p:nvSpPr>
          <p:spPr>
            <a:xfrm rot="3252188">
              <a:off x="5926852" y="2213418"/>
              <a:ext cx="92574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803449"/>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1856600"/>
            <a:ext cx="2209800" cy="277000"/>
            <a:chOff x="1752600" y="152399"/>
            <a:chExt cx="2209800" cy="277000"/>
          </a:xfrm>
        </p:grpSpPr>
        <p:sp>
          <p:nvSpPr>
            <p:cNvPr id="58"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600200" y="2409825"/>
            <a:ext cx="2209800" cy="277000"/>
            <a:chOff x="1752600" y="152399"/>
            <a:chExt cx="2209800" cy="277000"/>
          </a:xfrm>
        </p:grpSpPr>
        <p:sp>
          <p:nvSpPr>
            <p:cNvPr id="63"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4" name="Straight Connector 63"/>
            <p:cNvCxnSpPr>
              <a:stCxn id="63" idx="0"/>
              <a:endCxn id="63"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800600" y="3048000"/>
            <a:ext cx="2209800" cy="277000"/>
            <a:chOff x="1752600" y="152399"/>
            <a:chExt cx="2209800" cy="277000"/>
          </a:xfrm>
          <a:solidFill>
            <a:schemeClr val="bg1"/>
          </a:solidFill>
        </p:grpSpPr>
        <p:sp>
          <p:nvSpPr>
            <p:cNvPr id="6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8" name="Straight Connector 67"/>
            <p:cNvCxnSpPr>
              <a:stCxn id="67" idx="0"/>
              <a:endCxn id="6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Elbow Connector 196"/>
          <p:cNvCxnSpPr>
            <a:stCxn id="8" idx="0"/>
            <a:endCxn id="67" idx="3"/>
          </p:cNvCxnSpPr>
          <p:nvPr/>
        </p:nvCxnSpPr>
        <p:spPr>
          <a:xfrm rot="16200000" flipV="1">
            <a:off x="7248183" y="29487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3"/>
            <a:endCxn id="43" idx="1"/>
          </p:cNvCxnSpPr>
          <p:nvPr/>
        </p:nvCxnSpPr>
        <p:spPr>
          <a:xfrm flipV="1">
            <a:off x="3810000" y="1101299"/>
            <a:ext cx="1524000" cy="8938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Straight Connector 128"/>
          <p:cNvCxnSpPr>
            <a:stCxn id="128" idx="2"/>
          </p:cNvCxnSpPr>
          <p:nvPr/>
        </p:nvCxnSpPr>
        <p:spPr>
          <a:xfrm flipH="1">
            <a:off x="5562600" y="3839349"/>
            <a:ext cx="800100" cy="19925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3048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Built Trigger Bank</a:t>
            </a:r>
          </a:p>
        </p:txBody>
      </p:sp>
      <p:sp>
        <p:nvSpPr>
          <p:cNvPr id="3" name="TextBox 2"/>
          <p:cNvSpPr txBox="1"/>
          <p:nvPr/>
        </p:nvSpPr>
        <p:spPr>
          <a:xfrm>
            <a:off x="304800" y="2434650"/>
            <a:ext cx="990600" cy="584775"/>
          </a:xfrm>
          <a:prstGeom prst="rect">
            <a:avLst/>
          </a:prstGeom>
          <a:noFill/>
          <a:ln>
            <a:noFill/>
            <a:prstDash val="dash"/>
          </a:ln>
        </p:spPr>
        <p:txBody>
          <a:bodyPr wrap="square" rtlCol="0">
            <a:spAutoFit/>
          </a:bodyPr>
          <a:lstStyle/>
          <a:p>
            <a:pPr algn="ctr"/>
            <a:r>
              <a:rPr lang="en-US" sz="1600" dirty="0">
                <a:solidFill>
                  <a:srgbClr val="0070C0"/>
                </a:solidFill>
              </a:rPr>
              <a:t>Common Data</a:t>
            </a:r>
          </a:p>
        </p:txBody>
      </p:sp>
      <p:sp>
        <p:nvSpPr>
          <p:cNvPr id="4" name="Left Brace 3"/>
          <p:cNvSpPr/>
          <p:nvPr/>
        </p:nvSpPr>
        <p:spPr>
          <a:xfrm>
            <a:off x="1219200" y="1371600"/>
            <a:ext cx="304800" cy="2743200"/>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1219200" y="4114800"/>
            <a:ext cx="304800" cy="2286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5300" y="4953000"/>
            <a:ext cx="609600" cy="584775"/>
          </a:xfrm>
          <a:prstGeom prst="rect">
            <a:avLst/>
          </a:prstGeom>
          <a:noFill/>
          <a:ln>
            <a:noFill/>
            <a:prstDash val="dash"/>
          </a:ln>
        </p:spPr>
        <p:txBody>
          <a:bodyPr wrap="square" rtlCol="0">
            <a:spAutoFit/>
          </a:bodyPr>
          <a:lstStyle/>
          <a:p>
            <a:pPr algn="ctr"/>
            <a:r>
              <a:rPr lang="en-US" sz="1600" dirty="0">
                <a:solidFill>
                  <a:srgbClr val="0070C0"/>
                </a:solidFill>
              </a:rPr>
              <a:t>ROC</a:t>
            </a:r>
          </a:p>
          <a:p>
            <a:pPr algn="ctr"/>
            <a:r>
              <a:rPr lang="en-US" sz="1600" dirty="0">
                <a:solidFill>
                  <a:srgbClr val="0070C0"/>
                </a:solidFill>
              </a:rPr>
              <a:t>Data</a:t>
            </a:r>
          </a:p>
        </p:txBody>
      </p:sp>
      <p:sp>
        <p:nvSpPr>
          <p:cNvPr id="7" name="Left Brace 6"/>
          <p:cNvSpPr/>
          <p:nvPr/>
        </p:nvSpPr>
        <p:spPr>
          <a:xfrm flipH="1">
            <a:off x="3886200" y="3352800"/>
            <a:ext cx="304800" cy="7620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p:cNvSpPr txBox="1"/>
          <p:nvPr/>
        </p:nvSpPr>
        <p:spPr>
          <a:xfrm>
            <a:off x="4953000" y="4447401"/>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Array containing type (trigger ID)  of each event.</a:t>
            </a:r>
          </a:p>
        </p:txBody>
      </p:sp>
      <p:sp>
        <p:nvSpPr>
          <p:cNvPr id="9" name="TextBox 8"/>
          <p:cNvSpPr txBox="1"/>
          <p:nvPr/>
        </p:nvSpPr>
        <p:spPr>
          <a:xfrm>
            <a:off x="4953000" y="4876800"/>
            <a:ext cx="685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ID </a:t>
            </a:r>
          </a:p>
        </p:txBody>
      </p:sp>
      <p:sp>
        <p:nvSpPr>
          <p:cNvPr id="10" name="TextBox 9"/>
          <p:cNvSpPr txBox="1"/>
          <p:nvPr/>
        </p:nvSpPr>
        <p:spPr>
          <a:xfrm>
            <a:off x="5753100" y="4876800"/>
            <a:ext cx="11811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ints</a:t>
            </a:r>
          </a:p>
        </p:txBody>
      </p:sp>
      <p:sp>
        <p:nvSpPr>
          <p:cNvPr id="11" name="TextBox 10"/>
          <p:cNvSpPr txBox="1"/>
          <p:nvPr/>
        </p:nvSpPr>
        <p:spPr>
          <a:xfrm>
            <a:off x="7038975" y="487680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12" name="Straight Connector 11"/>
          <p:cNvCxnSpPr>
            <a:stCxn id="10" idx="2"/>
          </p:cNvCxnSpPr>
          <p:nvPr/>
        </p:nvCxnSpPr>
        <p:spPr>
          <a:xfrm rot="5400000">
            <a:off x="5877579" y="4915020"/>
            <a:ext cx="227292" cy="70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rot="16200000" flipH="1">
            <a:off x="5200650" y="5249049"/>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flipH="1">
            <a:off x="3886200" y="4114800"/>
            <a:ext cx="304800" cy="762000"/>
          </a:xfrm>
          <a:prstGeom prst="leftBrace">
            <a:avLst>
              <a:gd name="adj1" fmla="val 2812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5" name="TextBox 14"/>
          <p:cNvSpPr txBox="1"/>
          <p:nvPr/>
        </p:nvSpPr>
        <p:spPr>
          <a:xfrm>
            <a:off x="4953000" y="5771616"/>
            <a:ext cx="3657600" cy="830997"/>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ROC specific metadata starting with timestamp (low 32 first). If </a:t>
            </a:r>
            <a:r>
              <a:rPr lang="en-US" sz="1200" dirty="0" err="1">
                <a:solidFill>
                  <a:srgbClr val="0070C0"/>
                </a:solidFill>
              </a:rPr>
              <a:t>sparsify</a:t>
            </a:r>
            <a:r>
              <a:rPr lang="en-US" sz="1200" dirty="0">
                <a:solidFill>
                  <a:srgbClr val="0070C0"/>
                </a:solidFill>
              </a:rPr>
              <a:t> config flag set, and no metadata exists, or if built in single event mode,  there is no segment.</a:t>
            </a:r>
          </a:p>
        </p:txBody>
      </p:sp>
      <p:cxnSp>
        <p:nvCxnSpPr>
          <p:cNvPr id="16" name="Straight Arrow Connector 15"/>
          <p:cNvCxnSpPr>
            <a:stCxn id="18" idx="1"/>
            <a:endCxn id="14" idx="1"/>
          </p:cNvCxnSpPr>
          <p:nvPr/>
        </p:nvCxnSpPr>
        <p:spPr>
          <a:xfrm flipH="1" flipV="1">
            <a:off x="4191000" y="4495800"/>
            <a:ext cx="762000" cy="956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953000" y="5310664"/>
            <a:ext cx="2209800" cy="279977"/>
            <a:chOff x="5334000" y="609600"/>
            <a:chExt cx="2209800" cy="279977"/>
          </a:xfrm>
        </p:grpSpPr>
        <p:sp>
          <p:nvSpPr>
            <p:cNvPr id="18" name="TextBox 17"/>
            <p:cNvSpPr txBox="1"/>
            <p:nvPr/>
          </p:nvSpPr>
          <p:spPr>
            <a:xfrm>
              <a:off x="5334000" y="612578"/>
              <a:ext cx="22098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roc id    0x01            Len</a:t>
              </a:r>
            </a:p>
          </p:txBody>
        </p:sp>
        <p:cxnSp>
          <p:nvCxnSpPr>
            <p:cNvPr id="19" name="Straight Connector 18"/>
            <p:cNvCxnSpPr>
              <a:stCxn id="18" idx="0"/>
              <a:endCxn id="18"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648200" y="3200400"/>
            <a:ext cx="9906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 (8bits)</a:t>
            </a:r>
          </a:p>
        </p:txBody>
      </p:sp>
      <p:sp>
        <p:nvSpPr>
          <p:cNvPr id="23" name="TextBox 22"/>
          <p:cNvSpPr txBox="1"/>
          <p:nvPr/>
        </p:nvSpPr>
        <p:spPr>
          <a:xfrm>
            <a:off x="7058024" y="3371850"/>
            <a:ext cx="1552576"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unsigned shorts (6 bits)</a:t>
            </a:r>
          </a:p>
        </p:txBody>
      </p:sp>
      <p:sp>
        <p:nvSpPr>
          <p:cNvPr id="24" name="TextBox 23"/>
          <p:cNvSpPr txBox="1"/>
          <p:nvPr/>
        </p:nvSpPr>
        <p:spPr>
          <a:xfrm>
            <a:off x="7543800" y="4048125"/>
            <a:ext cx="838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a:t>
            </a:r>
            <a:r>
              <a:rPr lang="en-US" sz="1200" dirty="0" err="1">
                <a:solidFill>
                  <a:srgbClr val="0070C0"/>
                </a:solidFill>
              </a:rPr>
              <a:t>seg</a:t>
            </a:r>
            <a:endParaRPr lang="en-US" sz="1200" dirty="0">
              <a:solidFill>
                <a:srgbClr val="0070C0"/>
              </a:solidFill>
            </a:endParaRPr>
          </a:p>
        </p:txBody>
      </p:sp>
      <p:cxnSp>
        <p:nvCxnSpPr>
          <p:cNvPr id="25" name="Straight Connector 24"/>
          <p:cNvCxnSpPr>
            <a:stCxn id="23" idx="2"/>
          </p:cNvCxnSpPr>
          <p:nvPr/>
        </p:nvCxnSpPr>
        <p:spPr>
          <a:xfrm flipH="1">
            <a:off x="5915026" y="3833515"/>
            <a:ext cx="1919286" cy="22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p:cNvCxnSpPr>
          <p:nvPr/>
        </p:nvCxnSpPr>
        <p:spPr>
          <a:xfrm flipH="1">
            <a:off x="5105400" y="3846731"/>
            <a:ext cx="38100" cy="2680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70"/>
          <p:cNvGrpSpPr/>
          <p:nvPr/>
        </p:nvGrpSpPr>
        <p:grpSpPr>
          <a:xfrm>
            <a:off x="4953000" y="4040861"/>
            <a:ext cx="2209800" cy="279977"/>
            <a:chOff x="5334000" y="609600"/>
            <a:chExt cx="2209800" cy="279977"/>
          </a:xfrm>
          <a:solidFill>
            <a:schemeClr val="bg1"/>
          </a:solidFill>
        </p:grpSpPr>
        <p:sp>
          <p:nvSpPr>
            <p:cNvPr id="29" name="TextBox 28"/>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30" name="Straight Connector 29"/>
            <p:cNvCxnSpPr>
              <a:stCxn id="29" idx="0"/>
              <a:endCxn id="29"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Elbow Connector 121"/>
          <p:cNvCxnSpPr>
            <a:stCxn id="11" idx="2"/>
          </p:cNvCxnSpPr>
          <p:nvPr/>
        </p:nvCxnSpPr>
        <p:spPr>
          <a:xfrm rot="5400000">
            <a:off x="7237467" y="5079133"/>
            <a:ext cx="298343" cy="4476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9575" y="9144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34" name="Left Brace 33"/>
          <p:cNvSpPr/>
          <p:nvPr/>
        </p:nvSpPr>
        <p:spPr>
          <a:xfrm>
            <a:off x="1219200" y="8382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grpSp>
        <p:nvGrpSpPr>
          <p:cNvPr id="36" name="Group 35"/>
          <p:cNvGrpSpPr/>
          <p:nvPr/>
        </p:nvGrpSpPr>
        <p:grpSpPr>
          <a:xfrm>
            <a:off x="4953000" y="752475"/>
            <a:ext cx="3429000" cy="918865"/>
            <a:chOff x="4953000" y="762000"/>
            <a:chExt cx="3429000" cy="918865"/>
          </a:xfrm>
        </p:grpSpPr>
        <p:sp>
          <p:nvSpPr>
            <p:cNvPr id="37" name="TextBox 36"/>
            <p:cNvSpPr txBox="1"/>
            <p:nvPr/>
          </p:nvSpPr>
          <p:spPr>
            <a:xfrm>
              <a:off x="4953000" y="762000"/>
              <a:ext cx="1066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a:t>
              </a:r>
            </a:p>
          </p:txBody>
        </p:sp>
        <p:sp>
          <p:nvSpPr>
            <p:cNvPr id="38" name="TextBox 37"/>
            <p:cNvSpPr txBox="1"/>
            <p:nvPr/>
          </p:nvSpPr>
          <p:spPr>
            <a:xfrm>
              <a:off x="6172200" y="7620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64 bit </a:t>
              </a:r>
              <a:r>
                <a:rPr lang="en-US" sz="1200" dirty="0" err="1">
                  <a:solidFill>
                    <a:srgbClr val="0070C0"/>
                  </a:solidFill>
                </a:rPr>
                <a:t>uints</a:t>
              </a:r>
              <a:endParaRPr lang="en-US" sz="1200" dirty="0">
                <a:solidFill>
                  <a:srgbClr val="0070C0"/>
                </a:solidFill>
              </a:endParaRPr>
            </a:p>
          </p:txBody>
        </p:sp>
        <p:sp>
          <p:nvSpPr>
            <p:cNvPr id="39" name="TextBox 38"/>
            <p:cNvSpPr txBox="1"/>
            <p:nvPr/>
          </p:nvSpPr>
          <p:spPr>
            <a:xfrm>
              <a:off x="7239000" y="942201"/>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40" name="Straight Connector 39"/>
            <p:cNvCxnSpPr>
              <a:stCxn id="38" idx="2"/>
            </p:cNvCxnSpPr>
            <p:nvPr/>
          </p:nvCxnSpPr>
          <p:spPr>
            <a:xfrm rot="5400000">
              <a:off x="5979170" y="807095"/>
              <a:ext cx="23366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2"/>
            </p:cNvCxnSpPr>
            <p:nvPr/>
          </p:nvCxnSpPr>
          <p:spPr>
            <a:xfrm rot="5400000">
              <a:off x="5219700" y="1185565"/>
              <a:ext cx="228600" cy="304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70"/>
            <p:cNvGrpSpPr/>
            <p:nvPr/>
          </p:nvGrpSpPr>
          <p:grpSpPr>
            <a:xfrm>
              <a:off x="4953000" y="1400888"/>
              <a:ext cx="2209800" cy="279977"/>
              <a:chOff x="5334000" y="609600"/>
              <a:chExt cx="2209800" cy="279977"/>
            </a:xfrm>
            <a:solidFill>
              <a:schemeClr val="bg1"/>
            </a:solidFill>
          </p:grpSpPr>
          <p:sp>
            <p:nvSpPr>
              <p:cNvPr id="44" name="TextBox 43"/>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45" name="Straight Connector 44"/>
              <p:cNvCxnSpPr>
                <a:stCxn id="44" idx="0"/>
                <a:endCxn id="44"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Elbow Connector 118"/>
            <p:cNvCxnSpPr>
              <a:stCxn id="39" idx="2"/>
              <a:endCxn id="44" idx="3"/>
            </p:cNvCxnSpPr>
            <p:nvPr/>
          </p:nvCxnSpPr>
          <p:spPr>
            <a:xfrm rot="5400000">
              <a:off x="7325067" y="1056933"/>
              <a:ext cx="323166" cy="6477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p:nvPr/>
        </p:nvCxnSpPr>
        <p:spPr>
          <a:xfrm>
            <a:off x="3810000" y="1532128"/>
            <a:ext cx="1143000" cy="71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3000" y="1837551"/>
            <a:ext cx="3657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number of first event in physics bank.</a:t>
            </a:r>
          </a:p>
        </p:txBody>
      </p:sp>
      <p:sp>
        <p:nvSpPr>
          <p:cNvPr id="49" name="Rectangle 48"/>
          <p:cNvSpPr/>
          <p:nvPr/>
        </p:nvSpPr>
        <p:spPr>
          <a:xfrm>
            <a:off x="1600200" y="8382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0" name="TextBox 49"/>
          <p:cNvSpPr txBox="1"/>
          <p:nvPr/>
        </p:nvSpPr>
        <p:spPr>
          <a:xfrm>
            <a:off x="1600200" y="8382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grpSp>
        <p:nvGrpSpPr>
          <p:cNvPr id="52" name="Group 51"/>
          <p:cNvGrpSpPr/>
          <p:nvPr/>
        </p:nvGrpSpPr>
        <p:grpSpPr>
          <a:xfrm>
            <a:off x="1600200" y="1107102"/>
            <a:ext cx="2209800" cy="279977"/>
            <a:chOff x="5334000" y="609600"/>
            <a:chExt cx="2209800" cy="279977"/>
          </a:xfrm>
        </p:grpSpPr>
        <p:sp>
          <p:nvSpPr>
            <p:cNvPr id="53" name="TextBox 52"/>
            <p:cNvSpPr txBox="1"/>
            <p:nvPr/>
          </p:nvSpPr>
          <p:spPr>
            <a:xfrm>
              <a:off x="5334000" y="6125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a:t>
              </a:r>
            </a:p>
          </p:txBody>
        </p:sp>
        <p:cxnSp>
          <p:nvCxnSpPr>
            <p:cNvPr id="54" name="Straight Connector 53"/>
            <p:cNvCxnSpPr>
              <a:stCxn id="53" idx="0"/>
              <a:endCxn id="53"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87190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600200" y="3040678"/>
            <a:ext cx="2209800" cy="1055072"/>
            <a:chOff x="1600200" y="2812078"/>
            <a:chExt cx="2209800" cy="1055072"/>
          </a:xfrm>
        </p:grpSpPr>
        <p:sp>
          <p:nvSpPr>
            <p:cNvPr id="57" name="TextBox 56"/>
            <p:cNvSpPr txBox="1"/>
            <p:nvPr/>
          </p:nvSpPr>
          <p:spPr>
            <a:xfrm>
              <a:off x="1600200" y="33462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nvGrpSpPr>
            <p:cNvPr id="58" name="Group 74"/>
            <p:cNvGrpSpPr/>
            <p:nvPr/>
          </p:nvGrpSpPr>
          <p:grpSpPr>
            <a:xfrm>
              <a:off x="1600200" y="2812078"/>
              <a:ext cx="2209800" cy="279977"/>
              <a:chOff x="5334000" y="609600"/>
              <a:chExt cx="2209800" cy="279977"/>
            </a:xfrm>
          </p:grpSpPr>
          <p:sp>
            <p:nvSpPr>
              <p:cNvPr id="65" name="TextBox 64"/>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66" name="Straight Connector 65"/>
              <p:cNvCxnSpPr>
                <a:stCxn id="65" idx="0"/>
                <a:endCxn id="65"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136"/>
            <p:cNvGrpSpPr/>
            <p:nvPr/>
          </p:nvGrpSpPr>
          <p:grpSpPr>
            <a:xfrm>
              <a:off x="1600200" y="3095624"/>
              <a:ext cx="2209800" cy="246222"/>
              <a:chOff x="5334000" y="620673"/>
              <a:chExt cx="2209800" cy="246222"/>
            </a:xfrm>
          </p:grpSpPr>
          <p:sp>
            <p:nvSpPr>
              <p:cNvPr id="63" name="TextBox 62"/>
              <p:cNvSpPr txBox="1"/>
              <p:nvPr/>
            </p:nvSpPr>
            <p:spPr>
              <a:xfrm>
                <a:off x="5334000" y="620674"/>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2        Event Type 1</a:t>
                </a:r>
              </a:p>
            </p:txBody>
          </p:sp>
          <p:cxnSp>
            <p:nvCxnSpPr>
              <p:cNvPr id="64" name="Straight Connector 63"/>
              <p:cNvCxnSpPr>
                <a:stCxn id="63" idx="0"/>
                <a:endCxn id="63" idx="2"/>
              </p:cNvCxnSpPr>
              <p:nvPr/>
            </p:nvCxnSpPr>
            <p:spPr>
              <a:xfrm rot="16200000" flipH="1">
                <a:off x="6315789" y="743784"/>
                <a:ext cx="2462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139"/>
            <p:cNvGrpSpPr/>
            <p:nvPr/>
          </p:nvGrpSpPr>
          <p:grpSpPr>
            <a:xfrm>
              <a:off x="1600200" y="3620929"/>
              <a:ext cx="2209800" cy="246221"/>
              <a:chOff x="5334000" y="622103"/>
              <a:chExt cx="2209800" cy="246221"/>
            </a:xfrm>
          </p:grpSpPr>
          <p:sp>
            <p:nvSpPr>
              <p:cNvPr id="61" name="TextBox 60"/>
              <p:cNvSpPr txBox="1"/>
              <p:nvPr/>
            </p:nvSpPr>
            <p:spPr>
              <a:xfrm>
                <a:off x="5334000" y="622103"/>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M      Event Type M-1</a:t>
                </a:r>
              </a:p>
            </p:txBody>
          </p:sp>
          <p:cxnSp>
            <p:nvCxnSpPr>
              <p:cNvPr id="62" name="Straight Connector 61"/>
              <p:cNvCxnSpPr>
                <a:stCxn id="61" idx="0"/>
                <a:endCxn id="61" idx="2"/>
              </p:cNvCxnSpPr>
              <p:nvPr/>
            </p:nvCxnSpPr>
            <p:spPr>
              <a:xfrm>
                <a:off x="6438900" y="622103"/>
                <a:ext cx="0" cy="246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1600200" y="4095750"/>
            <a:ext cx="2209801" cy="1658124"/>
            <a:chOff x="1600200" y="4429125"/>
            <a:chExt cx="2209801" cy="1658124"/>
          </a:xfrm>
        </p:grpSpPr>
        <p:grpSp>
          <p:nvGrpSpPr>
            <p:cNvPr id="69" name="Group 84"/>
            <p:cNvGrpSpPr/>
            <p:nvPr/>
          </p:nvGrpSpPr>
          <p:grpSpPr>
            <a:xfrm>
              <a:off x="1600200" y="4429125"/>
              <a:ext cx="2209800" cy="1658124"/>
              <a:chOff x="1600200" y="2647176"/>
              <a:chExt cx="2209800" cy="1658124"/>
            </a:xfrm>
          </p:grpSpPr>
          <p:sp>
            <p:nvSpPr>
              <p:cNvPr id="74" name="TextBox 73"/>
              <p:cNvSpPr txBox="1"/>
              <p:nvPr/>
            </p:nvSpPr>
            <p:spPr>
              <a:xfrm>
                <a:off x="1600200" y="2923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1</a:t>
                </a:r>
              </a:p>
            </p:txBody>
          </p:sp>
          <p:sp>
            <p:nvSpPr>
              <p:cNvPr id="75" name="TextBox 74"/>
              <p:cNvSpPr txBox="1"/>
              <p:nvPr/>
            </p:nvSpPr>
            <p:spPr>
              <a:xfrm>
                <a:off x="1600200" y="31996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1</a:t>
                </a:r>
              </a:p>
            </p:txBody>
          </p:sp>
          <p:grpSp>
            <p:nvGrpSpPr>
              <p:cNvPr id="76" name="Group 170"/>
              <p:cNvGrpSpPr/>
              <p:nvPr/>
            </p:nvGrpSpPr>
            <p:grpSpPr>
              <a:xfrm>
                <a:off x="1600200" y="2647176"/>
                <a:ext cx="2209800" cy="279977"/>
                <a:chOff x="5334000" y="609600"/>
                <a:chExt cx="2209800" cy="279977"/>
              </a:xfrm>
            </p:grpSpPr>
            <p:sp>
              <p:nvSpPr>
                <p:cNvPr id="80" name="TextBox 79"/>
                <p:cNvSpPr txBox="1"/>
                <p:nvPr/>
              </p:nvSpPr>
              <p:spPr>
                <a:xfrm>
                  <a:off x="5334000" y="612578"/>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roc1 id   0x01           Len</a:t>
                  </a:r>
                </a:p>
              </p:txBody>
            </p:sp>
            <p:cxnSp>
              <p:nvCxnSpPr>
                <p:cNvPr id="81" name="Straight Connector 80"/>
                <p:cNvCxnSpPr>
                  <a:stCxn id="80" idx="0"/>
                  <a:endCxn id="80"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80"/>
              <p:cNvSpPr txBox="1"/>
              <p:nvPr/>
            </p:nvSpPr>
            <p:spPr>
              <a:xfrm>
                <a:off x="1600200" y="3475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78" name="TextBox 77"/>
              <p:cNvSpPr txBox="1"/>
              <p:nvPr/>
            </p:nvSpPr>
            <p:spPr>
              <a:xfrm>
                <a:off x="1600200" y="3752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M</a:t>
                </a:r>
              </a:p>
            </p:txBody>
          </p:sp>
          <p:sp>
            <p:nvSpPr>
              <p:cNvPr id="79" name="TextBox 78"/>
              <p:cNvSpPr txBox="1"/>
              <p:nvPr/>
            </p:nvSpPr>
            <p:spPr>
              <a:xfrm>
                <a:off x="1600200" y="40283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M</a:t>
                </a:r>
              </a:p>
            </p:txBody>
          </p:sp>
        </p:grpSp>
        <p:cxnSp>
          <p:nvCxnSpPr>
            <p:cNvPr id="70" name="Straight Connector 69"/>
            <p:cNvCxnSpPr/>
            <p:nvPr/>
          </p:nvCxnSpPr>
          <p:spPr>
            <a:xfrm>
              <a:off x="3581400" y="4848224"/>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600200" y="484822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a:off x="16002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3" name="Straight Connector 72"/>
            <p:cNvCxnSpPr/>
            <p:nvPr/>
          </p:nvCxnSpPr>
          <p:spPr>
            <a:xfrm>
              <a:off x="35814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83" name="Curved Connector 82"/>
          <p:cNvCxnSpPr>
            <a:endCxn id="29" idx="1"/>
          </p:cNvCxnSpPr>
          <p:nvPr/>
        </p:nvCxnSpPr>
        <p:spPr>
          <a:xfrm>
            <a:off x="3810000" y="3142687"/>
            <a:ext cx="1143000" cy="1039652"/>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00200" y="27717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 &amp; Run Type</a:t>
            </a:r>
          </a:p>
        </p:txBody>
      </p:sp>
      <p:grpSp>
        <p:nvGrpSpPr>
          <p:cNvPr id="85" name="Group 84"/>
          <p:cNvGrpSpPr/>
          <p:nvPr/>
        </p:nvGrpSpPr>
        <p:grpSpPr>
          <a:xfrm>
            <a:off x="1600200" y="1390650"/>
            <a:ext cx="2209800" cy="279977"/>
            <a:chOff x="5334000" y="609600"/>
            <a:chExt cx="2209800" cy="279977"/>
          </a:xfrm>
        </p:grpSpPr>
        <p:sp>
          <p:nvSpPr>
            <p:cNvPr id="86" name="TextBox 85"/>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87" name="Straight Connector 86"/>
            <p:cNvCxnSpPr>
              <a:stCxn id="86" idx="0"/>
              <a:endCxn id="86"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600200" y="16661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First Event Number</a:t>
            </a:r>
          </a:p>
        </p:txBody>
      </p:sp>
      <p:sp>
        <p:nvSpPr>
          <p:cNvPr id="90" name="TextBox 89"/>
          <p:cNvSpPr txBox="1"/>
          <p:nvPr/>
        </p:nvSpPr>
        <p:spPr>
          <a:xfrm>
            <a:off x="1600200" y="19415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1</a:t>
            </a:r>
          </a:p>
        </p:txBody>
      </p:sp>
      <p:sp>
        <p:nvSpPr>
          <p:cNvPr id="91" name="TextBox 90"/>
          <p:cNvSpPr txBox="1"/>
          <p:nvPr/>
        </p:nvSpPr>
        <p:spPr>
          <a:xfrm>
            <a:off x="1600200" y="2217777"/>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2" name="TextBox 91"/>
          <p:cNvSpPr txBox="1"/>
          <p:nvPr/>
        </p:nvSpPr>
        <p:spPr>
          <a:xfrm>
            <a:off x="1600200" y="24947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M</a:t>
            </a:r>
          </a:p>
        </p:txBody>
      </p:sp>
      <p:sp>
        <p:nvSpPr>
          <p:cNvPr id="93" name="TextBox 92"/>
          <p:cNvSpPr txBox="1"/>
          <p:nvPr/>
        </p:nvSpPr>
        <p:spPr>
          <a:xfrm>
            <a:off x="4953000" y="2209710"/>
            <a:ext cx="3657600" cy="461665"/>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Timestamps. If checking consistency, the avg. timestamp of all ROCs for each.</a:t>
            </a:r>
          </a:p>
        </p:txBody>
      </p:sp>
      <p:sp>
        <p:nvSpPr>
          <p:cNvPr id="94" name="Left Brace 93"/>
          <p:cNvSpPr/>
          <p:nvPr/>
        </p:nvSpPr>
        <p:spPr>
          <a:xfrm flipH="1">
            <a:off x="3886200" y="1948249"/>
            <a:ext cx="304800" cy="81915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95" name="Straight Arrow Connector 94"/>
          <p:cNvCxnSpPr>
            <a:stCxn id="93" idx="1"/>
            <a:endCxn id="94" idx="1"/>
          </p:cNvCxnSpPr>
          <p:nvPr/>
        </p:nvCxnSpPr>
        <p:spPr>
          <a:xfrm flipH="1" flipV="1">
            <a:off x="4191000" y="2357824"/>
            <a:ext cx="762000" cy="8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 idx="1"/>
            <a:endCxn id="7" idx="1"/>
          </p:cNvCxnSpPr>
          <p:nvPr/>
        </p:nvCxnSpPr>
        <p:spPr>
          <a:xfrm flipH="1" flipV="1">
            <a:off x="4191000" y="3733800"/>
            <a:ext cx="762000" cy="85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9" idx="3"/>
            <a:endCxn id="48" idx="1"/>
          </p:cNvCxnSpPr>
          <p:nvPr/>
        </p:nvCxnSpPr>
        <p:spPr>
          <a:xfrm>
            <a:off x="3810000" y="1804601"/>
            <a:ext cx="1143000" cy="171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953000" y="2771001"/>
            <a:ext cx="3657600"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run # in high 32 bits. Run type in low 32 bits.</a:t>
            </a:r>
          </a:p>
        </p:txBody>
      </p:sp>
      <p:cxnSp>
        <p:nvCxnSpPr>
          <p:cNvPr id="100" name="Straight Arrow Connector 99"/>
          <p:cNvCxnSpPr>
            <a:stCxn id="84" idx="3"/>
            <a:endCxn id="99" idx="1"/>
          </p:cNvCxnSpPr>
          <p:nvPr/>
        </p:nvCxnSpPr>
        <p:spPr>
          <a:xfrm flipV="1">
            <a:off x="3810000" y="2909501"/>
            <a:ext cx="1143000" cy="77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5" idx="1"/>
            <a:endCxn id="14" idx="1"/>
          </p:cNvCxnSpPr>
          <p:nvPr/>
        </p:nvCxnSpPr>
        <p:spPr>
          <a:xfrm flipH="1" flipV="1">
            <a:off x="4191000" y="4495800"/>
            <a:ext cx="762000" cy="1691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5547926" y="4195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2176076" y="31865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791200" y="356235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Padding (2bits)</a:t>
            </a:r>
          </a:p>
        </p:txBody>
      </p:sp>
      <p:cxnSp>
        <p:nvCxnSpPr>
          <p:cNvPr id="133" name="Straight Connector 132"/>
          <p:cNvCxnSpPr>
            <a:stCxn id="29" idx="3"/>
            <a:endCxn id="24" idx="1"/>
          </p:cNvCxnSpPr>
          <p:nvPr/>
        </p:nvCxnSpPr>
        <p:spPr>
          <a:xfrm>
            <a:off x="7162800" y="4182339"/>
            <a:ext cx="381000" cy="42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DC18070-F826-C444-B0E3-F3E24C54DEFB}"/>
              </a:ext>
            </a:extLst>
          </p:cNvPr>
          <p:cNvSpPr txBox="1"/>
          <p:nvPr/>
        </p:nvSpPr>
        <p:spPr>
          <a:xfrm>
            <a:off x="1609186" y="5749853"/>
            <a:ext cx="2209801" cy="654968"/>
          </a:xfrm>
          <a:prstGeom prst="rect">
            <a:avLst/>
          </a:prstGeom>
          <a:solidFill>
            <a:schemeClr val="accent3">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p:txBody>
      </p:sp>
      <p:sp>
        <p:nvSpPr>
          <p:cNvPr id="51" name="TextBox 50"/>
          <p:cNvSpPr txBox="1"/>
          <p:nvPr/>
        </p:nvSpPr>
        <p:spPr>
          <a:xfrm>
            <a:off x="1666875" y="5895201"/>
            <a:ext cx="20574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 to ROC 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a:stCxn id="67" idx="3"/>
            <a:endCxn id="65" idx="1"/>
          </p:cNvCxnSpPr>
          <p:nvPr/>
        </p:nvCxnSpPr>
        <p:spPr>
          <a:xfrm>
            <a:off x="3810000" y="3715435"/>
            <a:ext cx="990600" cy="2330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52600" y="719435"/>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a:t>
            </a:r>
          </a:p>
        </p:txBody>
      </p:sp>
      <p:sp>
        <p:nvSpPr>
          <p:cNvPr id="7" name="TextBox 6"/>
          <p:cNvSpPr txBox="1"/>
          <p:nvPr/>
        </p:nvSpPr>
        <p:spPr>
          <a:xfrm>
            <a:off x="4495800" y="548193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12" name="Straight Arrow Connector 11"/>
          <p:cNvCxnSpPr>
            <a:stCxn id="125" idx="3"/>
            <a:endCxn id="137" idx="1"/>
          </p:cNvCxnSpPr>
          <p:nvPr/>
        </p:nvCxnSpPr>
        <p:spPr>
          <a:xfrm>
            <a:off x="3810000" y="2239061"/>
            <a:ext cx="990600" cy="26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27871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14" name="TextBox 13"/>
          <p:cNvSpPr txBox="1"/>
          <p:nvPr/>
        </p:nvSpPr>
        <p:spPr>
          <a:xfrm>
            <a:off x="6248400" y="27871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15" name="TextBox 14"/>
          <p:cNvSpPr txBox="1"/>
          <p:nvPr/>
        </p:nvSpPr>
        <p:spPr>
          <a:xfrm>
            <a:off x="7162800" y="27871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18" name="Straight Arrow Connector 17"/>
          <p:cNvCxnSpPr>
            <a:stCxn id="7" idx="1"/>
            <a:endCxn id="71" idx="3"/>
          </p:cNvCxnSpPr>
          <p:nvPr/>
        </p:nvCxnSpPr>
        <p:spPr>
          <a:xfrm flipH="1" flipV="1">
            <a:off x="3810000" y="5471726"/>
            <a:ext cx="685800" cy="241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p:cNvCxnSpPr>
          <p:nvPr/>
        </p:nvCxnSpPr>
        <p:spPr>
          <a:xfrm flipH="1" flipV="1">
            <a:off x="6248400" y="25908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0"/>
          </p:cNvCxnSpPr>
          <p:nvPr/>
        </p:nvCxnSpPr>
        <p:spPr>
          <a:xfrm flipV="1">
            <a:off x="5334000" y="25908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00200" y="1252835"/>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2" name="TextBox 51"/>
          <p:cNvSpPr txBox="1"/>
          <p:nvPr/>
        </p:nvSpPr>
        <p:spPr>
          <a:xfrm>
            <a:off x="1600200" y="127188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55" name="TextBox 27"/>
          <p:cNvSpPr txBox="1"/>
          <p:nvPr/>
        </p:nvSpPr>
        <p:spPr>
          <a:xfrm>
            <a:off x="1600200" y="1823561"/>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56" name="TextBox 55"/>
          <p:cNvSpPr txBox="1"/>
          <p:nvPr/>
        </p:nvSpPr>
        <p:spPr>
          <a:xfrm>
            <a:off x="1600200" y="38531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 for ROC 1</a:t>
            </a:r>
          </a:p>
          <a:p>
            <a:pPr algn="ctr"/>
            <a:endParaRPr lang="en-US" sz="1200" b="1" dirty="0">
              <a:latin typeface="Arial" pitchFamily="34" charset="0"/>
              <a:cs typeface="Arial" pitchFamily="34" charset="0"/>
            </a:endParaRPr>
          </a:p>
        </p:txBody>
      </p:sp>
      <p:sp>
        <p:nvSpPr>
          <p:cNvPr id="57" name="TextBox 29"/>
          <p:cNvSpPr txBox="1"/>
          <p:nvPr/>
        </p:nvSpPr>
        <p:spPr>
          <a:xfrm>
            <a:off x="1600200" y="450086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58" name="TextBox 57"/>
          <p:cNvSpPr txBox="1"/>
          <p:nvPr/>
        </p:nvSpPr>
        <p:spPr>
          <a:xfrm>
            <a:off x="457200" y="1352431"/>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9" name="TextBox 58"/>
          <p:cNvSpPr txBox="1"/>
          <p:nvPr/>
        </p:nvSpPr>
        <p:spPr>
          <a:xfrm>
            <a:off x="495300" y="2433935"/>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60" name="TextBox 59"/>
          <p:cNvSpPr txBox="1"/>
          <p:nvPr/>
        </p:nvSpPr>
        <p:spPr>
          <a:xfrm>
            <a:off x="533400" y="4491335"/>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61" name="Left Brace 60"/>
          <p:cNvSpPr/>
          <p:nvPr/>
        </p:nvSpPr>
        <p:spPr>
          <a:xfrm>
            <a:off x="1219200" y="19005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34"/>
          <p:cNvSpPr/>
          <p:nvPr/>
        </p:nvSpPr>
        <p:spPr>
          <a:xfrm>
            <a:off x="1219200" y="1252835"/>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p:cNvSpPr/>
          <p:nvPr/>
        </p:nvSpPr>
        <p:spPr>
          <a:xfrm>
            <a:off x="1219200" y="38817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1600200" y="265301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67" name="TextBox 50"/>
          <p:cNvSpPr txBox="1"/>
          <p:nvPr/>
        </p:nvSpPr>
        <p:spPr>
          <a:xfrm>
            <a:off x="1600200" y="357693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68" name="TextBox 67"/>
          <p:cNvSpPr txBox="1"/>
          <p:nvPr/>
        </p:nvSpPr>
        <p:spPr>
          <a:xfrm>
            <a:off x="1600200" y="2376011"/>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71" name="TextBox 70"/>
          <p:cNvSpPr txBox="1"/>
          <p:nvPr/>
        </p:nvSpPr>
        <p:spPr>
          <a:xfrm>
            <a:off x="1600200" y="51485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 for ROC N</a:t>
            </a:r>
          </a:p>
          <a:p>
            <a:pPr algn="ctr"/>
            <a:r>
              <a:rPr lang="en-US" sz="1200" b="1" dirty="0">
                <a:latin typeface="Arial" pitchFamily="34" charset="0"/>
                <a:cs typeface="Arial" pitchFamily="34" charset="0"/>
              </a:rPr>
              <a:t> </a:t>
            </a:r>
          </a:p>
        </p:txBody>
      </p:sp>
      <p:sp>
        <p:nvSpPr>
          <p:cNvPr id="80" name="TextBox 29"/>
          <p:cNvSpPr txBox="1"/>
          <p:nvPr/>
        </p:nvSpPr>
        <p:spPr>
          <a:xfrm>
            <a:off x="1600200" y="292923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81" name="Straight Connector 80"/>
          <p:cNvCxnSpPr>
            <a:stCxn id="89" idx="2"/>
          </p:cNvCxnSpPr>
          <p:nvPr/>
        </p:nvCxnSpPr>
        <p:spPr>
          <a:xfrm>
            <a:off x="5067300" y="1408331"/>
            <a:ext cx="800100" cy="19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p:cNvCxnSpPr>
          <p:nvPr/>
        </p:nvCxnSpPr>
        <p:spPr>
          <a:xfrm rot="5400000">
            <a:off x="6372225" y="1547336"/>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991225" y="1117937"/>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4" name="TextBox 83"/>
          <p:cNvSpPr txBox="1"/>
          <p:nvPr/>
        </p:nvSpPr>
        <p:spPr>
          <a:xfrm>
            <a:off x="7162800" y="1117937"/>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89" name="TextBox 88"/>
          <p:cNvSpPr txBox="1"/>
          <p:nvPr/>
        </p:nvSpPr>
        <p:spPr>
          <a:xfrm>
            <a:off x="4267200" y="762000"/>
            <a:ext cx="16002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a:p>
            <a:r>
              <a:rPr lang="en-US" sz="1200" dirty="0">
                <a:solidFill>
                  <a:srgbClr val="0070C0"/>
                </a:solidFill>
              </a:rPr>
              <a:t>see Physics Event Tags table</a:t>
            </a:r>
          </a:p>
        </p:txBody>
      </p:sp>
      <p:grpSp>
        <p:nvGrpSpPr>
          <p:cNvPr id="109" name="Group 108"/>
          <p:cNvGrpSpPr/>
          <p:nvPr/>
        </p:nvGrpSpPr>
        <p:grpSpPr>
          <a:xfrm>
            <a:off x="5334000" y="1547336"/>
            <a:ext cx="2209800" cy="276999"/>
            <a:chOff x="5562600" y="962799"/>
            <a:chExt cx="2209800" cy="276999"/>
          </a:xfrm>
        </p:grpSpPr>
        <p:grpSp>
          <p:nvGrpSpPr>
            <p:cNvPr id="91" name="Group 337"/>
            <p:cNvGrpSpPr/>
            <p:nvPr/>
          </p:nvGrpSpPr>
          <p:grpSpPr>
            <a:xfrm>
              <a:off x="5562600" y="962799"/>
              <a:ext cx="2209800" cy="276999"/>
              <a:chOff x="6248400" y="1066800"/>
              <a:chExt cx="2209800" cy="276999"/>
            </a:xfrm>
            <a:solidFill>
              <a:schemeClr val="bg1"/>
            </a:solidFill>
          </p:grpSpPr>
          <p:sp>
            <p:nvSpPr>
              <p:cNvPr id="93" name="TextBox 9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95" name="Straight Connector 9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Elbow Connector 323"/>
          <p:cNvCxnSpPr>
            <a:stCxn id="84" idx="2"/>
          </p:cNvCxnSpPr>
          <p:nvPr/>
        </p:nvCxnSpPr>
        <p:spPr>
          <a:xfrm rot="5400000">
            <a:off x="7550750" y="1387986"/>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600200" y="1547336"/>
            <a:ext cx="2209800" cy="276999"/>
            <a:chOff x="1752600" y="152400"/>
            <a:chExt cx="2209800" cy="276999"/>
          </a:xfrm>
        </p:grpSpPr>
        <p:sp>
          <p:nvSpPr>
            <p:cNvPr id="116"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119" name="Straight Connector 118"/>
            <p:cNvCxnSpPr>
              <a:stCxn id="116" idx="0"/>
              <a:endCxn id="116"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600200" y="2100560"/>
            <a:ext cx="2209800" cy="277000"/>
            <a:chOff x="1752600" y="152399"/>
            <a:chExt cx="2209800" cy="277000"/>
          </a:xfrm>
        </p:grpSpPr>
        <p:sp>
          <p:nvSpPr>
            <p:cNvPr id="125"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26" name="Straight Connector 125"/>
            <p:cNvCxnSpPr>
              <a:stCxn id="125" idx="0"/>
              <a:endCxn id="125"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4800600" y="2362200"/>
            <a:ext cx="2209800" cy="277000"/>
            <a:chOff x="1752600" y="152399"/>
            <a:chExt cx="2209800" cy="277000"/>
          </a:xfrm>
          <a:solidFill>
            <a:schemeClr val="bg1"/>
          </a:solidFill>
        </p:grpSpPr>
        <p:sp>
          <p:nvSpPr>
            <p:cNvPr id="13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38" name="Straight Connector 137"/>
            <p:cNvCxnSpPr>
              <a:stCxn id="137" idx="0"/>
              <a:endCxn id="13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Elbow Connector 196"/>
          <p:cNvCxnSpPr>
            <a:stCxn id="15" idx="0"/>
            <a:endCxn id="137" idx="3"/>
          </p:cNvCxnSpPr>
          <p:nvPr/>
        </p:nvCxnSpPr>
        <p:spPr>
          <a:xfrm rot="16200000" flipV="1">
            <a:off x="7248183" y="22629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16" idx="3"/>
            <a:endCxn id="93" idx="1"/>
          </p:cNvCxnSpPr>
          <p:nvPr/>
        </p:nvCxnSpPr>
        <p:spPr>
          <a:xfrm>
            <a:off x="3810000" y="1685836"/>
            <a:ext cx="152400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5" idx="2"/>
          </p:cNvCxnSpPr>
          <p:nvPr/>
        </p:nvCxnSpPr>
        <p:spPr>
          <a:xfrm flipH="1" flipV="1">
            <a:off x="5981700" y="4086999"/>
            <a:ext cx="266700" cy="1802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00600" y="3810000"/>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69" name="TextBox 68"/>
          <p:cNvSpPr txBox="1"/>
          <p:nvPr/>
        </p:nvSpPr>
        <p:spPr>
          <a:xfrm>
            <a:off x="4495800" y="4265981"/>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90675" y="1454348"/>
            <a:ext cx="2219325" cy="250805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4" name="TextBox 3"/>
          <p:cNvSpPr txBox="1"/>
          <p:nvPr/>
        </p:nvSpPr>
        <p:spPr>
          <a:xfrm>
            <a:off x="990600" y="609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Data Bank</a:t>
            </a:r>
          </a:p>
        </p:txBody>
      </p:sp>
      <p:cxnSp>
        <p:nvCxnSpPr>
          <p:cNvPr id="5" name="Straight Arrow Connector 4"/>
          <p:cNvCxnSpPr>
            <a:stCxn id="112" idx="3"/>
            <a:endCxn id="41" idx="1"/>
          </p:cNvCxnSpPr>
          <p:nvPr/>
        </p:nvCxnSpPr>
        <p:spPr>
          <a:xfrm>
            <a:off x="3810000" y="1872051"/>
            <a:ext cx="1600200" cy="656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14608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Bank Length</a:t>
            </a:r>
          </a:p>
        </p:txBody>
      </p:sp>
      <p:sp>
        <p:nvSpPr>
          <p:cNvPr id="31" name="TextBox 30"/>
          <p:cNvSpPr txBox="1"/>
          <p:nvPr/>
        </p:nvSpPr>
        <p:spPr>
          <a:xfrm>
            <a:off x="1600200" y="2009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43" name="TextBox 42"/>
          <p:cNvSpPr txBox="1"/>
          <p:nvPr/>
        </p:nvSpPr>
        <p:spPr>
          <a:xfrm>
            <a:off x="1600200" y="26588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cxnSp>
        <p:nvCxnSpPr>
          <p:cNvPr id="81" name="Straight Connector 80"/>
          <p:cNvCxnSpPr>
            <a:stCxn id="93" idx="2"/>
          </p:cNvCxnSpPr>
          <p:nvPr/>
        </p:nvCxnSpPr>
        <p:spPr>
          <a:xfrm rot="16200000" flipH="1">
            <a:off x="5962650" y="230505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4" idx="2"/>
          </p:cNvCxnSpPr>
          <p:nvPr/>
        </p:nvCxnSpPr>
        <p:spPr>
          <a:xfrm rot="5400000">
            <a:off x="6386900" y="2119699"/>
            <a:ext cx="637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5" idx="2"/>
          </p:cNvCxnSpPr>
          <p:nvPr/>
        </p:nvCxnSpPr>
        <p:spPr>
          <a:xfrm rot="5400000">
            <a:off x="7220337" y="2219712"/>
            <a:ext cx="265926"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1722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5" name="TextBox 84"/>
          <p:cNvSpPr txBox="1"/>
          <p:nvPr/>
        </p:nvSpPr>
        <p:spPr>
          <a:xfrm>
            <a:off x="6781800" y="192405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93" name="TextBox 92"/>
          <p:cNvSpPr txBox="1"/>
          <p:nvPr/>
        </p:nvSpPr>
        <p:spPr>
          <a:xfrm>
            <a:off x="5486400" y="1932801"/>
            <a:ext cx="11430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ROC  ID</a:t>
            </a:r>
          </a:p>
        </p:txBody>
      </p:sp>
      <p:sp>
        <p:nvSpPr>
          <p:cNvPr id="96" name="TextBox 95"/>
          <p:cNvSpPr txBox="1"/>
          <p:nvPr/>
        </p:nvSpPr>
        <p:spPr>
          <a:xfrm>
            <a:off x="4953000" y="2771001"/>
            <a:ext cx="3733800" cy="276999"/>
          </a:xfrm>
          <a:prstGeom prst="rect">
            <a:avLst/>
          </a:prstGeom>
          <a:noFill/>
          <a:ln>
            <a:noFill/>
            <a:prstDash val="dash"/>
          </a:ln>
        </p:spPr>
        <p:txBody>
          <a:bodyPr wrap="square" rtlCol="0">
            <a:spAutoFit/>
          </a:bodyPr>
          <a:lstStyle/>
          <a:p>
            <a:r>
              <a:rPr lang="en-US" sz="1200" dirty="0">
                <a:solidFill>
                  <a:srgbClr val="0070C0"/>
                </a:solidFill>
              </a:rPr>
              <a:t>(Same 2</a:t>
            </a:r>
            <a:r>
              <a:rPr lang="en-US" sz="1200" baseline="30000" dirty="0">
                <a:solidFill>
                  <a:srgbClr val="0070C0"/>
                </a:solidFill>
              </a:rPr>
              <a:t>nd</a:t>
            </a:r>
            <a:r>
              <a:rPr lang="en-US" sz="1200" dirty="0">
                <a:solidFill>
                  <a:srgbClr val="0070C0"/>
                </a:solidFill>
              </a:rPr>
              <a:t> header word as used in ROC Raw Record.)</a:t>
            </a:r>
          </a:p>
        </p:txBody>
      </p:sp>
      <p:sp>
        <p:nvSpPr>
          <p:cNvPr id="97" name="TextBox 96"/>
          <p:cNvSpPr txBox="1"/>
          <p:nvPr/>
        </p:nvSpPr>
        <p:spPr>
          <a:xfrm>
            <a:off x="1600200" y="33051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00" name="TextBox 99"/>
          <p:cNvSpPr txBox="1"/>
          <p:nvPr/>
        </p:nvSpPr>
        <p:spPr>
          <a:xfrm>
            <a:off x="1447800" y="4572000"/>
            <a:ext cx="5486400" cy="1384995"/>
          </a:xfrm>
          <a:prstGeom prst="rect">
            <a:avLst/>
          </a:prstGeom>
          <a:noFill/>
          <a:ln w="19050">
            <a:noFill/>
          </a:ln>
        </p:spPr>
        <p:txBody>
          <a:bodyPr wrap="square" rtlCol="0">
            <a:spAutoFit/>
          </a:bodyPr>
          <a:lstStyle/>
          <a:p>
            <a:r>
              <a:rPr lang="en-US" sz="1400" dirty="0">
                <a:latin typeface="Arial" pitchFamily="34" charset="0"/>
                <a:cs typeface="Arial" pitchFamily="34" charset="0"/>
              </a:rPr>
              <a:t>Data blocks from a single ROC are wrapped in this data bank. There should be at least one data block and there may be more if more than one DMA is used in acquiring data for this ROC. If more than one block, each contains a fragment for every one of the M events and from unique modules. In addition, the last block may have data associated only with the last event (such as scalar data).</a:t>
            </a:r>
          </a:p>
        </p:txBody>
      </p:sp>
      <p:sp>
        <p:nvSpPr>
          <p:cNvPr id="101" name="TextBox 100"/>
          <p:cNvSpPr txBox="1"/>
          <p:nvPr/>
        </p:nvSpPr>
        <p:spPr>
          <a:xfrm>
            <a:off x="48768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02" name="Straight Connector 101"/>
          <p:cNvCxnSpPr>
            <a:stCxn id="101" idx="2"/>
            <a:endCxn id="41" idx="1"/>
          </p:cNvCxnSpPr>
          <p:nvPr/>
        </p:nvCxnSpPr>
        <p:spPr>
          <a:xfrm rot="5400000">
            <a:off x="5046449" y="2164750"/>
            <a:ext cx="7275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600200" y="1724025"/>
            <a:ext cx="2209800" cy="286525"/>
            <a:chOff x="1600200" y="1762125"/>
            <a:chExt cx="2209800" cy="286525"/>
          </a:xfrm>
        </p:grpSpPr>
        <p:grpSp>
          <p:nvGrpSpPr>
            <p:cNvPr id="110" name="Group 62"/>
            <p:cNvGrpSpPr/>
            <p:nvPr/>
          </p:nvGrpSpPr>
          <p:grpSpPr>
            <a:xfrm>
              <a:off x="1600200" y="1771650"/>
              <a:ext cx="2209800" cy="277000"/>
              <a:chOff x="3276600" y="1371599"/>
              <a:chExt cx="2209800" cy="277000"/>
            </a:xfrm>
            <a:solidFill>
              <a:schemeClr val="bg1"/>
            </a:solidFill>
          </p:grpSpPr>
          <p:sp>
            <p:nvSpPr>
              <p:cNvPr id="112" name="TextBox 111"/>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13" name="Straight Connector 112"/>
              <p:cNvCxnSpPr>
                <a:stCxn id="112" idx="0"/>
                <a:endCxn id="112"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410200" y="2380475"/>
            <a:ext cx="2209800" cy="286525"/>
            <a:chOff x="1600200" y="1762125"/>
            <a:chExt cx="2209800" cy="286525"/>
          </a:xfrm>
        </p:grpSpPr>
        <p:grpSp>
          <p:nvGrpSpPr>
            <p:cNvPr id="38" name="Group 62"/>
            <p:cNvGrpSpPr/>
            <p:nvPr/>
          </p:nvGrpSpPr>
          <p:grpSpPr>
            <a:xfrm>
              <a:off x="1600200" y="1771650"/>
              <a:ext cx="2209800" cy="277000"/>
              <a:chOff x="3276600" y="1371599"/>
              <a:chExt cx="2209800" cy="277000"/>
            </a:xfrm>
            <a:solidFill>
              <a:schemeClr val="bg1"/>
            </a:solidFill>
          </p:grpSpPr>
          <p:sp>
            <p:nvSpPr>
              <p:cNvPr id="41" name="TextBox 4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42" name="Straight Connector 41"/>
              <p:cNvCxnSpPr>
                <a:stCxn id="41" idx="0"/>
                <a:endCxn id="4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410200" y="3485376"/>
            <a:ext cx="2057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See Data Block Bank diagram.</a:t>
            </a:r>
          </a:p>
        </p:txBody>
      </p:sp>
      <p:cxnSp>
        <p:nvCxnSpPr>
          <p:cNvPr id="53" name="Straight Arrow Connector 52"/>
          <p:cNvCxnSpPr>
            <a:stCxn id="32" idx="1"/>
            <a:endCxn id="97" idx="3"/>
          </p:cNvCxnSpPr>
          <p:nvPr/>
        </p:nvCxnSpPr>
        <p:spPr>
          <a:xfrm rot="10800000" flipV="1">
            <a:off x="3810000" y="3623875"/>
            <a:ext cx="16002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9575" y="15240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1219200" y="14478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Straight Arrow Connector 116"/>
          <p:cNvCxnSpPr>
            <a:endCxn id="111" idx="1"/>
          </p:cNvCxnSpPr>
          <p:nvPr/>
        </p:nvCxnSpPr>
        <p:spPr>
          <a:xfrm>
            <a:off x="5562599" y="2209800"/>
            <a:ext cx="1371600" cy="5195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2"/>
          </p:cNvCxnSpPr>
          <p:nvPr/>
        </p:nvCxnSpPr>
        <p:spPr>
          <a:xfrm>
            <a:off x="4800599" y="1268953"/>
            <a:ext cx="152400" cy="73135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14450" y="1505485"/>
            <a:ext cx="22193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 name="TextBox 4"/>
          <p:cNvSpPr txBox="1"/>
          <p:nvPr/>
        </p:nvSpPr>
        <p:spPr>
          <a:xfrm>
            <a:off x="1295400" y="946427"/>
            <a:ext cx="2209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Data Block Bank</a:t>
            </a:r>
          </a:p>
        </p:txBody>
      </p:sp>
      <p:cxnSp>
        <p:nvCxnSpPr>
          <p:cNvPr id="6" name="Straight Arrow Connector 5"/>
          <p:cNvCxnSpPr>
            <a:stCxn id="24" idx="3"/>
            <a:endCxn id="30" idx="1"/>
          </p:cNvCxnSpPr>
          <p:nvPr/>
        </p:nvCxnSpPr>
        <p:spPr>
          <a:xfrm>
            <a:off x="3533775" y="1923188"/>
            <a:ext cx="1295400" cy="195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23975" y="151203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sp>
        <p:nvSpPr>
          <p:cNvPr id="8" name="TextBox 7"/>
          <p:cNvSpPr txBox="1"/>
          <p:nvPr/>
        </p:nvSpPr>
        <p:spPr>
          <a:xfrm>
            <a:off x="1323975" y="206091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Starting Event Number</a:t>
            </a:r>
          </a:p>
        </p:txBody>
      </p:sp>
      <p:cxnSp>
        <p:nvCxnSpPr>
          <p:cNvPr id="10" name="Straight Connector 9"/>
          <p:cNvCxnSpPr>
            <a:stCxn id="15" idx="2"/>
          </p:cNvCxnSpPr>
          <p:nvPr/>
        </p:nvCxnSpPr>
        <p:spPr>
          <a:xfrm flipH="1">
            <a:off x="5534023" y="1800285"/>
            <a:ext cx="66676" cy="200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2"/>
          </p:cNvCxnSpPr>
          <p:nvPr/>
        </p:nvCxnSpPr>
        <p:spPr>
          <a:xfrm rot="5400000">
            <a:off x="5920174" y="1672084"/>
            <a:ext cx="80885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399" y="990660"/>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4" name="TextBox 13"/>
          <p:cNvSpPr txBox="1"/>
          <p:nvPr/>
        </p:nvSpPr>
        <p:spPr>
          <a:xfrm>
            <a:off x="6886574" y="969288"/>
            <a:ext cx="1724025"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single event mode,</a:t>
            </a:r>
          </a:p>
          <a:p>
            <a:r>
              <a:rPr lang="en-US" sz="1200" dirty="0">
                <a:solidFill>
                  <a:srgbClr val="0070C0"/>
                </a:solidFill>
              </a:rPr>
              <a:t>     E = event type</a:t>
            </a:r>
          </a:p>
          <a:p>
            <a:r>
              <a:rPr lang="en-US" sz="1200" dirty="0">
                <a:solidFill>
                  <a:srgbClr val="0070C0"/>
                </a:solidFill>
              </a:rPr>
              <a:t>else,</a:t>
            </a:r>
          </a:p>
          <a:p>
            <a:r>
              <a:rPr lang="en-US" sz="1200" dirty="0">
                <a:solidFill>
                  <a:srgbClr val="0070C0"/>
                </a:solidFill>
              </a:rPr>
              <a:t>    E = number of events</a:t>
            </a:r>
          </a:p>
        </p:txBody>
      </p:sp>
      <p:sp>
        <p:nvSpPr>
          <p:cNvPr id="15" name="TextBox 14"/>
          <p:cNvSpPr txBox="1"/>
          <p:nvPr/>
        </p:nvSpPr>
        <p:spPr>
          <a:xfrm>
            <a:off x="4952999" y="1523286"/>
            <a:ext cx="1295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Description</a:t>
            </a:r>
          </a:p>
        </p:txBody>
      </p:sp>
      <p:sp>
        <p:nvSpPr>
          <p:cNvPr id="16" name="TextBox 15"/>
          <p:cNvSpPr txBox="1"/>
          <p:nvPr/>
        </p:nvSpPr>
        <p:spPr>
          <a:xfrm>
            <a:off x="1323975" y="2337137"/>
            <a:ext cx="2209800"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grpSp>
        <p:nvGrpSpPr>
          <p:cNvPr id="20" name="Group 19"/>
          <p:cNvGrpSpPr/>
          <p:nvPr/>
        </p:nvGrpSpPr>
        <p:grpSpPr>
          <a:xfrm>
            <a:off x="1323975" y="1775162"/>
            <a:ext cx="2209800" cy="286525"/>
            <a:chOff x="1600200" y="1762125"/>
            <a:chExt cx="2209800" cy="286525"/>
          </a:xfrm>
        </p:grpSpPr>
        <p:grpSp>
          <p:nvGrpSpPr>
            <p:cNvPr id="21" name="Group 62"/>
            <p:cNvGrpSpPr/>
            <p:nvPr/>
          </p:nvGrpSpPr>
          <p:grpSpPr>
            <a:xfrm>
              <a:off x="1600200" y="1771651"/>
              <a:ext cx="2209800" cy="276999"/>
              <a:chOff x="3276600" y="1371600"/>
              <a:chExt cx="2209800" cy="276999"/>
            </a:xfrm>
            <a:solidFill>
              <a:schemeClr val="bg1"/>
            </a:solidFill>
          </p:grpSpPr>
          <p:sp>
            <p:nvSpPr>
              <p:cNvPr id="24" name="TextBox 23"/>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25" name="Straight Connector 24"/>
              <p:cNvCxnSpPr>
                <a:stCxn id="24" idx="0"/>
                <a:endCxn id="24"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62"/>
          <p:cNvGrpSpPr/>
          <p:nvPr/>
        </p:nvGrpSpPr>
        <p:grpSpPr>
          <a:xfrm>
            <a:off x="4829175" y="1980486"/>
            <a:ext cx="2209800" cy="276999"/>
            <a:chOff x="3276600" y="1371600"/>
            <a:chExt cx="2209800" cy="276999"/>
          </a:xfrm>
          <a:solidFill>
            <a:schemeClr val="bg1"/>
          </a:solidFill>
        </p:grpSpPr>
        <p:sp>
          <p:nvSpPr>
            <p:cNvPr id="30" name="TextBox 29"/>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31" name="Straight Connector 30"/>
            <p:cNvCxnSpPr>
              <a:stCxn id="30" idx="0"/>
              <a:endCxn id="30"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16200000" flipH="1">
            <a:off x="6367075" y="211821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4995476" y="210946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4295775" y="22725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33975" y="22725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5" name="Group 44"/>
          <p:cNvGrpSpPr/>
          <p:nvPr/>
        </p:nvGrpSpPr>
        <p:grpSpPr>
          <a:xfrm>
            <a:off x="4295775" y="2577398"/>
            <a:ext cx="1715626" cy="1327912"/>
            <a:chOff x="5562600" y="1600200"/>
            <a:chExt cx="1715626" cy="1327912"/>
          </a:xfrm>
        </p:grpSpPr>
        <p:sp>
          <p:nvSpPr>
            <p:cNvPr id="46" name="TextBox 45"/>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7" name="TextBox 46"/>
            <p:cNvSpPr txBox="1"/>
            <p:nvPr/>
          </p:nvSpPr>
          <p:spPr>
            <a:xfrm rot="3252188">
              <a:off x="5929528" y="2208190"/>
              <a:ext cx="912848"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8" name="TextBox 47"/>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49" name="TextBox 48"/>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0" name="Group 352"/>
            <p:cNvGrpSpPr/>
            <p:nvPr/>
          </p:nvGrpSpPr>
          <p:grpSpPr>
            <a:xfrm>
              <a:off x="5562600" y="1600200"/>
              <a:ext cx="1524000" cy="277000"/>
              <a:chOff x="5562600" y="1600200"/>
              <a:chExt cx="1524000" cy="277000"/>
            </a:xfrm>
          </p:grpSpPr>
          <p:sp>
            <p:nvSpPr>
              <p:cNvPr id="51" name="TextBox 50"/>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BE    ER   SY</a:t>
                </a:r>
              </a:p>
            </p:txBody>
          </p:sp>
          <p:cxnSp>
            <p:nvCxnSpPr>
              <p:cNvPr id="52" name="Straight Connector 51"/>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1" name="Elbow Connector 60"/>
          <p:cNvCxnSpPr>
            <a:stCxn id="14" idx="2"/>
            <a:endCxn id="30" idx="3"/>
          </p:cNvCxnSpPr>
          <p:nvPr/>
        </p:nvCxnSpPr>
        <p:spPr>
          <a:xfrm rot="5400000">
            <a:off x="7234431" y="1604829"/>
            <a:ext cx="318701" cy="70961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2400" y="1566446"/>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962025" y="1498937"/>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55" name="TextBox 54"/>
          <p:cNvSpPr txBox="1"/>
          <p:nvPr/>
        </p:nvSpPr>
        <p:spPr>
          <a:xfrm>
            <a:off x="1066799" y="4913293"/>
            <a:ext cx="54864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Contains raw data from a single ROC containing one or more events. If this block is the last in a data bank, and there are multiple events, and E = 1, then this data is associated only with the last event  (e.g. scalar readout). </a:t>
            </a:r>
          </a:p>
        </p:txBody>
      </p:sp>
      <p:sp>
        <p:nvSpPr>
          <p:cNvPr id="56" name="TextBox 55"/>
          <p:cNvSpPr txBox="1"/>
          <p:nvPr/>
        </p:nvSpPr>
        <p:spPr>
          <a:xfrm>
            <a:off x="1323974" y="233636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a:t>
            </a:r>
          </a:p>
        </p:txBody>
      </p:sp>
      <p:sp>
        <p:nvSpPr>
          <p:cNvPr id="57" name="TextBox 56"/>
          <p:cNvSpPr txBox="1"/>
          <p:nvPr/>
        </p:nvSpPr>
        <p:spPr>
          <a:xfrm>
            <a:off x="3700132" y="4419600"/>
            <a:ext cx="971551"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Low </a:t>
            </a:r>
            <a:r>
              <a:rPr lang="en-US" sz="1200" dirty="0">
                <a:solidFill>
                  <a:srgbClr val="0070C0"/>
                </a:solidFill>
              </a:rPr>
              <a:t>32 bits</a:t>
            </a:r>
          </a:p>
        </p:txBody>
      </p:sp>
      <p:cxnSp>
        <p:nvCxnSpPr>
          <p:cNvPr id="58" name="Curved Connector 57"/>
          <p:cNvCxnSpPr>
            <a:stCxn id="56" idx="3"/>
          </p:cNvCxnSpPr>
          <p:nvPr/>
        </p:nvCxnSpPr>
        <p:spPr>
          <a:xfrm>
            <a:off x="3533774" y="2474863"/>
            <a:ext cx="647701" cy="1944737"/>
          </a:xfrm>
          <a:prstGeom prst="curvedConnector2">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1142999" y="3805535"/>
            <a:ext cx="2590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Raw data may be an </a:t>
            </a:r>
            <a:r>
              <a:rPr lang="en-US" sz="1200" dirty="0" err="1">
                <a:solidFill>
                  <a:srgbClr val="0070C0"/>
                </a:solidFill>
              </a:rPr>
              <a:t>int</a:t>
            </a:r>
            <a:r>
              <a:rPr lang="en-US" sz="1200" dirty="0">
                <a:solidFill>
                  <a:srgbClr val="0070C0"/>
                </a:solidFill>
              </a:rPr>
              <a:t> array or it may contain evio bank structures.</a:t>
            </a:r>
          </a:p>
        </p:txBody>
      </p:sp>
      <p:cxnSp>
        <p:nvCxnSpPr>
          <p:cNvPr id="60" name="Straight Arrow Connector 59"/>
          <p:cNvCxnSpPr>
            <a:stCxn id="4" idx="2"/>
            <a:endCxn id="59" idx="0"/>
          </p:cNvCxnSpPr>
          <p:nvPr/>
        </p:nvCxnSpPr>
        <p:spPr>
          <a:xfrm>
            <a:off x="2424113" y="3327737"/>
            <a:ext cx="14286" cy="477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343399" y="99195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sp>
        <p:nvSpPr>
          <p:cNvPr id="111" name="TextBox 110"/>
          <p:cNvSpPr txBox="1"/>
          <p:nvPr/>
        </p:nvSpPr>
        <p:spPr>
          <a:xfrm>
            <a:off x="6934199" y="2590800"/>
            <a:ext cx="9906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detector ID</a:t>
            </a:r>
          </a:p>
        </p:txBody>
      </p:sp>
      <p:sp>
        <p:nvSpPr>
          <p:cNvPr id="115" name="TextBox 114"/>
          <p:cNvSpPr txBox="1"/>
          <p:nvPr/>
        </p:nvSpPr>
        <p:spPr>
          <a:xfrm>
            <a:off x="6781799" y="2895600"/>
            <a:ext cx="1371601"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12 bit detector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5334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16-bit  EVIO  CODA-Format  Tag </a:t>
            </a:r>
          </a:p>
        </p:txBody>
      </p:sp>
      <p:sp>
        <p:nvSpPr>
          <p:cNvPr id="15" name="TextBox 14"/>
          <p:cNvSpPr txBox="1"/>
          <p:nvPr/>
        </p:nvSpPr>
        <p:spPr>
          <a:xfrm>
            <a:off x="5638800" y="2286000"/>
            <a:ext cx="3048000" cy="1169551"/>
          </a:xfrm>
          <a:prstGeom prst="rect">
            <a:avLst/>
          </a:prstGeom>
          <a:solidFill>
            <a:schemeClr val="bg1"/>
          </a:solidFill>
          <a:ln w="3175">
            <a:solidFill>
              <a:srgbClr val="0070C0"/>
            </a:solidFill>
            <a:prstDash val="lgDash"/>
          </a:ln>
        </p:spPr>
        <p:txBody>
          <a:bodyPr wrap="square" rtlCol="0">
            <a:spAutoFit/>
          </a:bodyPr>
          <a:lstStyle/>
          <a:p>
            <a:r>
              <a:rPr lang="en-US" sz="1400" dirty="0">
                <a:solidFill>
                  <a:srgbClr val="FF0000"/>
                </a:solidFill>
              </a:rPr>
              <a:t>12 bits of identification which have:</a:t>
            </a:r>
          </a:p>
          <a:p>
            <a:pPr marL="800100" lvl="1" indent="-342900">
              <a:buFont typeface="+mj-lt"/>
              <a:buAutoNum type="arabicParenR"/>
            </a:pPr>
            <a:r>
              <a:rPr lang="en-US" sz="1400" dirty="0">
                <a:solidFill>
                  <a:srgbClr val="0070C0"/>
                </a:solidFill>
              </a:rPr>
              <a:t>ROC ID for ROC Raw Records and Data Banks</a:t>
            </a:r>
          </a:p>
          <a:p>
            <a:pPr marL="800100" lvl="1" indent="-342900">
              <a:buFont typeface="+mj-lt"/>
              <a:buAutoNum type="arabicParenR"/>
            </a:pPr>
            <a:r>
              <a:rPr lang="en-US" sz="1400" dirty="0">
                <a:solidFill>
                  <a:srgbClr val="0070C0"/>
                </a:solidFill>
              </a:rPr>
              <a:t>EB ID for  partially built Physics Events</a:t>
            </a:r>
          </a:p>
        </p:txBody>
      </p:sp>
      <p:sp>
        <p:nvSpPr>
          <p:cNvPr id="19" name="TextBox 18"/>
          <p:cNvSpPr txBox="1"/>
          <p:nvPr/>
        </p:nvSpPr>
        <p:spPr>
          <a:xfrm>
            <a:off x="533400" y="2286000"/>
            <a:ext cx="3962400" cy="1815882"/>
          </a:xfrm>
          <a:prstGeom prst="rect">
            <a:avLst/>
          </a:prstGeom>
          <a:noFill/>
          <a:ln w="3175">
            <a:solidFill>
              <a:srgbClr val="0070C0"/>
            </a:solidFill>
            <a:prstDash val="lgDash"/>
          </a:ln>
        </p:spPr>
        <p:txBody>
          <a:bodyPr wrap="square" rtlCol="0">
            <a:spAutoFit/>
          </a:bodyPr>
          <a:lstStyle/>
          <a:p>
            <a:r>
              <a:rPr lang="en-US" sz="1400" dirty="0">
                <a:solidFill>
                  <a:srgbClr val="FF0000"/>
                </a:solidFill>
              </a:rPr>
              <a:t>4 bits which can be:</a:t>
            </a:r>
          </a:p>
          <a:p>
            <a:pPr marL="182880" lvl="1"/>
            <a:r>
              <a:rPr lang="en-US" sz="1400" dirty="0">
                <a:solidFill>
                  <a:srgbClr val="0070C0"/>
                </a:solidFill>
              </a:rPr>
              <a:t>Status bits for ROC Raw Records, partially built Physics Events, and Data Banks:</a:t>
            </a:r>
          </a:p>
          <a:p>
            <a:pPr marL="731520" lvl="2" indent="-342900">
              <a:buFont typeface="+mj-lt"/>
              <a:buAutoNum type="alphaLcParenR"/>
            </a:pPr>
            <a:r>
              <a:rPr lang="en-US" sz="1400" dirty="0">
                <a:solidFill>
                  <a:srgbClr val="7030A0"/>
                </a:solidFill>
              </a:rPr>
              <a:t>4</a:t>
            </a:r>
            <a:r>
              <a:rPr lang="en-US" sz="1400" baseline="30000" dirty="0">
                <a:solidFill>
                  <a:srgbClr val="7030A0"/>
                </a:solidFill>
              </a:rPr>
              <a:t>th</a:t>
            </a:r>
            <a:r>
              <a:rPr lang="en-US" sz="1400" dirty="0">
                <a:solidFill>
                  <a:srgbClr val="7030A0"/>
                </a:solidFill>
              </a:rPr>
              <a:t> (MSB) – Unused  (previously single event mode)</a:t>
            </a:r>
          </a:p>
          <a:p>
            <a:pPr marL="731520" lvl="2" indent="-342900">
              <a:buFont typeface="+mj-lt"/>
              <a:buAutoNum type="alphaLcParenR"/>
            </a:pPr>
            <a:r>
              <a:rPr lang="en-US" sz="1400" dirty="0">
                <a:solidFill>
                  <a:srgbClr val="7030A0"/>
                </a:solidFill>
              </a:rPr>
              <a:t>3</a:t>
            </a:r>
            <a:r>
              <a:rPr lang="en-US" sz="1400" baseline="30000" dirty="0">
                <a:solidFill>
                  <a:srgbClr val="7030A0"/>
                </a:solidFill>
              </a:rPr>
              <a:t>rd</a:t>
            </a:r>
            <a:r>
              <a:rPr lang="en-US" sz="1400" dirty="0">
                <a:solidFill>
                  <a:srgbClr val="7030A0"/>
                </a:solidFill>
              </a:rPr>
              <a:t> – Big endian data (data is </a:t>
            </a:r>
            <a:r>
              <a:rPr lang="en-US" sz="1400" dirty="0" err="1">
                <a:solidFill>
                  <a:srgbClr val="7030A0"/>
                </a:solidFill>
              </a:rPr>
              <a:t>unswapped</a:t>
            </a:r>
            <a:r>
              <a:rPr lang="en-US" sz="1400" dirty="0">
                <a:solidFill>
                  <a:srgbClr val="7030A0"/>
                </a:solidFill>
              </a:rPr>
              <a:t> )</a:t>
            </a:r>
          </a:p>
          <a:p>
            <a:pPr marL="731520" lvl="2" indent="-342900">
              <a:buFont typeface="+mj-lt"/>
              <a:buAutoNum type="alphaLcParenR"/>
            </a:pPr>
            <a:r>
              <a:rPr lang="en-US" sz="1400" dirty="0">
                <a:solidFill>
                  <a:srgbClr val="7030A0"/>
                </a:solidFill>
              </a:rPr>
              <a:t>2</a:t>
            </a:r>
            <a:r>
              <a:rPr lang="en-US" sz="1400" baseline="30000" dirty="0">
                <a:solidFill>
                  <a:srgbClr val="7030A0"/>
                </a:solidFill>
              </a:rPr>
              <a:t>nd</a:t>
            </a:r>
            <a:r>
              <a:rPr lang="en-US" sz="1400" dirty="0">
                <a:solidFill>
                  <a:srgbClr val="7030A0"/>
                </a:solidFill>
              </a:rPr>
              <a:t> - Error</a:t>
            </a:r>
          </a:p>
          <a:p>
            <a:pPr marL="731520" lvl="2" indent="-342900">
              <a:buFont typeface="+mj-lt"/>
              <a:buAutoNum type="alphaLcParenR"/>
            </a:pPr>
            <a:r>
              <a:rPr lang="en-US" sz="1400" dirty="0">
                <a:solidFill>
                  <a:srgbClr val="7030A0"/>
                </a:solidFill>
              </a:rPr>
              <a:t>1</a:t>
            </a:r>
            <a:r>
              <a:rPr lang="en-US" sz="1400" baseline="30000" dirty="0">
                <a:solidFill>
                  <a:srgbClr val="7030A0"/>
                </a:solidFill>
              </a:rPr>
              <a:t>st</a:t>
            </a:r>
            <a:r>
              <a:rPr lang="en-US" sz="1400" dirty="0">
                <a:solidFill>
                  <a:srgbClr val="7030A0"/>
                </a:solidFill>
              </a:rPr>
              <a:t> (LSB) – Sync</a:t>
            </a:r>
          </a:p>
        </p:txBody>
      </p:sp>
      <p:grpSp>
        <p:nvGrpSpPr>
          <p:cNvPr id="21" name="Group 20"/>
          <p:cNvGrpSpPr/>
          <p:nvPr/>
        </p:nvGrpSpPr>
        <p:grpSpPr>
          <a:xfrm>
            <a:off x="4038600" y="1133534"/>
            <a:ext cx="1600200" cy="409637"/>
            <a:chOff x="1600200" y="1762124"/>
            <a:chExt cx="2209800" cy="409637"/>
          </a:xfrm>
        </p:grpSpPr>
        <p:sp>
          <p:nvSpPr>
            <p:cNvPr id="25" name="TextBox 24"/>
            <p:cNvSpPr txBox="1"/>
            <p:nvPr/>
          </p:nvSpPr>
          <p:spPr>
            <a:xfrm>
              <a:off x="1600200" y="1771651"/>
              <a:ext cx="2209800" cy="400110"/>
            </a:xfrm>
            <a:prstGeom prst="rect">
              <a:avLst/>
            </a:prstGeom>
            <a:solidFill>
              <a:schemeClr val="bg1"/>
            </a:solidFill>
            <a:ln w="19050">
              <a:solidFill>
                <a:schemeClr val="tx1"/>
              </a:solidFill>
            </a:ln>
          </p:spPr>
          <p:txBody>
            <a:bodyPr wrap="square" rtlCol="0">
              <a:spAutoFit/>
            </a:bodyPr>
            <a:lstStyle/>
            <a:p>
              <a:r>
                <a:rPr lang="en-US" sz="2000" b="1" dirty="0">
                  <a:latin typeface="Arial" pitchFamily="34" charset="0"/>
                  <a:cs typeface="Arial" pitchFamily="34" charset="0"/>
                </a:rPr>
                <a:t> S        ID      </a:t>
              </a:r>
            </a:p>
          </p:txBody>
        </p:sp>
        <p:cxnSp>
          <p:nvCxnSpPr>
            <p:cNvPr id="24" name="Straight Connector 23"/>
            <p:cNvCxnSpPr/>
            <p:nvPr/>
          </p:nvCxnSpPr>
          <p:spPr>
            <a:xfrm rot="5400000">
              <a:off x="2026784" y="1966913"/>
              <a:ext cx="409577"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25" idx="1"/>
            <a:endCxn id="19" idx="0"/>
          </p:cNvCxnSpPr>
          <p:nvPr/>
        </p:nvCxnSpPr>
        <p:spPr>
          <a:xfrm rot="10800000" flipV="1">
            <a:off x="25146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7"/>
          <p:cNvCxnSpPr>
            <a:stCxn id="25" idx="3"/>
            <a:endCxn id="15" idx="0"/>
          </p:cNvCxnSpPr>
          <p:nvPr/>
        </p:nvCxnSpPr>
        <p:spPr>
          <a:xfrm>
            <a:off x="56388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6600" y="4495800"/>
            <a:ext cx="3048000" cy="738664"/>
          </a:xfrm>
          <a:prstGeom prst="rect">
            <a:avLst/>
          </a:prstGeom>
          <a:solidFill>
            <a:schemeClr val="bg1"/>
          </a:solidFill>
          <a:ln w="3175">
            <a:solidFill>
              <a:srgbClr val="0070C0"/>
            </a:solidFill>
            <a:prstDash val="lgDash"/>
          </a:ln>
        </p:spPr>
        <p:txBody>
          <a:bodyPr wrap="square" rtlCol="0">
            <a:spAutoFit/>
          </a:bodyPr>
          <a:lstStyle/>
          <a:p>
            <a:pPr algn="ctr"/>
            <a:r>
              <a:rPr lang="en-US" sz="1400" dirty="0">
                <a:solidFill>
                  <a:srgbClr val="FF0000"/>
                </a:solidFill>
              </a:rPr>
              <a:t>16 bits of identification which are: </a:t>
            </a:r>
            <a:r>
              <a:rPr lang="en-US" sz="1400" dirty="0">
                <a:solidFill>
                  <a:srgbClr val="0070C0"/>
                </a:solidFill>
              </a:rPr>
              <a:t>0xFF00 – 0xFFFF in physics event and trigger bank tags.  Refer to table.</a:t>
            </a:r>
          </a:p>
        </p:txBody>
      </p:sp>
      <p:sp>
        <p:nvSpPr>
          <p:cNvPr id="18" name="Left Brace 17"/>
          <p:cNvSpPr/>
          <p:nvPr/>
        </p:nvSpPr>
        <p:spPr>
          <a:xfrm rot="16200000">
            <a:off x="4572000" y="1066800"/>
            <a:ext cx="457200" cy="1524000"/>
          </a:xfrm>
          <a:prstGeom prst="leftBrace">
            <a:avLst>
              <a:gd name="adj1" fmla="val 41667"/>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8" name="Straight Arrow Connector 27"/>
          <p:cNvCxnSpPr>
            <a:endCxn id="17" idx="0"/>
          </p:cNvCxnSpPr>
          <p:nvPr/>
        </p:nvCxnSpPr>
        <p:spPr>
          <a:xfrm>
            <a:off x="4800600" y="2209800"/>
            <a:ext cx="0" cy="2286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81940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Disentangling</a:t>
            </a:r>
            <a:r>
              <a:rPr kumimoji="0" lang="en-US" sz="4400" b="0" i="0" u="none" strike="noStrike" kern="1200" cap="none" spc="0" normalizeH="0" noProof="0" dirty="0">
                <a:ln>
                  <a:noFill/>
                </a:ln>
                <a:solidFill>
                  <a:schemeClr val="tx1"/>
                </a:solidFill>
                <a:effectLst/>
                <a:uLnTx/>
                <a:uFillTx/>
                <a:latin typeface="+mj-lt"/>
                <a:ea typeface="+mj-ea"/>
                <a:cs typeface="+mj-cs"/>
              </a:rPr>
              <a:t> Built Physics </a:t>
            </a:r>
            <a:r>
              <a:rPr kumimoji="0" lang="en-US" sz="4400" b="0" i="0" u="none" strike="noStrike" kern="1200" cap="none" spc="0" normalizeH="0" baseline="0" noProof="0" dirty="0">
                <a:ln>
                  <a:noFill/>
                </a:ln>
                <a:solidFill>
                  <a:schemeClr val="tx1"/>
                </a:solidFill>
                <a:effectLst/>
                <a:uLnTx/>
                <a:uFillTx/>
                <a:latin typeface="+mj-lt"/>
                <a:ea typeface="+mj-ea"/>
                <a:cs typeface="+mj-cs"/>
              </a:rPr>
              <a:t>Event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rot="16200000" flipH="1">
            <a:off x="3505200" y="4495800"/>
            <a:ext cx="35052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rot="5400000" flipH="1" flipV="1">
            <a:off x="4876800" y="1371600"/>
            <a:ext cx="7620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rot="16200000" flipH="1">
            <a:off x="3314700" y="2400300"/>
            <a:ext cx="6858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rot="5400000" flipH="1" flipV="1">
            <a:off x="3352800" y="1219200"/>
            <a:ext cx="6096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flipV="1">
            <a:off x="1676400" y="3581400"/>
            <a:ext cx="762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rot="5400000" flipH="1" flipV="1">
            <a:off x="1028701" y="2019301"/>
            <a:ext cx="2209798" cy="45720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609600" y="383977"/>
            <a:ext cx="1219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Physics</a:t>
            </a:r>
          </a:p>
          <a:p>
            <a:pPr algn="ctr"/>
            <a:r>
              <a:rPr lang="en-US" sz="2000" b="1" dirty="0">
                <a:solidFill>
                  <a:schemeClr val="accent1"/>
                </a:solidFill>
                <a:latin typeface="Arial" pitchFamily="34" charset="0"/>
                <a:cs typeface="Arial" pitchFamily="34" charset="0"/>
              </a:rPr>
              <a:t>Event</a:t>
            </a:r>
          </a:p>
        </p:txBody>
      </p:sp>
      <p:sp>
        <p:nvSpPr>
          <p:cNvPr id="5" name="Rectangle 4"/>
          <p:cNvSpPr/>
          <p:nvPr/>
        </p:nvSpPr>
        <p:spPr>
          <a:xfrm>
            <a:off x="609600" y="1143000"/>
            <a:ext cx="1295400" cy="3810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itchFamily="34" charset="0"/>
                <a:cs typeface="Arial" pitchFamily="34" charset="0"/>
              </a:rPr>
              <a:t>Trigger Bank</a:t>
            </a: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6" name="TextBox 5"/>
          <p:cNvSpPr txBox="1"/>
          <p:nvPr/>
        </p:nvSpPr>
        <p:spPr>
          <a:xfrm>
            <a:off x="609600" y="1162050"/>
            <a:ext cx="12954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Length</a:t>
            </a:r>
          </a:p>
        </p:txBody>
      </p:sp>
      <p:sp>
        <p:nvSpPr>
          <p:cNvPr id="8" name="TextBox 7"/>
          <p:cNvSpPr txBox="1"/>
          <p:nvPr/>
        </p:nvSpPr>
        <p:spPr>
          <a:xfrm>
            <a:off x="609600" y="34004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Data Bank</a:t>
            </a:r>
          </a:p>
        </p:txBody>
      </p:sp>
      <p:sp>
        <p:nvSpPr>
          <p:cNvPr id="9" name="TextBox 29"/>
          <p:cNvSpPr txBox="1"/>
          <p:nvPr/>
        </p:nvSpPr>
        <p:spPr>
          <a:xfrm>
            <a:off x="609600" y="3857625"/>
            <a:ext cx="12954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19" name="TextBox 18"/>
          <p:cNvSpPr txBox="1"/>
          <p:nvPr/>
        </p:nvSpPr>
        <p:spPr>
          <a:xfrm>
            <a:off x="609600" y="45053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Data Bank</a:t>
            </a:r>
          </a:p>
        </p:txBody>
      </p:sp>
      <p:sp>
        <p:nvSpPr>
          <p:cNvPr id="22" name="TextBox 27"/>
          <p:cNvSpPr txBox="1"/>
          <p:nvPr/>
        </p:nvSpPr>
        <p:spPr>
          <a:xfrm>
            <a:off x="609600" y="1437501"/>
            <a:ext cx="1295400" cy="276999"/>
          </a:xfrm>
          <a:prstGeom prst="rect">
            <a:avLst/>
          </a:prstGeom>
          <a:no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sp>
        <p:nvSpPr>
          <p:cNvPr id="34" name="TextBox 33"/>
          <p:cNvSpPr txBox="1"/>
          <p:nvPr/>
        </p:nvSpPr>
        <p:spPr>
          <a:xfrm>
            <a:off x="2438400" y="383977"/>
            <a:ext cx="838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Bank</a:t>
            </a:r>
          </a:p>
        </p:txBody>
      </p:sp>
      <p:grpSp>
        <p:nvGrpSpPr>
          <p:cNvPr id="47" name="Group 46"/>
          <p:cNvGrpSpPr/>
          <p:nvPr/>
        </p:nvGrpSpPr>
        <p:grpSpPr>
          <a:xfrm>
            <a:off x="2333625" y="1143000"/>
            <a:ext cx="1143000" cy="2508052"/>
            <a:chOff x="3419475" y="3206948"/>
            <a:chExt cx="2219325" cy="2508052"/>
          </a:xfrm>
        </p:grpSpPr>
        <p:sp>
          <p:nvSpPr>
            <p:cNvPr id="33" name="Rectangle 32"/>
            <p:cNvSpPr/>
            <p:nvPr/>
          </p:nvSpPr>
          <p:spPr>
            <a:xfrm>
              <a:off x="3419475" y="3206948"/>
              <a:ext cx="2219325" cy="25080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35" name="TextBox 34"/>
            <p:cNvSpPr txBox="1"/>
            <p:nvPr/>
          </p:nvSpPr>
          <p:spPr>
            <a:xfrm>
              <a:off x="3429000" y="32134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Bank Length</a:t>
              </a:r>
            </a:p>
          </p:txBody>
        </p:sp>
        <p:sp>
          <p:nvSpPr>
            <p:cNvPr id="36" name="TextBox 35"/>
            <p:cNvSpPr txBox="1"/>
            <p:nvPr/>
          </p:nvSpPr>
          <p:spPr>
            <a:xfrm>
              <a:off x="3429000" y="37623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37" name="TextBox 36"/>
            <p:cNvSpPr txBox="1"/>
            <p:nvPr/>
          </p:nvSpPr>
          <p:spPr>
            <a:xfrm>
              <a:off x="3429000" y="44114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sp>
          <p:nvSpPr>
            <p:cNvPr id="38" name="TextBox 37"/>
            <p:cNvSpPr txBox="1"/>
            <p:nvPr/>
          </p:nvSpPr>
          <p:spPr>
            <a:xfrm>
              <a:off x="3429000" y="5057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43" name="TextBox 42"/>
            <p:cNvSpPr txBox="1"/>
            <p:nvPr/>
          </p:nvSpPr>
          <p:spPr>
            <a:xfrm>
              <a:off x="3429000" y="3486151"/>
              <a:ext cx="2209800" cy="276999"/>
            </a:xfrm>
            <a:prstGeom prst="rect">
              <a:avLst/>
            </a:prstGeom>
            <a:solidFill>
              <a:schemeClr val="bg1"/>
            </a:solid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grpSp>
      <p:sp>
        <p:nvSpPr>
          <p:cNvPr id="62" name="TextBox 61"/>
          <p:cNvSpPr txBox="1"/>
          <p:nvPr/>
        </p:nvSpPr>
        <p:spPr>
          <a:xfrm>
            <a:off x="3933825" y="76200"/>
            <a:ext cx="942975"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Block</a:t>
            </a:r>
          </a:p>
          <a:p>
            <a:pPr algn="ctr"/>
            <a:r>
              <a:rPr lang="en-US" sz="2000" b="1" dirty="0">
                <a:solidFill>
                  <a:schemeClr val="accent1"/>
                </a:solidFill>
                <a:latin typeface="Arial" pitchFamily="34" charset="0"/>
                <a:cs typeface="Arial" pitchFamily="34" charset="0"/>
              </a:rPr>
              <a:t>Bank</a:t>
            </a:r>
          </a:p>
        </p:txBody>
      </p:sp>
      <p:grpSp>
        <p:nvGrpSpPr>
          <p:cNvPr id="74" name="Group 73"/>
          <p:cNvGrpSpPr/>
          <p:nvPr/>
        </p:nvGrpSpPr>
        <p:grpSpPr>
          <a:xfrm>
            <a:off x="3886200" y="1162050"/>
            <a:ext cx="1152525" cy="1847315"/>
            <a:chOff x="3886200" y="1162050"/>
            <a:chExt cx="1152525" cy="1847315"/>
          </a:xfrm>
        </p:grpSpPr>
        <p:sp>
          <p:nvSpPr>
            <p:cNvPr id="61" name="Rectangle 60"/>
            <p:cNvSpPr/>
            <p:nvPr/>
          </p:nvSpPr>
          <p:spPr>
            <a:xfrm>
              <a:off x="3886200" y="1162050"/>
              <a:ext cx="11525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63" name="TextBox 62"/>
            <p:cNvSpPr txBox="1"/>
            <p:nvPr/>
          </p:nvSpPr>
          <p:spPr>
            <a:xfrm>
              <a:off x="3891146" y="1168598"/>
              <a:ext cx="1147579"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a:t>
              </a:r>
            </a:p>
          </p:txBody>
        </p:sp>
        <p:sp>
          <p:nvSpPr>
            <p:cNvPr id="64" name="TextBox 63"/>
            <p:cNvSpPr txBox="1"/>
            <p:nvPr/>
          </p:nvSpPr>
          <p:spPr>
            <a:xfrm>
              <a:off x="3891147" y="1717477"/>
              <a:ext cx="1147578"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 </a:t>
              </a:r>
              <a:r>
                <a:rPr lang="en-US" sz="1200" b="1" dirty="0" err="1">
                  <a:latin typeface="Arial" pitchFamily="34" charset="0"/>
                  <a:cs typeface="Arial" pitchFamily="34" charset="0"/>
                </a:rPr>
                <a:t>Ev</a:t>
              </a:r>
              <a:r>
                <a:rPr lang="en-US" sz="1200" b="1" dirty="0">
                  <a:latin typeface="Arial" pitchFamily="34" charset="0"/>
                  <a:cs typeface="Arial" pitchFamily="34" charset="0"/>
                </a:rPr>
                <a:t> Num</a:t>
              </a:r>
            </a:p>
          </p:txBody>
        </p:sp>
        <p:sp>
          <p:nvSpPr>
            <p:cNvPr id="65" name="TextBox 64"/>
            <p:cNvSpPr txBox="1"/>
            <p:nvPr/>
          </p:nvSpPr>
          <p:spPr>
            <a:xfrm>
              <a:off x="3891146" y="1993702"/>
              <a:ext cx="1147579"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70" name="TextBox 69"/>
            <p:cNvSpPr txBox="1"/>
            <p:nvPr/>
          </p:nvSpPr>
          <p:spPr>
            <a:xfrm>
              <a:off x="3891146" y="1441253"/>
              <a:ext cx="1147579"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                   M</a:t>
              </a:r>
            </a:p>
          </p:txBody>
        </p:sp>
      </p:grpSp>
      <p:sp>
        <p:nvSpPr>
          <p:cNvPr id="85" name="Rectangle 84"/>
          <p:cNvSpPr/>
          <p:nvPr/>
        </p:nvSpPr>
        <p:spPr>
          <a:xfrm>
            <a:off x="5486400" y="1219200"/>
            <a:ext cx="2219325" cy="5334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86" name="TextBox 85"/>
          <p:cNvSpPr txBox="1"/>
          <p:nvPr/>
        </p:nvSpPr>
        <p:spPr>
          <a:xfrm>
            <a:off x="5676900" y="127337"/>
            <a:ext cx="1676400"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a:p>
            <a:pPr algn="ctr"/>
            <a:r>
              <a:rPr lang="en-US" sz="2000" b="1" dirty="0">
                <a:solidFill>
                  <a:schemeClr val="accent1"/>
                </a:solidFill>
                <a:latin typeface="Arial" pitchFamily="34" charset="0"/>
                <a:cs typeface="Arial" pitchFamily="34" charset="0"/>
              </a:rPr>
              <a:t>(FADC 250)</a:t>
            </a:r>
          </a:p>
        </p:txBody>
      </p:sp>
      <p:sp>
        <p:nvSpPr>
          <p:cNvPr id="98" name="TextBox 97"/>
          <p:cNvSpPr txBox="1"/>
          <p:nvPr/>
        </p:nvSpPr>
        <p:spPr>
          <a:xfrm>
            <a:off x="5495925" y="38100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cxnSp>
        <p:nvCxnSpPr>
          <p:cNvPr id="102" name="Straight Connector 101"/>
          <p:cNvCxnSpPr/>
          <p:nvPr/>
        </p:nvCxnSpPr>
        <p:spPr>
          <a:xfrm rot="16200000" flipH="1">
            <a:off x="4509701" y="1576774"/>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495925" y="1225748"/>
            <a:ext cx="2209800" cy="1927027"/>
            <a:chOff x="5343525" y="1225748"/>
            <a:chExt cx="2209800" cy="1927027"/>
          </a:xfrm>
        </p:grpSpPr>
        <p:sp>
          <p:nvSpPr>
            <p:cNvPr id="87" name="TextBox 86"/>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88" name="TextBox 87"/>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4" name="TextBox 93"/>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96" name="TextBox 9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97" name="TextBox 9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99" name="TextBox 98"/>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5" name="TextBox 114"/>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19" name="TextBox 118"/>
          <p:cNvSpPr txBox="1"/>
          <p:nvPr/>
        </p:nvSpPr>
        <p:spPr>
          <a:xfrm>
            <a:off x="7905750" y="2000250"/>
            <a:ext cx="990600" cy="338554"/>
          </a:xfrm>
          <a:prstGeom prst="rect">
            <a:avLst/>
          </a:prstGeom>
          <a:noFill/>
          <a:ln>
            <a:noFill/>
            <a:prstDash val="dash"/>
          </a:ln>
        </p:spPr>
        <p:txBody>
          <a:bodyPr wrap="square" rtlCol="0">
            <a:spAutoFit/>
          </a:bodyPr>
          <a:lstStyle/>
          <a:p>
            <a:pPr algn="ctr"/>
            <a:r>
              <a:rPr lang="en-US" sz="1600" dirty="0">
                <a:solidFill>
                  <a:srgbClr val="0070C0"/>
                </a:solidFill>
              </a:rPr>
              <a:t>Module 1</a:t>
            </a:r>
          </a:p>
        </p:txBody>
      </p:sp>
      <p:sp>
        <p:nvSpPr>
          <p:cNvPr id="121" name="Left Brace 120"/>
          <p:cNvSpPr/>
          <p:nvPr/>
        </p:nvSpPr>
        <p:spPr>
          <a:xfrm flipH="1">
            <a:off x="7772400" y="1219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grpSp>
        <p:nvGrpSpPr>
          <p:cNvPr id="125" name="Group 124"/>
          <p:cNvGrpSpPr/>
          <p:nvPr/>
        </p:nvGrpSpPr>
        <p:grpSpPr>
          <a:xfrm>
            <a:off x="5495925" y="4626173"/>
            <a:ext cx="2209800" cy="1927027"/>
            <a:chOff x="5343525" y="1225748"/>
            <a:chExt cx="2209800" cy="1927027"/>
          </a:xfrm>
        </p:grpSpPr>
        <p:sp>
          <p:nvSpPr>
            <p:cNvPr id="126" name="TextBox 125"/>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27" name="TextBox 126"/>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8" name="TextBox 127"/>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29" name="TextBox 128"/>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30" name="TextBox 129"/>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1" name="TextBox 130"/>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32" name="TextBox 131"/>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33" name="TextBox 132"/>
          <p:cNvSpPr txBox="1"/>
          <p:nvPr/>
        </p:nvSpPr>
        <p:spPr>
          <a:xfrm>
            <a:off x="7848600" y="5429250"/>
            <a:ext cx="1066800" cy="338554"/>
          </a:xfrm>
          <a:prstGeom prst="rect">
            <a:avLst/>
          </a:prstGeom>
          <a:noFill/>
          <a:ln>
            <a:noFill/>
            <a:prstDash val="dash"/>
          </a:ln>
        </p:spPr>
        <p:txBody>
          <a:bodyPr wrap="square" rtlCol="0">
            <a:spAutoFit/>
          </a:bodyPr>
          <a:lstStyle/>
          <a:p>
            <a:pPr algn="ctr"/>
            <a:r>
              <a:rPr lang="en-US" sz="1600" dirty="0">
                <a:solidFill>
                  <a:srgbClr val="0070C0"/>
                </a:solidFill>
              </a:rPr>
              <a:t>Module K</a:t>
            </a:r>
          </a:p>
        </p:txBody>
      </p:sp>
      <p:sp>
        <p:nvSpPr>
          <p:cNvPr id="134" name="Left Brace 133"/>
          <p:cNvSpPr/>
          <p:nvPr/>
        </p:nvSpPr>
        <p:spPr>
          <a:xfrm flipH="1">
            <a:off x="7772400" y="4648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42" name="TextBox 141"/>
          <p:cNvSpPr txBox="1"/>
          <p:nvPr/>
        </p:nvSpPr>
        <p:spPr>
          <a:xfrm>
            <a:off x="3276600" y="3949005"/>
            <a:ext cx="1724025" cy="1384995"/>
          </a:xfrm>
          <a:prstGeom prst="rect">
            <a:avLst/>
          </a:prstGeom>
          <a:noFill/>
          <a:ln w="3175">
            <a:solidFill>
              <a:srgbClr val="0070C0"/>
            </a:solidFill>
            <a:prstDash val="lgDash"/>
          </a:ln>
        </p:spPr>
        <p:txBody>
          <a:bodyPr wrap="square" rtlCol="0">
            <a:spAutoFit/>
          </a:bodyPr>
          <a:lstStyle/>
          <a:p>
            <a:r>
              <a:rPr lang="en-US" sz="1200" dirty="0">
                <a:solidFill>
                  <a:srgbClr val="0070C0"/>
                </a:solidFill>
              </a:rPr>
              <a:t>One data block for each DMA in a single ROC. Each block must read out unique modules and in the same manner. In single event mode, only one block exists.</a:t>
            </a:r>
          </a:p>
        </p:txBody>
      </p:sp>
      <p:sp>
        <p:nvSpPr>
          <p:cNvPr id="143" name="TextBox 142"/>
          <p:cNvSpPr txBox="1"/>
          <p:nvPr/>
        </p:nvSpPr>
        <p:spPr>
          <a:xfrm>
            <a:off x="838200" y="5786735"/>
            <a:ext cx="3657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Data Format</a:t>
            </a:r>
          </a:p>
        </p:txBody>
      </p:sp>
      <p:cxnSp>
        <p:nvCxnSpPr>
          <p:cNvPr id="146" name="Straight Arrow Connector 145"/>
          <p:cNvCxnSpPr>
            <a:stCxn id="142" idx="0"/>
            <a:endCxn id="37" idx="3"/>
          </p:cNvCxnSpPr>
          <p:nvPr/>
        </p:nvCxnSpPr>
        <p:spPr>
          <a:xfrm rot="16200000" flipV="1">
            <a:off x="3168448" y="2978840"/>
            <a:ext cx="1278343" cy="66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8350" y="4489608"/>
            <a:ext cx="114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Last block may have data associated only with last event.</a:t>
            </a:r>
          </a:p>
        </p:txBody>
      </p:sp>
      <p:cxnSp>
        <p:nvCxnSpPr>
          <p:cNvPr id="78" name="Straight Arrow Connector 77"/>
          <p:cNvCxnSpPr>
            <a:stCxn id="72" idx="0"/>
            <a:endCxn id="38" idx="2"/>
          </p:cNvCxnSpPr>
          <p:nvPr/>
        </p:nvCxnSpPr>
        <p:spPr>
          <a:xfrm rot="5400000" flipH="1" flipV="1">
            <a:off x="2333989" y="3916019"/>
            <a:ext cx="849450" cy="297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Arrow Connector 142"/>
          <p:cNvCxnSpPr>
            <a:stCxn id="138" idx="6"/>
          </p:cNvCxnSpPr>
          <p:nvPr/>
        </p:nvCxnSpPr>
        <p:spPr>
          <a:xfrm flipV="1">
            <a:off x="2257425" y="3436203"/>
            <a:ext cx="3800475" cy="1135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9" idx="6"/>
          </p:cNvCxnSpPr>
          <p:nvPr/>
        </p:nvCxnSpPr>
        <p:spPr>
          <a:xfrm>
            <a:off x="2247900" y="1616154"/>
            <a:ext cx="3810000" cy="128664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4350" y="1025604"/>
            <a:ext cx="1447799" cy="4267200"/>
            <a:chOff x="533400" y="1219200"/>
            <a:chExt cx="2219325" cy="4267200"/>
          </a:xfrm>
        </p:grpSpPr>
        <p:sp>
          <p:nvSpPr>
            <p:cNvPr id="83" name="Rectangle 82"/>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101" name="TextBox 100"/>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102" name="Group 6"/>
            <p:cNvGrpSpPr/>
            <p:nvPr/>
          </p:nvGrpSpPr>
          <p:grpSpPr>
            <a:xfrm>
              <a:off x="542925" y="1225748"/>
              <a:ext cx="2209800" cy="1927027"/>
              <a:chOff x="5343525" y="1225748"/>
              <a:chExt cx="2209800" cy="1927027"/>
            </a:xfrm>
          </p:grpSpPr>
          <p:sp>
            <p:nvSpPr>
              <p:cNvPr id="115" name="TextBox 11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16" name="TextBox 11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17" name="TextBox 11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8" name="TextBox 117"/>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9" name="TextBox 118"/>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20" name="TextBox 119"/>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21" name="TextBox 120"/>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03" name="Group 16"/>
            <p:cNvGrpSpPr/>
            <p:nvPr/>
          </p:nvGrpSpPr>
          <p:grpSpPr>
            <a:xfrm>
              <a:off x="542925" y="3152775"/>
              <a:ext cx="2209800" cy="1927027"/>
              <a:chOff x="5343525" y="1225748"/>
              <a:chExt cx="2209800" cy="1927027"/>
            </a:xfrm>
          </p:grpSpPr>
          <p:sp>
            <p:nvSpPr>
              <p:cNvPr id="105" name="TextBox 10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06" name="TextBox 10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7" name="TextBox 10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1" name="TextBox 1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2" name="TextBox 1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13" name="TextBox 1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4" name="TextBox 1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139" name="Oval 138"/>
          <p:cNvSpPr/>
          <p:nvPr/>
        </p:nvSpPr>
        <p:spPr>
          <a:xfrm>
            <a:off x="419100" y="13494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428625" y="32830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p:cNvSpPr/>
          <p:nvPr/>
        </p:nvSpPr>
        <p:spPr>
          <a:xfrm flipH="1">
            <a:off x="2200275" y="2838331"/>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6" name="Left Brace 15"/>
          <p:cNvSpPr/>
          <p:nvPr/>
        </p:nvSpPr>
        <p:spPr>
          <a:xfrm flipH="1">
            <a:off x="22002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79" name="Straight Arrow Connector 78"/>
          <p:cNvCxnSpPr>
            <a:stCxn id="78" idx="6"/>
          </p:cNvCxnSpPr>
          <p:nvPr/>
        </p:nvCxnSpPr>
        <p:spPr>
          <a:xfrm flipV="1">
            <a:off x="2247900" y="1988403"/>
            <a:ext cx="3810000" cy="14089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6"/>
          </p:cNvCxnSpPr>
          <p:nvPr/>
        </p:nvCxnSpPr>
        <p:spPr>
          <a:xfrm flipV="1">
            <a:off x="2247900" y="1455003"/>
            <a:ext cx="3810000" cy="875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530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p:txBody>
      </p:sp>
      <p:grpSp>
        <p:nvGrpSpPr>
          <p:cNvPr id="27" name="Group 26"/>
          <p:cNvGrpSpPr/>
          <p:nvPr/>
        </p:nvGrpSpPr>
        <p:grpSpPr>
          <a:xfrm>
            <a:off x="600076" y="920829"/>
            <a:ext cx="1447799" cy="4267200"/>
            <a:chOff x="533400" y="1219200"/>
            <a:chExt cx="2219325" cy="4267200"/>
          </a:xfrm>
        </p:grpSpPr>
        <p:sp>
          <p:nvSpPr>
            <p:cNvPr id="2" name="Rectangle 1"/>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4" name="TextBox 3"/>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7" name="Group 6"/>
            <p:cNvGrpSpPr/>
            <p:nvPr/>
          </p:nvGrpSpPr>
          <p:grpSpPr>
            <a:xfrm>
              <a:off x="542925" y="1225748"/>
              <a:ext cx="2209800" cy="1927027"/>
              <a:chOff x="5343525" y="1225748"/>
              <a:chExt cx="2209800" cy="1927027"/>
            </a:xfrm>
          </p:grpSpPr>
          <p:sp>
            <p:nvSpPr>
              <p:cNvPr id="8" name="TextBox 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9" name="TextBox 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 name="TextBox 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 name="TextBox 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2" name="TextBox 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 name="TextBox 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4" name="TextBox 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7" name="Group 16"/>
            <p:cNvGrpSpPr/>
            <p:nvPr/>
          </p:nvGrpSpPr>
          <p:grpSpPr>
            <a:xfrm>
              <a:off x="542925" y="3152775"/>
              <a:ext cx="2209800" cy="1927027"/>
              <a:chOff x="5343525" y="1225748"/>
              <a:chExt cx="2209800" cy="1927027"/>
            </a:xfrm>
          </p:grpSpPr>
          <p:sp>
            <p:nvSpPr>
              <p:cNvPr id="18" name="TextBox 1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9" name="TextBox 1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20" name="TextBox 1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21" name="TextBox 2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22" name="TextBox 2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23" name="TextBox 2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24" name="TextBox 2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25" name="TextBox 24"/>
          <p:cNvSpPr txBox="1"/>
          <p:nvPr/>
        </p:nvSpPr>
        <p:spPr>
          <a:xfrm>
            <a:off x="2352675" y="3657481"/>
            <a:ext cx="914400" cy="307777"/>
          </a:xfrm>
          <a:prstGeom prst="rect">
            <a:avLst/>
          </a:prstGeom>
          <a:noFill/>
          <a:ln>
            <a:noFill/>
            <a:prstDash val="dash"/>
          </a:ln>
        </p:spPr>
        <p:txBody>
          <a:bodyPr wrap="square" rtlCol="0">
            <a:spAutoFit/>
          </a:bodyPr>
          <a:lstStyle/>
          <a:p>
            <a:pPr algn="ctr"/>
            <a:r>
              <a:rPr lang="en-US" sz="1400" dirty="0">
                <a:solidFill>
                  <a:srgbClr val="0070C0"/>
                </a:solidFill>
              </a:rPr>
              <a:t>Module 2</a:t>
            </a:r>
          </a:p>
        </p:txBody>
      </p:sp>
      <p:grpSp>
        <p:nvGrpSpPr>
          <p:cNvPr id="28" name="Group 27"/>
          <p:cNvGrpSpPr/>
          <p:nvPr/>
        </p:nvGrpSpPr>
        <p:grpSpPr>
          <a:xfrm>
            <a:off x="3419476" y="920829"/>
            <a:ext cx="1447799" cy="4267200"/>
            <a:chOff x="533400" y="1219200"/>
            <a:chExt cx="2219325" cy="4267200"/>
          </a:xfrm>
        </p:grpSpPr>
        <p:sp>
          <p:nvSpPr>
            <p:cNvPr id="29" name="Rectangle 28"/>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30" name="TextBox 29"/>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31" name="Group 6"/>
            <p:cNvGrpSpPr/>
            <p:nvPr/>
          </p:nvGrpSpPr>
          <p:grpSpPr>
            <a:xfrm>
              <a:off x="542925" y="1225748"/>
              <a:ext cx="2209800" cy="1927027"/>
              <a:chOff x="5343525" y="1225748"/>
              <a:chExt cx="2209800" cy="1927027"/>
            </a:xfrm>
          </p:grpSpPr>
          <p:sp>
            <p:nvSpPr>
              <p:cNvPr id="40" name="TextBox 39"/>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41" name="TextBox 40"/>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42" name="TextBox 41"/>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43" name="TextBox 42"/>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44" name="TextBox 43"/>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45" name="TextBox 44"/>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46" name="TextBox 45"/>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32" name="Group 16"/>
            <p:cNvGrpSpPr/>
            <p:nvPr/>
          </p:nvGrpSpPr>
          <p:grpSpPr>
            <a:xfrm>
              <a:off x="542925" y="3152775"/>
              <a:ext cx="2209800" cy="1927027"/>
              <a:chOff x="5343525" y="1225748"/>
              <a:chExt cx="2209800" cy="1927027"/>
            </a:xfrm>
          </p:grpSpPr>
          <p:sp>
            <p:nvSpPr>
              <p:cNvPr id="33" name="TextBox 32"/>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34" name="TextBox 33"/>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35" name="TextBox 34"/>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36" name="TextBox 3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37" name="TextBox 3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38" name="TextBox 37"/>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39" name="TextBox 38"/>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47" name="Left Brace 46"/>
          <p:cNvSpPr/>
          <p:nvPr/>
        </p:nvSpPr>
        <p:spPr>
          <a:xfrm>
            <a:off x="31908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8" name="Left Brace 47"/>
          <p:cNvSpPr/>
          <p:nvPr/>
        </p:nvSpPr>
        <p:spPr>
          <a:xfrm>
            <a:off x="3190875" y="2825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9" name="TextBox 48"/>
          <p:cNvSpPr txBox="1"/>
          <p:nvPr/>
        </p:nvSpPr>
        <p:spPr>
          <a:xfrm>
            <a:off x="3286125"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2</a:t>
            </a:r>
          </a:p>
          <a:p>
            <a:pPr algn="ctr"/>
            <a:r>
              <a:rPr lang="en-US" sz="2000" b="1" dirty="0">
                <a:solidFill>
                  <a:schemeClr val="accent1"/>
                </a:solidFill>
                <a:latin typeface="Arial" pitchFamily="34" charset="0"/>
                <a:cs typeface="Arial" pitchFamily="34" charset="0"/>
              </a:rPr>
              <a:t>Raw Data</a:t>
            </a:r>
          </a:p>
        </p:txBody>
      </p:sp>
      <p:sp>
        <p:nvSpPr>
          <p:cNvPr id="71" name="TextBox 70"/>
          <p:cNvSpPr txBox="1"/>
          <p:nvPr/>
        </p:nvSpPr>
        <p:spPr>
          <a:xfrm>
            <a:off x="619125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Event 1 Raw Data</a:t>
            </a:r>
          </a:p>
        </p:txBody>
      </p:sp>
      <p:sp>
        <p:nvSpPr>
          <p:cNvPr id="72" name="Oval 71"/>
          <p:cNvSpPr/>
          <p:nvPr/>
        </p:nvSpPr>
        <p:spPr>
          <a:xfrm>
            <a:off x="419100" y="11970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9100" y="31306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Brace 84"/>
          <p:cNvSpPr/>
          <p:nvPr/>
        </p:nvSpPr>
        <p:spPr>
          <a:xfrm flipH="1">
            <a:off x="8115300" y="921603"/>
            <a:ext cx="190500" cy="2743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6" name="TextBox 85"/>
          <p:cNvSpPr txBox="1"/>
          <p:nvPr/>
        </p:nvSpPr>
        <p:spPr>
          <a:xfrm>
            <a:off x="8191500" y="2131278"/>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sp>
        <p:nvSpPr>
          <p:cNvPr id="96" name="Left Brace 95"/>
          <p:cNvSpPr/>
          <p:nvPr/>
        </p:nvSpPr>
        <p:spPr>
          <a:xfrm flipH="1">
            <a:off x="8143873" y="3741003"/>
            <a:ext cx="161926"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7" name="TextBox 96"/>
          <p:cNvSpPr txBox="1"/>
          <p:nvPr/>
        </p:nvSpPr>
        <p:spPr>
          <a:xfrm>
            <a:off x="8191500" y="4341078"/>
            <a:ext cx="762000" cy="338554"/>
          </a:xfrm>
          <a:prstGeom prst="rect">
            <a:avLst/>
          </a:prstGeom>
          <a:noFill/>
          <a:ln>
            <a:noFill/>
            <a:prstDash val="dash"/>
          </a:ln>
        </p:spPr>
        <p:txBody>
          <a:bodyPr wrap="square" rtlCol="0">
            <a:spAutoFit/>
          </a:bodyPr>
          <a:lstStyle/>
          <a:p>
            <a:pPr algn="ctr"/>
            <a:r>
              <a:rPr lang="en-US" sz="1600" dirty="0">
                <a:solidFill>
                  <a:srgbClr val="0070C0"/>
                </a:solidFill>
              </a:rPr>
              <a:t>ROC 2</a:t>
            </a:r>
          </a:p>
        </p:txBody>
      </p:sp>
      <p:sp>
        <p:nvSpPr>
          <p:cNvPr id="98" name="Oval 97"/>
          <p:cNvSpPr/>
          <p:nvPr/>
        </p:nvSpPr>
        <p:spPr>
          <a:xfrm>
            <a:off x="3248025" y="1197054"/>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48025" y="3130629"/>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98" idx="6"/>
          </p:cNvCxnSpPr>
          <p:nvPr/>
        </p:nvCxnSpPr>
        <p:spPr>
          <a:xfrm>
            <a:off x="5076825" y="1463754"/>
            <a:ext cx="942975" cy="28106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p:cNvCxnSpPr>
          <p:nvPr/>
        </p:nvCxnSpPr>
        <p:spPr>
          <a:xfrm>
            <a:off x="5076825" y="3397329"/>
            <a:ext cx="942975" cy="141047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76300" y="5862935"/>
            <a:ext cx="71247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To Disentangled FADC 250 Raw Data</a:t>
            </a:r>
          </a:p>
        </p:txBody>
      </p:sp>
      <p:sp>
        <p:nvSpPr>
          <p:cNvPr id="122" name="TextBox 121"/>
          <p:cNvSpPr txBox="1"/>
          <p:nvPr/>
        </p:nvSpPr>
        <p:spPr>
          <a:xfrm>
            <a:off x="2095500" y="50832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1</a:t>
            </a:r>
          </a:p>
        </p:txBody>
      </p:sp>
      <p:sp>
        <p:nvSpPr>
          <p:cNvPr id="123" name="TextBox 122"/>
          <p:cNvSpPr txBox="1"/>
          <p:nvPr/>
        </p:nvSpPr>
        <p:spPr>
          <a:xfrm>
            <a:off x="2095500" y="53880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2</a:t>
            </a:r>
          </a:p>
        </p:txBody>
      </p:sp>
      <p:cxnSp>
        <p:nvCxnSpPr>
          <p:cNvPr id="124" name="Straight Arrow Connector 123"/>
          <p:cNvCxnSpPr/>
          <p:nvPr/>
        </p:nvCxnSpPr>
        <p:spPr>
          <a:xfrm rot="10800000">
            <a:off x="2095500" y="5007054"/>
            <a:ext cx="304804" cy="152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a:off x="2009775" y="5321379"/>
            <a:ext cx="381000" cy="13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2674" y="1882854"/>
            <a:ext cx="885825" cy="307777"/>
          </a:xfrm>
          <a:prstGeom prst="rect">
            <a:avLst/>
          </a:prstGeom>
          <a:noFill/>
          <a:ln>
            <a:noFill/>
            <a:prstDash val="dash"/>
          </a:ln>
        </p:spPr>
        <p:txBody>
          <a:bodyPr wrap="square" rtlCol="0">
            <a:spAutoFit/>
          </a:bodyPr>
          <a:lstStyle/>
          <a:p>
            <a:pPr algn="ctr"/>
            <a:r>
              <a:rPr lang="en-US" sz="1400" dirty="0">
                <a:solidFill>
                  <a:srgbClr val="0070C0"/>
                </a:solidFill>
              </a:rPr>
              <a:t>Module 1</a:t>
            </a:r>
          </a:p>
        </p:txBody>
      </p:sp>
      <p:sp>
        <p:nvSpPr>
          <p:cNvPr id="51" name="Rectangle 50"/>
          <p:cNvSpPr/>
          <p:nvPr/>
        </p:nvSpPr>
        <p:spPr>
          <a:xfrm>
            <a:off x="6057901" y="920829"/>
            <a:ext cx="1932466" cy="442037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grpSp>
        <p:nvGrpSpPr>
          <p:cNvPr id="88" name="Group 87"/>
          <p:cNvGrpSpPr/>
          <p:nvPr/>
        </p:nvGrpSpPr>
        <p:grpSpPr>
          <a:xfrm>
            <a:off x="6061782" y="3702903"/>
            <a:ext cx="1928590" cy="1658124"/>
            <a:chOff x="6254615" y="1314450"/>
            <a:chExt cx="1444895" cy="1658124"/>
          </a:xfrm>
        </p:grpSpPr>
        <p:sp>
          <p:nvSpPr>
            <p:cNvPr id="89" name="TextBox 88"/>
            <p:cNvSpPr txBox="1"/>
            <p:nvPr/>
          </p:nvSpPr>
          <p:spPr>
            <a:xfrm>
              <a:off x="6254615" y="1314450"/>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ROC 2 Bank Header</a:t>
              </a:r>
            </a:p>
          </p:txBody>
        </p:sp>
        <p:sp>
          <p:nvSpPr>
            <p:cNvPr id="90" name="TextBox 89"/>
            <p:cNvSpPr txBox="1"/>
            <p:nvPr/>
          </p:nvSpPr>
          <p:spPr>
            <a:xfrm>
              <a:off x="6254615" y="1590675"/>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1 Event Header</a:t>
              </a:r>
            </a:p>
          </p:txBody>
        </p:sp>
        <p:sp>
          <p:nvSpPr>
            <p:cNvPr id="91" name="TextBox 90"/>
            <p:cNvSpPr txBox="1"/>
            <p:nvPr/>
          </p:nvSpPr>
          <p:spPr>
            <a:xfrm>
              <a:off x="6254615" y="1868269"/>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2" name="TextBox 91"/>
            <p:cNvSpPr txBox="1"/>
            <p:nvPr/>
          </p:nvSpPr>
          <p:spPr>
            <a:xfrm>
              <a:off x="6254615" y="2141577"/>
              <a:ext cx="1441585"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2 Event Head</a:t>
              </a:r>
              <a:r>
                <a:rPr lang="en-US" sz="1200" b="1" dirty="0">
                  <a:latin typeface="Arial" pitchFamily="34" charset="0"/>
                  <a:cs typeface="Arial" pitchFamily="34" charset="0"/>
                </a:rPr>
                <a:t>er</a:t>
              </a:r>
            </a:p>
          </p:txBody>
        </p:sp>
        <p:sp>
          <p:nvSpPr>
            <p:cNvPr id="93" name="TextBox 92"/>
            <p:cNvSpPr txBox="1"/>
            <p:nvPr/>
          </p:nvSpPr>
          <p:spPr>
            <a:xfrm>
              <a:off x="6254615" y="2418576"/>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5" name="TextBox 94"/>
            <p:cNvSpPr txBox="1"/>
            <p:nvPr/>
          </p:nvSpPr>
          <p:spPr>
            <a:xfrm>
              <a:off x="6257925" y="2695575"/>
              <a:ext cx="1441585"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grpSp>
        <p:nvGrpSpPr>
          <p:cNvPr id="201" name="Group 200"/>
          <p:cNvGrpSpPr/>
          <p:nvPr/>
        </p:nvGrpSpPr>
        <p:grpSpPr>
          <a:xfrm>
            <a:off x="6066196" y="920829"/>
            <a:ext cx="1925400" cy="2781300"/>
            <a:chOff x="5951896" y="838200"/>
            <a:chExt cx="1925400" cy="2781300"/>
          </a:xfrm>
        </p:grpSpPr>
        <p:sp>
          <p:nvSpPr>
            <p:cNvPr id="65" name="TextBox 64"/>
            <p:cNvSpPr txBox="1"/>
            <p:nvPr/>
          </p:nvSpPr>
          <p:spPr>
            <a:xfrm>
              <a:off x="5951896" y="838200"/>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ROC 1 Bank Header</a:t>
              </a:r>
            </a:p>
          </p:txBody>
        </p:sp>
        <p:sp>
          <p:nvSpPr>
            <p:cNvPr id="66" name="TextBox 65"/>
            <p:cNvSpPr txBox="1"/>
            <p:nvPr/>
          </p:nvSpPr>
          <p:spPr>
            <a:xfrm>
              <a:off x="5951896" y="1114425"/>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1 Event Header</a:t>
              </a:r>
            </a:p>
          </p:txBody>
        </p:sp>
        <p:sp>
          <p:nvSpPr>
            <p:cNvPr id="67" name="TextBox 66"/>
            <p:cNvSpPr txBox="1"/>
            <p:nvPr/>
          </p:nvSpPr>
          <p:spPr>
            <a:xfrm>
              <a:off x="5951896" y="1392019"/>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68" name="TextBox 67"/>
            <p:cNvSpPr txBox="1"/>
            <p:nvPr/>
          </p:nvSpPr>
          <p:spPr>
            <a:xfrm>
              <a:off x="5951896" y="1665327"/>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2 Event Header</a:t>
              </a:r>
            </a:p>
          </p:txBody>
        </p:sp>
        <p:sp>
          <p:nvSpPr>
            <p:cNvPr id="55" name="TextBox 54"/>
            <p:cNvSpPr txBox="1"/>
            <p:nvPr/>
          </p:nvSpPr>
          <p:spPr>
            <a:xfrm>
              <a:off x="5951896" y="1942326"/>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49" name="TextBox 148"/>
            <p:cNvSpPr txBox="1"/>
            <p:nvPr/>
          </p:nvSpPr>
          <p:spPr>
            <a:xfrm>
              <a:off x="5953125" y="251460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J Event Header</a:t>
              </a:r>
            </a:p>
          </p:txBody>
        </p:sp>
        <p:sp>
          <p:nvSpPr>
            <p:cNvPr id="153" name="TextBox 152"/>
            <p:cNvSpPr txBox="1"/>
            <p:nvPr/>
          </p:nvSpPr>
          <p:spPr>
            <a:xfrm>
              <a:off x="5953125" y="279005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56" name="TextBox 155"/>
            <p:cNvSpPr txBox="1"/>
            <p:nvPr/>
          </p:nvSpPr>
          <p:spPr>
            <a:xfrm>
              <a:off x="5953125" y="306705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K Event Header</a:t>
              </a:r>
            </a:p>
          </p:txBody>
        </p:sp>
        <p:sp>
          <p:nvSpPr>
            <p:cNvPr id="157" name="TextBox 156"/>
            <p:cNvSpPr txBox="1"/>
            <p:nvPr/>
          </p:nvSpPr>
          <p:spPr>
            <a:xfrm>
              <a:off x="5953125" y="334250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93" name="TextBox 192"/>
            <p:cNvSpPr txBox="1"/>
            <p:nvPr/>
          </p:nvSpPr>
          <p:spPr>
            <a:xfrm>
              <a:off x="5953125" y="2209800"/>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524000"/>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Disentangled Physics Event</a:t>
            </a:r>
          </a:p>
        </p:txBody>
      </p:sp>
      <p:sp>
        <p:nvSpPr>
          <p:cNvPr id="3" name="TextBox 2"/>
          <p:cNvSpPr txBox="1"/>
          <p:nvPr/>
        </p:nvSpPr>
        <p:spPr>
          <a:xfrm>
            <a:off x="4800600" y="4572000"/>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raw data from all ROCs.</a:t>
            </a:r>
          </a:p>
          <a:p>
            <a:r>
              <a:rPr lang="en-US" sz="1200" dirty="0">
                <a:solidFill>
                  <a:srgbClr val="0070C0"/>
                </a:solidFill>
              </a:rPr>
              <a:t>See Single Event Data Bank diagram.</a:t>
            </a:r>
          </a:p>
        </p:txBody>
      </p:sp>
      <p:cxnSp>
        <p:nvCxnSpPr>
          <p:cNvPr id="8" name="Straight Arrow Connector 7"/>
          <p:cNvCxnSpPr>
            <a:stCxn id="3" idx="1"/>
            <a:endCxn id="29" idx="3"/>
          </p:cNvCxnSpPr>
          <p:nvPr/>
        </p:nvCxnSpPr>
        <p:spPr>
          <a:xfrm rot="10800000">
            <a:off x="3810000" y="4286935"/>
            <a:ext cx="990600" cy="515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095500"/>
            <a:ext cx="2209800" cy="2552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21145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8" name="TextBox 17"/>
          <p:cNvSpPr txBox="1"/>
          <p:nvPr/>
        </p:nvSpPr>
        <p:spPr>
          <a:xfrm>
            <a:off x="1600200" y="26683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1 Data Bank</a:t>
            </a:r>
          </a:p>
          <a:p>
            <a:pPr algn="ctr"/>
            <a:endParaRPr lang="en-US" sz="1200" b="1" dirty="0">
              <a:latin typeface="Arial" pitchFamily="34" charset="0"/>
              <a:cs typeface="Arial" pitchFamily="34" charset="0"/>
            </a:endParaRPr>
          </a:p>
        </p:txBody>
      </p:sp>
      <p:sp>
        <p:nvSpPr>
          <p:cNvPr id="19" name="TextBox 29"/>
          <p:cNvSpPr txBox="1"/>
          <p:nvPr/>
        </p:nvSpPr>
        <p:spPr>
          <a:xfrm>
            <a:off x="1600200" y="33160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21950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2" name="TextBox 21"/>
          <p:cNvSpPr txBox="1"/>
          <p:nvPr/>
        </p:nvSpPr>
        <p:spPr>
          <a:xfrm>
            <a:off x="533400" y="33528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4" name="Left Brace 34"/>
          <p:cNvSpPr/>
          <p:nvPr/>
        </p:nvSpPr>
        <p:spPr>
          <a:xfrm>
            <a:off x="1219200" y="20955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2696944"/>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00200" y="39637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M Data Bank</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586800" y="1914963"/>
            <a:ext cx="180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2396363"/>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19669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1966964"/>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2701163"/>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2701163"/>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3005189"/>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3143688"/>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48200" y="1966964"/>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a:t>
            </a:r>
          </a:p>
        </p:txBody>
      </p:sp>
      <p:grpSp>
        <p:nvGrpSpPr>
          <p:cNvPr id="40" name="Group 39"/>
          <p:cNvGrpSpPr/>
          <p:nvPr/>
        </p:nvGrpSpPr>
        <p:grpSpPr>
          <a:xfrm>
            <a:off x="5334000" y="2396363"/>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3005963"/>
            <a:ext cx="1715626" cy="1327912"/>
            <a:chOff x="5562600" y="1600200"/>
            <a:chExt cx="1715626" cy="1327912"/>
          </a:xfrm>
        </p:grpSpPr>
        <p:sp>
          <p:nvSpPr>
            <p:cNvPr id="47" name="TextBox 46"/>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8" name="TextBox 47"/>
            <p:cNvSpPr txBox="1"/>
            <p:nvPr/>
          </p:nvSpPr>
          <p:spPr>
            <a:xfrm rot="3252188">
              <a:off x="5933702" y="2200027"/>
              <a:ext cx="89271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2237013"/>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2390000"/>
            <a:ext cx="2209800" cy="277000"/>
            <a:chOff x="1752600" y="152399"/>
            <a:chExt cx="2209800" cy="277000"/>
          </a:xfrm>
        </p:grpSpPr>
        <p:sp>
          <p:nvSpPr>
            <p:cNvPr id="58"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3810000" y="2528501"/>
            <a:ext cx="1524000" cy="636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457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Content Type Codes</a:t>
            </a:r>
          </a:p>
        </p:txBody>
      </p:sp>
      <p:graphicFrame>
        <p:nvGraphicFramePr>
          <p:cNvPr id="3" name="Table 2"/>
          <p:cNvGraphicFramePr>
            <a:graphicFrameLocks noGrp="1"/>
          </p:cNvGraphicFramePr>
          <p:nvPr>
            <p:extLst>
              <p:ext uri="{D42A27DB-BD31-4B8C-83A1-F6EECF244321}">
                <p14:modId xmlns:p14="http://schemas.microsoft.com/office/powerpoint/2010/main" val="1536333881"/>
              </p:ext>
            </p:extLst>
          </p:nvPr>
        </p:nvGraphicFramePr>
        <p:xfrm>
          <a:off x="376125" y="1066800"/>
          <a:ext cx="8391750" cy="5273040"/>
        </p:xfrm>
        <a:graphic>
          <a:graphicData uri="http://schemas.openxmlformats.org/drawingml/2006/table">
            <a:tbl>
              <a:tblPr firstRow="1" bandRow="1">
                <a:tableStyleId>{85BE263C-DBD7-4A20-BB59-AAB30ACAA65A}</a:tableStyleId>
              </a:tblPr>
              <a:tblGrid>
                <a:gridCol w="1568524">
                  <a:extLst>
                    <a:ext uri="{9D8B030D-6E8A-4147-A177-3AD203B41FA5}">
                      <a16:colId xmlns:a16="http://schemas.microsoft.com/office/drawing/2014/main" val="20000"/>
                    </a:ext>
                  </a:extLst>
                </a:gridCol>
                <a:gridCol w="2274507">
                  <a:extLst>
                    <a:ext uri="{9D8B030D-6E8A-4147-A177-3AD203B41FA5}">
                      <a16:colId xmlns:a16="http://schemas.microsoft.com/office/drawing/2014/main" val="20001"/>
                    </a:ext>
                  </a:extLst>
                </a:gridCol>
                <a:gridCol w="1411671">
                  <a:extLst>
                    <a:ext uri="{9D8B030D-6E8A-4147-A177-3AD203B41FA5}">
                      <a16:colId xmlns:a16="http://schemas.microsoft.com/office/drawing/2014/main" val="20002"/>
                    </a:ext>
                  </a:extLst>
                </a:gridCol>
                <a:gridCol w="3137048">
                  <a:extLst>
                    <a:ext uri="{9D8B030D-6E8A-4147-A177-3AD203B41FA5}">
                      <a16:colId xmlns:a16="http://schemas.microsoft.com/office/drawing/2014/main" val="20003"/>
                    </a:ext>
                  </a:extLst>
                </a:gridCol>
              </a:tblGrid>
              <a:tr h="321644">
                <a:tc>
                  <a:txBody>
                    <a:bodyPr/>
                    <a:lstStyle/>
                    <a:p>
                      <a:pPr algn="ct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63163">
                <a:tc>
                  <a:txBody>
                    <a:bodyPr/>
                    <a:lstStyle/>
                    <a:p>
                      <a:pPr algn="ctr"/>
                      <a:r>
                        <a:rPr lang="en-US" sz="1200" b="1" dirty="0"/>
                        <a:t>0x0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unknown (not swapped)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t>0x21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err="1"/>
                        <a:t>Hollerit</a:t>
                      </a:r>
                      <a:r>
                        <a:rPr lang="en-US" sz="1200" b="1" dirty="0"/>
                        <a:t>  (C</a:t>
                      </a:r>
                      <a:r>
                        <a:rPr lang="en-US" sz="1200" b="1" baseline="0" dirty="0"/>
                        <a:t>omposite data internal)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3163">
                <a:tc>
                  <a:txBody>
                    <a:bodyPr/>
                    <a:lstStyle/>
                    <a:p>
                      <a:pPr algn="ctr"/>
                      <a:r>
                        <a:rPr lang="en-US" sz="1200" b="1" baseline="0" dirty="0"/>
                        <a:t>0x1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N value  (32 bit </a:t>
                      </a:r>
                      <a:r>
                        <a:rPr lang="en-US" sz="1200" b="1" dirty="0" err="1"/>
                        <a:t>int</a:t>
                      </a:r>
                      <a:r>
                        <a:rPr lang="en-US" sz="1200" b="1" dirty="0"/>
                        <a:t>,  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3163">
                <a:tc>
                  <a:txBody>
                    <a:bodyPr/>
                    <a:lstStyle/>
                    <a:p>
                      <a:pPr algn="ctr"/>
                      <a:r>
                        <a:rPr lang="en-US" sz="1200" b="1" dirty="0"/>
                        <a:t>0x2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float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n</a:t>
                      </a:r>
                      <a:r>
                        <a:rPr lang="en-US" sz="1200" b="1" baseline="0" dirty="0"/>
                        <a:t> value (16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3163">
                <a:tc>
                  <a:txBody>
                    <a:bodyPr/>
                    <a:lstStyle/>
                    <a:p>
                      <a:pPr algn="ctr"/>
                      <a:r>
                        <a:rPr lang="en-US" sz="1200" b="1" dirty="0"/>
                        <a:t>0x3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  8  bit   char*   (string)</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m value (8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3163">
                <a:tc>
                  <a:txBody>
                    <a:bodyPr/>
                    <a:lstStyle/>
                    <a:p>
                      <a:pPr algn="ctr"/>
                      <a:r>
                        <a:rPr lang="en-US" sz="1200" b="1" dirty="0"/>
                        <a:t>0x4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3163">
                <a:tc>
                  <a:txBody>
                    <a:bodyPr/>
                    <a:lstStyle/>
                    <a:p>
                      <a:pPr algn="ctr"/>
                      <a:r>
                        <a:rPr lang="en-US" sz="1200" b="1" dirty="0"/>
                        <a:t>0x5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3163">
                <a:tc>
                  <a:txBody>
                    <a:bodyPr/>
                    <a:lstStyle/>
                    <a:p>
                      <a:pPr algn="ctr"/>
                      <a:r>
                        <a:rPr lang="en-US" sz="1200" b="1" baseline="0" dirty="0"/>
                        <a:t>0x6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3163">
                <a:tc>
                  <a:txBody>
                    <a:bodyPr/>
                    <a:lstStyle/>
                    <a:p>
                      <a:pPr algn="ctr"/>
                      <a:r>
                        <a:rPr lang="en-US" sz="1200" b="1" dirty="0"/>
                        <a:t>0x7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3163">
                <a:tc>
                  <a:txBody>
                    <a:bodyPr/>
                    <a:lstStyle/>
                    <a:p>
                      <a:pPr algn="ctr"/>
                      <a:r>
                        <a:rPr lang="en-US" sz="1200" b="1" dirty="0"/>
                        <a:t>0x8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3163">
                <a:tc>
                  <a:txBody>
                    <a:bodyPr/>
                    <a:lstStyle/>
                    <a:p>
                      <a:pPr algn="ctr"/>
                      <a:r>
                        <a:rPr lang="en-US" sz="1200" b="1" baseline="0" dirty="0"/>
                        <a:t>0x9</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3163">
                <a:tc>
                  <a:txBody>
                    <a:bodyPr/>
                    <a:lstStyle/>
                    <a:p>
                      <a:pPr algn="ctr"/>
                      <a:r>
                        <a:rPr lang="en-US" sz="1200" b="1" baseline="0" dirty="0"/>
                        <a:t>0xa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unsigned </a:t>
                      </a:r>
                      <a:r>
                        <a:rPr lang="en-US" sz="1200" b="1" baseline="0" dirty="0"/>
                        <a:t>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3163">
                <a:tc>
                  <a:txBody>
                    <a:bodyPr/>
                    <a:lstStyle/>
                    <a:p>
                      <a:pPr algn="ctr"/>
                      <a:r>
                        <a:rPr lang="en-US" sz="1200" b="1" baseline="0" dirty="0"/>
                        <a:t>0xb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signed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63163">
                <a:tc>
                  <a:txBody>
                    <a:bodyPr/>
                    <a:lstStyle/>
                    <a:p>
                      <a:pPr algn="ctr"/>
                      <a:r>
                        <a:rPr lang="en-US" sz="1200" b="1" dirty="0"/>
                        <a:t>0xc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Tag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63163">
                <a:tc>
                  <a:txBody>
                    <a:bodyPr/>
                    <a:lstStyle/>
                    <a:p>
                      <a:pPr algn="ctr"/>
                      <a:r>
                        <a:rPr lang="en-US" sz="1200" b="1" dirty="0"/>
                        <a:t>0xd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63163">
                <a:tc>
                  <a:txBody>
                    <a:bodyPr/>
                    <a:lstStyle/>
                    <a:p>
                      <a:pPr algn="ctr"/>
                      <a:r>
                        <a:rPr lang="en-US" sz="1200" b="1" dirty="0"/>
                        <a:t>0xe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63163">
                <a:tc>
                  <a:txBody>
                    <a:bodyPr/>
                    <a:lstStyle/>
                    <a:p>
                      <a:pPr algn="ctr"/>
                      <a:r>
                        <a:rPr lang="en-US" sz="1200" b="1" dirty="0"/>
                        <a:t>0xf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Composite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63163">
                <a:tc>
                  <a:txBody>
                    <a:bodyPr/>
                    <a:lstStyle/>
                    <a:p>
                      <a:pPr algn="ctr"/>
                      <a:r>
                        <a:rPr lang="en-US" sz="1200" b="1" dirty="0"/>
                        <a:t>0x10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63163">
                <a:tc>
                  <a:txBody>
                    <a:bodyPr/>
                    <a:lstStyle/>
                    <a:p>
                      <a:pPr algn="ctr"/>
                      <a:r>
                        <a:rPr lang="en-US" sz="1200" b="1" dirty="0"/>
                        <a:t>0x20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183331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Connector 164"/>
          <p:cNvCxnSpPr/>
          <p:nvPr/>
        </p:nvCxnSpPr>
        <p:spPr>
          <a:xfrm rot="16200000" flipH="1">
            <a:off x="5405437" y="4224338"/>
            <a:ext cx="466728" cy="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228600"/>
            <a:ext cx="4876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Single Event (Disentangled) Data Bank</a:t>
            </a:r>
          </a:p>
        </p:txBody>
      </p:sp>
      <p:cxnSp>
        <p:nvCxnSpPr>
          <p:cNvPr id="38" name="Straight Arrow Connector 37"/>
          <p:cNvCxnSpPr>
            <a:endCxn id="59" idx="1"/>
          </p:cNvCxnSpPr>
          <p:nvPr/>
        </p:nvCxnSpPr>
        <p:spPr>
          <a:xfrm>
            <a:off x="3886200" y="1186251"/>
            <a:ext cx="1323976" cy="4564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5" idx="2"/>
          </p:cNvCxnSpPr>
          <p:nvPr/>
        </p:nvCxnSpPr>
        <p:spPr>
          <a:xfrm rot="5400000" flipH="1" flipV="1">
            <a:off x="5765394" y="1293406"/>
            <a:ext cx="561201"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2"/>
          </p:cNvCxnSpPr>
          <p:nvPr/>
        </p:nvCxnSpPr>
        <p:spPr>
          <a:xfrm rot="5400000">
            <a:off x="6660357" y="1340645"/>
            <a:ext cx="22860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72224" y="1094601"/>
            <a:ext cx="109537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 </a:t>
            </a:r>
          </a:p>
        </p:txBody>
      </p:sp>
      <p:sp>
        <p:nvSpPr>
          <p:cNvPr id="44" name="TextBox 43"/>
          <p:cNvSpPr txBox="1"/>
          <p:nvPr/>
        </p:nvSpPr>
        <p:spPr>
          <a:xfrm>
            <a:off x="7543800" y="1094601"/>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ROCs</a:t>
            </a:r>
          </a:p>
        </p:txBody>
      </p:sp>
      <p:sp>
        <p:nvSpPr>
          <p:cNvPr id="45" name="TextBox 44"/>
          <p:cNvSpPr txBox="1"/>
          <p:nvPr/>
        </p:nvSpPr>
        <p:spPr>
          <a:xfrm>
            <a:off x="5210176" y="762000"/>
            <a:ext cx="1724024"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Disentangled Data Bank</a:t>
            </a:r>
          </a:p>
        </p:txBody>
      </p:sp>
      <p:sp>
        <p:nvSpPr>
          <p:cNvPr id="47" name="TextBox 46"/>
          <p:cNvSpPr txBox="1"/>
          <p:nvPr/>
        </p:nvSpPr>
        <p:spPr>
          <a:xfrm>
            <a:off x="4829176" y="1094601"/>
            <a:ext cx="8858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48" name="Straight Connector 47"/>
          <p:cNvCxnSpPr>
            <a:stCxn id="47" idx="2"/>
          </p:cNvCxnSpPr>
          <p:nvPr/>
        </p:nvCxnSpPr>
        <p:spPr>
          <a:xfrm rot="16200000" flipH="1">
            <a:off x="5226844" y="1416844"/>
            <a:ext cx="152400" cy="619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210176" y="1503400"/>
            <a:ext cx="2209800" cy="278549"/>
            <a:chOff x="1600200" y="1770875"/>
            <a:chExt cx="2209800" cy="278549"/>
          </a:xfrm>
        </p:grpSpPr>
        <p:grpSp>
          <p:nvGrpSpPr>
            <p:cNvPr id="56" name="Group 62"/>
            <p:cNvGrpSpPr/>
            <p:nvPr/>
          </p:nvGrpSpPr>
          <p:grpSpPr>
            <a:xfrm>
              <a:off x="1600200" y="1771650"/>
              <a:ext cx="2209800" cy="277000"/>
              <a:chOff x="3276600" y="1371599"/>
              <a:chExt cx="2209800" cy="277000"/>
            </a:xfrm>
            <a:solidFill>
              <a:schemeClr val="bg1"/>
            </a:solidFill>
          </p:grpSpPr>
          <p:sp>
            <p:nvSpPr>
              <p:cNvPr id="59" name="TextBox 5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60" name="Straight Connector 59"/>
              <p:cNvCxnSpPr>
                <a:stCxn id="59" idx="0"/>
                <a:endCxn id="5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1766501" y="19109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rot="10800000" flipV="1">
            <a:off x="4676776" y="179628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14976" y="179628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6657976" y="210031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64" name="Straight Arrow Connector 63"/>
          <p:cNvCxnSpPr>
            <a:stCxn id="63" idx="1"/>
          </p:cNvCxnSpPr>
          <p:nvPr/>
        </p:nvCxnSpPr>
        <p:spPr>
          <a:xfrm rot="10800000" flipV="1">
            <a:off x="6200776" y="2238813"/>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676776" y="2101088"/>
            <a:ext cx="1715626" cy="1327912"/>
            <a:chOff x="5562600" y="1600200"/>
            <a:chExt cx="1715626" cy="1327912"/>
          </a:xfrm>
          <a:solidFill>
            <a:schemeClr val="bg1"/>
          </a:solidFill>
        </p:grpSpPr>
        <p:sp>
          <p:nvSpPr>
            <p:cNvPr id="66" name="TextBox 65"/>
            <p:cNvSpPr txBox="1"/>
            <p:nvPr/>
          </p:nvSpPr>
          <p:spPr>
            <a:xfrm rot="3272050">
              <a:off x="5399811" y="2201979"/>
              <a:ext cx="990600" cy="461665"/>
            </a:xfrm>
            <a:prstGeom prst="rect">
              <a:avLst/>
            </a:prstGeom>
            <a:grp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67" name="TextBox 66"/>
            <p:cNvSpPr txBox="1"/>
            <p:nvPr/>
          </p:nvSpPr>
          <p:spPr>
            <a:xfrm rot="3252188">
              <a:off x="5938778" y="2190115"/>
              <a:ext cx="868278"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68" name="TextBox 67"/>
            <p:cNvSpPr txBox="1"/>
            <p:nvPr/>
          </p:nvSpPr>
          <p:spPr>
            <a:xfrm rot="3222158">
              <a:off x="6441705" y="2050588"/>
              <a:ext cx="533400" cy="276999"/>
            </a:xfrm>
            <a:prstGeom prst="rect">
              <a:avLst/>
            </a:prstGeom>
            <a:grpFill/>
            <a:ln w="3175">
              <a:solidFill>
                <a:srgbClr val="0070C0"/>
              </a:solidFill>
              <a:prstDash val="lgDash"/>
            </a:ln>
          </p:spPr>
          <p:txBody>
            <a:bodyPr wrap="square" rtlCol="0">
              <a:spAutoFit/>
            </a:bodyPr>
            <a:lstStyle/>
            <a:p>
              <a:r>
                <a:rPr lang="en-US" sz="1200" dirty="0">
                  <a:solidFill>
                    <a:srgbClr val="0070C0"/>
                  </a:solidFill>
                </a:rPr>
                <a:t>Error</a:t>
              </a:r>
            </a:p>
          </p:txBody>
        </p:sp>
        <p:sp>
          <p:nvSpPr>
            <p:cNvPr id="69" name="TextBox 68"/>
            <p:cNvSpPr txBox="1"/>
            <p:nvPr/>
          </p:nvSpPr>
          <p:spPr>
            <a:xfrm rot="3150932">
              <a:off x="6873027" y="2052891"/>
              <a:ext cx="533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70" name="Group 352"/>
            <p:cNvGrpSpPr/>
            <p:nvPr/>
          </p:nvGrpSpPr>
          <p:grpSpPr>
            <a:xfrm>
              <a:off x="5562600" y="1600200"/>
              <a:ext cx="1524000" cy="277000"/>
              <a:chOff x="5562600" y="1600200"/>
              <a:chExt cx="1524000" cy="277000"/>
            </a:xfrm>
            <a:grpFill/>
          </p:grpSpPr>
          <p:sp>
            <p:nvSpPr>
              <p:cNvPr id="71" name="TextBox 70"/>
              <p:cNvSpPr txBox="1"/>
              <p:nvPr/>
            </p:nvSpPr>
            <p:spPr>
              <a:xfrm>
                <a:off x="5562600" y="1600201"/>
                <a:ext cx="15240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72" name="Straight Connector 71"/>
              <p:cNvCxnSpPr/>
              <p:nvPr/>
            </p:nvCxnSpPr>
            <p:spPr>
              <a:xfrm rot="16200000" flipH="1">
                <a:off x="6186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805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6567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5" name="Elbow Connector 60"/>
          <p:cNvCxnSpPr>
            <a:stCxn id="44" idx="2"/>
          </p:cNvCxnSpPr>
          <p:nvPr/>
        </p:nvCxnSpPr>
        <p:spPr>
          <a:xfrm rot="5400000">
            <a:off x="7574950" y="1216626"/>
            <a:ext cx="271076" cy="581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9600" y="8382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77" name="Left Brace 76"/>
          <p:cNvSpPr/>
          <p:nvPr/>
        </p:nvSpPr>
        <p:spPr>
          <a:xfrm>
            <a:off x="1343026" y="7620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98" name="TextBox 97"/>
          <p:cNvSpPr txBox="1"/>
          <p:nvPr/>
        </p:nvSpPr>
        <p:spPr>
          <a:xfrm>
            <a:off x="666750" y="4286250"/>
            <a:ext cx="762000" cy="338554"/>
          </a:xfrm>
          <a:prstGeom prst="rect">
            <a:avLst/>
          </a:prstGeom>
          <a:noFill/>
          <a:ln>
            <a:noFill/>
            <a:prstDash val="dash"/>
          </a:ln>
        </p:spPr>
        <p:txBody>
          <a:bodyPr wrap="square" rtlCol="0">
            <a:spAutoFit/>
          </a:bodyPr>
          <a:lstStyle/>
          <a:p>
            <a:pPr algn="ctr"/>
            <a:r>
              <a:rPr lang="en-US" sz="1600" dirty="0">
                <a:solidFill>
                  <a:srgbClr val="0070C0"/>
                </a:solidFill>
              </a:rPr>
              <a:t>ROC N</a:t>
            </a:r>
          </a:p>
        </p:txBody>
      </p:sp>
      <p:sp>
        <p:nvSpPr>
          <p:cNvPr id="149" name="Rectangle 148"/>
          <p:cNvSpPr/>
          <p:nvPr/>
        </p:nvSpPr>
        <p:spPr>
          <a:xfrm>
            <a:off x="1695451" y="768548"/>
            <a:ext cx="2190749" cy="57084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50" name="TextBox 149"/>
          <p:cNvSpPr txBox="1"/>
          <p:nvPr/>
        </p:nvSpPr>
        <p:spPr>
          <a:xfrm>
            <a:off x="1704976" y="775096"/>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grpSp>
        <p:nvGrpSpPr>
          <p:cNvPr id="153" name="Group 152"/>
          <p:cNvGrpSpPr/>
          <p:nvPr/>
        </p:nvGrpSpPr>
        <p:grpSpPr>
          <a:xfrm>
            <a:off x="1704976" y="1038225"/>
            <a:ext cx="2181224" cy="286525"/>
            <a:chOff x="1600200" y="1762125"/>
            <a:chExt cx="2209800" cy="286525"/>
          </a:xfrm>
        </p:grpSpPr>
        <p:grpSp>
          <p:nvGrpSpPr>
            <p:cNvPr id="154" name="Group 62"/>
            <p:cNvGrpSpPr/>
            <p:nvPr/>
          </p:nvGrpSpPr>
          <p:grpSpPr>
            <a:xfrm>
              <a:off x="1600200" y="1771650"/>
              <a:ext cx="2209800" cy="277000"/>
              <a:chOff x="3276600" y="1371599"/>
              <a:chExt cx="2209800" cy="277000"/>
            </a:xfrm>
            <a:solidFill>
              <a:schemeClr val="bg1"/>
            </a:solidFill>
          </p:grpSpPr>
          <p:sp>
            <p:nvSpPr>
              <p:cNvPr id="157" name="TextBox 156"/>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158" name="Straight Connector 157"/>
              <p:cNvCxnSpPr>
                <a:stCxn id="157" idx="0"/>
                <a:endCxn id="157"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5" name="Straight Connector 154"/>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57900" y="8543151"/>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84" name="Left Brace 183"/>
          <p:cNvSpPr/>
          <p:nvPr/>
        </p:nvSpPr>
        <p:spPr>
          <a:xfrm>
            <a:off x="1343025" y="2439174"/>
            <a:ext cx="304800" cy="4037826"/>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5" name="Left Brace 184"/>
          <p:cNvSpPr/>
          <p:nvPr/>
        </p:nvSpPr>
        <p:spPr>
          <a:xfrm>
            <a:off x="1343025" y="1323975"/>
            <a:ext cx="304800" cy="809625"/>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6" name="TextBox 185"/>
          <p:cNvSpPr txBox="1"/>
          <p:nvPr/>
        </p:nvSpPr>
        <p:spPr>
          <a:xfrm>
            <a:off x="666750" y="1566446"/>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grpSp>
        <p:nvGrpSpPr>
          <p:cNvPr id="128" name="Group 127"/>
          <p:cNvGrpSpPr/>
          <p:nvPr/>
        </p:nvGrpSpPr>
        <p:grpSpPr>
          <a:xfrm>
            <a:off x="1704975" y="2438400"/>
            <a:ext cx="2181225" cy="4029075"/>
            <a:chOff x="1704975" y="2590800"/>
            <a:chExt cx="2181225" cy="4029075"/>
          </a:xfrm>
        </p:grpSpPr>
        <p:sp>
          <p:nvSpPr>
            <p:cNvPr id="173" name="TextBox 172"/>
            <p:cNvSpPr txBox="1"/>
            <p:nvPr/>
          </p:nvSpPr>
          <p:spPr>
            <a:xfrm>
              <a:off x="1704975" y="25908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Bank Length</a:t>
              </a:r>
            </a:p>
          </p:txBody>
        </p:sp>
        <p:sp>
          <p:nvSpPr>
            <p:cNvPr id="174" name="TextBox 173"/>
            <p:cNvSpPr txBox="1"/>
            <p:nvPr/>
          </p:nvSpPr>
          <p:spPr>
            <a:xfrm>
              <a:off x="1704975" y="47990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1 Event Header</a:t>
              </a:r>
            </a:p>
          </p:txBody>
        </p:sp>
        <p:sp>
          <p:nvSpPr>
            <p:cNvPr id="175" name="TextBox 174"/>
            <p:cNvSpPr txBox="1"/>
            <p:nvPr/>
          </p:nvSpPr>
          <p:spPr>
            <a:xfrm>
              <a:off x="1704975" y="507664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7" name="TextBox 176"/>
            <p:cNvSpPr txBox="1"/>
            <p:nvPr/>
          </p:nvSpPr>
          <p:spPr>
            <a:xfrm>
              <a:off x="1706367" y="5512653"/>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K Event Header</a:t>
              </a:r>
            </a:p>
          </p:txBody>
        </p:sp>
        <p:sp>
          <p:nvSpPr>
            <p:cNvPr id="178" name="TextBox 177"/>
            <p:cNvSpPr txBox="1"/>
            <p:nvPr/>
          </p:nvSpPr>
          <p:spPr>
            <a:xfrm>
              <a:off x="1706367" y="57896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9" name="TextBox 178"/>
            <p:cNvSpPr txBox="1"/>
            <p:nvPr/>
          </p:nvSpPr>
          <p:spPr>
            <a:xfrm>
              <a:off x="1706367" y="5236428"/>
              <a:ext cx="2179833"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90" name="TextBox 189"/>
            <p:cNvSpPr txBox="1"/>
            <p:nvPr/>
          </p:nvSpPr>
          <p:spPr>
            <a:xfrm>
              <a:off x="1704975" y="6065877"/>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Non-Module Event Header</a:t>
              </a:r>
            </a:p>
          </p:txBody>
        </p:sp>
        <p:sp>
          <p:nvSpPr>
            <p:cNvPr id="191" name="TextBox 190"/>
            <p:cNvSpPr txBox="1"/>
            <p:nvPr/>
          </p:nvSpPr>
          <p:spPr>
            <a:xfrm>
              <a:off x="1704975" y="634287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grpSp>
      <p:sp>
        <p:nvSpPr>
          <p:cNvPr id="193" name="Left Brace 192"/>
          <p:cNvSpPr/>
          <p:nvPr/>
        </p:nvSpPr>
        <p:spPr>
          <a:xfrm flipH="1">
            <a:off x="3962400" y="5943600"/>
            <a:ext cx="304800" cy="533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7" name="TextBox 196"/>
          <p:cNvSpPr txBox="1"/>
          <p:nvPr/>
        </p:nvSpPr>
        <p:spPr>
          <a:xfrm>
            <a:off x="4676776" y="5981700"/>
            <a:ext cx="3352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Some Rocs, on the last event of a block of events, may have non-module data (e.g. scalar data).</a:t>
            </a:r>
          </a:p>
        </p:txBody>
      </p:sp>
      <p:cxnSp>
        <p:nvCxnSpPr>
          <p:cNvPr id="198" name="Straight Arrow Connector 197"/>
          <p:cNvCxnSpPr>
            <a:stCxn id="197" idx="1"/>
            <a:endCxn id="193" idx="1"/>
          </p:cNvCxnSpPr>
          <p:nvPr/>
        </p:nvCxnSpPr>
        <p:spPr>
          <a:xfrm rot="10800000">
            <a:off x="4267200" y="6210301"/>
            <a:ext cx="409576"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1828800" y="2161401"/>
            <a:ext cx="19050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a:t>
            </a:r>
          </a:p>
        </p:txBody>
      </p:sp>
      <p:sp>
        <p:nvSpPr>
          <p:cNvPr id="86" name="TextBox 85"/>
          <p:cNvSpPr txBox="1"/>
          <p:nvPr/>
        </p:nvSpPr>
        <p:spPr>
          <a:xfrm>
            <a:off x="1704976" y="1323975"/>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Bank Length</a:t>
            </a:r>
          </a:p>
        </p:txBody>
      </p:sp>
      <p:grpSp>
        <p:nvGrpSpPr>
          <p:cNvPr id="87" name="Group 86"/>
          <p:cNvGrpSpPr/>
          <p:nvPr/>
        </p:nvGrpSpPr>
        <p:grpSpPr>
          <a:xfrm>
            <a:off x="1704976" y="1595854"/>
            <a:ext cx="2181224" cy="277775"/>
            <a:chOff x="1600200" y="1770875"/>
            <a:chExt cx="2209800" cy="277775"/>
          </a:xfrm>
        </p:grpSpPr>
        <p:grpSp>
          <p:nvGrpSpPr>
            <p:cNvPr id="88" name="Group 62"/>
            <p:cNvGrpSpPr/>
            <p:nvPr/>
          </p:nvGrpSpPr>
          <p:grpSpPr>
            <a:xfrm>
              <a:off x="1600200" y="1771650"/>
              <a:ext cx="2209800" cy="277000"/>
              <a:chOff x="3276600" y="1371599"/>
              <a:chExt cx="2209800" cy="277000"/>
            </a:xfrm>
            <a:solidFill>
              <a:schemeClr val="bg1"/>
            </a:solidFill>
          </p:grpSpPr>
          <p:sp>
            <p:nvSpPr>
              <p:cNvPr id="91" name="TextBox 9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0          6            0x01      KK</a:t>
                </a:r>
              </a:p>
            </p:txBody>
          </p:sp>
          <p:cxnSp>
            <p:nvCxnSpPr>
              <p:cNvPr id="92" name="Straight Connector 91"/>
              <p:cNvCxnSpPr>
                <a:stCxn id="91" idx="0"/>
                <a:endCxn id="9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704975" y="2713849"/>
            <a:ext cx="2181224" cy="277775"/>
            <a:chOff x="1600200" y="1770875"/>
            <a:chExt cx="2209800" cy="277775"/>
          </a:xfrm>
        </p:grpSpPr>
        <p:grpSp>
          <p:nvGrpSpPr>
            <p:cNvPr id="95" name="Group 62"/>
            <p:cNvGrpSpPr/>
            <p:nvPr/>
          </p:nvGrpSpPr>
          <p:grpSpPr>
            <a:xfrm>
              <a:off x="1600200" y="1771650"/>
              <a:ext cx="2209800" cy="277000"/>
              <a:chOff x="3276600" y="1371599"/>
              <a:chExt cx="2209800" cy="277000"/>
            </a:xfrm>
            <a:solidFill>
              <a:schemeClr val="bg1"/>
            </a:solidFill>
          </p:grpSpPr>
          <p:sp>
            <p:nvSpPr>
              <p:cNvPr id="99" name="TextBox 9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00" name="Straight Connector 99"/>
              <p:cNvCxnSpPr>
                <a:stCxn id="99" idx="0"/>
                <a:endCxn id="9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706367" y="1876425"/>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2" name="TextBox 121"/>
          <p:cNvSpPr txBox="1"/>
          <p:nvPr/>
        </p:nvSpPr>
        <p:spPr>
          <a:xfrm>
            <a:off x="1706367" y="29908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(63 - 32)</a:t>
            </a:r>
          </a:p>
        </p:txBody>
      </p:sp>
      <p:sp>
        <p:nvSpPr>
          <p:cNvPr id="123" name="TextBox 122"/>
          <p:cNvSpPr txBox="1"/>
          <p:nvPr/>
        </p:nvSpPr>
        <p:spPr>
          <a:xfrm>
            <a:off x="1706367" y="32684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(31 – 0)</a:t>
            </a:r>
          </a:p>
        </p:txBody>
      </p:sp>
      <p:sp>
        <p:nvSpPr>
          <p:cNvPr id="124" name="TextBox 123"/>
          <p:cNvSpPr txBox="1"/>
          <p:nvPr/>
        </p:nvSpPr>
        <p:spPr>
          <a:xfrm>
            <a:off x="1706367" y="35433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(47 – 32)</a:t>
            </a:r>
          </a:p>
        </p:txBody>
      </p:sp>
      <p:sp>
        <p:nvSpPr>
          <p:cNvPr id="125" name="TextBox 124"/>
          <p:cNvSpPr txBox="1"/>
          <p:nvPr/>
        </p:nvSpPr>
        <p:spPr>
          <a:xfrm>
            <a:off x="1706367" y="382089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(31 – 0)</a:t>
            </a:r>
          </a:p>
        </p:txBody>
      </p:sp>
      <p:sp>
        <p:nvSpPr>
          <p:cNvPr id="126" name="TextBox 125"/>
          <p:cNvSpPr txBox="1"/>
          <p:nvPr/>
        </p:nvSpPr>
        <p:spPr>
          <a:xfrm>
            <a:off x="1706367" y="40957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Type (15 – 0)</a:t>
            </a:r>
          </a:p>
        </p:txBody>
      </p:sp>
      <p:sp>
        <p:nvSpPr>
          <p:cNvPr id="127" name="TextBox 126"/>
          <p:cNvSpPr txBox="1"/>
          <p:nvPr/>
        </p:nvSpPr>
        <p:spPr>
          <a:xfrm>
            <a:off x="1706367" y="43733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a:t>
            </a:r>
          </a:p>
        </p:txBody>
      </p:sp>
      <p:sp>
        <p:nvSpPr>
          <p:cNvPr id="152" name="TextBox 151"/>
          <p:cNvSpPr txBox="1"/>
          <p:nvPr/>
        </p:nvSpPr>
        <p:spPr>
          <a:xfrm>
            <a:off x="4676775" y="5329535"/>
            <a:ext cx="3200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event </a:t>
            </a:r>
            <a:r>
              <a:rPr lang="en-US" sz="1200">
                <a:solidFill>
                  <a:srgbClr val="0070C0"/>
                </a:solidFill>
              </a:rPr>
              <a:t>#, 48 </a:t>
            </a:r>
            <a:r>
              <a:rPr lang="en-US" sz="1200" dirty="0">
                <a:solidFill>
                  <a:srgbClr val="0070C0"/>
                </a:solidFill>
              </a:rPr>
              <a:t>bit mean timestamp, 16 bit event type and 32 bit run number of this event. </a:t>
            </a:r>
          </a:p>
        </p:txBody>
      </p:sp>
      <p:sp>
        <p:nvSpPr>
          <p:cNvPr id="159" name="Left Brace 158"/>
          <p:cNvSpPr/>
          <p:nvPr/>
        </p:nvSpPr>
        <p:spPr>
          <a:xfrm flipH="1">
            <a:off x="3962400" y="2971800"/>
            <a:ext cx="304800" cy="1676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160" name="Straight Arrow Connector 159"/>
          <p:cNvCxnSpPr>
            <a:stCxn id="152" idx="1"/>
            <a:endCxn id="159" idx="1"/>
          </p:cNvCxnSpPr>
          <p:nvPr/>
        </p:nvCxnSpPr>
        <p:spPr>
          <a:xfrm rot="10800000">
            <a:off x="4267201" y="3810000"/>
            <a:ext cx="409575" cy="1750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6200000" flipH="1">
            <a:off x="5786437" y="4672012"/>
            <a:ext cx="46672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0" idx="2"/>
          </p:cNvCxnSpPr>
          <p:nvPr/>
        </p:nvCxnSpPr>
        <p:spPr>
          <a:xfrm rot="16200000" flipH="1">
            <a:off x="7219757" y="4267006"/>
            <a:ext cx="319475" cy="4286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867525" y="3851701"/>
            <a:ext cx="98107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71" name="TextBox 170"/>
          <p:cNvSpPr txBox="1"/>
          <p:nvPr/>
        </p:nvSpPr>
        <p:spPr>
          <a:xfrm>
            <a:off x="6629400" y="4676775"/>
            <a:ext cx="1524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modules </a:t>
            </a:r>
          </a:p>
        </p:txBody>
      </p:sp>
      <p:sp>
        <p:nvSpPr>
          <p:cNvPr id="172" name="TextBox 171"/>
          <p:cNvSpPr txBox="1"/>
          <p:nvPr/>
        </p:nvSpPr>
        <p:spPr>
          <a:xfrm>
            <a:off x="4953000" y="4667250"/>
            <a:ext cx="15240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Number of words before module data</a:t>
            </a:r>
          </a:p>
        </p:txBody>
      </p:sp>
      <p:cxnSp>
        <p:nvCxnSpPr>
          <p:cNvPr id="182" name="Elbow Connector 60"/>
          <p:cNvCxnSpPr>
            <a:stCxn id="171" idx="3"/>
          </p:cNvCxnSpPr>
          <p:nvPr/>
        </p:nvCxnSpPr>
        <p:spPr>
          <a:xfrm flipH="1" flipV="1">
            <a:off x="7724776" y="4413677"/>
            <a:ext cx="428624" cy="401598"/>
          </a:xfrm>
          <a:prstGeom prst="bentConnector3">
            <a:avLst>
              <a:gd name="adj1" fmla="val -53333"/>
            </a:avLst>
          </a:prstGeom>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5514976" y="4274401"/>
            <a:ext cx="2209800" cy="277775"/>
            <a:chOff x="1600200" y="1770875"/>
            <a:chExt cx="2209800" cy="277775"/>
          </a:xfrm>
          <a:solidFill>
            <a:schemeClr val="bg1"/>
          </a:solidFill>
        </p:grpSpPr>
        <p:grpSp>
          <p:nvGrpSpPr>
            <p:cNvPr id="135" name="Group 62"/>
            <p:cNvGrpSpPr/>
            <p:nvPr/>
          </p:nvGrpSpPr>
          <p:grpSpPr>
            <a:xfrm>
              <a:off x="1600200" y="1771650"/>
              <a:ext cx="2209800" cy="277000"/>
              <a:chOff x="3276600" y="1371599"/>
              <a:chExt cx="2209800" cy="277000"/>
            </a:xfrm>
            <a:grpFill/>
          </p:grpSpPr>
          <p:sp>
            <p:nvSpPr>
              <p:cNvPr id="138" name="TextBox 137"/>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39" name="Straight Connector 138"/>
              <p:cNvCxnSpPr>
                <a:stCxn id="138" idx="0"/>
                <a:endCxn id="138"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6" name="Straight Connector 135"/>
            <p:cNvCxnSpPr/>
            <p:nvPr/>
          </p:nvCxnSpPr>
          <p:spPr>
            <a:xfrm rot="16200000" flipH="1">
              <a:off x="3138100" y="1909375"/>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Curved Connector 114"/>
          <p:cNvCxnSpPr>
            <a:stCxn id="99" idx="3"/>
            <a:endCxn id="138" idx="1"/>
          </p:cNvCxnSpPr>
          <p:nvPr/>
        </p:nvCxnSpPr>
        <p:spPr>
          <a:xfrm>
            <a:off x="3886199" y="2853125"/>
            <a:ext cx="1628777" cy="1560552"/>
          </a:xfrm>
          <a:prstGeom prst="curvedConnector3">
            <a:avLst>
              <a:gd name="adj1" fmla="val 50000"/>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rot="16200000" flipH="1">
            <a:off x="5652700" y="44152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1842700" y="28531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1842701" y="1738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5334000" y="3686175"/>
            <a:ext cx="13716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 in high bit if have non-module data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648200" y="431405"/>
          <a:ext cx="4175072" cy="1323704"/>
        </p:xfrm>
        <a:graphic>
          <a:graphicData uri="http://schemas.openxmlformats.org/drawingml/2006/table">
            <a:tbl>
              <a:tblPr firstRow="1" bandRow="1">
                <a:tableStyleId>{85BE263C-DBD7-4A20-BB59-AAB30ACAA65A}</a:tableStyleId>
              </a:tblPr>
              <a:tblGrid>
                <a:gridCol w="681268">
                  <a:extLst>
                    <a:ext uri="{9D8B030D-6E8A-4147-A177-3AD203B41FA5}">
                      <a16:colId xmlns:a16="http://schemas.microsoft.com/office/drawing/2014/main" val="20000"/>
                    </a:ext>
                  </a:extLst>
                </a:gridCol>
                <a:gridCol w="669273">
                  <a:extLst>
                    <a:ext uri="{9D8B030D-6E8A-4147-A177-3AD203B41FA5}">
                      <a16:colId xmlns:a16="http://schemas.microsoft.com/office/drawing/2014/main" val="20001"/>
                    </a:ext>
                  </a:extLst>
                </a:gridCol>
                <a:gridCol w="2824531">
                  <a:extLst>
                    <a:ext uri="{9D8B030D-6E8A-4147-A177-3AD203B41FA5}">
                      <a16:colId xmlns:a16="http://schemas.microsoft.com/office/drawing/2014/main" val="20002"/>
                    </a:ext>
                  </a:extLst>
                </a:gridCol>
              </a:tblGrid>
              <a:tr h="330926">
                <a:tc>
                  <a:txBody>
                    <a:bodyPr/>
                    <a:lstStyle/>
                    <a:p>
                      <a:pPr algn="l"/>
                      <a:r>
                        <a:rPr lang="en-US" sz="1200" dirty="0"/>
                        <a:t>31</a:t>
                      </a:r>
                      <a:r>
                        <a:rPr lang="en-US" sz="1200" baseline="30000" dirty="0"/>
                        <a:t>st</a:t>
                      </a:r>
                      <a:r>
                        <a:rPr lang="en-US" sz="1200" dirty="0"/>
                        <a:t>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4-bit data type (see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26 - 0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dependent</a:t>
                      </a:r>
                      <a:r>
                        <a:rPr lang="en-US" sz="1200" baseline="0" dirty="0"/>
                        <a:t> data 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3</a:t>
                      </a:r>
                      <a:r>
                        <a:rPr lang="en-US" sz="1200" baseline="0" dirty="0"/>
                        <a:t> 0 - 0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Data payload using last defined data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nvGraphicFramePr>
        <p:xfrm>
          <a:off x="381000" y="1676400"/>
          <a:ext cx="3886200" cy="182880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51460">
                <a:tc gridSpan="2">
                  <a:txBody>
                    <a:bodyPr/>
                    <a:lstStyle/>
                    <a:p>
                      <a:pPr algn="ctr"/>
                      <a:r>
                        <a:rPr lang="en-US" sz="1200" baseline="0" dirty="0"/>
                        <a:t>Data Type Values</a:t>
                      </a:r>
                    </a:p>
                  </a:txBody>
                  <a:tcPr/>
                </a:tc>
                <a:tc hMerge="1">
                  <a:txBody>
                    <a:bodyPr/>
                    <a:lstStyle/>
                    <a:p>
                      <a:endParaRPr lang="en-US" sz="1200" baseline="0" dirty="0"/>
                    </a:p>
                  </a:txBody>
                  <a:tcPr/>
                </a:tc>
                <a:extLst>
                  <a:ext uri="{0D108BD9-81ED-4DB2-BD59-A6C34878D82A}">
                    <a16:rowId xmlns:a16="http://schemas.microsoft.com/office/drawing/2014/main" val="10000"/>
                  </a:ext>
                </a:extLst>
              </a:tr>
              <a:tr h="1424940">
                <a:tc>
                  <a:txBody>
                    <a:bodyPr/>
                    <a:lstStyle/>
                    <a:p>
                      <a:r>
                        <a:rPr lang="en-US" sz="1200" baseline="0" dirty="0"/>
                        <a:t>0 – block header</a:t>
                      </a:r>
                    </a:p>
                    <a:p>
                      <a:r>
                        <a:rPr lang="en-US" sz="1200" baseline="0" dirty="0"/>
                        <a:t>1 – block trailer</a:t>
                      </a:r>
                    </a:p>
                    <a:p>
                      <a:r>
                        <a:rPr lang="en-US" sz="1200" baseline="0" dirty="0"/>
                        <a:t>2 – event header</a:t>
                      </a:r>
                    </a:p>
                    <a:p>
                      <a:r>
                        <a:rPr lang="en-US" sz="1200" baseline="0" dirty="0"/>
                        <a:t>3 – trigger time</a:t>
                      </a:r>
                    </a:p>
                    <a:p>
                      <a:r>
                        <a:rPr lang="en-US" sz="1200" baseline="0" dirty="0"/>
                        <a:t>4 – window raw data</a:t>
                      </a:r>
                    </a:p>
                    <a:p>
                      <a:r>
                        <a:rPr lang="en-US" sz="1200" baseline="0" dirty="0"/>
                        <a:t>5 – window sum</a:t>
                      </a:r>
                    </a:p>
                    <a:p>
                      <a:r>
                        <a:rPr lang="en-US" sz="1200" baseline="0" dirty="0"/>
                        <a:t>6 – pulse raw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7 – pulse integral</a:t>
                      </a:r>
                    </a:p>
                    <a:p>
                      <a:r>
                        <a:rPr lang="en-US" sz="1200" baseline="0" dirty="0"/>
                        <a:t>8 – pulse time</a:t>
                      </a:r>
                    </a:p>
                    <a:p>
                      <a:r>
                        <a:rPr lang="en-US" sz="1200" baseline="0" dirty="0"/>
                        <a:t>9 – streaming raw data</a:t>
                      </a:r>
                    </a:p>
                    <a:p>
                      <a:r>
                        <a:rPr lang="en-US" sz="1200" baseline="0" dirty="0"/>
                        <a:t>10 – 12 user defined</a:t>
                      </a:r>
                    </a:p>
                    <a:p>
                      <a:r>
                        <a:rPr lang="en-US" sz="1200" baseline="0" dirty="0"/>
                        <a:t>13 – event trailer (debug only)</a:t>
                      </a:r>
                    </a:p>
                    <a:p>
                      <a:r>
                        <a:rPr lang="en-US" sz="1200" baseline="0" dirty="0"/>
                        <a:t>14 – data not valid (empty module)</a:t>
                      </a:r>
                    </a:p>
                    <a:p>
                      <a:r>
                        <a:rPr lang="en-US" sz="1200" baseline="0" dirty="0"/>
                        <a:t>15 – filler (non-data) word</a:t>
                      </a:r>
                      <a:endParaRPr lang="en-US" sz="1200" dirty="0"/>
                    </a:p>
                    <a:p>
                      <a:endParaRPr lang="en-US" sz="12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4876800" y="1952625"/>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Trailer Word Format</a:t>
            </a:r>
          </a:p>
        </p:txBody>
      </p:sp>
      <p:graphicFrame>
        <p:nvGraphicFramePr>
          <p:cNvPr id="26" name="Table 25"/>
          <p:cNvGraphicFramePr>
            <a:graphicFrameLocks noGrp="1"/>
          </p:cNvGraphicFramePr>
          <p:nvPr/>
        </p:nvGraphicFramePr>
        <p:xfrm>
          <a:off x="4648200" y="2325520"/>
          <a:ext cx="4114800" cy="1780904"/>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trailer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Total # of words in block of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Number</a:t>
                      </a:r>
                      <a:r>
                        <a:rPr lang="en-US" sz="1200" baseline="0" dirty="0"/>
                        <a:t> of 32 bit words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27" name="TextBox 26"/>
          <p:cNvSpPr txBox="1"/>
          <p:nvPr/>
        </p:nvSpPr>
        <p:spPr>
          <a:xfrm>
            <a:off x="571500" y="382899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Word Format</a:t>
            </a:r>
          </a:p>
        </p:txBody>
      </p:sp>
      <p:graphicFrame>
        <p:nvGraphicFramePr>
          <p:cNvPr id="28" name="Table 27"/>
          <p:cNvGraphicFramePr>
            <a:graphicFrameLocks noGrp="1"/>
          </p:cNvGraphicFramePr>
          <p:nvPr/>
        </p:nvGraphicFramePr>
        <p:xfrm>
          <a:off x="419100" y="4219575"/>
          <a:ext cx="3810000" cy="2438400"/>
        </p:xfrm>
        <a:graphic>
          <a:graphicData uri="http://schemas.openxmlformats.org/drawingml/2006/table">
            <a:tbl>
              <a:tblPr firstRow="1" bandRow="1">
                <a:tableStyleId>{85BE263C-DBD7-4A20-BB59-AAB30ACAA65A}</a:tableStyleId>
              </a:tblPr>
              <a:tblGrid>
                <a:gridCol w="6477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Number</a:t>
                      </a:r>
                      <a:r>
                        <a:rPr lang="en-US" sz="1200" baseline="0" dirty="0"/>
                        <a:t> of events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200" dirty="0"/>
                        <a:t>13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200" dirty="0"/>
                        <a:t>11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Event block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Used to align block when building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9" name="TextBox 8"/>
          <p:cNvSpPr txBox="1"/>
          <p:nvPr/>
        </p:nvSpPr>
        <p:spPr>
          <a:xfrm>
            <a:off x="4876800" y="43053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Event Header Word Format</a:t>
            </a:r>
          </a:p>
        </p:txBody>
      </p:sp>
      <p:sp>
        <p:nvSpPr>
          <p:cNvPr id="12" name="TextBox 11"/>
          <p:cNvSpPr txBox="1"/>
          <p:nvPr/>
        </p:nvSpPr>
        <p:spPr>
          <a:xfrm>
            <a:off x="4876800" y="76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General Data Word Format</a:t>
            </a:r>
          </a:p>
        </p:txBody>
      </p:sp>
      <p:sp>
        <p:nvSpPr>
          <p:cNvPr id="15" name="TextBox 14"/>
          <p:cNvSpPr txBox="1"/>
          <p:nvPr/>
        </p:nvSpPr>
        <p:spPr>
          <a:xfrm>
            <a:off x="1143000" y="609600"/>
            <a:ext cx="213360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800" b="1" dirty="0">
                <a:latin typeface="Arial" pitchFamily="34" charset="0"/>
                <a:cs typeface="Arial" pitchFamily="34" charset="0"/>
              </a:rPr>
              <a:t>FADC 250</a:t>
            </a:r>
          </a:p>
        </p:txBody>
      </p:sp>
      <p:graphicFrame>
        <p:nvGraphicFramePr>
          <p:cNvPr id="16" name="Table 15"/>
          <p:cNvGraphicFramePr>
            <a:graphicFrameLocks noGrp="1"/>
          </p:cNvGraphicFramePr>
          <p:nvPr/>
        </p:nvGraphicFramePr>
        <p:xfrm>
          <a:off x="4648200" y="4676835"/>
          <a:ext cx="4114800" cy="1981200"/>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event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6570">
                <a:tc>
                  <a:txBody>
                    <a:bodyPr/>
                    <a:lstStyle/>
                    <a:p>
                      <a:r>
                        <a:rPr lang="en-US" sz="1200" dirty="0"/>
                        <a:t>21 –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r>
                        <a:rPr lang="en-US" sz="1200" dirty="0"/>
                        <a:t>19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Trigger</a:t>
                      </a:r>
                      <a:r>
                        <a:rPr lang="en-US" sz="1200" baseline="0" dirty="0"/>
                        <a:t>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ADC processing chip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2187" y="704690"/>
            <a:ext cx="238125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Streaming Format </a:t>
            </a:r>
            <a:r>
              <a:rPr lang="en-US" sz="1400" b="1" dirty="0">
                <a:latin typeface="Arial" pitchFamily="34" charset="0"/>
                <a:cs typeface="Arial" pitchFamily="34" charset="0"/>
              </a:rPr>
              <a:t>proposed by</a:t>
            </a:r>
          </a:p>
          <a:p>
            <a:pPr algn="ctr"/>
            <a:r>
              <a:rPr lang="en-US" sz="1400" b="1" dirty="0">
                <a:latin typeface="Arial" pitchFamily="34" charset="0"/>
                <a:cs typeface="Arial" pitchFamily="34" charset="0"/>
              </a:rPr>
              <a:t>Graham </a:t>
            </a:r>
            <a:r>
              <a:rPr lang="en-US" sz="1400" b="1" dirty="0" err="1">
                <a:latin typeface="Arial" pitchFamily="34" charset="0"/>
                <a:cs typeface="Arial" pitchFamily="34" charset="0"/>
              </a:rPr>
              <a:t>Heyes</a:t>
            </a:r>
            <a:endParaRPr lang="en-US" sz="1400" b="1" dirty="0">
              <a:latin typeface="Arial" pitchFamily="34" charset="0"/>
              <a:cs typeface="Arial" pitchFamily="34" charset="0"/>
            </a:endParaRPr>
          </a:p>
        </p:txBody>
      </p:sp>
      <p:sp>
        <p:nvSpPr>
          <p:cNvPr id="102" name="TextBox 101"/>
          <p:cNvSpPr txBox="1"/>
          <p:nvPr/>
        </p:nvSpPr>
        <p:spPr>
          <a:xfrm>
            <a:off x="4953000" y="5300441"/>
            <a:ext cx="1524000" cy="584775"/>
          </a:xfrm>
          <a:prstGeom prst="rect">
            <a:avLst/>
          </a:prstGeom>
          <a:noFill/>
          <a:ln>
            <a:noFill/>
            <a:prstDash val="dash"/>
          </a:ln>
        </p:spPr>
        <p:txBody>
          <a:bodyPr wrap="square" rtlCol="0">
            <a:spAutoFit/>
          </a:bodyPr>
          <a:lstStyle/>
          <a:p>
            <a:pPr algn="ctr"/>
            <a:r>
              <a:rPr lang="en-US" sz="1600" dirty="0">
                <a:solidFill>
                  <a:srgbClr val="009E00"/>
                </a:solidFill>
              </a:rPr>
              <a:t>Uncompressed</a:t>
            </a:r>
          </a:p>
          <a:p>
            <a:pPr algn="ctr"/>
            <a:r>
              <a:rPr lang="en-US" sz="1600" dirty="0">
                <a:solidFill>
                  <a:srgbClr val="009E00"/>
                </a:solidFill>
              </a:rPr>
              <a:t>Payload Length</a:t>
            </a:r>
          </a:p>
        </p:txBody>
      </p:sp>
      <p:sp>
        <p:nvSpPr>
          <p:cNvPr id="235" name="Left Brace 234"/>
          <p:cNvSpPr/>
          <p:nvPr/>
        </p:nvSpPr>
        <p:spPr>
          <a:xfrm flipH="1">
            <a:off x="4648200" y="4782742"/>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830443" y="4982797"/>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
        <p:nvSpPr>
          <p:cNvPr id="112" name="Left Brace 111"/>
          <p:cNvSpPr/>
          <p:nvPr/>
        </p:nvSpPr>
        <p:spPr>
          <a:xfrm>
            <a:off x="2087743" y="4802477"/>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2438400" y="1826194"/>
            <a:ext cx="2209800" cy="48032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2438400" y="182619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19" name="TextBox 118"/>
          <p:cNvSpPr txBox="1"/>
          <p:nvPr/>
        </p:nvSpPr>
        <p:spPr>
          <a:xfrm>
            <a:off x="2438400" y="2106796"/>
            <a:ext cx="2209800" cy="276999"/>
          </a:xfrm>
          <a:prstGeom prst="rect">
            <a:avLst/>
          </a:prstGeom>
          <a:noFill/>
          <a:ln w="19050">
            <a:solidFill>
              <a:schemeClr val="tx1"/>
            </a:solidFill>
          </a:ln>
        </p:spPr>
        <p:txBody>
          <a:bodyPr wrap="square" rtlCol="0">
            <a:spAutoFit/>
          </a:bodyPr>
          <a:lstStyle/>
          <a:p>
            <a:pPr algn="ctr"/>
            <a:r>
              <a:rPr lang="en-US" sz="1200" b="1">
                <a:latin typeface="Arial" pitchFamily="34" charset="0"/>
                <a:cs typeface="Arial" pitchFamily="34" charset="0"/>
              </a:rPr>
              <a:t>Magic Number</a:t>
            </a:r>
            <a:endParaRPr lang="en-US" sz="1200" b="1" dirty="0">
              <a:latin typeface="Arial" pitchFamily="34" charset="0"/>
              <a:cs typeface="Arial" pitchFamily="34" charset="0"/>
            </a:endParaRPr>
          </a:p>
        </p:txBody>
      </p:sp>
      <p:sp>
        <p:nvSpPr>
          <p:cNvPr id="120" name="TextBox 119"/>
          <p:cNvSpPr txBox="1"/>
          <p:nvPr/>
        </p:nvSpPr>
        <p:spPr>
          <a:xfrm>
            <a:off x="2438400" y="4782743"/>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21" name="TextBox 120"/>
          <p:cNvSpPr txBox="1"/>
          <p:nvPr/>
        </p:nvSpPr>
        <p:spPr>
          <a:xfrm>
            <a:off x="3580330" y="4782742"/>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71" name="TextBox 170"/>
          <p:cNvSpPr txBox="1"/>
          <p:nvPr/>
        </p:nvSpPr>
        <p:spPr>
          <a:xfrm>
            <a:off x="2438400" y="2377032"/>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 (bytes)</a:t>
            </a:r>
          </a:p>
        </p:txBody>
      </p:sp>
      <p:sp>
        <p:nvSpPr>
          <p:cNvPr id="161" name="TextBox 160"/>
          <p:cNvSpPr txBox="1"/>
          <p:nvPr/>
        </p:nvSpPr>
        <p:spPr>
          <a:xfrm>
            <a:off x="2438400" y="293981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 (bytes)</a:t>
            </a:r>
          </a:p>
        </p:txBody>
      </p:sp>
      <p:sp>
        <p:nvSpPr>
          <p:cNvPr id="162" name="TextBox 161"/>
          <p:cNvSpPr txBox="1"/>
          <p:nvPr/>
        </p:nvSpPr>
        <p:spPr>
          <a:xfrm>
            <a:off x="2438400" y="321643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63" name="TextBox 162"/>
          <p:cNvSpPr txBox="1"/>
          <p:nvPr/>
        </p:nvSpPr>
        <p:spPr>
          <a:xfrm>
            <a:off x="2438400" y="3951745"/>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 =</a:t>
            </a:r>
          </a:p>
          <a:p>
            <a:pPr algn="ctr"/>
            <a:r>
              <a:rPr lang="en-US" sz="1200" b="1" dirty="0">
                <a:latin typeface="Arial" pitchFamily="34" charset="0"/>
                <a:cs typeface="Arial" pitchFamily="34" charset="0"/>
              </a:rPr>
              <a:t>Seconds (64 bits)</a:t>
            </a:r>
          </a:p>
          <a:p>
            <a:pPr algn="ctr"/>
            <a:r>
              <a:rPr lang="en-US" sz="1200" b="1" dirty="0">
                <a:latin typeface="Arial" pitchFamily="34" charset="0"/>
                <a:cs typeface="Arial" pitchFamily="34" charset="0"/>
              </a:rPr>
              <a:t>Nanoseconds (64 bits)</a:t>
            </a:r>
          </a:p>
        </p:txBody>
      </p:sp>
      <p:sp>
        <p:nvSpPr>
          <p:cNvPr id="167" name="TextBox 166"/>
          <p:cNvSpPr txBox="1"/>
          <p:nvPr/>
        </p:nvSpPr>
        <p:spPr>
          <a:xfrm>
            <a:off x="2438400" y="2654031"/>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 (bytes)</a:t>
            </a:r>
          </a:p>
        </p:txBody>
      </p:sp>
      <p:sp>
        <p:nvSpPr>
          <p:cNvPr id="103" name="TextBox 102"/>
          <p:cNvSpPr txBox="1"/>
          <p:nvPr/>
        </p:nvSpPr>
        <p:spPr>
          <a:xfrm>
            <a:off x="2438400" y="3493430"/>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110" name="Left Brace 109"/>
          <p:cNvSpPr/>
          <p:nvPr/>
        </p:nvSpPr>
        <p:spPr>
          <a:xfrm flipH="1">
            <a:off x="6258871" y="1838032"/>
            <a:ext cx="381000" cy="47778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TextBox 112"/>
          <p:cNvSpPr txBox="1"/>
          <p:nvPr/>
        </p:nvSpPr>
        <p:spPr>
          <a:xfrm>
            <a:off x="2438400" y="6352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9" name="Straight Connector 8"/>
          <p:cNvCxnSpPr/>
          <p:nvPr/>
        </p:nvCxnSpPr>
        <p:spPr>
          <a:xfrm>
            <a:off x="4876800" y="6629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1826194"/>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39871" y="408281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12" name="Group 11"/>
          <p:cNvGrpSpPr/>
          <p:nvPr/>
        </p:nvGrpSpPr>
        <p:grpSpPr>
          <a:xfrm>
            <a:off x="1308146" y="273550"/>
            <a:ext cx="4544367" cy="3124200"/>
            <a:chOff x="1162050" y="838200"/>
            <a:chExt cx="4544367" cy="3124200"/>
          </a:xfrm>
        </p:grpSpPr>
        <p:sp>
          <p:nvSpPr>
            <p:cNvPr id="129" name="Rectangle 128"/>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31" name="Straight Arrow Connector 130"/>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19200" y="239345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38" name="Straight Arrow Connector 137"/>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140" name="Straight Arrow Connector 139"/>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144" name="Straight Arrow Connector 143"/>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683148" y="1983166"/>
            <a:ext cx="2174852" cy="11838"/>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682216" y="1824314"/>
            <a:ext cx="1801866"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First to simplify routing</a:t>
            </a:r>
          </a:p>
        </p:txBody>
      </p:sp>
      <p:cxnSp>
        <p:nvCxnSpPr>
          <p:cNvPr id="149" name="Straight Arrow Connector 148"/>
          <p:cNvCxnSpPr/>
          <p:nvPr/>
        </p:nvCxnSpPr>
        <p:spPr>
          <a:xfrm>
            <a:off x="4683148" y="2259171"/>
            <a:ext cx="1883163" cy="26168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449371" y="2364960"/>
            <a:ext cx="2682345"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Filter out rogue connections</a:t>
            </a:r>
            <a:r>
              <a:rPr lang="en-US" sz="1600">
                <a:solidFill>
                  <a:schemeClr val="accent6">
                    <a:lumMod val="75000"/>
                  </a:schemeClr>
                </a:solidFill>
              </a:rPr>
              <a:t>, endian considerations</a:t>
            </a:r>
            <a:endParaRPr lang="en-US" sz="1600" dirty="0">
              <a:solidFill>
                <a:schemeClr val="accent6">
                  <a:lumMod val="75000"/>
                </a:schemeClr>
              </a:solidFill>
            </a:endParaRPr>
          </a:p>
        </p:txBody>
      </p:sp>
    </p:spTree>
    <p:extLst>
      <p:ext uri="{BB962C8B-B14F-4D97-AF65-F5344CB8AC3E}">
        <p14:creationId xmlns:p14="http://schemas.microsoft.com/office/powerpoint/2010/main" val="106661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0142" y="304800"/>
            <a:ext cx="3947467"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Possible Streaming Format</a:t>
            </a:r>
            <a:endParaRPr lang="en-US" sz="1400" b="1" dirty="0">
              <a:latin typeface="Arial" pitchFamily="34" charset="0"/>
              <a:cs typeface="Arial" pitchFamily="34" charset="0"/>
            </a:endParaRPr>
          </a:p>
        </p:txBody>
      </p:sp>
      <p:sp>
        <p:nvSpPr>
          <p:cNvPr id="5" name="TextBox 4"/>
          <p:cNvSpPr txBox="1"/>
          <p:nvPr/>
        </p:nvSpPr>
        <p:spPr>
          <a:xfrm>
            <a:off x="4813012" y="4749469"/>
            <a:ext cx="990600" cy="584775"/>
          </a:xfrm>
          <a:prstGeom prst="rect">
            <a:avLst/>
          </a:prstGeom>
          <a:noFill/>
          <a:ln>
            <a:noFill/>
            <a:prstDash val="dash"/>
          </a:ln>
        </p:spPr>
        <p:txBody>
          <a:bodyPr wrap="square" rtlCol="0">
            <a:spAutoFit/>
          </a:bodyPr>
          <a:lstStyle/>
          <a:p>
            <a:pPr algn="ctr"/>
            <a:r>
              <a:rPr lang="en-US" sz="1600" dirty="0">
                <a:solidFill>
                  <a:srgbClr val="009E00"/>
                </a:solidFill>
              </a:rPr>
              <a:t>Payload Length</a:t>
            </a:r>
          </a:p>
        </p:txBody>
      </p:sp>
      <p:sp>
        <p:nvSpPr>
          <p:cNvPr id="6" name="Left Brace 5"/>
          <p:cNvSpPr/>
          <p:nvPr/>
        </p:nvSpPr>
        <p:spPr>
          <a:xfrm flipH="1">
            <a:off x="4508212" y="4231770"/>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71070" y="1641962"/>
            <a:ext cx="1630543" cy="954107"/>
          </a:xfrm>
          <a:prstGeom prst="rect">
            <a:avLst/>
          </a:prstGeom>
          <a:noFill/>
          <a:ln>
            <a:noFill/>
            <a:prstDash val="dash"/>
          </a:ln>
        </p:spPr>
        <p:txBody>
          <a:bodyPr wrap="square" rtlCol="0">
            <a:spAutoFit/>
          </a:bodyPr>
          <a:lstStyle/>
          <a:p>
            <a:pPr algn="ctr"/>
            <a:r>
              <a:rPr lang="en-US" sz="1400" dirty="0">
                <a:solidFill>
                  <a:schemeClr val="accent2">
                    <a:lumMod val="75000"/>
                  </a:schemeClr>
                </a:solidFill>
              </a:rPr>
              <a:t>Compression type,</a:t>
            </a:r>
          </a:p>
          <a:p>
            <a:pPr algn="ctr"/>
            <a:r>
              <a:rPr lang="en-US" sz="1400" dirty="0">
                <a:solidFill>
                  <a:schemeClr val="accent2">
                    <a:lumMod val="75000"/>
                  </a:schemeClr>
                </a:solidFill>
              </a:rPr>
              <a:t>Source type,</a:t>
            </a:r>
          </a:p>
          <a:p>
            <a:pPr algn="ctr"/>
            <a:r>
              <a:rPr lang="en-US" sz="1400" dirty="0">
                <a:solidFill>
                  <a:schemeClr val="accent2">
                    <a:lumMod val="75000"/>
                  </a:schemeClr>
                </a:solidFill>
              </a:rPr>
              <a:t>Data structure,</a:t>
            </a:r>
          </a:p>
          <a:p>
            <a:pPr algn="ctr"/>
            <a:r>
              <a:rPr lang="mr-IN" sz="1400" dirty="0">
                <a:solidFill>
                  <a:schemeClr val="accent2">
                    <a:lumMod val="75000"/>
                  </a:schemeClr>
                </a:solidFill>
              </a:rPr>
              <a:t>…</a:t>
            </a:r>
            <a:endParaRPr lang="en-US" sz="1400" dirty="0">
              <a:solidFill>
                <a:schemeClr val="accent2">
                  <a:lumMod val="75000"/>
                </a:schemeClr>
              </a:solidFill>
            </a:endParaRPr>
          </a:p>
        </p:txBody>
      </p:sp>
      <p:sp>
        <p:nvSpPr>
          <p:cNvPr id="8" name="Left Brace 7"/>
          <p:cNvSpPr/>
          <p:nvPr/>
        </p:nvSpPr>
        <p:spPr>
          <a:xfrm>
            <a:off x="1947755" y="4251505"/>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 name="Rectangle 8"/>
          <p:cNvSpPr/>
          <p:nvPr/>
        </p:nvSpPr>
        <p:spPr>
          <a:xfrm>
            <a:off x="2301410" y="990601"/>
            <a:ext cx="2209800" cy="50878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0" name="TextBox 9"/>
          <p:cNvSpPr txBox="1"/>
          <p:nvPr/>
        </p:nvSpPr>
        <p:spPr>
          <a:xfrm>
            <a:off x="2298412" y="9906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sp>
        <p:nvSpPr>
          <p:cNvPr id="11" name="TextBox 10"/>
          <p:cNvSpPr txBox="1"/>
          <p:nvPr/>
        </p:nvSpPr>
        <p:spPr>
          <a:xfrm>
            <a:off x="2298412" y="127120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2" name="TextBox 11"/>
          <p:cNvSpPr txBox="1"/>
          <p:nvPr/>
        </p:nvSpPr>
        <p:spPr>
          <a:xfrm>
            <a:off x="2298412" y="4231771"/>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3" name="TextBox 12"/>
          <p:cNvSpPr txBox="1"/>
          <p:nvPr/>
        </p:nvSpPr>
        <p:spPr>
          <a:xfrm>
            <a:off x="3440342" y="4231770"/>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6" name="TextBox 15"/>
          <p:cNvSpPr txBox="1"/>
          <p:nvPr/>
        </p:nvSpPr>
        <p:spPr>
          <a:xfrm>
            <a:off x="2298412" y="15537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7" name="TextBox 16"/>
          <p:cNvSpPr txBox="1"/>
          <p:nvPr/>
        </p:nvSpPr>
        <p:spPr>
          <a:xfrm>
            <a:off x="2298412" y="3400773"/>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9" name="TextBox 18"/>
          <p:cNvSpPr txBox="1"/>
          <p:nvPr/>
        </p:nvSpPr>
        <p:spPr>
          <a:xfrm>
            <a:off x="2298412" y="2942458"/>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20" name="Left Brace 19"/>
          <p:cNvSpPr/>
          <p:nvPr/>
        </p:nvSpPr>
        <p:spPr>
          <a:xfrm flipH="1">
            <a:off x="5806610" y="990601"/>
            <a:ext cx="381000" cy="5087827"/>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98412" y="580142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22" name="Straight Connector 21"/>
          <p:cNvCxnSpPr/>
          <p:nvPr/>
        </p:nvCxnSpPr>
        <p:spPr>
          <a:xfrm>
            <a:off x="4621393" y="607842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13012" y="990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87610" y="345152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30" name="Group 29"/>
          <p:cNvGrpSpPr/>
          <p:nvPr/>
        </p:nvGrpSpPr>
        <p:grpSpPr>
          <a:xfrm>
            <a:off x="2298412" y="2103627"/>
            <a:ext cx="2209800" cy="838831"/>
            <a:chOff x="2306173" y="2103627"/>
            <a:chExt cx="2209800" cy="838831"/>
          </a:xfrm>
        </p:grpSpPr>
        <p:sp>
          <p:nvSpPr>
            <p:cNvPr id="14" name="TextBox 13"/>
            <p:cNvSpPr txBox="1"/>
            <p:nvPr/>
          </p:nvSpPr>
          <p:spPr>
            <a:xfrm>
              <a:off x="2306173" y="2103627"/>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Length (bytes)</a:t>
              </a:r>
            </a:p>
          </p:txBody>
        </p:sp>
        <p:sp>
          <p:nvSpPr>
            <p:cNvPr id="18" name="TextBox 17"/>
            <p:cNvSpPr txBox="1"/>
            <p:nvPr/>
          </p:nvSpPr>
          <p:spPr>
            <a:xfrm>
              <a:off x="2306173" y="2384543"/>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Length</a:t>
              </a:r>
            </a:p>
          </p:txBody>
        </p:sp>
        <p:sp>
          <p:nvSpPr>
            <p:cNvPr id="26" name="TextBox 25"/>
            <p:cNvSpPr txBox="1"/>
            <p:nvPr/>
          </p:nvSpPr>
          <p:spPr>
            <a:xfrm>
              <a:off x="2306173" y="266545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Length</a:t>
              </a:r>
            </a:p>
          </p:txBody>
        </p:sp>
      </p:grpSp>
      <p:sp>
        <p:nvSpPr>
          <p:cNvPr id="28" name="TextBox 27"/>
          <p:cNvSpPr txBox="1"/>
          <p:nvPr/>
        </p:nvSpPr>
        <p:spPr>
          <a:xfrm>
            <a:off x="2298412" y="1826186"/>
            <a:ext cx="2209800" cy="276999"/>
          </a:xfrm>
          <a:prstGeom prst="rect">
            <a:avLst/>
          </a:prstGeom>
          <a:solidFill>
            <a:schemeClr val="accent2">
              <a:lumMod val="75000"/>
              <a:alpha val="20000"/>
            </a:schemeClr>
          </a:solidFill>
          <a:ln w="19050">
            <a:solidFill>
              <a:schemeClr val="tx1">
                <a:alpha val="30000"/>
              </a:schemeClr>
            </a:solidFill>
          </a:ln>
        </p:spPr>
        <p:txBody>
          <a:bodyPr wrap="square" rtlCol="0">
            <a:spAutoFit/>
          </a:bodyPr>
          <a:lstStyle/>
          <a:p>
            <a:pPr algn="ctr"/>
            <a:r>
              <a:rPr lang="en-US" sz="1200" b="1" dirty="0">
                <a:latin typeface="Arial" pitchFamily="34" charset="0"/>
                <a:cs typeface="Arial" pitchFamily="34" charset="0"/>
              </a:rPr>
              <a:t>Bit Info</a:t>
            </a:r>
          </a:p>
        </p:txBody>
      </p:sp>
      <p:cxnSp>
        <p:nvCxnSpPr>
          <p:cNvPr id="32" name="Straight Arrow Connector 31"/>
          <p:cNvCxnSpPr/>
          <p:nvPr/>
        </p:nvCxnSpPr>
        <p:spPr>
          <a:xfrm flipH="1">
            <a:off x="1722257" y="1981200"/>
            <a:ext cx="576155" cy="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2355" y="4447214"/>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Tree>
    <p:extLst>
      <p:ext uri="{BB962C8B-B14F-4D97-AF65-F5344CB8AC3E}">
        <p14:creationId xmlns:p14="http://schemas.microsoft.com/office/powerpoint/2010/main" val="127894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1A4E48A-8CA4-0344-99F2-114DCAF5D5A3}"/>
              </a:ext>
            </a:extLst>
          </p:cNvPr>
          <p:cNvGraphicFramePr>
            <a:graphicFrameLocks noGrp="1"/>
          </p:cNvGraphicFramePr>
          <p:nvPr>
            <p:extLst>
              <p:ext uri="{D42A27DB-BD31-4B8C-83A1-F6EECF244321}">
                <p14:modId xmlns:p14="http://schemas.microsoft.com/office/powerpoint/2010/main" val="310686921"/>
              </p:ext>
            </p:extLst>
          </p:nvPr>
        </p:nvGraphicFramePr>
        <p:xfrm>
          <a:off x="1676400" y="3588544"/>
          <a:ext cx="5300980" cy="2507456"/>
        </p:xfrm>
        <a:graphic>
          <a:graphicData uri="http://schemas.openxmlformats.org/drawingml/2006/table">
            <a:tbl>
              <a:tblPr firstRow="1" firstCol="1" lastRow="1" lastCol="1" bandRow="1" bandCol="1">
                <a:tableStyleId>{5C22544A-7EE6-4342-B048-85BDC9FD1C3A}</a:tableStyleId>
              </a:tblPr>
              <a:tblGrid>
                <a:gridCol w="5300980">
                  <a:extLst>
                    <a:ext uri="{9D8B030D-6E8A-4147-A177-3AD203B41FA5}">
                      <a16:colId xmlns:a16="http://schemas.microsoft.com/office/drawing/2014/main" val="1402945093"/>
                    </a:ext>
                  </a:extLst>
                </a:gridCol>
              </a:tblGrid>
              <a:tr h="308844">
                <a:tc>
                  <a:txBody>
                    <a:bodyPr/>
                    <a:lstStyle/>
                    <a:p>
                      <a:pPr marL="0" marR="0" algn="l">
                        <a:spcBef>
                          <a:spcPts val="0"/>
                        </a:spcBef>
                        <a:spcAft>
                          <a:spcPts val="0"/>
                        </a:spcAft>
                      </a:pPr>
                      <a:r>
                        <a:rPr lang="en-US" sz="1600" dirty="0">
                          <a:solidFill>
                            <a:schemeClr val="tx1"/>
                          </a:solidFill>
                          <a:effectLst/>
                        </a:rPr>
                        <a:t>         tag          |          type           |                       length</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70794"/>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data format string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3144627"/>
                  </a:ext>
                </a:extLst>
              </a:tr>
              <a:tr h="325853">
                <a:tc>
                  <a:txBody>
                    <a:bodyPr/>
                    <a:lstStyle/>
                    <a:p>
                      <a:pPr marL="0" marR="0" algn="ctr">
                        <a:spcBef>
                          <a:spcPts val="0"/>
                        </a:spcBef>
                        <a:spcAft>
                          <a:spcPts val="0"/>
                        </a:spcAft>
                      </a:pPr>
                      <a:r>
                        <a:rPr lang="en-US" sz="1600">
                          <a:solidFill>
                            <a:schemeClr val="tx1"/>
                          </a:solidFill>
                          <a:effectLst/>
                        </a:rPr>
                        <a:t>length</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2543336"/>
                  </a:ext>
                </a:extLst>
              </a:tr>
              <a:tr h="325853">
                <a:tc>
                  <a:txBody>
                    <a:bodyPr/>
                    <a:lstStyle/>
                    <a:p>
                      <a:pPr marL="0" marR="0" algn="l">
                        <a:spcBef>
                          <a:spcPts val="0"/>
                        </a:spcBef>
                        <a:spcAft>
                          <a:spcPts val="0"/>
                        </a:spcAft>
                      </a:pPr>
                      <a:r>
                        <a:rPr lang="en-US" sz="1600">
                          <a:solidFill>
                            <a:schemeClr val="tx1"/>
                          </a:solidFill>
                          <a:effectLst/>
                        </a:rPr>
                        <a:t>                     tag                           | pad |     type     |         num</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7658345"/>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actual data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2783230"/>
                  </a:ext>
                </a:extLst>
              </a:tr>
            </a:tbl>
          </a:graphicData>
        </a:graphic>
      </p:graphicFrame>
      <p:sp>
        <p:nvSpPr>
          <p:cNvPr id="6" name="TextBox 5">
            <a:extLst>
              <a:ext uri="{FF2B5EF4-FFF2-40B4-BE49-F238E27FC236}">
                <a16:creationId xmlns:a16="http://schemas.microsoft.com/office/drawing/2014/main" id="{35279E1A-3A61-704F-8C4B-3680C82D3FBD}"/>
              </a:ext>
            </a:extLst>
          </p:cNvPr>
          <p:cNvSpPr txBox="1"/>
          <p:nvPr/>
        </p:nvSpPr>
        <p:spPr>
          <a:xfrm>
            <a:off x="2592558" y="357425"/>
            <a:ext cx="35814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Composite Data Type</a:t>
            </a:r>
          </a:p>
        </p:txBody>
      </p:sp>
      <p:grpSp>
        <p:nvGrpSpPr>
          <p:cNvPr id="16" name="Group 15">
            <a:extLst>
              <a:ext uri="{FF2B5EF4-FFF2-40B4-BE49-F238E27FC236}">
                <a16:creationId xmlns:a16="http://schemas.microsoft.com/office/drawing/2014/main" id="{3F6478AB-B634-4C47-8380-F01E830647A6}"/>
              </a:ext>
            </a:extLst>
          </p:cNvPr>
          <p:cNvGrpSpPr/>
          <p:nvPr/>
        </p:nvGrpSpPr>
        <p:grpSpPr>
          <a:xfrm>
            <a:off x="1588144" y="2534136"/>
            <a:ext cx="5389236" cy="907018"/>
            <a:chOff x="1511944" y="992832"/>
            <a:chExt cx="5389236" cy="907018"/>
          </a:xfrm>
        </p:grpSpPr>
        <p:cxnSp>
          <p:nvCxnSpPr>
            <p:cNvPr id="7" name="Straight Connector 6">
              <a:extLst>
                <a:ext uri="{FF2B5EF4-FFF2-40B4-BE49-F238E27FC236}">
                  <a16:creationId xmlns:a16="http://schemas.microsoft.com/office/drawing/2014/main" id="{DD30415A-4ABF-CF4F-852F-69FB5D19B841}"/>
                </a:ext>
              </a:extLst>
            </p:cNvPr>
            <p:cNvCxnSpPr>
              <a:cxnSpLocks/>
            </p:cNvCxnSpPr>
            <p:nvPr/>
          </p:nvCxnSpPr>
          <p:spPr>
            <a:xfrm>
              <a:off x="6901180" y="1019888"/>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96008AC-0138-3A49-9314-3C3AD48EADB5}"/>
                </a:ext>
              </a:extLst>
            </p:cNvPr>
            <p:cNvSpPr/>
            <p:nvPr/>
          </p:nvSpPr>
          <p:spPr>
            <a:xfrm>
              <a:off x="3499777" y="1018400"/>
              <a:ext cx="883481"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9" name="Straight Connector 8">
              <a:extLst>
                <a:ext uri="{FF2B5EF4-FFF2-40B4-BE49-F238E27FC236}">
                  <a16:creationId xmlns:a16="http://schemas.microsoft.com/office/drawing/2014/main" id="{920FE7CF-F927-3F4F-92AA-B624FB837A84}"/>
                </a:ext>
              </a:extLst>
            </p:cNvPr>
            <p:cNvCxnSpPr>
              <a:cxnSpLocks/>
            </p:cNvCxnSpPr>
            <p:nvPr/>
          </p:nvCxnSpPr>
          <p:spPr>
            <a:xfrm>
              <a:off x="1600297" y="992832"/>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4E6674-4BAA-0447-91A5-7000CF4571F5}"/>
                </a:ext>
              </a:extLst>
            </p:cNvPr>
            <p:cNvCxnSpPr>
              <a:stCxn id="8" idx="3"/>
            </p:cNvCxnSpPr>
            <p:nvPr/>
          </p:nvCxnSpPr>
          <p:spPr>
            <a:xfrm flipV="1">
              <a:off x="4383258" y="1172288"/>
              <a:ext cx="2517922"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C098B5-FBF8-914B-8734-2B23BE267976}"/>
                </a:ext>
              </a:extLst>
            </p:cNvPr>
            <p:cNvCxnSpPr>
              <a:stCxn id="8" idx="1"/>
            </p:cNvCxnSpPr>
            <p:nvPr/>
          </p:nvCxnSpPr>
          <p:spPr>
            <a:xfrm flipH="1">
              <a:off x="1600297" y="1172289"/>
              <a:ext cx="18994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D69BC9A-FC9A-6746-8524-9DCD9E55270A}"/>
                </a:ext>
              </a:extLst>
            </p:cNvPr>
            <p:cNvSpPr/>
            <p:nvPr/>
          </p:nvSpPr>
          <p:spPr>
            <a:xfrm>
              <a:off x="1511944" y="1371599"/>
              <a:ext cx="5389236"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grpSp>
      <p:sp>
        <p:nvSpPr>
          <p:cNvPr id="18" name="Rectangle 17">
            <a:extLst>
              <a:ext uri="{FF2B5EF4-FFF2-40B4-BE49-F238E27FC236}">
                <a16:creationId xmlns:a16="http://schemas.microsoft.com/office/drawing/2014/main" id="{D2772188-C8CE-3142-93CE-09642D305B7F}"/>
              </a:ext>
            </a:extLst>
          </p:cNvPr>
          <p:cNvSpPr/>
          <p:nvPr/>
        </p:nvSpPr>
        <p:spPr>
          <a:xfrm>
            <a:off x="1066800" y="1075205"/>
            <a:ext cx="7162800" cy="1200329"/>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In Hall B’s new data type, the first word comprises a TAGSEGMENT header which is followed by a string describing the data to come. After this TAGSEGMENT containing the data format string, is a BANK containing the actual data.</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042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versions 1-3) </a:t>
            </a:r>
          </a:p>
        </p:txBody>
      </p:sp>
      <p:graphicFrame>
        <p:nvGraphicFramePr>
          <p:cNvPr id="37" name="Table 36"/>
          <p:cNvGraphicFramePr>
            <a:graphicFrameLocks noGrp="1"/>
          </p:cNvGraphicFramePr>
          <p:nvPr>
            <p:extLst>
              <p:ext uri="{D42A27DB-BD31-4B8C-83A1-F6EECF244321}">
                <p14:modId xmlns:p14="http://schemas.microsoft.com/office/powerpoint/2010/main" val="889996581"/>
              </p:ext>
            </p:extLst>
          </p:nvPr>
        </p:nvGraphicFramePr>
        <p:xfrm>
          <a:off x="381000" y="1038225"/>
          <a:ext cx="3132140" cy="3505200"/>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2160399558"/>
                    </a:ext>
                  </a:extLst>
                </a:gridCol>
                <a:gridCol w="267494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Start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End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algn="ctr"/>
                      <a:r>
                        <a:rPr lang="en-US" b="1" dirty="0"/>
                        <a:t>6</a:t>
                      </a:r>
                    </a:p>
                  </a:txBody>
                  <a:tcPr/>
                </a:tc>
                <a:tc>
                  <a:txBody>
                    <a:bodyPr/>
                    <a:lstStyle/>
                    <a:p>
                      <a:pPr algn="ctr"/>
                      <a:r>
                        <a:rPr lang="en-US" sz="1800" b="1" dirty="0">
                          <a:latin typeface="Arial" pitchFamily="34" charset="0"/>
                          <a:cs typeface="Arial" pitchFamily="34" charset="0"/>
                        </a:rPr>
                        <a:t>Version</a:t>
                      </a:r>
                      <a:endParaRPr lang="en-US" dirty="0"/>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a:t>
                      </a:r>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extLst>
                  <a:ext uri="{0D108BD9-81ED-4DB2-BD59-A6C34878D82A}">
                    <a16:rowId xmlns:a16="http://schemas.microsoft.com/office/drawing/2014/main" val="186783468"/>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073585778"/>
              </p:ext>
            </p:extLst>
          </p:nvPr>
        </p:nvGraphicFramePr>
        <p:xfrm>
          <a:off x="3724475" y="1038225"/>
          <a:ext cx="5100638" cy="3505200"/>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Record id</a:t>
                      </a:r>
                      <a:r>
                        <a:rPr lang="en-US" sz="1800" b="1" baseline="0" dirty="0">
                          <a:solidFill>
                            <a:srgbClr val="0070C0"/>
                          </a:solidFill>
                        </a:rPr>
                        <a:t> starting at 0</a:t>
                      </a:r>
                      <a:endParaRPr lang="en-US" sz="1800" b="1" dirty="0">
                        <a:solidFill>
                          <a:srgbClr val="0070C0"/>
                        </a:solidFill>
                      </a:endParaRP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Offset in words to first event header in block relative to start of block</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Number of valid words in block (header + data).</a:t>
                      </a:r>
                      <a:r>
                        <a:rPr lang="en-US" sz="1800" b="1" baseline="0" dirty="0">
                          <a:solidFill>
                            <a:srgbClr val="0070C0"/>
                          </a:solidFill>
                        </a:rPr>
                        <a:t> Same as block length except for the last block.</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libri"/>
                          <a:ea typeface="+mn-ea"/>
                          <a:cs typeface="+mn-cs"/>
                        </a:rPr>
                        <a:t>Evio format version</a:t>
                      </a:r>
                    </a:p>
                  </a:txBody>
                  <a:tcPr/>
                </a:tc>
                <a:extLst>
                  <a:ext uri="{0D108BD9-81ED-4DB2-BD59-A6C34878D82A}">
                    <a16:rowId xmlns:a16="http://schemas.microsoft.com/office/drawing/2014/main" val="91567990"/>
                  </a:ext>
                </a:extLst>
              </a:tr>
              <a:tr h="370840">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9939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 4) </a:t>
            </a:r>
          </a:p>
        </p:txBody>
      </p:sp>
      <p:graphicFrame>
        <p:nvGraphicFramePr>
          <p:cNvPr id="3" name="Table 2"/>
          <p:cNvGraphicFramePr>
            <a:graphicFrameLocks noGrp="1"/>
          </p:cNvGraphicFramePr>
          <p:nvPr>
            <p:extLst>
              <p:ext uri="{D42A27DB-BD31-4B8C-83A1-F6EECF244321}">
                <p14:modId xmlns:p14="http://schemas.microsoft.com/office/powerpoint/2010/main" val="278249335"/>
              </p:ext>
            </p:extLst>
          </p:nvPr>
        </p:nvGraphicFramePr>
        <p:xfrm>
          <a:off x="381000" y="1038225"/>
          <a:ext cx="3132140" cy="4351655"/>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317302207"/>
                    </a:ext>
                  </a:extLst>
                </a:gridCol>
                <a:gridCol w="1600200">
                  <a:extLst>
                    <a:ext uri="{9D8B030D-6E8A-4147-A177-3AD203B41FA5}">
                      <a16:colId xmlns:a16="http://schemas.microsoft.com/office/drawing/2014/main" val="2406783565"/>
                    </a:ext>
                  </a:extLst>
                </a:gridCol>
                <a:gridCol w="1074740">
                  <a:extLst>
                    <a:ext uri="{9D8B030D-6E8A-4147-A177-3AD203B41FA5}">
                      <a16:colId xmlns:a16="http://schemas.microsoft.com/office/drawing/2014/main" val="34742803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tc hMerge="1">
                  <a:txBody>
                    <a:bodyPr/>
                    <a:lstStyle/>
                    <a:p>
                      <a:endParaRPr lang="en-US"/>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Event Count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91911157"/>
                  </a:ext>
                </a:extLst>
              </a:tr>
              <a:tr h="673735">
                <a:tc>
                  <a:txBody>
                    <a:bodyPr/>
                    <a:lstStyle/>
                    <a:p>
                      <a:pPr algn="ctr"/>
                      <a:r>
                        <a:rPr lang="en-US" b="1" dirty="0"/>
                        <a:t>6</a:t>
                      </a:r>
                    </a:p>
                  </a:txBody>
                  <a:tcPr/>
                </a:tc>
                <a:tc>
                  <a:txBody>
                    <a:bodyPr/>
                    <a:lstStyle/>
                    <a:p>
                      <a:pPr algn="ctr"/>
                      <a:r>
                        <a:rPr lang="en-US" sz="1800" b="1" dirty="0">
                          <a:latin typeface="Arial" pitchFamily="34" charset="0"/>
                          <a:cs typeface="Arial" pitchFamily="34" charset="0"/>
                        </a:rPr>
                        <a:t> Bit Info</a:t>
                      </a:r>
                      <a:endParaRPr lang="en-US" dirty="0"/>
                    </a:p>
                  </a:txBody>
                  <a:tcPr/>
                </a:tc>
                <a:tc>
                  <a:txBody>
                    <a:bodyPr/>
                    <a:lstStyle/>
                    <a:p>
                      <a:r>
                        <a:rPr lang="en-US" sz="1800" b="1" dirty="0">
                          <a:latin typeface="Arial" pitchFamily="34" charset="0"/>
                          <a:cs typeface="Arial" pitchFamily="34" charset="0"/>
                        </a:rPr>
                        <a:t>Version</a:t>
                      </a:r>
                    </a:p>
                    <a:p>
                      <a:endParaRPr lang="en-US" sz="1800" b="1" dirty="0">
                        <a:latin typeface="Arial" pitchFamily="34" charset="0"/>
                        <a:cs typeface="Arial" pitchFamily="34" charset="0"/>
                      </a:endParaRPr>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2</a:t>
                      </a:r>
                    </a:p>
                  </a:txBody>
                  <a:tcPr/>
                </a:tc>
                <a:tc hMerge="1">
                  <a:txBody>
                    <a:bodyPr/>
                    <a:lstStyle/>
                    <a:p>
                      <a:endParaRPr lang="en-US"/>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00488912"/>
              </p:ext>
            </p:extLst>
          </p:nvPr>
        </p:nvGraphicFramePr>
        <p:xfrm>
          <a:off x="3724475" y="1038225"/>
          <a:ext cx="5100638" cy="4361815"/>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Order of block in network transfer (record id) starting at 1. From</a:t>
                      </a:r>
                      <a:r>
                        <a:rPr lang="en-US" sz="1800" b="1" baseline="0" dirty="0">
                          <a:solidFill>
                            <a:srgbClr val="0070C0"/>
                          </a:solidFill>
                        </a:rPr>
                        <a:t> </a:t>
                      </a:r>
                      <a:r>
                        <a:rPr lang="en-US" sz="1800" b="1" dirty="0">
                          <a:solidFill>
                            <a:srgbClr val="0070C0"/>
                          </a:solidFill>
                        </a:rPr>
                        <a:t>ROC:</a:t>
                      </a:r>
                      <a:r>
                        <a:rPr lang="en-US" sz="1800" b="1" baseline="0" dirty="0">
                          <a:solidFill>
                            <a:srgbClr val="0070C0"/>
                          </a:solidFill>
                        </a:rPr>
                        <a:t> </a:t>
                      </a:r>
                      <a:r>
                        <a:rPr lang="en-US" sz="1800" b="1" dirty="0">
                          <a:solidFill>
                            <a:srgbClr val="0070C0"/>
                          </a:solidFill>
                        </a:rPr>
                        <a:t>-1 if payload banks not being built.</a:t>
                      </a: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Number of evio events (payload banks) in block, not including dictionary.</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If content is being built (</a:t>
                      </a:r>
                      <a:r>
                        <a:rPr lang="en-US" sz="1800" b="1" dirty="0" err="1">
                          <a:solidFill>
                            <a:srgbClr val="0070C0"/>
                          </a:solidFill>
                        </a:rPr>
                        <a:t>eg</a:t>
                      </a:r>
                      <a:r>
                        <a:rPr lang="en-US" sz="1800" b="1" dirty="0">
                          <a:solidFill>
                            <a:srgbClr val="0070C0"/>
                          </a:solidFill>
                        </a:rPr>
                        <a:t> ROC Raw type), = source CODA id,</a:t>
                      </a:r>
                      <a:r>
                        <a:rPr lang="en-US" sz="1800" b="1" baseline="0" dirty="0">
                          <a:solidFill>
                            <a:srgbClr val="0070C0"/>
                          </a:solidFill>
                        </a:rPr>
                        <a:t> </a:t>
                      </a:r>
                      <a:r>
                        <a:rPr lang="en-US" sz="1800" b="1" dirty="0">
                          <a:solidFill>
                            <a:srgbClr val="0070C0"/>
                          </a:solidFill>
                        </a:rPr>
                        <a:t>else reserved</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  </a:t>
                      </a:r>
                      <a:r>
                        <a:rPr kumimoji="0" lang="en-US" sz="1200" b="1" i="0" u="none" strike="noStrike" kern="1200" cap="none" spc="0" normalizeH="0" baseline="0" noProof="0" dirty="0">
                          <a:ln>
                            <a:noFill/>
                          </a:ln>
                          <a:solidFill>
                            <a:srgbClr val="0070C0"/>
                          </a:solidFill>
                          <a:effectLst/>
                          <a:uLnTx/>
                          <a:uFillTx/>
                          <a:latin typeface="Calibri"/>
                          <a:ea typeface="+mn-ea"/>
                          <a:cs typeface="+mn-cs"/>
                        </a:rPr>
                        <a:t>See next slide.</a:t>
                      </a:r>
                    </a:p>
                  </a:txBody>
                  <a:tcPr/>
                </a:tc>
                <a:extLst>
                  <a:ext uri="{0D108BD9-81ED-4DB2-BD59-A6C34878D82A}">
                    <a16:rowId xmlns:a16="http://schemas.microsoft.com/office/drawing/2014/main" val="91567990"/>
                  </a:ext>
                </a:extLst>
              </a:tr>
              <a:tr h="414655">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27601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5562600" y="2445857"/>
            <a:ext cx="0" cy="44974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Block Header, Bit Info / Version Word</a:t>
            </a:r>
          </a:p>
        </p:txBody>
      </p:sp>
      <p:cxnSp>
        <p:nvCxnSpPr>
          <p:cNvPr id="3" name="Straight Connector 2"/>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sp>
        <p:nvSpPr>
          <p:cNvPr id="6" name="TextBox 5"/>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10" name="TextBox 9"/>
          <p:cNvSpPr txBox="1"/>
          <p:nvPr/>
        </p:nvSpPr>
        <p:spPr>
          <a:xfrm>
            <a:off x="1743684" y="1359932"/>
            <a:ext cx="10757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13" name="Straight Connector 12"/>
          <p:cNvCxnSpPr/>
          <p:nvPr/>
        </p:nvCxnSpPr>
        <p:spPr>
          <a:xfrm>
            <a:off x="4495800" y="1845985"/>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5300925" y="1988988"/>
            <a:ext cx="718875" cy="307777"/>
          </a:xfrm>
          <a:prstGeom prst="rect">
            <a:avLst/>
          </a:prstGeom>
          <a:noFill/>
        </p:spPr>
        <p:txBody>
          <a:bodyPr wrap="square" rtlCol="0">
            <a:spAutoFit/>
          </a:bodyPr>
          <a:lstStyle/>
          <a:p>
            <a:r>
              <a:rPr lang="en-US" sz="1400" b="1" dirty="0">
                <a:solidFill>
                  <a:schemeClr val="accent6">
                    <a:lumMod val="75000"/>
                  </a:schemeClr>
                </a:solidFill>
              </a:rPr>
              <a:t>15 - 8</a:t>
            </a:r>
          </a:p>
        </p:txBody>
      </p:sp>
      <p:sp>
        <p:nvSpPr>
          <p:cNvPr id="20" name="TextBox 19"/>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sp>
        <p:nvSpPr>
          <p:cNvPr id="27" name="Rectangle 26"/>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1170622826"/>
              </p:ext>
            </p:extLst>
          </p:nvPr>
        </p:nvGraphicFramePr>
        <p:xfrm>
          <a:off x="4495800" y="2895599"/>
          <a:ext cx="4229589" cy="3608219"/>
        </p:xfrm>
        <a:graphic>
          <a:graphicData uri="http://schemas.openxmlformats.org/drawingml/2006/table">
            <a:tbl>
              <a:tblPr firstRow="1" bandRow="1">
                <a:tableStyleId>{5DA37D80-6434-44D0-A028-1B22A696006F}</a:tableStyleId>
              </a:tblPr>
              <a:tblGrid>
                <a:gridCol w="638493">
                  <a:extLst>
                    <a:ext uri="{9D8B030D-6E8A-4147-A177-3AD203B41FA5}">
                      <a16:colId xmlns:a16="http://schemas.microsoft.com/office/drawing/2014/main" val="2464272670"/>
                    </a:ext>
                  </a:extLst>
                </a:gridCol>
                <a:gridCol w="3591096">
                  <a:extLst>
                    <a:ext uri="{9D8B030D-6E8A-4147-A177-3AD203B41FA5}">
                      <a16:colId xmlns:a16="http://schemas.microsoft.com/office/drawing/2014/main" val="3105417358"/>
                    </a:ext>
                  </a:extLst>
                </a:gridCol>
              </a:tblGrid>
              <a:tr h="419203">
                <a:tc>
                  <a:txBody>
                    <a:bodyPr/>
                    <a:lstStyle/>
                    <a:p>
                      <a:pPr algn="ctr"/>
                      <a:r>
                        <a:rPr lang="en-US" sz="1600" dirty="0"/>
                        <a:t>BIT</a:t>
                      </a:r>
                    </a:p>
                  </a:txBody>
                  <a:tcPr/>
                </a:tc>
                <a:tc>
                  <a:txBody>
                    <a:bodyPr/>
                    <a:lstStyle/>
                    <a:p>
                      <a:pPr algn="ctr"/>
                      <a:r>
                        <a:rPr lang="en-US" sz="1600" dirty="0"/>
                        <a:t>FUNCTION (if bit set)</a:t>
                      </a:r>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431494">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3364704689"/>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a:t>
                      </a:r>
                      <a:r>
                        <a:rPr kumimoji="0" lang="en-US" sz="1400" b="1" i="0" u="none" strike="noStrike" kern="1200" cap="none" spc="0" normalizeH="0" baseline="0" noProof="0">
                          <a:ln>
                            <a:noFill/>
                          </a:ln>
                          <a:solidFill>
                            <a:schemeClr val="tx1"/>
                          </a:solidFill>
                          <a:effectLst/>
                          <a:uLnTx/>
                          <a:uFillTx/>
                          <a:latin typeface="+mn-lt"/>
                          <a:ea typeface="+mn-ea"/>
                          <a:cs typeface="+mn-cs"/>
                        </a:rPr>
                        <a:t>= 6, Other </a:t>
                      </a:r>
                      <a:r>
                        <a:rPr kumimoji="0" lang="en-US" sz="1400" b="1" i="0" u="none" strike="noStrike" kern="1200" cap="none" spc="0" normalizeH="0" baseline="0" noProof="0" dirty="0">
                          <a:ln>
                            <a:noFill/>
                          </a:ln>
                          <a:solidFill>
                            <a:schemeClr val="tx1"/>
                          </a:solidFill>
                          <a:effectLst/>
                          <a:uLnTx/>
                          <a:uFillTx/>
                          <a:latin typeface="+mn-lt"/>
                          <a:ea typeface="+mn-ea"/>
                          <a:cs typeface="+mn-cs"/>
                        </a:rPr>
                        <a:t>= 15</a:t>
                      </a:r>
                      <a:endParaRPr lang="en-US" sz="1400" b="1" dirty="0">
                        <a:solidFill>
                          <a:schemeClr val="tx1"/>
                        </a:solidFill>
                      </a:endParaRPr>
                    </a:p>
                  </a:txBody>
                  <a:tcPr/>
                </a:tc>
                <a:extLst>
                  <a:ext uri="{0D108BD9-81ED-4DB2-BD59-A6C34878D82A}">
                    <a16:rowId xmlns:a16="http://schemas.microsoft.com/office/drawing/2014/main" val="1200868339"/>
                  </a:ext>
                </a:extLst>
              </a:tr>
              <a:tr h="431494">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Has ”first event” (in every</a:t>
                      </a:r>
                      <a:r>
                        <a:rPr lang="en-US" sz="1400" b="1" baseline="0" dirty="0">
                          <a:solidFill>
                            <a:schemeClr val="tx1"/>
                          </a:solidFill>
                        </a:rPr>
                        <a:t> split file) which is first USER type event in this block</a:t>
                      </a:r>
                      <a:endParaRPr lang="en-US" sz="1400" b="1" dirty="0">
                        <a:solidFill>
                          <a:schemeClr val="tx1"/>
                        </a:solidFill>
                      </a:endParaRPr>
                    </a:p>
                  </a:txBody>
                  <a:tcPr/>
                </a:tc>
                <a:extLst>
                  <a:ext uri="{0D108BD9-81ED-4DB2-BD59-A6C34878D82A}">
                    <a16:rowId xmlns:a16="http://schemas.microsoft.com/office/drawing/2014/main" val="475819000"/>
                  </a:ext>
                </a:extLst>
              </a:tr>
              <a:tr h="431494">
                <a:tc>
                  <a:txBody>
                    <a:bodyPr/>
                    <a:lstStyle/>
                    <a:p>
                      <a:r>
                        <a:rPr lang="en-US" sz="1400" b="1" dirty="0">
                          <a:solidFill>
                            <a:schemeClr val="tx1"/>
                          </a:solidFill>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Streaming data  (not triggered)</a:t>
                      </a:r>
                    </a:p>
                  </a:txBody>
                  <a:tcPr/>
                </a:tc>
                <a:extLst>
                  <a:ext uri="{0D108BD9-81ED-4DB2-BD59-A6C34878D82A}">
                    <a16:rowId xmlns:a16="http://schemas.microsoft.com/office/drawing/2014/main" val="10005"/>
                  </a:ext>
                </a:extLst>
              </a:tr>
              <a:tr h="431494">
                <a:tc>
                  <a:txBody>
                    <a:bodyPr/>
                    <a:lstStyle/>
                    <a:p>
                      <a:r>
                        <a:rPr lang="en-US" sz="1400" b="1" dirty="0">
                          <a:solidFill>
                            <a:schemeClr val="tx1"/>
                          </a:solidFill>
                        </a:rPr>
                        <a:t>16-31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10006"/>
                  </a:ext>
                </a:extLst>
              </a:tr>
            </a:tbl>
          </a:graphicData>
        </a:graphic>
      </p:graphicFrame>
      <p:sp>
        <p:nvSpPr>
          <p:cNvPr id="33" name="Rectangle 32"/>
          <p:cNvSpPr/>
          <p:nvPr/>
        </p:nvSpPr>
        <p:spPr>
          <a:xfrm>
            <a:off x="762000" y="5029200"/>
            <a:ext cx="3276600" cy="923330"/>
          </a:xfrm>
          <a:prstGeom prst="rect">
            <a:avLst/>
          </a:prstGeom>
        </p:spPr>
        <p:txBody>
          <a:bodyPr wrap="square">
            <a:spAutoFit/>
          </a:bodyPr>
          <a:lstStyle/>
          <a:p>
            <a:pPr lvl="0">
              <a:defRPr/>
            </a:pPr>
            <a:r>
              <a:rPr lang="en-US" b="1" dirty="0">
                <a:solidFill>
                  <a:srgbClr val="0070C0"/>
                </a:solidFill>
              </a:rPr>
              <a:t>NOTE: User events from ROC are typed as ROC Raw (EB handles this).</a:t>
            </a:r>
          </a:p>
        </p:txBody>
      </p:sp>
    </p:spTree>
    <p:extLst>
      <p:ext uri="{BB962C8B-B14F-4D97-AF65-F5344CB8AC3E}">
        <p14:creationId xmlns:p14="http://schemas.microsoft.com/office/powerpoint/2010/main" val="9025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0" y="1981200"/>
            <a:ext cx="4191000"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000" b="1" dirty="0">
                <a:latin typeface="Arial" pitchFamily="34" charset="0"/>
                <a:cs typeface="Arial" pitchFamily="34" charset="0"/>
              </a:rPr>
              <a:t>HIPO/EVIO FORMAT VERSION 6</a:t>
            </a:r>
          </a:p>
        </p:txBody>
      </p:sp>
    </p:spTree>
    <p:extLst>
      <p:ext uri="{BB962C8B-B14F-4D97-AF65-F5344CB8AC3E}">
        <p14:creationId xmlns:p14="http://schemas.microsoft.com/office/powerpoint/2010/main" val="392341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416874</TotalTime>
  <Words>5529</Words>
  <Application>Microsoft Macintosh PowerPoint</Application>
  <PresentationFormat>On-screen Show (4:3)</PresentationFormat>
  <Paragraphs>1304</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Mangal</vt:lpstr>
      <vt:lpstr>Times New Roman</vt:lpstr>
      <vt:lpstr>Office Theme</vt:lpstr>
      <vt:lpstr>CODA Online Data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Jefferson Science Associates, LLC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bangdm</dc:creator>
  <cp:lastModifiedBy>Carl Timmer</cp:lastModifiedBy>
  <cp:revision>1292</cp:revision>
  <cp:lastPrinted>2025-03-26T17:53:44Z</cp:lastPrinted>
  <dcterms:created xsi:type="dcterms:W3CDTF">2008-04-17T16:56:55Z</dcterms:created>
  <dcterms:modified xsi:type="dcterms:W3CDTF">2025-03-26T17:56:17Z</dcterms:modified>
</cp:coreProperties>
</file>