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9" r:id="rId3"/>
    <p:sldId id="281" r:id="rId4"/>
    <p:sldId id="282" r:id="rId5"/>
    <p:sldId id="308" r:id="rId6"/>
    <p:sldId id="283" r:id="rId7"/>
    <p:sldId id="284" r:id="rId8"/>
    <p:sldId id="302" r:id="rId9"/>
    <p:sldId id="293" r:id="rId10"/>
    <p:sldId id="286" r:id="rId11"/>
    <p:sldId id="299" r:id="rId12"/>
    <p:sldId id="294" r:id="rId13"/>
    <p:sldId id="285" r:id="rId14"/>
    <p:sldId id="287" r:id="rId15"/>
    <p:sldId id="291" r:id="rId16"/>
    <p:sldId id="289" r:id="rId17"/>
    <p:sldId id="288" r:id="rId18"/>
    <p:sldId id="292" r:id="rId19"/>
    <p:sldId id="274" r:id="rId20"/>
    <p:sldId id="280" r:id="rId21"/>
    <p:sldId id="259" r:id="rId22"/>
    <p:sldId id="301" r:id="rId23"/>
    <p:sldId id="304" r:id="rId24"/>
    <p:sldId id="307" r:id="rId25"/>
    <p:sldId id="306" r:id="rId26"/>
    <p:sldId id="276" r:id="rId27"/>
    <p:sldId id="303" r:id="rId28"/>
    <p:sldId id="305" r:id="rId29"/>
    <p:sldId id="275" r:id="rId30"/>
    <p:sldId id="277" r:id="rId31"/>
    <p:sldId id="278" r:id="rId32"/>
    <p:sldId id="261" r:id="rId33"/>
    <p:sldId id="262" r:id="rId34"/>
    <p:sldId id="264" r:id="rId35"/>
    <p:sldId id="263" r:id="rId36"/>
    <p:sldId id="271" r:id="rId37"/>
    <p:sldId id="265" r:id="rId38"/>
    <p:sldId id="266" r:id="rId39"/>
    <p:sldId id="270" r:id="rId40"/>
    <p:sldId id="269" r:id="rId41"/>
    <p:sldId id="273" r:id="rId42"/>
    <p:sldId id="296" r:id="rId43"/>
    <p:sldId id="298" r:id="rId44"/>
  </p:sldIdLst>
  <p:sldSz cx="9144000" cy="6858000" type="screen4x3"/>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7" autoAdjust="0"/>
    <p:restoredTop sz="94574" autoAdjust="0"/>
  </p:normalViewPr>
  <p:slideViewPr>
    <p:cSldViewPr>
      <p:cViewPr varScale="1">
        <p:scale>
          <a:sx n="179" d="100"/>
          <a:sy n="179" d="100"/>
        </p:scale>
        <p:origin x="1040"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26" y="-96"/>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5273003" y="0"/>
            <a:ext cx="4033943" cy="351155"/>
          </a:xfrm>
          <a:prstGeom prst="rect">
            <a:avLst/>
          </a:prstGeom>
        </p:spPr>
        <p:txBody>
          <a:bodyPr vert="horz" lIns="93324" tIns="46662" rIns="93324" bIns="46662" rtlCol="0"/>
          <a:lstStyle>
            <a:lvl1pPr algn="r">
              <a:defRPr sz="1200"/>
            </a:lvl1pPr>
          </a:lstStyle>
          <a:p>
            <a:fld id="{06A35590-506D-4721-A6D9-F4A80246B670}" type="datetimeFigureOut">
              <a:rPr lang="en-US" smtClean="0"/>
              <a:pPr/>
              <a:t>4/11/25</a:t>
            </a:fld>
            <a:endParaRPr lang="en-US"/>
          </a:p>
        </p:txBody>
      </p:sp>
      <p:sp>
        <p:nvSpPr>
          <p:cNvPr id="4" name="Slide Image Placeholder 3"/>
          <p:cNvSpPr>
            <a:spLocks noGrp="1" noRot="1" noChangeAspect="1"/>
          </p:cNvSpPr>
          <p:nvPr>
            <p:ph type="sldImg" idx="2"/>
          </p:nvPr>
        </p:nvSpPr>
        <p:spPr>
          <a:xfrm>
            <a:off x="2900363" y="527050"/>
            <a:ext cx="3509962" cy="263366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930910" y="3335973"/>
            <a:ext cx="7447280" cy="31603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70726"/>
            <a:ext cx="4033943" cy="3511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70726"/>
            <a:ext cx="4033943" cy="351155"/>
          </a:xfrm>
          <a:prstGeom prst="rect">
            <a:avLst/>
          </a:prstGeom>
        </p:spPr>
        <p:txBody>
          <a:bodyPr vert="horz" lIns="93324" tIns="46662" rIns="93324" bIns="46662" rtlCol="0" anchor="b"/>
          <a:lstStyle>
            <a:lvl1pPr algn="r">
              <a:defRPr sz="1200"/>
            </a:lvl1pPr>
          </a:lstStyle>
          <a:p>
            <a:fld id="{6C61A717-5464-4AC3-A9AD-D8CDAD40A85F}" type="slidenum">
              <a:rPr lang="en-US" smtClean="0"/>
              <a:pPr/>
              <a:t>‹#›</a:t>
            </a:fld>
            <a:endParaRPr lang="en-US"/>
          </a:p>
        </p:txBody>
      </p:sp>
    </p:spTree>
    <p:extLst>
      <p:ext uri="{BB962C8B-B14F-4D97-AF65-F5344CB8AC3E}">
        <p14:creationId xmlns:p14="http://schemas.microsoft.com/office/powerpoint/2010/main" val="186731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1A717-5464-4AC3-A9AD-D8CDAD40A85F}" type="slidenum">
              <a:rPr lang="en-US" smtClean="0"/>
              <a:pPr/>
              <a:t>13</a:t>
            </a:fld>
            <a:endParaRPr lang="en-US"/>
          </a:p>
        </p:txBody>
      </p:sp>
    </p:spTree>
    <p:extLst>
      <p:ext uri="{BB962C8B-B14F-4D97-AF65-F5344CB8AC3E}">
        <p14:creationId xmlns:p14="http://schemas.microsoft.com/office/powerpoint/2010/main" val="3388836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1A717-5464-4AC3-A9AD-D8CDAD40A85F}" type="slidenum">
              <a:rPr lang="en-US" smtClean="0"/>
              <a:pPr/>
              <a:t>15</a:t>
            </a:fld>
            <a:endParaRPr lang="en-US"/>
          </a:p>
        </p:txBody>
      </p:sp>
    </p:spTree>
    <p:extLst>
      <p:ext uri="{BB962C8B-B14F-4D97-AF65-F5344CB8AC3E}">
        <p14:creationId xmlns:p14="http://schemas.microsoft.com/office/powerpoint/2010/main" val="115968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61A717-5464-4AC3-A9AD-D8CDAD40A85F}" type="slidenum">
              <a:rPr lang="en-US" smtClean="0"/>
              <a:pPr/>
              <a:t>16</a:t>
            </a:fld>
            <a:endParaRPr lang="en-US"/>
          </a:p>
        </p:txBody>
      </p:sp>
    </p:spTree>
    <p:extLst>
      <p:ext uri="{BB962C8B-B14F-4D97-AF65-F5344CB8AC3E}">
        <p14:creationId xmlns:p14="http://schemas.microsoft.com/office/powerpoint/2010/main" val="305846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61A717-5464-4AC3-A9AD-D8CDAD40A85F}" type="slidenum">
              <a:rPr lang="en-US" smtClean="0"/>
              <a:pPr/>
              <a:t>17</a:t>
            </a:fld>
            <a:endParaRPr lang="en-US"/>
          </a:p>
        </p:txBody>
      </p:sp>
    </p:spTree>
    <p:extLst>
      <p:ext uri="{BB962C8B-B14F-4D97-AF65-F5344CB8AC3E}">
        <p14:creationId xmlns:p14="http://schemas.microsoft.com/office/powerpoint/2010/main" val="188120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005F13-F3BD-4379-ACBE-E9539140156C}" type="datetimeFigureOut">
              <a:rPr lang="en-US" smtClean="0"/>
              <a:pPr/>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05F13-F3BD-4379-ACBE-E9539140156C}" type="datetimeFigureOut">
              <a:rPr lang="en-US" smtClean="0"/>
              <a:pPr/>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05F13-F3BD-4379-ACBE-E9539140156C}" type="datetimeFigureOut">
              <a:rPr lang="en-US" smtClean="0"/>
              <a:pPr/>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05F13-F3BD-4379-ACBE-E9539140156C}" type="datetimeFigureOut">
              <a:rPr lang="en-US" smtClean="0"/>
              <a:pPr/>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05F13-F3BD-4379-ACBE-E9539140156C}" type="datetimeFigureOut">
              <a:rPr lang="en-US" smtClean="0"/>
              <a:pPr/>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005F13-F3BD-4379-ACBE-E9539140156C}" type="datetimeFigureOut">
              <a:rPr lang="en-US" smtClean="0"/>
              <a:pPr/>
              <a:t>4/11/25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005F13-F3BD-4379-ACBE-E9539140156C}" type="datetimeFigureOut">
              <a:rPr lang="en-US" smtClean="0"/>
              <a:pPr/>
              <a:t>4/11/25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005F13-F3BD-4379-ACBE-E9539140156C}" type="datetimeFigureOut">
              <a:rPr lang="en-US" smtClean="0"/>
              <a:pPr/>
              <a:t>4/11/25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05F13-F3BD-4379-ACBE-E9539140156C}" type="datetimeFigureOut">
              <a:rPr lang="en-US" smtClean="0"/>
              <a:pPr/>
              <a:t>4/11/25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05F13-F3BD-4379-ACBE-E9539140156C}" type="datetimeFigureOut">
              <a:rPr lang="en-US" smtClean="0"/>
              <a:pPr/>
              <a:t>4/11/25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05F13-F3BD-4379-ACBE-E9539140156C}" type="datetimeFigureOut">
              <a:rPr lang="en-US" smtClean="0"/>
              <a:pPr/>
              <a:t>4/11/25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05F13-F3BD-4379-ACBE-E9539140156C}" type="datetimeFigureOut">
              <a:rPr lang="en-US" smtClean="0"/>
              <a:pPr/>
              <a:t>4/11/25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A7A8-3DB1-49F5-B4F3-332BA5D6A3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CODA Online Data </a:t>
            </a:r>
            <a:r>
              <a:rPr lang="en-US" dirty="0"/>
              <a:t>Formats</a:t>
            </a:r>
          </a:p>
        </p:txBody>
      </p:sp>
      <p:sp>
        <p:nvSpPr>
          <p:cNvPr id="3" name="Title 1">
            <a:extLst>
              <a:ext uri="{FF2B5EF4-FFF2-40B4-BE49-F238E27FC236}">
                <a16:creationId xmlns:a16="http://schemas.microsoft.com/office/drawing/2014/main" id="{AAD67DEE-A4A5-1F41-9F63-7A65FFF422FD}"/>
              </a:ext>
            </a:extLst>
          </p:cNvPr>
          <p:cNvSpPr txBox="1">
            <a:spLocks/>
          </p:cNvSpPr>
          <p:nvPr/>
        </p:nvSpPr>
        <p:spPr>
          <a:xfrm>
            <a:off x="1638300" y="3346925"/>
            <a:ext cx="5867400" cy="507053"/>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t>Mar 26,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538996"/>
            <a:ext cx="5943600" cy="5709404"/>
            <a:chOff x="1524000" y="538996"/>
            <a:chExt cx="5943600" cy="5709404"/>
          </a:xfrm>
        </p:grpSpPr>
        <p:sp>
          <p:nvSpPr>
            <p:cNvPr id="3" name="TextBox 2"/>
            <p:cNvSpPr txBox="1"/>
            <p:nvPr/>
          </p:nvSpPr>
          <p:spPr>
            <a:xfrm>
              <a:off x="3657600" y="538996"/>
              <a:ext cx="1828800"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200" b="1" dirty="0">
                  <a:latin typeface="Arial" pitchFamily="34" charset="0"/>
                  <a:cs typeface="Arial" pitchFamily="34" charset="0"/>
                </a:rPr>
                <a:t>Record</a:t>
              </a:r>
            </a:p>
          </p:txBody>
        </p:sp>
        <p:sp>
          <p:nvSpPr>
            <p:cNvPr id="4" name="TextBox 3"/>
            <p:cNvSpPr txBox="1"/>
            <p:nvPr/>
          </p:nvSpPr>
          <p:spPr>
            <a:xfrm>
              <a:off x="1752600" y="1222682"/>
              <a:ext cx="2057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Uncompressed</a:t>
              </a:r>
            </a:p>
          </p:txBody>
        </p:sp>
        <p:sp>
          <p:nvSpPr>
            <p:cNvPr id="6" name="TextBox 5"/>
            <p:cNvSpPr txBox="1"/>
            <p:nvPr/>
          </p:nvSpPr>
          <p:spPr>
            <a:xfrm>
              <a:off x="5334000" y="1224393"/>
              <a:ext cx="1752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Compressed</a:t>
              </a:r>
            </a:p>
          </p:txBody>
        </p:sp>
        <p:sp>
          <p:nvSpPr>
            <p:cNvPr id="8" name="TextBox 7"/>
            <p:cNvSpPr txBox="1"/>
            <p:nvPr/>
          </p:nvSpPr>
          <p:spPr>
            <a:xfrm>
              <a:off x="1524000" y="1837372"/>
              <a:ext cx="2514600" cy="646331"/>
            </a:xfrm>
            <a:prstGeom prst="rect">
              <a:avLst/>
            </a:prstGeom>
            <a:noFill/>
            <a:ln w="19050">
              <a:solidFill>
                <a:schemeClr val="accent1">
                  <a:shade val="50000"/>
                </a:schemeClr>
              </a:solidFill>
            </a:ln>
          </p:spPr>
          <p:txBody>
            <a:bodyPr wrap="square" rtlCol="0">
              <a:spAutoFit/>
            </a:bodyPr>
            <a:lstStyle/>
            <a:p>
              <a:pPr algn="ctr"/>
              <a:r>
                <a:rPr lang="en-US" b="1" dirty="0"/>
                <a:t>Record Header</a:t>
              </a:r>
            </a:p>
            <a:p>
              <a:pPr algn="ctr"/>
              <a:endParaRPr lang="en-US" dirty="0"/>
            </a:p>
          </p:txBody>
        </p:sp>
        <p:sp>
          <p:nvSpPr>
            <p:cNvPr id="9" name="TextBox 8"/>
            <p:cNvSpPr txBox="1"/>
            <p:nvPr/>
          </p:nvSpPr>
          <p:spPr>
            <a:xfrm>
              <a:off x="1524000" y="2676941"/>
              <a:ext cx="2514600" cy="923330"/>
            </a:xfrm>
            <a:prstGeom prst="rect">
              <a:avLst/>
            </a:prstGeom>
            <a:noFill/>
            <a:ln w="19050">
              <a:solidFill>
                <a:schemeClr val="accent1">
                  <a:shade val="50000"/>
                </a:schemeClr>
              </a:solidFill>
            </a:ln>
          </p:spPr>
          <p:txBody>
            <a:bodyPr wrap="square" rtlCol="0">
              <a:spAutoFit/>
            </a:bodyPr>
            <a:lstStyle/>
            <a:p>
              <a:pPr algn="ctr"/>
              <a:r>
                <a:rPr lang="en-US" b="1" dirty="0"/>
                <a:t>Index Array of Event Lengths (bytes, one word </a:t>
              </a:r>
              <a:r>
                <a:rPr lang="en-US" b="1"/>
                <a:t>per length)</a:t>
              </a:r>
              <a:endParaRPr lang="en-US" dirty="0"/>
            </a:p>
          </p:txBody>
        </p:sp>
        <p:grpSp>
          <p:nvGrpSpPr>
            <p:cNvPr id="12" name="Group 11"/>
            <p:cNvGrpSpPr/>
            <p:nvPr/>
          </p:nvGrpSpPr>
          <p:grpSpPr>
            <a:xfrm>
              <a:off x="1524000" y="3720286"/>
              <a:ext cx="2514600" cy="923330"/>
              <a:chOff x="1066800" y="3392269"/>
              <a:chExt cx="2514600" cy="923330"/>
            </a:xfrm>
          </p:grpSpPr>
          <p:sp>
            <p:nvSpPr>
              <p:cNvPr id="10" name="TextBox 9"/>
              <p:cNvSpPr txBox="1"/>
              <p:nvPr/>
            </p:nvSpPr>
            <p:spPr>
              <a:xfrm>
                <a:off x="1066800" y="3392269"/>
                <a:ext cx="2514600" cy="923330"/>
              </a:xfrm>
              <a:prstGeom prst="rect">
                <a:avLst/>
              </a:prstGeom>
              <a:noFill/>
              <a:ln w="19050">
                <a:solidFill>
                  <a:schemeClr val="accent1">
                    <a:shade val="50000"/>
                  </a:schemeClr>
                </a:solidFill>
              </a:ln>
            </p:spPr>
            <p:txBody>
              <a:bodyPr wrap="square" rtlCol="0">
                <a:spAutoFit/>
              </a:bodyPr>
              <a:lstStyle/>
              <a:p>
                <a:pPr algn="ctr"/>
                <a:r>
                  <a:rPr lang="en-US" b="1" dirty="0"/>
                  <a:t>User Header</a:t>
                </a:r>
              </a:p>
              <a:p>
                <a:pPr algn="ctr"/>
                <a:endParaRPr lang="en-US" b="1" dirty="0"/>
              </a:p>
              <a:p>
                <a:pPr algn="ctr"/>
                <a:endParaRPr lang="en-US" dirty="0"/>
              </a:p>
            </p:txBody>
          </p:sp>
          <p:sp>
            <p:nvSpPr>
              <p:cNvPr id="11" name="TextBox 10"/>
              <p:cNvSpPr txBox="1"/>
              <p:nvPr/>
            </p:nvSpPr>
            <p:spPr>
              <a:xfrm>
                <a:off x="1524000" y="3946267"/>
                <a:ext cx="2057400" cy="369332"/>
              </a:xfrm>
              <a:prstGeom prst="rect">
                <a:avLst/>
              </a:prstGeom>
              <a:noFill/>
              <a:ln w="19050" cmpd="sng">
                <a:solidFill>
                  <a:schemeClr val="accent1">
                    <a:shade val="50000"/>
                  </a:schemeClr>
                </a:solidFill>
                <a:prstDash val="dash"/>
              </a:ln>
            </p:spPr>
            <p:txBody>
              <a:bodyPr wrap="square" rtlCol="0">
                <a:spAutoFit/>
              </a:bodyPr>
              <a:lstStyle/>
              <a:p>
                <a:pPr algn="ctr"/>
                <a:r>
                  <a:rPr lang="en-US" b="1" dirty="0"/>
                  <a:t>Pad 1</a:t>
                </a:r>
                <a:endParaRPr lang="en-US" dirty="0"/>
              </a:p>
            </p:txBody>
          </p:sp>
        </p:grpSp>
        <p:grpSp>
          <p:nvGrpSpPr>
            <p:cNvPr id="13" name="Group 12"/>
            <p:cNvGrpSpPr/>
            <p:nvPr/>
          </p:nvGrpSpPr>
          <p:grpSpPr>
            <a:xfrm>
              <a:off x="1524000" y="4771072"/>
              <a:ext cx="2514600" cy="1477328"/>
              <a:chOff x="1066800" y="3392267"/>
              <a:chExt cx="2514600" cy="1477328"/>
            </a:xfrm>
          </p:grpSpPr>
          <p:sp>
            <p:nvSpPr>
              <p:cNvPr id="14" name="TextBox 13"/>
              <p:cNvSpPr txBox="1"/>
              <p:nvPr/>
            </p:nvSpPr>
            <p:spPr>
              <a:xfrm>
                <a:off x="1066800" y="3392267"/>
                <a:ext cx="2514600" cy="1477328"/>
              </a:xfrm>
              <a:prstGeom prst="rect">
                <a:avLst/>
              </a:prstGeom>
              <a:solidFill>
                <a:srgbClr val="FFFF00">
                  <a:alpha val="26000"/>
                </a:srgbClr>
              </a:solidFill>
              <a:ln w="19050">
                <a:solidFill>
                  <a:schemeClr val="accent1">
                    <a:shade val="50000"/>
                  </a:schemeClr>
                </a:solidFill>
              </a:ln>
            </p:spPr>
            <p:txBody>
              <a:bodyPr wrap="square" rtlCol="0">
                <a:spAutoFit/>
              </a:bodyPr>
              <a:lstStyle/>
              <a:p>
                <a:pPr algn="ctr"/>
                <a:endParaRPr lang="en-US" b="1" dirty="0"/>
              </a:p>
              <a:p>
                <a:pPr algn="ctr"/>
                <a:r>
                  <a:rPr lang="en-US" b="1" dirty="0"/>
                  <a:t>Events</a:t>
                </a:r>
              </a:p>
              <a:p>
                <a:pPr algn="ctr"/>
                <a:endParaRPr lang="en-US" b="1" dirty="0"/>
              </a:p>
              <a:p>
                <a:pPr algn="ctr"/>
                <a:endParaRPr lang="en-US" b="1" dirty="0"/>
              </a:p>
              <a:p>
                <a:pPr algn="ctr"/>
                <a:endParaRPr lang="en-US" dirty="0"/>
              </a:p>
            </p:txBody>
          </p:sp>
          <p:sp>
            <p:nvSpPr>
              <p:cNvPr id="15" name="TextBox 14"/>
              <p:cNvSpPr txBox="1"/>
              <p:nvPr/>
            </p:nvSpPr>
            <p:spPr>
              <a:xfrm>
                <a:off x="1524000" y="4496474"/>
                <a:ext cx="2057400" cy="369332"/>
              </a:xfrm>
              <a:prstGeom prst="rect">
                <a:avLst/>
              </a:prstGeom>
              <a:solidFill>
                <a:schemeClr val="bg1"/>
              </a:solidFill>
              <a:ln w="19050" cmpd="sng">
                <a:solidFill>
                  <a:schemeClr val="accent1">
                    <a:shade val="50000"/>
                  </a:schemeClr>
                </a:solidFill>
                <a:prstDash val="dash"/>
              </a:ln>
            </p:spPr>
            <p:txBody>
              <a:bodyPr wrap="square" rtlCol="0">
                <a:spAutoFit/>
              </a:bodyPr>
              <a:lstStyle/>
              <a:p>
                <a:pPr algn="ctr"/>
                <a:r>
                  <a:rPr lang="en-US" b="1" dirty="0"/>
                  <a:t>Pad 2</a:t>
                </a:r>
                <a:endParaRPr lang="en-US" dirty="0"/>
              </a:p>
            </p:txBody>
          </p:sp>
        </p:grpSp>
        <p:sp>
          <p:nvSpPr>
            <p:cNvPr id="18" name="TextBox 17"/>
            <p:cNvSpPr txBox="1"/>
            <p:nvPr/>
          </p:nvSpPr>
          <p:spPr>
            <a:xfrm>
              <a:off x="4953000" y="1838741"/>
              <a:ext cx="2514600" cy="646331"/>
            </a:xfrm>
            <a:prstGeom prst="rect">
              <a:avLst/>
            </a:prstGeom>
            <a:noFill/>
            <a:ln w="19050">
              <a:solidFill>
                <a:schemeClr val="accent1">
                  <a:shade val="50000"/>
                </a:schemeClr>
              </a:solidFill>
            </a:ln>
          </p:spPr>
          <p:txBody>
            <a:bodyPr wrap="square" rtlCol="0">
              <a:spAutoFit/>
            </a:bodyPr>
            <a:lstStyle/>
            <a:p>
              <a:pPr algn="ctr"/>
              <a:r>
                <a:rPr lang="en-US" b="1" dirty="0"/>
                <a:t>Record Header</a:t>
              </a:r>
            </a:p>
            <a:p>
              <a:pPr algn="ctr"/>
              <a:endParaRPr lang="en-US" dirty="0"/>
            </a:p>
          </p:txBody>
        </p:sp>
        <p:grpSp>
          <p:nvGrpSpPr>
            <p:cNvPr id="19" name="Group 18"/>
            <p:cNvGrpSpPr/>
            <p:nvPr/>
          </p:nvGrpSpPr>
          <p:grpSpPr>
            <a:xfrm>
              <a:off x="4953000" y="2679224"/>
              <a:ext cx="2514600" cy="1757122"/>
              <a:chOff x="1066800" y="3392269"/>
              <a:chExt cx="2514600" cy="1932835"/>
            </a:xfrm>
          </p:grpSpPr>
          <p:sp>
            <p:nvSpPr>
              <p:cNvPr id="20" name="TextBox 19"/>
              <p:cNvSpPr txBox="1"/>
              <p:nvPr/>
            </p:nvSpPr>
            <p:spPr>
              <a:xfrm>
                <a:off x="1066800" y="3392269"/>
                <a:ext cx="2514600" cy="1929759"/>
              </a:xfrm>
              <a:prstGeom prst="rect">
                <a:avLst/>
              </a:prstGeom>
              <a:noFill/>
              <a:ln w="19050">
                <a:solidFill>
                  <a:schemeClr val="accent1">
                    <a:shade val="50000"/>
                  </a:schemeClr>
                </a:solidFill>
              </a:ln>
            </p:spPr>
            <p:txBody>
              <a:bodyPr wrap="square" rtlCol="0">
                <a:spAutoFit/>
              </a:bodyPr>
              <a:lstStyle/>
              <a:p>
                <a:pPr algn="ctr"/>
                <a:endParaRPr lang="en-US" b="1" dirty="0"/>
              </a:p>
              <a:p>
                <a:pPr algn="ctr"/>
                <a:r>
                  <a:rPr lang="en-US" b="1" dirty="0"/>
                  <a:t>Compressed Data</a:t>
                </a:r>
              </a:p>
              <a:p>
                <a:pPr algn="ctr"/>
                <a:endParaRPr lang="en-US" b="1" dirty="0"/>
              </a:p>
              <a:p>
                <a:pPr algn="ctr"/>
                <a:endParaRPr lang="en-US" b="1" dirty="0"/>
              </a:p>
              <a:p>
                <a:pPr algn="ctr"/>
                <a:endParaRPr lang="en-US" b="1" dirty="0"/>
              </a:p>
              <a:p>
                <a:pPr algn="ctr"/>
                <a:endParaRPr lang="en-US" dirty="0"/>
              </a:p>
            </p:txBody>
          </p:sp>
          <p:sp>
            <p:nvSpPr>
              <p:cNvPr id="21" name="TextBox 20"/>
              <p:cNvSpPr txBox="1"/>
              <p:nvPr/>
            </p:nvSpPr>
            <p:spPr>
              <a:xfrm>
                <a:off x="1524000" y="4918839"/>
                <a:ext cx="2057400" cy="406265"/>
              </a:xfrm>
              <a:prstGeom prst="rect">
                <a:avLst/>
              </a:prstGeom>
              <a:noFill/>
              <a:ln w="19050" cmpd="sng">
                <a:solidFill>
                  <a:schemeClr val="accent1">
                    <a:shade val="50000"/>
                  </a:schemeClr>
                </a:solidFill>
                <a:prstDash val="dash"/>
              </a:ln>
            </p:spPr>
            <p:txBody>
              <a:bodyPr wrap="square" rtlCol="0">
                <a:spAutoFit/>
              </a:bodyPr>
              <a:lstStyle/>
              <a:p>
                <a:pPr algn="ctr"/>
                <a:r>
                  <a:rPr lang="en-US" b="1" dirty="0"/>
                  <a:t>Pad 3</a:t>
                </a:r>
                <a:endParaRPr lang="en-US" dirty="0"/>
              </a:p>
            </p:txBody>
          </p:sp>
        </p:grpSp>
        <p:sp>
          <p:nvSpPr>
            <p:cNvPr id="22" name="Right Brace 21"/>
            <p:cNvSpPr/>
            <p:nvPr/>
          </p:nvSpPr>
          <p:spPr>
            <a:xfrm>
              <a:off x="4114800" y="2676940"/>
              <a:ext cx="685800" cy="3571459"/>
            </a:xfrm>
            <a:prstGeom prst="rightBrace">
              <a:avLst>
                <a:gd name="adj1" fmla="val 98333"/>
                <a:gd name="adj2" fmla="val 28664"/>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5841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750488" y="1270280"/>
            <a:ext cx="7707714" cy="3270432"/>
            <a:chOff x="750488" y="1270280"/>
            <a:chExt cx="7707714" cy="3270432"/>
          </a:xfrm>
        </p:grpSpPr>
        <p:sp>
          <p:nvSpPr>
            <p:cNvPr id="4" name="TextBox 3"/>
            <p:cNvSpPr txBox="1"/>
            <p:nvPr/>
          </p:nvSpPr>
          <p:spPr>
            <a:xfrm>
              <a:off x="1345649" y="1270280"/>
              <a:ext cx="236220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800" b="1" dirty="0">
                  <a:latin typeface="Arial" pitchFamily="34" charset="0"/>
                  <a:cs typeface="Arial" pitchFamily="34" charset="0"/>
                </a:rPr>
                <a:t>Evio Events</a:t>
              </a:r>
            </a:p>
          </p:txBody>
        </p:sp>
        <p:sp>
          <p:nvSpPr>
            <p:cNvPr id="5" name="TextBox 4"/>
            <p:cNvSpPr txBox="1"/>
            <p:nvPr/>
          </p:nvSpPr>
          <p:spPr>
            <a:xfrm>
              <a:off x="5562600" y="1331835"/>
              <a:ext cx="22098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HIPO Events</a:t>
              </a:r>
            </a:p>
          </p:txBody>
        </p:sp>
        <p:grpSp>
          <p:nvGrpSpPr>
            <p:cNvPr id="45" name="Group 44"/>
            <p:cNvGrpSpPr/>
            <p:nvPr/>
          </p:nvGrpSpPr>
          <p:grpSpPr>
            <a:xfrm>
              <a:off x="4876800" y="1987610"/>
              <a:ext cx="3581402" cy="2547936"/>
              <a:chOff x="1714498" y="4343400"/>
              <a:chExt cx="2552702" cy="1527492"/>
            </a:xfrm>
          </p:grpSpPr>
          <p:sp>
            <p:nvSpPr>
              <p:cNvPr id="23" name="Rectangle 22"/>
              <p:cNvSpPr/>
              <p:nvPr/>
            </p:nvSpPr>
            <p:spPr>
              <a:xfrm>
                <a:off x="1714500" y="4343400"/>
                <a:ext cx="2552700" cy="1527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14500" y="4343400"/>
                <a:ext cx="2552700" cy="381000"/>
              </a:xfrm>
              <a:prstGeom prst="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156186" y="4416766"/>
                <a:ext cx="838200" cy="221415"/>
              </a:xfrm>
              <a:prstGeom prst="rect">
                <a:avLst/>
              </a:prstGeom>
              <a:noFill/>
            </p:spPr>
            <p:txBody>
              <a:bodyPr wrap="square" rtlCol="0">
                <a:spAutoFit/>
              </a:bodyPr>
              <a:lstStyle/>
              <a:p>
                <a:r>
                  <a:rPr lang="en-US" b="1" dirty="0"/>
                  <a:t>Event 1</a:t>
                </a:r>
              </a:p>
            </p:txBody>
          </p:sp>
          <p:sp>
            <p:nvSpPr>
              <p:cNvPr id="27" name="Rectangle 26"/>
              <p:cNvSpPr/>
              <p:nvPr/>
            </p:nvSpPr>
            <p:spPr>
              <a:xfrm>
                <a:off x="2362200" y="4724400"/>
                <a:ext cx="1905000" cy="381000"/>
              </a:xfrm>
              <a:prstGeom prst="rect">
                <a:avLst/>
              </a:prstGeom>
              <a:solidFill>
                <a:srgbClr val="FFC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969424" y="4786241"/>
                <a:ext cx="838200" cy="221415"/>
              </a:xfrm>
              <a:prstGeom prst="rect">
                <a:avLst/>
              </a:prstGeom>
              <a:noFill/>
            </p:spPr>
            <p:txBody>
              <a:bodyPr wrap="square" rtlCol="0">
                <a:spAutoFit/>
              </a:bodyPr>
              <a:lstStyle/>
              <a:p>
                <a:r>
                  <a:rPr lang="en-US" b="1" dirty="0"/>
                  <a:t>Event 2</a:t>
                </a:r>
              </a:p>
            </p:txBody>
          </p:sp>
          <p:sp>
            <p:nvSpPr>
              <p:cNvPr id="31" name="Rectangle 30"/>
              <p:cNvSpPr/>
              <p:nvPr/>
            </p:nvSpPr>
            <p:spPr>
              <a:xfrm>
                <a:off x="2933700" y="5103795"/>
                <a:ext cx="1333500" cy="387924"/>
              </a:xfrm>
              <a:prstGeom prst="rect">
                <a:avLst/>
              </a:prstGeom>
              <a:solidFill>
                <a:srgbClr val="C00000">
                  <a:alpha val="32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51513" y="5186636"/>
                <a:ext cx="838200" cy="221415"/>
              </a:xfrm>
              <a:prstGeom prst="rect">
                <a:avLst/>
              </a:prstGeom>
              <a:noFill/>
            </p:spPr>
            <p:txBody>
              <a:bodyPr wrap="square" rtlCol="0">
                <a:spAutoFit/>
              </a:bodyPr>
              <a:lstStyle/>
              <a:p>
                <a:r>
                  <a:rPr lang="en-US" b="1" dirty="0"/>
                  <a:t>Event N</a:t>
                </a:r>
              </a:p>
            </p:txBody>
          </p:sp>
          <p:sp>
            <p:nvSpPr>
              <p:cNvPr id="37" name="Rectangle 36"/>
              <p:cNvSpPr/>
              <p:nvPr/>
            </p:nvSpPr>
            <p:spPr>
              <a:xfrm>
                <a:off x="1714500" y="4722796"/>
                <a:ext cx="647700" cy="381000"/>
              </a:xfrm>
              <a:prstGeom prst="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201880" y="5102008"/>
                <a:ext cx="731819" cy="387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14498" y="5101879"/>
                <a:ext cx="487379" cy="388013"/>
              </a:xfrm>
              <a:prstGeom prst="rect">
                <a:avLst/>
              </a:prstGeom>
              <a:solidFill>
                <a:srgbClr val="FFC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714500" y="5489892"/>
                <a:ext cx="800100" cy="381000"/>
              </a:xfrm>
              <a:prstGeom prst="rect">
                <a:avLst/>
              </a:prstGeom>
              <a:solidFill>
                <a:srgbClr val="C00000">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533649" y="5511115"/>
                <a:ext cx="1709751" cy="33851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074208" y="5560947"/>
                <a:ext cx="838200" cy="221415"/>
              </a:xfrm>
              <a:prstGeom prst="rect">
                <a:avLst/>
              </a:prstGeom>
              <a:noFill/>
            </p:spPr>
            <p:txBody>
              <a:bodyPr wrap="square" rtlCol="0">
                <a:spAutoFit/>
              </a:bodyPr>
              <a:lstStyle/>
              <a:p>
                <a:r>
                  <a:rPr lang="en-US" b="1" dirty="0"/>
                  <a:t>Pad 2</a:t>
                </a:r>
              </a:p>
            </p:txBody>
          </p:sp>
          <p:sp>
            <p:nvSpPr>
              <p:cNvPr id="44" name="TextBox 43"/>
              <p:cNvSpPr txBox="1"/>
              <p:nvPr/>
            </p:nvSpPr>
            <p:spPr>
              <a:xfrm>
                <a:off x="2362196" y="5073209"/>
                <a:ext cx="427021" cy="584775"/>
              </a:xfrm>
              <a:prstGeom prst="rect">
                <a:avLst/>
              </a:prstGeom>
              <a:noFill/>
            </p:spPr>
            <p:txBody>
              <a:bodyPr wrap="square" rtlCol="0">
                <a:spAutoFit/>
              </a:bodyPr>
              <a:lstStyle/>
              <a:p>
                <a:r>
                  <a:rPr lang="mr-IN" sz="3200" b="1" dirty="0"/>
                  <a:t>…</a:t>
                </a:r>
                <a:endParaRPr lang="en-US" sz="3200" b="1" dirty="0"/>
              </a:p>
            </p:txBody>
          </p:sp>
        </p:grpSp>
        <p:grpSp>
          <p:nvGrpSpPr>
            <p:cNvPr id="50" name="Group 49"/>
            <p:cNvGrpSpPr/>
            <p:nvPr/>
          </p:nvGrpSpPr>
          <p:grpSpPr>
            <a:xfrm>
              <a:off x="750488" y="1987610"/>
              <a:ext cx="3552522" cy="2553102"/>
              <a:chOff x="1368386" y="2529747"/>
              <a:chExt cx="2885755" cy="1467875"/>
            </a:xfrm>
          </p:grpSpPr>
          <p:sp>
            <p:nvSpPr>
              <p:cNvPr id="15" name="TextBox 14"/>
              <p:cNvSpPr txBox="1"/>
              <p:nvPr/>
            </p:nvSpPr>
            <p:spPr>
              <a:xfrm>
                <a:off x="1368386" y="2529747"/>
                <a:ext cx="2885755" cy="369332"/>
              </a:xfrm>
              <a:prstGeom prst="rect">
                <a:avLst/>
              </a:prstGeom>
              <a:solidFill>
                <a:srgbClr val="FFFF00">
                  <a:alpha val="26000"/>
                </a:srgbClr>
              </a:solidFill>
              <a:ln w="19050">
                <a:solidFill>
                  <a:schemeClr val="accent1">
                    <a:shade val="50000"/>
                  </a:schemeClr>
                </a:solidFill>
              </a:ln>
            </p:spPr>
            <p:txBody>
              <a:bodyPr wrap="square" rtlCol="0" anchor="ctr" anchorCtr="1">
                <a:spAutoFit/>
              </a:bodyPr>
              <a:lstStyle/>
              <a:p>
                <a:pPr algn="ctr"/>
                <a:r>
                  <a:rPr lang="en-US" b="1" dirty="0"/>
                  <a:t>Event 1</a:t>
                </a:r>
              </a:p>
            </p:txBody>
          </p:sp>
          <p:sp>
            <p:nvSpPr>
              <p:cNvPr id="46" name="TextBox 45"/>
              <p:cNvSpPr txBox="1"/>
              <p:nvPr/>
            </p:nvSpPr>
            <p:spPr>
              <a:xfrm>
                <a:off x="1368386" y="2895928"/>
                <a:ext cx="2885755" cy="369332"/>
              </a:xfrm>
              <a:prstGeom prst="rect">
                <a:avLst/>
              </a:prstGeom>
              <a:solidFill>
                <a:srgbClr val="FFC000">
                  <a:alpha val="50000"/>
                </a:srgbClr>
              </a:solidFill>
              <a:ln w="19050">
                <a:solidFill>
                  <a:schemeClr val="accent1">
                    <a:shade val="50000"/>
                  </a:schemeClr>
                </a:solidFill>
              </a:ln>
            </p:spPr>
            <p:txBody>
              <a:bodyPr wrap="square" rtlCol="0" anchor="ctr" anchorCtr="1">
                <a:spAutoFit/>
              </a:bodyPr>
              <a:lstStyle/>
              <a:p>
                <a:pPr algn="ctr"/>
                <a:r>
                  <a:rPr lang="en-US" b="1" dirty="0"/>
                  <a:t>Event 2</a:t>
                </a:r>
              </a:p>
            </p:txBody>
          </p:sp>
          <p:sp>
            <p:nvSpPr>
              <p:cNvPr id="47" name="TextBox 46"/>
              <p:cNvSpPr txBox="1"/>
              <p:nvPr/>
            </p:nvSpPr>
            <p:spPr>
              <a:xfrm>
                <a:off x="1368386" y="3262109"/>
                <a:ext cx="2885755" cy="369332"/>
              </a:xfrm>
              <a:prstGeom prst="rect">
                <a:avLst/>
              </a:prstGeom>
              <a:noFill/>
              <a:ln w="19050">
                <a:solidFill>
                  <a:schemeClr val="accent1">
                    <a:shade val="50000"/>
                  </a:schemeClr>
                </a:solidFill>
              </a:ln>
            </p:spPr>
            <p:txBody>
              <a:bodyPr wrap="square" rtlCol="0" anchor="ctr" anchorCtr="1">
                <a:spAutoFit/>
              </a:bodyPr>
              <a:lstStyle/>
              <a:p>
                <a:pPr algn="ctr"/>
                <a:r>
                  <a:rPr lang="mr-IN" b="1" dirty="0"/>
                  <a:t>…</a:t>
                </a:r>
                <a:endParaRPr lang="en-US" b="1" dirty="0"/>
              </a:p>
            </p:txBody>
          </p:sp>
          <p:sp>
            <p:nvSpPr>
              <p:cNvPr id="48" name="TextBox 47"/>
              <p:cNvSpPr txBox="1"/>
              <p:nvPr/>
            </p:nvSpPr>
            <p:spPr>
              <a:xfrm>
                <a:off x="1368386" y="3628290"/>
                <a:ext cx="2885755" cy="369332"/>
              </a:xfrm>
              <a:prstGeom prst="rect">
                <a:avLst/>
              </a:prstGeom>
              <a:solidFill>
                <a:srgbClr val="C00000">
                  <a:alpha val="31000"/>
                </a:srgbClr>
              </a:solidFill>
              <a:ln w="19050">
                <a:solidFill>
                  <a:schemeClr val="accent1">
                    <a:shade val="50000"/>
                  </a:schemeClr>
                </a:solidFill>
              </a:ln>
            </p:spPr>
            <p:txBody>
              <a:bodyPr wrap="square" rtlCol="0" anchor="ctr" anchorCtr="1">
                <a:spAutoFit/>
              </a:bodyPr>
              <a:lstStyle/>
              <a:p>
                <a:pPr algn="ctr"/>
                <a:r>
                  <a:rPr lang="en-US" b="1" dirty="0"/>
                  <a:t>Event N</a:t>
                </a:r>
              </a:p>
            </p:txBody>
          </p:sp>
        </p:grpSp>
      </p:grpSp>
    </p:spTree>
    <p:extLst>
      <p:ext uri="{BB962C8B-B14F-4D97-AF65-F5344CB8AC3E}">
        <p14:creationId xmlns:p14="http://schemas.microsoft.com/office/powerpoint/2010/main" val="111220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57400" y="1502878"/>
            <a:ext cx="5105400" cy="3983522"/>
            <a:chOff x="2931390" y="1170782"/>
            <a:chExt cx="3621810" cy="3983522"/>
          </a:xfrm>
        </p:grpSpPr>
        <p:sp>
          <p:nvSpPr>
            <p:cNvPr id="4" name="TextBox 3"/>
            <p:cNvSpPr txBox="1"/>
            <p:nvPr/>
          </p:nvSpPr>
          <p:spPr>
            <a:xfrm>
              <a:off x="2931390" y="1170782"/>
              <a:ext cx="3621810"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File Trailer</a:t>
              </a:r>
            </a:p>
          </p:txBody>
        </p:sp>
        <p:sp>
          <p:nvSpPr>
            <p:cNvPr id="5" name="TextBox 4"/>
            <p:cNvSpPr txBox="1"/>
            <p:nvPr/>
          </p:nvSpPr>
          <p:spPr>
            <a:xfrm>
              <a:off x="2931391" y="1752600"/>
              <a:ext cx="3621809" cy="923330"/>
            </a:xfrm>
            <a:prstGeom prst="rect">
              <a:avLst/>
            </a:prstGeom>
            <a:noFill/>
            <a:ln w="19050">
              <a:solidFill>
                <a:schemeClr val="accent1">
                  <a:shade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Arial" charset="0"/>
                  <a:cs typeface="Arial" charset="0"/>
                </a:rPr>
                <a:t>Record Header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p:cNvSpPr txBox="1"/>
            <p:nvPr/>
          </p:nvSpPr>
          <p:spPr>
            <a:xfrm>
              <a:off x="2931390" y="2845980"/>
              <a:ext cx="3621810" cy="2308324"/>
            </a:xfrm>
            <a:prstGeom prst="rect">
              <a:avLst/>
            </a:prstGeom>
            <a:noFill/>
            <a:ln w="19050">
              <a:solidFill>
                <a:schemeClr val="accent1">
                  <a:shade val="50000"/>
                </a:schemeClr>
              </a:solidFill>
            </a:ln>
          </p:spPr>
          <p:txBody>
            <a:bodyPr wrap="square" rtlCol="0">
              <a:spAutoFit/>
            </a:bodyPr>
            <a:lstStyle/>
            <a:p>
              <a:pPr lvl="0" algn="ctr">
                <a:defRPr/>
              </a:pPr>
              <a:endParaRPr lang="de-DE" b="1" dirty="0"/>
            </a:p>
            <a:p>
              <a:pPr lvl="0" algn="ctr">
                <a:defRPr/>
              </a:pPr>
              <a:r>
                <a:rPr lang="de-DE" b="1" dirty="0">
                  <a:latin typeface="Arial" charset="0"/>
                  <a:ea typeface="Arial" charset="0"/>
                  <a:cs typeface="Arial" charset="0"/>
                </a:rPr>
                <a:t>Optional </a:t>
              </a:r>
              <a:r>
                <a:rPr lang="de-DE" b="1" dirty="0" err="1">
                  <a:latin typeface="Arial" charset="0"/>
                  <a:ea typeface="Arial" charset="0"/>
                  <a:cs typeface="Arial" charset="0"/>
                </a:rPr>
                <a:t>Uncompressed</a:t>
              </a:r>
              <a:r>
                <a:rPr lang="de-DE" b="1" dirty="0">
                  <a:latin typeface="Arial" charset="0"/>
                  <a:ea typeface="Arial" charset="0"/>
                  <a:cs typeface="Arial" charset="0"/>
                </a:rPr>
                <a:t> Array:</a:t>
              </a:r>
              <a:br>
                <a:rPr lang="de-DE" b="1" dirty="0">
                  <a:latin typeface="Arial" charset="0"/>
                  <a:ea typeface="Arial" charset="0"/>
                  <a:cs typeface="Arial" charset="0"/>
                </a:rPr>
              </a:br>
              <a:r>
                <a:rPr lang="de-DE" b="1" dirty="0" err="1">
                  <a:latin typeface="Arial" charset="0"/>
                  <a:ea typeface="Arial" charset="0"/>
                  <a:cs typeface="Arial" charset="0"/>
                </a:rPr>
                <a:t>record</a:t>
              </a:r>
              <a:r>
                <a:rPr lang="de-DE" b="1" dirty="0">
                  <a:latin typeface="Arial" charset="0"/>
                  <a:ea typeface="Arial" charset="0"/>
                  <a:cs typeface="Arial" charset="0"/>
                </a:rPr>
                <a:t> (not </a:t>
              </a:r>
              <a:r>
                <a:rPr lang="de-DE" b="1" dirty="0" err="1">
                  <a:latin typeface="Arial" charset="0"/>
                  <a:ea typeface="Arial" charset="0"/>
                  <a:cs typeface="Arial" charset="0"/>
                </a:rPr>
                <a:t>event</a:t>
              </a:r>
              <a:r>
                <a:rPr lang="de-DE" b="1" dirty="0">
                  <a:latin typeface="Arial" charset="0"/>
                  <a:ea typeface="Arial" charset="0"/>
                  <a:cs typeface="Arial" charset="0"/>
                </a:rPr>
                <a:t> !) </a:t>
              </a:r>
              <a:r>
                <a:rPr lang="de-DE" b="1" dirty="0" err="1">
                  <a:latin typeface="Arial" charset="0"/>
                  <a:ea typeface="Arial" charset="0"/>
                  <a:cs typeface="Arial" charset="0"/>
                </a:rPr>
                <a:t>length</a:t>
              </a:r>
              <a:r>
                <a:rPr lang="de-DE" b="1" dirty="0">
                  <a:latin typeface="Arial" charset="0"/>
                  <a:ea typeface="Arial" charset="0"/>
                  <a:cs typeface="Arial" charset="0"/>
                </a:rPr>
                <a:t> in </a:t>
              </a:r>
              <a:r>
                <a:rPr lang="de-DE" b="1" dirty="0" err="1">
                  <a:latin typeface="Arial" charset="0"/>
                  <a:ea typeface="Arial" charset="0"/>
                  <a:cs typeface="Arial" charset="0"/>
                </a:rPr>
                <a:t>bytes</a:t>
              </a:r>
              <a:r>
                <a:rPr lang="de-DE" b="1" dirty="0">
                  <a:latin typeface="Arial" charset="0"/>
                  <a:ea typeface="Arial" charset="0"/>
                  <a:cs typeface="Arial" charset="0"/>
                </a:rPr>
                <a:t>,</a:t>
              </a:r>
              <a:br>
                <a:rPr lang="de-DE" b="1" dirty="0">
                  <a:latin typeface="Arial" charset="0"/>
                  <a:ea typeface="Arial" charset="0"/>
                  <a:cs typeface="Arial" charset="0"/>
                </a:rPr>
              </a:br>
              <a:r>
                <a:rPr lang="de-DE" b="1" dirty="0">
                  <a:latin typeface="Arial" charset="0"/>
                  <a:ea typeface="Arial" charset="0"/>
                  <a:cs typeface="Arial" charset="0"/>
                </a:rPr>
                <a:t> </a:t>
              </a:r>
              <a:r>
                <a:rPr lang="de-DE" b="1" dirty="0" err="1">
                  <a:latin typeface="Arial" charset="0"/>
                  <a:ea typeface="Arial" charset="0"/>
                  <a:cs typeface="Arial" charset="0"/>
                </a:rPr>
                <a:t>followed</a:t>
              </a:r>
              <a:r>
                <a:rPr lang="de-DE" b="1" dirty="0">
                  <a:latin typeface="Arial" charset="0"/>
                  <a:ea typeface="Arial" charset="0"/>
                  <a:cs typeface="Arial" charset="0"/>
                </a:rPr>
                <a:t> </a:t>
              </a:r>
              <a:r>
                <a:rPr lang="de-DE" b="1" dirty="0" err="1">
                  <a:latin typeface="Arial" charset="0"/>
                  <a:ea typeface="Arial" charset="0"/>
                  <a:cs typeface="Arial" charset="0"/>
                </a:rPr>
                <a:t>by</a:t>
              </a:r>
              <a:r>
                <a:rPr lang="de-DE" b="1" dirty="0">
                  <a:latin typeface="Arial" charset="0"/>
                  <a:ea typeface="Arial" charset="0"/>
                  <a:cs typeface="Arial" charset="0"/>
                </a:rPr>
                <a:t> </a:t>
              </a:r>
              <a:r>
                <a:rPr lang="de-DE" b="1" dirty="0" err="1">
                  <a:latin typeface="Arial" charset="0"/>
                  <a:ea typeface="Arial" charset="0"/>
                  <a:cs typeface="Arial" charset="0"/>
                </a:rPr>
                <a:t>its</a:t>
              </a:r>
              <a:r>
                <a:rPr lang="de-DE" b="1" dirty="0">
                  <a:latin typeface="Arial" charset="0"/>
                  <a:ea typeface="Arial" charset="0"/>
                  <a:cs typeface="Arial" charset="0"/>
                </a:rPr>
                <a:t> </a:t>
              </a:r>
              <a:r>
                <a:rPr lang="de-DE" b="1" dirty="0" err="1">
                  <a:latin typeface="Arial" charset="0"/>
                  <a:ea typeface="Arial" charset="0"/>
                  <a:cs typeface="Arial" charset="0"/>
                </a:rPr>
                <a:t>event</a:t>
              </a:r>
              <a:r>
                <a:rPr lang="de-DE" b="1" dirty="0">
                  <a:latin typeface="Arial" charset="0"/>
                  <a:ea typeface="Arial" charset="0"/>
                  <a:cs typeface="Arial" charset="0"/>
                </a:rPr>
                <a:t> </a:t>
              </a:r>
              <a:r>
                <a:rPr lang="de-DE" b="1" dirty="0" err="1">
                  <a:latin typeface="Arial" charset="0"/>
                  <a:ea typeface="Arial" charset="0"/>
                  <a:cs typeface="Arial" charset="0"/>
                </a:rPr>
                <a:t>count</a:t>
              </a:r>
              <a:endParaRPr lang="de-DE" b="1" dirty="0">
                <a:latin typeface="Arial" charset="0"/>
                <a:ea typeface="Arial" charset="0"/>
                <a:cs typeface="Arial" charset="0"/>
              </a:endParaRPr>
            </a:p>
            <a:p>
              <a:pPr lvl="0" algn="ctr">
                <a:defRPr/>
              </a:pPr>
              <a:r>
                <a:rPr lang="de-DE" b="1" dirty="0">
                  <a:latin typeface="Arial" charset="0"/>
                  <a:ea typeface="Arial" charset="0"/>
                  <a:cs typeface="Arial" charset="0"/>
                </a:rPr>
                <a:t>(2 </a:t>
              </a:r>
              <a:r>
                <a:rPr lang="de-DE" b="1" dirty="0" err="1">
                  <a:latin typeface="Arial" charset="0"/>
                  <a:ea typeface="Arial" charset="0"/>
                  <a:cs typeface="Arial" charset="0"/>
                </a:rPr>
                <a:t>words</a:t>
              </a:r>
              <a:r>
                <a:rPr lang="de-DE" b="1" dirty="0">
                  <a:latin typeface="Arial" charset="0"/>
                  <a:ea typeface="Arial" charset="0"/>
                  <a:cs typeface="Arial" charset="0"/>
                </a:rPr>
                <a:t> / </a:t>
              </a:r>
              <a:r>
                <a:rPr lang="de-DE" b="1" dirty="0" err="1">
                  <a:latin typeface="Arial" charset="0"/>
                  <a:ea typeface="Arial" charset="0"/>
                  <a:cs typeface="Arial" charset="0"/>
                </a:rPr>
                <a:t>record</a:t>
              </a:r>
              <a:r>
                <a:rPr lang="de-DE" b="1" dirty="0">
                  <a:latin typeface="Arial" charset="0"/>
                  <a:ea typeface="Arial" charset="0"/>
                  <a:cs typeface="Arial" charset="0"/>
                </a:rPr>
                <a:t>)</a:t>
              </a:r>
            </a:p>
            <a:p>
              <a:pPr lvl="0" algn="ctr">
                <a:defRPr/>
              </a:pPr>
              <a:r>
                <a:rPr lang="de-DE" b="1" dirty="0">
                  <a:latin typeface="Arial" charset="0"/>
                  <a:ea typeface="Arial" charset="0"/>
                  <a:cs typeface="Arial" charset="0"/>
                </a:rPr>
                <a:t>(all </a:t>
              </a:r>
              <a:r>
                <a:rPr lang="de-DE" b="1" dirty="0" err="1">
                  <a:latin typeface="Arial" charset="0"/>
                  <a:ea typeface="Arial" charset="0"/>
                  <a:cs typeface="Arial" charset="0"/>
                </a:rPr>
                <a:t>records</a:t>
              </a:r>
              <a:r>
                <a:rPr lang="de-DE" b="1" dirty="0">
                  <a:latin typeface="Arial" charset="0"/>
                  <a:ea typeface="Arial" charset="0"/>
                  <a:cs typeface="Arial" charset="0"/>
                </a:rPr>
                <a:t> </a:t>
              </a:r>
              <a:r>
                <a:rPr lang="de-DE" b="1" dirty="0" err="1">
                  <a:latin typeface="Arial" charset="0"/>
                  <a:ea typeface="Arial" charset="0"/>
                  <a:cs typeface="Arial" charset="0"/>
                </a:rPr>
                <a:t>except</a:t>
              </a:r>
              <a:r>
                <a:rPr lang="de-DE" b="1" dirty="0">
                  <a:latin typeface="Arial" charset="0"/>
                  <a:ea typeface="Arial" charset="0"/>
                  <a:cs typeface="Arial" charset="0"/>
                </a:rPr>
                <a:t> </a:t>
              </a:r>
              <a:r>
                <a:rPr lang="de-DE" b="1" dirty="0" err="1">
                  <a:latin typeface="Arial" charset="0"/>
                  <a:ea typeface="Arial" charset="0"/>
                  <a:cs typeface="Arial" charset="0"/>
                </a:rPr>
                <a:t>this</a:t>
              </a:r>
              <a:r>
                <a:rPr lang="de-DE" b="1" dirty="0">
                  <a:latin typeface="Arial" charset="0"/>
                  <a:ea typeface="Arial" charset="0"/>
                  <a:cs typeface="Arial" charset="0"/>
                </a:rPr>
                <a:t> </a:t>
              </a:r>
              <a:r>
                <a:rPr lang="de-DE" b="1" dirty="0" err="1">
                  <a:latin typeface="Arial" charset="0"/>
                  <a:ea typeface="Arial" charset="0"/>
                  <a:cs typeface="Arial" charset="0"/>
                </a:rPr>
                <a:t>trailer</a:t>
              </a:r>
              <a:r>
                <a:rPr lang="de-DE" b="1" dirty="0">
                  <a:latin typeface="Arial" charset="0"/>
                  <a:ea typeface="Arial" charset="0"/>
                  <a:cs typeface="Arial" charset="0"/>
                </a:rPr>
                <a:t>)</a:t>
              </a:r>
            </a:p>
            <a:p>
              <a:pPr lvl="0" algn="ctr">
                <a:defRPr/>
              </a:pPr>
              <a:endParaRPr kumimoji="0" lang="en-US" sz="1800" b="1" u="none" strike="noStrike" kern="1200" cap="none" spc="0" normalizeH="0" baseline="0" noProof="0" dirty="0">
                <a:ln>
                  <a:noFill/>
                </a:ln>
                <a:solidFill>
                  <a:prstClr val="black"/>
                </a:solidFill>
                <a:effectLst/>
                <a:uLnTx/>
                <a:uFillTx/>
                <a:latin typeface="Calibri"/>
              </a:endParaRPr>
            </a:p>
          </p:txBody>
        </p:sp>
      </p:grpSp>
    </p:spTree>
    <p:extLst>
      <p:ext uri="{BB962C8B-B14F-4D97-AF65-F5344CB8AC3E}">
        <p14:creationId xmlns:p14="http://schemas.microsoft.com/office/powerpoint/2010/main" val="171183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04800"/>
            <a:ext cx="51816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Record Header</a:t>
            </a:r>
          </a:p>
        </p:txBody>
      </p:sp>
      <p:graphicFrame>
        <p:nvGraphicFramePr>
          <p:cNvPr id="3" name="Table 2"/>
          <p:cNvGraphicFramePr>
            <a:graphicFrameLocks noGrp="1"/>
          </p:cNvGraphicFramePr>
          <p:nvPr>
            <p:extLst>
              <p:ext uri="{D42A27DB-BD31-4B8C-83A1-F6EECF244321}">
                <p14:modId xmlns:p14="http://schemas.microsoft.com/office/powerpoint/2010/main" val="4200079737"/>
              </p:ext>
            </p:extLst>
          </p:nvPr>
        </p:nvGraphicFramePr>
        <p:xfrm>
          <a:off x="381000" y="867384"/>
          <a:ext cx="3810000" cy="5533416"/>
        </p:xfrm>
        <a:graphic>
          <a:graphicData uri="http://schemas.openxmlformats.org/drawingml/2006/table">
            <a:tbl>
              <a:tblPr firstRow="1" bandRow="1">
                <a:tableStyleId>{8A107856-5554-42FB-B03E-39F5DBC370BA}</a:tableStyleId>
              </a:tblPr>
              <a:tblGrid>
                <a:gridCol w="556148">
                  <a:extLst>
                    <a:ext uri="{9D8B030D-6E8A-4147-A177-3AD203B41FA5}">
                      <a16:colId xmlns:a16="http://schemas.microsoft.com/office/drawing/2014/main" val="4083502099"/>
                    </a:ext>
                  </a:extLst>
                </a:gridCol>
                <a:gridCol w="815452">
                  <a:extLst>
                    <a:ext uri="{9D8B030D-6E8A-4147-A177-3AD203B41FA5}">
                      <a16:colId xmlns:a16="http://schemas.microsoft.com/office/drawing/2014/main" val="2406783565"/>
                    </a:ext>
                  </a:extLst>
                </a:gridCol>
                <a:gridCol w="1247775">
                  <a:extLst>
                    <a:ext uri="{9D8B030D-6E8A-4147-A177-3AD203B41FA5}">
                      <a16:colId xmlns:a16="http://schemas.microsoft.com/office/drawing/2014/main" val="1391314338"/>
                    </a:ext>
                  </a:extLst>
                </a:gridCol>
                <a:gridCol w="1190625">
                  <a:extLst>
                    <a:ext uri="{9D8B030D-6E8A-4147-A177-3AD203B41FA5}">
                      <a16:colId xmlns:a16="http://schemas.microsoft.com/office/drawing/2014/main" val="3474280363"/>
                    </a:ext>
                  </a:extLst>
                </a:gridCol>
              </a:tblGrid>
              <a:tr h="4386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Record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2849522"/>
                  </a:ext>
                </a:extLst>
              </a:tr>
              <a:tr h="3800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2</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Record Number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48995902"/>
                  </a:ext>
                </a:extLst>
              </a:tr>
              <a:tr h="332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3</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Header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7637020"/>
                  </a:ext>
                </a:extLst>
              </a:tr>
              <a:tr h="408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4</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Event</a:t>
                      </a:r>
                      <a:r>
                        <a:rPr lang="en-US" sz="1600" b="1" baseline="0" dirty="0">
                          <a:latin typeface="Arial" pitchFamily="34" charset="0"/>
                          <a:cs typeface="Arial" pitchFamily="34" charset="0"/>
                        </a:rPr>
                        <a:t> </a:t>
                      </a:r>
                      <a:r>
                        <a:rPr lang="en-US" sz="1600" b="1" dirty="0">
                          <a:latin typeface="Arial" pitchFamily="34" charset="0"/>
                          <a:cs typeface="Arial" pitchFamily="34" charset="0"/>
                        </a:rPr>
                        <a:t>Index Count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4106948"/>
                  </a:ext>
                </a:extLst>
              </a:tr>
              <a:tr h="4539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5</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Index Array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1911157"/>
                  </a:ext>
                </a:extLst>
              </a:tr>
              <a:tr h="380078">
                <a:tc>
                  <a:txBody>
                    <a:bodyPr/>
                    <a:lstStyle/>
                    <a:p>
                      <a:pPr algn="ctr"/>
                      <a:r>
                        <a:rPr lang="en-US" sz="1600" b="1" dirty="0"/>
                        <a:t>6</a:t>
                      </a:r>
                    </a:p>
                  </a:txBody>
                  <a:tcPr/>
                </a:tc>
                <a:tc gridSpan="2">
                  <a:txBody>
                    <a:bodyPr/>
                    <a:lstStyle/>
                    <a:p>
                      <a:pPr algn="ctr"/>
                      <a:r>
                        <a:rPr lang="en-US" sz="1600" b="1" dirty="0">
                          <a:latin typeface="Arial" pitchFamily="34" charset="0"/>
                          <a:cs typeface="Arial" pitchFamily="34" charset="0"/>
                        </a:rPr>
                        <a:t> Bit Info</a:t>
                      </a:r>
                      <a:endParaRPr lang="en-US" sz="1600" dirty="0"/>
                    </a:p>
                  </a:txBody>
                  <a:tcPr/>
                </a:tc>
                <a:tc hMerge="1">
                  <a:txBody>
                    <a:bodyPr/>
                    <a:lstStyle/>
                    <a:p>
                      <a:endParaRPr lang="en-US"/>
                    </a:p>
                  </a:txBody>
                  <a:tcPr/>
                </a:tc>
                <a:tc>
                  <a:txBody>
                    <a:bodyPr/>
                    <a:lstStyle/>
                    <a:p>
                      <a:r>
                        <a:rPr lang="en-US" sz="1600" b="1" dirty="0">
                          <a:latin typeface="Arial" pitchFamily="34" charset="0"/>
                          <a:cs typeface="Arial" pitchFamily="34" charset="0"/>
                        </a:rPr>
                        <a:t>Version</a:t>
                      </a:r>
                      <a:endParaRPr lang="en-US" sz="1600" dirty="0"/>
                    </a:p>
                  </a:txBody>
                  <a:tcPr/>
                </a:tc>
                <a:extLst>
                  <a:ext uri="{0D108BD9-81ED-4DB2-BD59-A6C34878D82A}">
                    <a16:rowId xmlns:a16="http://schemas.microsoft.com/office/drawing/2014/main" val="91567990"/>
                  </a:ext>
                </a:extLst>
              </a:tr>
              <a:tr h="3800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7</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Header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265993"/>
                  </a:ext>
                </a:extLst>
              </a:tr>
              <a:tr h="332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8</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Magic Number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783468"/>
                  </a:ext>
                </a:extLst>
              </a:tr>
              <a:tr h="4200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9</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Uncompressed Data Length</a:t>
                      </a:r>
                      <a:endParaRPr lang="en-US" sz="1600" b="1" dirty="0">
                        <a:latin typeface="Arial" pitchFamily="34" charset="0"/>
                        <a:cs typeface="Arial"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9672943"/>
                  </a:ext>
                </a:extLst>
              </a:tr>
              <a:tr h="832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Type</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Compressed Data Length</a:t>
                      </a:r>
                    </a:p>
                  </a:txBody>
                  <a:tcPr/>
                </a:tc>
                <a:tc hMerge="1">
                  <a:txBody>
                    <a:bodyPr/>
                    <a:lstStyle/>
                    <a:p>
                      <a:endParaRPr lang="en-US"/>
                    </a:p>
                  </a:txBody>
                  <a:tcPr/>
                </a:tc>
                <a:extLst>
                  <a:ext uri="{0D108BD9-81ED-4DB2-BD59-A6C34878D82A}">
                    <a16:rowId xmlns:a16="http://schemas.microsoft.com/office/drawing/2014/main" val="2581518932"/>
                  </a:ext>
                </a:extLst>
              </a:tr>
              <a:tr h="5599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12</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a:t>
                      </a:r>
                      <a:r>
                        <a:rPr lang="en-US" sz="1600" b="1" baseline="0" dirty="0">
                          <a:latin typeface="Arial" pitchFamily="34" charset="0"/>
                          <a:cs typeface="Arial" pitchFamily="34" charset="0"/>
                        </a:rPr>
                        <a:t> </a:t>
                      </a:r>
                      <a:r>
                        <a:rPr lang="en-US" sz="1600" b="1" dirty="0">
                          <a:latin typeface="Arial" pitchFamily="34" charset="0"/>
                          <a:cs typeface="Arial" pitchFamily="34" charset="0"/>
                        </a:rPr>
                        <a:t>Register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24133926"/>
                  </a:ext>
                </a:extLst>
              </a:tr>
              <a:tr h="5904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14</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Register 2</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21546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60470097"/>
              </p:ext>
            </p:extLst>
          </p:nvPr>
        </p:nvGraphicFramePr>
        <p:xfrm>
          <a:off x="4343400" y="842987"/>
          <a:ext cx="4495800" cy="5557813"/>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val="2406783565"/>
                    </a:ext>
                  </a:extLst>
                </a:gridCol>
              </a:tblGrid>
              <a:tr h="461002">
                <a:tc>
                  <a:txBody>
                    <a:bodyPr/>
                    <a:lstStyle/>
                    <a:p>
                      <a:pPr algn="l"/>
                      <a:r>
                        <a:rPr lang="en-US" sz="1200" dirty="0">
                          <a:solidFill>
                            <a:srgbClr val="0070C0"/>
                          </a:solidFill>
                          <a:latin typeface="+mn-lt"/>
                        </a:rPr>
                        <a:t>Length of record in 32-bit words, inclusive. If compressed, it’s the length of compressed data (including pad 3) + length of this header.</a:t>
                      </a:r>
                    </a:p>
                  </a:txBody>
                  <a:tcPr/>
                </a:tc>
                <a:extLst>
                  <a:ext uri="{0D108BD9-81ED-4DB2-BD59-A6C34878D82A}">
                    <a16:rowId xmlns:a16="http://schemas.microsoft.com/office/drawing/2014/main" val="572849522"/>
                  </a:ext>
                </a:extLst>
              </a:tr>
              <a:tr h="352261">
                <a:tc>
                  <a:txBody>
                    <a:bodyPr/>
                    <a:lstStyle/>
                    <a:p>
                      <a:pPr algn="l"/>
                      <a:r>
                        <a:rPr lang="en-US" sz="1200" b="1" dirty="0">
                          <a:solidFill>
                            <a:srgbClr val="0070C0"/>
                          </a:solidFill>
                          <a:latin typeface="+mn-lt"/>
                        </a:rPr>
                        <a:t>Record</a:t>
                      </a:r>
                      <a:r>
                        <a:rPr lang="en-US" sz="1200" b="1" baseline="0" dirty="0">
                          <a:solidFill>
                            <a:srgbClr val="0070C0"/>
                          </a:solidFill>
                          <a:latin typeface="+mn-lt"/>
                        </a:rPr>
                        <a:t> id from</a:t>
                      </a:r>
                      <a:r>
                        <a:rPr lang="en-US" sz="1200" b="1" dirty="0">
                          <a:solidFill>
                            <a:srgbClr val="0070C0"/>
                          </a:solidFill>
                          <a:latin typeface="+mn-lt"/>
                        </a:rPr>
                        <a:t> 1. From</a:t>
                      </a:r>
                      <a:r>
                        <a:rPr lang="en-US" sz="1200" b="1" baseline="0" dirty="0">
                          <a:solidFill>
                            <a:srgbClr val="0070C0"/>
                          </a:solidFill>
                          <a:latin typeface="+mn-lt"/>
                        </a:rPr>
                        <a:t> </a:t>
                      </a:r>
                      <a:r>
                        <a:rPr lang="en-US" sz="1200" b="1" dirty="0">
                          <a:solidFill>
                            <a:srgbClr val="0070C0"/>
                          </a:solidFill>
                          <a:latin typeface="+mn-lt"/>
                        </a:rPr>
                        <a:t>ROC:</a:t>
                      </a:r>
                      <a:r>
                        <a:rPr lang="en-US" sz="1200" b="1" baseline="0" dirty="0">
                          <a:solidFill>
                            <a:srgbClr val="0070C0"/>
                          </a:solidFill>
                          <a:latin typeface="+mn-lt"/>
                        </a:rPr>
                        <a:t> </a:t>
                      </a:r>
                      <a:r>
                        <a:rPr lang="en-US" sz="1200" b="1" dirty="0">
                          <a:solidFill>
                            <a:srgbClr val="0070C0"/>
                          </a:solidFill>
                          <a:latin typeface="+mn-lt"/>
                        </a:rPr>
                        <a:t>-1 if payload banks not being built</a:t>
                      </a:r>
                    </a:p>
                  </a:txBody>
                  <a:tcPr/>
                </a:tc>
                <a:extLst>
                  <a:ext uri="{0D108BD9-81ED-4DB2-BD59-A6C34878D82A}">
                    <a16:rowId xmlns:a16="http://schemas.microsoft.com/office/drawing/2014/main" val="3048995902"/>
                  </a:ext>
                </a:extLst>
              </a:tr>
              <a:tr h="352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latin typeface="+mn-lt"/>
                        </a:rPr>
                        <a:t>Length of this header in 32-bit words</a:t>
                      </a:r>
                      <a:r>
                        <a:rPr lang="en-US" sz="1200" b="1" baseline="0" dirty="0">
                          <a:solidFill>
                            <a:srgbClr val="0070C0"/>
                          </a:solidFill>
                          <a:latin typeface="+mn-lt"/>
                        </a:rPr>
                        <a:t> (always 14</a:t>
                      </a:r>
                      <a:r>
                        <a:rPr lang="en-US" sz="1200" b="1" dirty="0">
                          <a:solidFill>
                            <a:srgbClr val="0070C0"/>
                          </a:solidFill>
                          <a:latin typeface="+mn-lt"/>
                        </a:rPr>
                        <a:t>)</a:t>
                      </a:r>
                    </a:p>
                  </a:txBody>
                  <a:tcPr/>
                </a:tc>
                <a:extLst>
                  <a:ext uri="{0D108BD9-81ED-4DB2-BD59-A6C34878D82A}">
                    <a16:rowId xmlns:a16="http://schemas.microsoft.com/office/drawing/2014/main" val="2297637020"/>
                  </a:ext>
                </a:extLst>
              </a:tr>
              <a:tr h="461002">
                <a:tc>
                  <a:txBody>
                    <a:bodyPr/>
                    <a:lstStyle/>
                    <a:p>
                      <a:pPr algn="l"/>
                      <a:r>
                        <a:rPr lang="en-US" sz="1200" b="1" dirty="0">
                          <a:solidFill>
                            <a:srgbClr val="0070C0"/>
                          </a:solidFill>
                          <a:latin typeface="+mn-lt"/>
                        </a:rPr>
                        <a:t>Number of events contained (Evio: not including dictionary). Same as index array length in 32-bit words</a:t>
                      </a:r>
                      <a:r>
                        <a:rPr lang="en-US" sz="1200" b="1" baseline="0" dirty="0">
                          <a:solidFill>
                            <a:srgbClr val="0070C0"/>
                          </a:solidFill>
                          <a:latin typeface="+mn-lt"/>
                        </a:rPr>
                        <a:t> if array exists.</a:t>
                      </a:r>
                      <a:endParaRPr lang="en-US" sz="1200" b="1" dirty="0">
                        <a:solidFill>
                          <a:srgbClr val="0070C0"/>
                        </a:solidFill>
                        <a:latin typeface="+mn-lt"/>
                      </a:endParaRPr>
                    </a:p>
                  </a:txBody>
                  <a:tcPr/>
                </a:tc>
                <a:extLst>
                  <a:ext uri="{0D108BD9-81ED-4DB2-BD59-A6C34878D82A}">
                    <a16:rowId xmlns:a16="http://schemas.microsoft.com/office/drawing/2014/main" val="1794106948"/>
                  </a:ext>
                </a:extLst>
              </a:tr>
              <a:tr h="4610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rPr>
                        <a:t>Length of index array in bytes. Each</a:t>
                      </a:r>
                      <a:r>
                        <a:rPr lang="en-US" sz="1200" b="1" baseline="0" dirty="0">
                          <a:solidFill>
                            <a:srgbClr val="0070C0"/>
                          </a:solidFill>
                        </a:rPr>
                        <a:t> array </a:t>
                      </a:r>
                      <a:r>
                        <a:rPr lang="en-US" sz="1200" b="1" dirty="0">
                          <a:solidFill>
                            <a:srgbClr val="0070C0"/>
                          </a:solidFill>
                        </a:rPr>
                        <a:t>word is an</a:t>
                      </a:r>
                      <a:r>
                        <a:rPr lang="en-US" sz="1200" b="1" baseline="0" dirty="0">
                          <a:solidFill>
                            <a:srgbClr val="0070C0"/>
                          </a:solidFill>
                        </a:rPr>
                        <a:t> </a:t>
                      </a:r>
                      <a:r>
                        <a:rPr lang="en-US" sz="1200" b="1" dirty="0">
                          <a:solidFill>
                            <a:srgbClr val="0070C0"/>
                          </a:solidFill>
                        </a:rPr>
                        <a:t>event length in bytes.</a:t>
                      </a:r>
                    </a:p>
                  </a:txBody>
                  <a:tcPr/>
                </a:tc>
                <a:extLst>
                  <a:ext uri="{0D108BD9-81ED-4DB2-BD59-A6C34878D82A}">
                    <a16:rowId xmlns:a16="http://schemas.microsoft.com/office/drawing/2014/main" val="691911157"/>
                  </a:ext>
                </a:extLst>
              </a:tr>
              <a:tr h="352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mn-lt"/>
                          <a:ea typeface="+mn-ea"/>
                          <a:cs typeface="+mn-cs"/>
                        </a:rPr>
                        <a:t>Evio format version in low 8 bits.  Bit Info in high 24 bits</a:t>
                      </a:r>
                    </a:p>
                  </a:txBody>
                  <a:tcPr/>
                </a:tc>
                <a:extLst>
                  <a:ext uri="{0D108BD9-81ED-4DB2-BD59-A6C34878D82A}">
                    <a16:rowId xmlns:a16="http://schemas.microsoft.com/office/drawing/2014/main" val="91567990"/>
                  </a:ext>
                </a:extLst>
              </a:tr>
              <a:tr h="352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latin typeface="+mn-lt"/>
                        </a:rPr>
                        <a:t>Optional</a:t>
                      </a:r>
                      <a:r>
                        <a:rPr lang="en-US" sz="1200" b="1" baseline="0" dirty="0">
                          <a:solidFill>
                            <a:srgbClr val="0070C0"/>
                          </a:solidFill>
                          <a:latin typeface="+mn-lt"/>
                        </a:rPr>
                        <a:t> u</a:t>
                      </a:r>
                      <a:r>
                        <a:rPr lang="en-US" sz="1200" b="1" dirty="0">
                          <a:solidFill>
                            <a:srgbClr val="0070C0"/>
                          </a:solidFill>
                          <a:latin typeface="+mn-lt"/>
                        </a:rPr>
                        <a:t>ser header length</a:t>
                      </a:r>
                      <a:r>
                        <a:rPr lang="en-US" sz="1200" b="1" baseline="0" dirty="0">
                          <a:solidFill>
                            <a:srgbClr val="0070C0"/>
                          </a:solidFill>
                          <a:latin typeface="+mn-lt"/>
                        </a:rPr>
                        <a:t> in bytes</a:t>
                      </a:r>
                      <a:endParaRPr lang="en-US" sz="1200" b="1" dirty="0">
                        <a:latin typeface="+mn-lt"/>
                        <a:cs typeface="Arial" pitchFamily="34" charset="0"/>
                      </a:endParaRPr>
                    </a:p>
                  </a:txBody>
                  <a:tcPr/>
                </a:tc>
                <a:extLst>
                  <a:ext uri="{0D108BD9-81ED-4DB2-BD59-A6C34878D82A}">
                    <a16:rowId xmlns:a16="http://schemas.microsoft.com/office/drawing/2014/main" val="3057265993"/>
                  </a:ext>
                </a:extLst>
              </a:tr>
              <a:tr h="352261">
                <a:tc>
                  <a:txBody>
                    <a:bodyPr/>
                    <a:lstStyle/>
                    <a:p>
                      <a:pPr algn="l"/>
                      <a:r>
                        <a:rPr lang="en-US" sz="1200" b="1" dirty="0">
                          <a:solidFill>
                            <a:srgbClr val="0070C0"/>
                          </a:solidFill>
                          <a:latin typeface="+mn-lt"/>
                        </a:rPr>
                        <a:t>Number for endianness tracking (0xc0da0100) </a:t>
                      </a:r>
                    </a:p>
                  </a:txBody>
                  <a:tcPr/>
                </a:tc>
                <a:extLst>
                  <a:ext uri="{0D108BD9-81ED-4DB2-BD59-A6C34878D82A}">
                    <a16:rowId xmlns:a16="http://schemas.microsoft.com/office/drawing/2014/main" val="186783468"/>
                  </a:ext>
                </a:extLst>
              </a:tr>
              <a:tr h="4527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a:solidFill>
                            <a:srgbClr val="0070C0"/>
                          </a:solidFill>
                          <a:latin typeface="+mn-lt"/>
                        </a:rPr>
                        <a:t>Length of uncompressed index + user header + events  in bytes. Does </a:t>
                      </a:r>
                      <a:r>
                        <a:rPr lang="en-US" sz="1200" b="1" i="1" baseline="0" dirty="0">
                          <a:solidFill>
                            <a:srgbClr val="0070C0"/>
                          </a:solidFill>
                          <a:latin typeface="+mn-lt"/>
                        </a:rPr>
                        <a:t>not</a:t>
                      </a:r>
                      <a:r>
                        <a:rPr lang="en-US" sz="1200" b="1" baseline="0" dirty="0">
                          <a:solidFill>
                            <a:srgbClr val="0070C0"/>
                          </a:solidFill>
                          <a:latin typeface="+mn-lt"/>
                        </a:rPr>
                        <a:t> include padding (pad 2).</a:t>
                      </a:r>
                      <a:endParaRPr lang="en-US" sz="1200" b="1" dirty="0">
                        <a:solidFill>
                          <a:srgbClr val="0070C0"/>
                        </a:solidFill>
                        <a:latin typeface="+mn-lt"/>
                      </a:endParaRPr>
                    </a:p>
                  </a:txBody>
                  <a:tcPr/>
                </a:tc>
                <a:extLst>
                  <a:ext uri="{0D108BD9-81ED-4DB2-BD59-A6C34878D82A}">
                    <a16:rowId xmlns:a16="http://schemas.microsoft.com/office/drawing/2014/main" val="2734479052"/>
                  </a:ext>
                </a:extLst>
              </a:tr>
              <a:tr h="645402">
                <a:tc>
                  <a:txBody>
                    <a:bodyPr/>
                    <a:lstStyle/>
                    <a:p>
                      <a:pPr algn="l"/>
                      <a:r>
                        <a:rPr lang="en-US" sz="1200" b="1" dirty="0">
                          <a:solidFill>
                            <a:srgbClr val="0070C0"/>
                          </a:solidFill>
                        </a:rPr>
                        <a:t>Compression type in</a:t>
                      </a:r>
                      <a:r>
                        <a:rPr lang="en-US" sz="1200" b="1" baseline="0" dirty="0">
                          <a:solidFill>
                            <a:srgbClr val="0070C0"/>
                          </a:solidFill>
                        </a:rPr>
                        <a:t> </a:t>
                      </a:r>
                      <a:r>
                        <a:rPr lang="en-US" sz="1200" b="1" dirty="0">
                          <a:solidFill>
                            <a:srgbClr val="0070C0"/>
                          </a:solidFill>
                        </a:rPr>
                        <a:t>high 4 bits</a:t>
                      </a:r>
                      <a:r>
                        <a:rPr lang="en-US" sz="1200" b="1" baseline="0" dirty="0">
                          <a:solidFill>
                            <a:srgbClr val="0070C0"/>
                          </a:solidFill>
                        </a:rPr>
                        <a:t> (0=none, 1 = LZ4, 2 = LZ4 Best, 3 = GZIP). Length of compressed data (index + user header + events) in 32-bit words (low 28 bits) which includes padding (pad 3) to 4 byte boundary .</a:t>
                      </a:r>
                    </a:p>
                  </a:txBody>
                  <a:tcPr/>
                </a:tc>
                <a:extLst>
                  <a:ext uri="{0D108BD9-81ED-4DB2-BD59-A6C34878D82A}">
                    <a16:rowId xmlns:a16="http://schemas.microsoft.com/office/drawing/2014/main" val="178728370"/>
                  </a:ext>
                </a:extLst>
              </a:tr>
              <a:tr h="523742">
                <a:tc>
                  <a:txBody>
                    <a:bodyPr/>
                    <a:lstStyle/>
                    <a:p>
                      <a:pPr algn="l"/>
                      <a:r>
                        <a:rPr lang="en-US" sz="1200" b="1" dirty="0">
                          <a:solidFill>
                            <a:srgbClr val="0070C0"/>
                          </a:solidFill>
                        </a:rPr>
                        <a:t>User</a:t>
                      </a:r>
                      <a:r>
                        <a:rPr lang="en-US" sz="1200" b="1" baseline="0" dirty="0">
                          <a:solidFill>
                            <a:srgbClr val="0070C0"/>
                          </a:solidFill>
                        </a:rPr>
                        <a:t> defined long word (64 bits)</a:t>
                      </a:r>
                      <a:endParaRPr lang="en-US" sz="1200" b="1" dirty="0">
                        <a:solidFill>
                          <a:srgbClr val="0070C0"/>
                        </a:solidFill>
                      </a:endParaRPr>
                    </a:p>
                  </a:txBody>
                  <a:tcPr/>
                </a:tc>
                <a:extLst>
                  <a:ext uri="{0D108BD9-81ED-4DB2-BD59-A6C34878D82A}">
                    <a16:rowId xmlns:a16="http://schemas.microsoft.com/office/drawing/2014/main" val="1432738597"/>
                  </a:ext>
                </a:extLst>
              </a:tr>
              <a:tr h="609600">
                <a:tc>
                  <a:txBody>
                    <a:bodyPr/>
                    <a:lstStyle/>
                    <a:p>
                      <a:pPr algn="l"/>
                      <a:r>
                        <a:rPr lang="en-US" sz="1200" b="1" dirty="0">
                          <a:solidFill>
                            <a:srgbClr val="0070C0"/>
                          </a:solidFill>
                        </a:rPr>
                        <a:t>User</a:t>
                      </a:r>
                      <a:r>
                        <a:rPr lang="en-US" sz="1200" b="1" baseline="0" dirty="0">
                          <a:solidFill>
                            <a:srgbClr val="0070C0"/>
                          </a:solidFill>
                        </a:rPr>
                        <a:t> defined long word (64 bits)</a:t>
                      </a:r>
                      <a:endParaRPr lang="en-US" sz="1200" b="1" dirty="0">
                        <a:solidFill>
                          <a:srgbClr val="0070C0"/>
                        </a:solidFill>
                      </a:endParaRPr>
                    </a:p>
                  </a:txBody>
                  <a:tcPr/>
                </a:tc>
                <a:extLst>
                  <a:ext uri="{0D108BD9-81ED-4DB2-BD59-A6C34878D82A}">
                    <a16:rowId xmlns:a16="http://schemas.microsoft.com/office/drawing/2014/main" val="640942856"/>
                  </a:ext>
                </a:extLst>
              </a:tr>
            </a:tbl>
          </a:graphicData>
        </a:graphic>
      </p:graphicFrame>
    </p:spTree>
    <p:extLst>
      <p:ext uri="{BB962C8B-B14F-4D97-AF65-F5344CB8AC3E}">
        <p14:creationId xmlns:p14="http://schemas.microsoft.com/office/powerpoint/2010/main" val="390923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17973"/>
            <a:ext cx="6705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a:latin typeface="Arial" pitchFamily="34" charset="0"/>
                <a:cs typeface="Arial" pitchFamily="34" charset="0"/>
              </a:rPr>
              <a:t>File/Record Headers, </a:t>
            </a:r>
            <a:r>
              <a:rPr lang="en-US" sz="2400" b="1" dirty="0">
                <a:latin typeface="Arial" pitchFamily="34" charset="0"/>
                <a:cs typeface="Arial" pitchFamily="34" charset="0"/>
              </a:rPr>
              <a:t>Bit Info / Version Word</a:t>
            </a:r>
          </a:p>
        </p:txBody>
      </p:sp>
      <p:cxnSp>
        <p:nvCxnSpPr>
          <p:cNvPr id="14" name="Straight Connector 13"/>
          <p:cNvCxnSpPr/>
          <p:nvPr/>
        </p:nvCxnSpPr>
        <p:spPr>
          <a:xfrm>
            <a:off x="6741264" y="1817132"/>
            <a:ext cx="0" cy="609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10400" y="1359932"/>
            <a:ext cx="1345753" cy="369332"/>
          </a:xfrm>
          <a:prstGeom prst="rect">
            <a:avLst/>
          </a:prstGeom>
          <a:noFill/>
        </p:spPr>
        <p:txBody>
          <a:bodyPr wrap="none" rtlCol="0">
            <a:spAutoFit/>
          </a:bodyPr>
          <a:lstStyle/>
          <a:p>
            <a:r>
              <a:rPr lang="en-US" b="1"/>
              <a:t>Evio Version</a:t>
            </a:r>
            <a:endParaRPr lang="en-US" b="1" dirty="0"/>
          </a:p>
        </p:txBody>
      </p:sp>
      <p:cxnSp>
        <p:nvCxnSpPr>
          <p:cNvPr id="24" name="Straight Connector 23"/>
          <p:cNvCxnSpPr/>
          <p:nvPr/>
        </p:nvCxnSpPr>
        <p:spPr>
          <a:xfrm>
            <a:off x="1905000" y="1831777"/>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24400" y="1359932"/>
            <a:ext cx="1063689" cy="369332"/>
          </a:xfrm>
          <a:prstGeom prst="rect">
            <a:avLst/>
          </a:prstGeom>
          <a:noFill/>
        </p:spPr>
        <p:txBody>
          <a:bodyPr wrap="none" rtlCol="0">
            <a:spAutoFit/>
          </a:bodyPr>
          <a:lstStyle/>
          <a:p>
            <a:r>
              <a:rPr lang="en-US" b="1" dirty="0">
                <a:solidFill>
                  <a:schemeClr val="accent6">
                    <a:lumMod val="75000"/>
                  </a:schemeClr>
                </a:solidFill>
              </a:rPr>
              <a:t>Data Info</a:t>
            </a:r>
          </a:p>
        </p:txBody>
      </p:sp>
      <p:sp>
        <p:nvSpPr>
          <p:cNvPr id="26" name="TextBox 25"/>
          <p:cNvSpPr txBox="1"/>
          <p:nvPr/>
        </p:nvSpPr>
        <p:spPr>
          <a:xfrm>
            <a:off x="2351242" y="1359932"/>
            <a:ext cx="1382558" cy="369332"/>
          </a:xfrm>
          <a:prstGeom prst="rect">
            <a:avLst/>
          </a:prstGeom>
          <a:noFill/>
        </p:spPr>
        <p:txBody>
          <a:bodyPr wrap="none" rtlCol="0">
            <a:spAutoFit/>
          </a:bodyPr>
          <a:lstStyle/>
          <a:p>
            <a:r>
              <a:rPr lang="en-US" b="1" dirty="0">
                <a:solidFill>
                  <a:srgbClr val="0070C0"/>
                </a:solidFill>
              </a:rPr>
              <a:t>Padding Info</a:t>
            </a:r>
          </a:p>
        </p:txBody>
      </p:sp>
      <p:sp>
        <p:nvSpPr>
          <p:cNvPr id="29" name="TextBox 28"/>
          <p:cNvSpPr txBox="1"/>
          <p:nvPr/>
        </p:nvSpPr>
        <p:spPr>
          <a:xfrm>
            <a:off x="372084" y="990600"/>
            <a:ext cx="2752116" cy="369332"/>
          </a:xfrm>
          <a:prstGeom prst="rect">
            <a:avLst/>
          </a:prstGeom>
          <a:noFill/>
        </p:spPr>
        <p:txBody>
          <a:bodyPr wrap="square" rtlCol="0">
            <a:spAutoFit/>
          </a:bodyPr>
          <a:lstStyle/>
          <a:p>
            <a:r>
              <a:rPr lang="en-US" b="1" dirty="0">
                <a:solidFill>
                  <a:srgbClr val="7030A0"/>
                </a:solidFill>
              </a:rPr>
              <a:t>General Header Type</a:t>
            </a:r>
          </a:p>
        </p:txBody>
      </p:sp>
      <p:cxnSp>
        <p:nvCxnSpPr>
          <p:cNvPr id="30" name="Straight Connector 29"/>
          <p:cNvCxnSpPr/>
          <p:nvPr/>
        </p:nvCxnSpPr>
        <p:spPr>
          <a:xfrm>
            <a:off x="1295400" y="1826860"/>
            <a:ext cx="0" cy="6096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57884" y="1359932"/>
            <a:ext cx="1380516" cy="369332"/>
          </a:xfrm>
          <a:prstGeom prst="rect">
            <a:avLst/>
          </a:prstGeom>
          <a:noFill/>
        </p:spPr>
        <p:txBody>
          <a:bodyPr wrap="square" rtlCol="0">
            <a:spAutoFit/>
          </a:bodyPr>
          <a:lstStyle/>
          <a:p>
            <a:r>
              <a:rPr lang="en-US" b="1" dirty="0">
                <a:solidFill>
                  <a:schemeClr val="accent3">
                    <a:lumMod val="75000"/>
                  </a:schemeClr>
                </a:solidFill>
              </a:rPr>
              <a:t>Reserved</a:t>
            </a:r>
          </a:p>
        </p:txBody>
      </p:sp>
      <p:cxnSp>
        <p:nvCxnSpPr>
          <p:cNvPr id="38" name="Straight Connector 37"/>
          <p:cNvCxnSpPr/>
          <p:nvPr/>
        </p:nvCxnSpPr>
        <p:spPr>
          <a:xfrm>
            <a:off x="3211752" y="1817132"/>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53512" y="1817132"/>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886526" y="1826860"/>
            <a:ext cx="0" cy="5998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flipH="1">
            <a:off x="3229097" y="1988988"/>
            <a:ext cx="685802" cy="307777"/>
          </a:xfrm>
          <a:prstGeom prst="rect">
            <a:avLst/>
          </a:prstGeom>
          <a:noFill/>
        </p:spPr>
        <p:txBody>
          <a:bodyPr wrap="square" rtlCol="0">
            <a:spAutoFit/>
          </a:bodyPr>
          <a:lstStyle/>
          <a:p>
            <a:r>
              <a:rPr lang="en-US" sz="1400" b="1" dirty="0">
                <a:solidFill>
                  <a:srgbClr val="0070C0"/>
                </a:solidFill>
              </a:rPr>
              <a:t>21, 20</a:t>
            </a:r>
          </a:p>
        </p:txBody>
      </p:sp>
      <p:sp>
        <p:nvSpPr>
          <p:cNvPr id="44" name="TextBox 43"/>
          <p:cNvSpPr txBox="1"/>
          <p:nvPr/>
        </p:nvSpPr>
        <p:spPr>
          <a:xfrm flipH="1">
            <a:off x="2571342" y="1988988"/>
            <a:ext cx="685802" cy="307777"/>
          </a:xfrm>
          <a:prstGeom prst="rect">
            <a:avLst/>
          </a:prstGeom>
          <a:noFill/>
        </p:spPr>
        <p:txBody>
          <a:bodyPr wrap="square" rtlCol="0">
            <a:spAutoFit/>
          </a:bodyPr>
          <a:lstStyle/>
          <a:p>
            <a:r>
              <a:rPr lang="en-US" sz="1400" b="1" dirty="0">
                <a:solidFill>
                  <a:srgbClr val="0070C0"/>
                </a:solidFill>
              </a:rPr>
              <a:t>23, 22</a:t>
            </a:r>
          </a:p>
        </p:txBody>
      </p:sp>
      <p:sp>
        <p:nvSpPr>
          <p:cNvPr id="45" name="TextBox 44"/>
          <p:cNvSpPr txBox="1"/>
          <p:nvPr/>
        </p:nvSpPr>
        <p:spPr>
          <a:xfrm flipH="1">
            <a:off x="1914726" y="1988988"/>
            <a:ext cx="685802" cy="307777"/>
          </a:xfrm>
          <a:prstGeom prst="rect">
            <a:avLst/>
          </a:prstGeom>
          <a:noFill/>
        </p:spPr>
        <p:txBody>
          <a:bodyPr wrap="square" rtlCol="0">
            <a:spAutoFit/>
          </a:bodyPr>
          <a:lstStyle/>
          <a:p>
            <a:r>
              <a:rPr lang="en-US" sz="1400" b="1" dirty="0">
                <a:solidFill>
                  <a:srgbClr val="0070C0"/>
                </a:solidFill>
              </a:rPr>
              <a:t>25, 24</a:t>
            </a:r>
          </a:p>
        </p:txBody>
      </p:sp>
      <p:sp>
        <p:nvSpPr>
          <p:cNvPr id="49" name="TextBox 48"/>
          <p:cNvSpPr txBox="1"/>
          <p:nvPr/>
        </p:nvSpPr>
        <p:spPr>
          <a:xfrm flipH="1">
            <a:off x="533398" y="1988988"/>
            <a:ext cx="770104" cy="307777"/>
          </a:xfrm>
          <a:prstGeom prst="rect">
            <a:avLst/>
          </a:prstGeom>
          <a:noFill/>
        </p:spPr>
        <p:txBody>
          <a:bodyPr wrap="square" rtlCol="0">
            <a:spAutoFit/>
          </a:bodyPr>
          <a:lstStyle/>
          <a:p>
            <a:r>
              <a:rPr lang="en-US" sz="1400" b="1" dirty="0">
                <a:solidFill>
                  <a:schemeClr val="accent4">
                    <a:lumMod val="75000"/>
                  </a:schemeClr>
                </a:solidFill>
              </a:rPr>
              <a:t>31 - 28</a:t>
            </a:r>
          </a:p>
        </p:txBody>
      </p:sp>
      <p:sp>
        <p:nvSpPr>
          <p:cNvPr id="50" name="TextBox 49"/>
          <p:cNvSpPr txBox="1"/>
          <p:nvPr/>
        </p:nvSpPr>
        <p:spPr>
          <a:xfrm flipH="1">
            <a:off x="1276148" y="1988988"/>
            <a:ext cx="685802" cy="307777"/>
          </a:xfrm>
          <a:prstGeom prst="rect">
            <a:avLst/>
          </a:prstGeom>
          <a:noFill/>
        </p:spPr>
        <p:txBody>
          <a:bodyPr wrap="square" rtlCol="0">
            <a:spAutoFit/>
          </a:bodyPr>
          <a:lstStyle/>
          <a:p>
            <a:r>
              <a:rPr lang="en-US" sz="1400" b="1" dirty="0">
                <a:solidFill>
                  <a:schemeClr val="accent3">
                    <a:lumMod val="75000"/>
                  </a:schemeClr>
                </a:solidFill>
              </a:rPr>
              <a:t>27, 26</a:t>
            </a:r>
          </a:p>
        </p:txBody>
      </p:sp>
      <p:sp>
        <p:nvSpPr>
          <p:cNvPr id="51" name="TextBox 50"/>
          <p:cNvSpPr txBox="1"/>
          <p:nvPr/>
        </p:nvSpPr>
        <p:spPr>
          <a:xfrm flipH="1">
            <a:off x="4919924" y="1988988"/>
            <a:ext cx="718875" cy="307777"/>
          </a:xfrm>
          <a:prstGeom prst="rect">
            <a:avLst/>
          </a:prstGeom>
          <a:noFill/>
        </p:spPr>
        <p:txBody>
          <a:bodyPr wrap="square" rtlCol="0">
            <a:spAutoFit/>
          </a:bodyPr>
          <a:lstStyle/>
          <a:p>
            <a:r>
              <a:rPr lang="en-US" sz="1400" b="1" dirty="0">
                <a:solidFill>
                  <a:schemeClr val="accent6">
                    <a:lumMod val="75000"/>
                  </a:schemeClr>
                </a:solidFill>
              </a:rPr>
              <a:t>19 - 8</a:t>
            </a:r>
          </a:p>
        </p:txBody>
      </p:sp>
      <p:sp>
        <p:nvSpPr>
          <p:cNvPr id="52" name="TextBox 51"/>
          <p:cNvSpPr txBox="1"/>
          <p:nvPr/>
        </p:nvSpPr>
        <p:spPr>
          <a:xfrm flipH="1">
            <a:off x="7467599" y="1988988"/>
            <a:ext cx="700997" cy="307777"/>
          </a:xfrm>
          <a:prstGeom prst="rect">
            <a:avLst/>
          </a:prstGeom>
          <a:noFill/>
        </p:spPr>
        <p:txBody>
          <a:bodyPr wrap="square" rtlCol="0">
            <a:spAutoFit/>
          </a:bodyPr>
          <a:lstStyle/>
          <a:p>
            <a:r>
              <a:rPr lang="en-US" sz="1400" b="1" dirty="0">
                <a:solidFill>
                  <a:schemeClr val="accent4">
                    <a:lumMod val="75000"/>
                  </a:schemeClr>
                </a:solidFill>
              </a:rPr>
              <a:t>7 - 0</a:t>
            </a:r>
          </a:p>
        </p:txBody>
      </p:sp>
      <p:cxnSp>
        <p:nvCxnSpPr>
          <p:cNvPr id="54" name="Straight Connector 53"/>
          <p:cNvCxnSpPr/>
          <p:nvPr/>
        </p:nvCxnSpPr>
        <p:spPr>
          <a:xfrm>
            <a:off x="838200" y="1303188"/>
            <a:ext cx="0" cy="4572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55" name="Table 54"/>
          <p:cNvGraphicFramePr>
            <a:graphicFrameLocks noGrp="1"/>
          </p:cNvGraphicFramePr>
          <p:nvPr>
            <p:extLst>
              <p:ext uri="{D42A27DB-BD31-4B8C-83A1-F6EECF244321}">
                <p14:modId xmlns:p14="http://schemas.microsoft.com/office/powerpoint/2010/main" val="1097797509"/>
              </p:ext>
            </p:extLst>
          </p:nvPr>
        </p:nvGraphicFramePr>
        <p:xfrm>
          <a:off x="457201" y="2971800"/>
          <a:ext cx="2285999" cy="3337560"/>
        </p:xfrm>
        <a:graphic>
          <a:graphicData uri="http://schemas.openxmlformats.org/drawingml/2006/table">
            <a:tbl>
              <a:tblPr firstRow="1" bandRow="1">
                <a:tableStyleId>{ED083AE6-46FA-4A59-8FB0-9F97EB10719F}</a:tableStyleId>
              </a:tblPr>
              <a:tblGrid>
                <a:gridCol w="685799">
                  <a:extLst>
                    <a:ext uri="{9D8B030D-6E8A-4147-A177-3AD203B41FA5}">
                      <a16:colId xmlns:a16="http://schemas.microsoft.com/office/drawing/2014/main" val="2464272670"/>
                    </a:ext>
                  </a:extLst>
                </a:gridCol>
                <a:gridCol w="1600200">
                  <a:extLst>
                    <a:ext uri="{9D8B030D-6E8A-4147-A177-3AD203B41FA5}">
                      <a16:colId xmlns:a16="http://schemas.microsoft.com/office/drawing/2014/main" val="3105417358"/>
                    </a:ext>
                  </a:extLst>
                </a:gridCol>
              </a:tblGrid>
              <a:tr h="370840">
                <a:tc>
                  <a:txBody>
                    <a:bodyPr/>
                    <a:lstStyle/>
                    <a:p>
                      <a:r>
                        <a:rPr lang="en-US" sz="1600" b="1" dirty="0"/>
                        <a:t>Value</a:t>
                      </a:r>
                    </a:p>
                  </a:txBody>
                  <a:tcPr/>
                </a:tc>
                <a:tc>
                  <a:txBody>
                    <a:bodyPr/>
                    <a:lstStyle/>
                    <a:p>
                      <a:r>
                        <a:rPr lang="en-US" sz="1600" b="1" dirty="0"/>
                        <a:t>Header Type</a:t>
                      </a:r>
                    </a:p>
                  </a:txBody>
                  <a:tcPr/>
                </a:tc>
                <a:extLst>
                  <a:ext uri="{0D108BD9-81ED-4DB2-BD59-A6C34878D82A}">
                    <a16:rowId xmlns:a16="http://schemas.microsoft.com/office/drawing/2014/main" val="1560087998"/>
                  </a:ext>
                </a:extLst>
              </a:tr>
              <a:tr h="370840">
                <a:tc>
                  <a:txBody>
                    <a:bodyPr/>
                    <a:lstStyle/>
                    <a:p>
                      <a:r>
                        <a:rPr lang="en-US" sz="1400" b="1" dirty="0"/>
                        <a:t>0</a:t>
                      </a:r>
                    </a:p>
                  </a:txBody>
                  <a:tcPr/>
                </a:tc>
                <a:tc>
                  <a:txBody>
                    <a:bodyPr/>
                    <a:lstStyle/>
                    <a:p>
                      <a:r>
                        <a:rPr lang="en-US" sz="1400" b="1" dirty="0"/>
                        <a:t>Evio record</a:t>
                      </a:r>
                    </a:p>
                  </a:txBody>
                  <a:tcPr/>
                </a:tc>
                <a:extLst>
                  <a:ext uri="{0D108BD9-81ED-4DB2-BD59-A6C34878D82A}">
                    <a16:rowId xmlns:a16="http://schemas.microsoft.com/office/drawing/2014/main" val="800046308"/>
                  </a:ext>
                </a:extLst>
              </a:tr>
              <a:tr h="370840">
                <a:tc>
                  <a:txBody>
                    <a:bodyPr/>
                    <a:lstStyle/>
                    <a:p>
                      <a:r>
                        <a:rPr lang="en-US" sz="1400" b="1" dirty="0"/>
                        <a:t>1</a:t>
                      </a:r>
                    </a:p>
                  </a:txBody>
                  <a:tcPr/>
                </a:tc>
                <a:tc>
                  <a:txBody>
                    <a:bodyPr/>
                    <a:lstStyle/>
                    <a:p>
                      <a:r>
                        <a:rPr lang="en-US" sz="1400" b="1" dirty="0"/>
                        <a:t>Evio</a:t>
                      </a:r>
                      <a:r>
                        <a:rPr lang="en-US" sz="1400" b="1" baseline="0" dirty="0"/>
                        <a:t> file</a:t>
                      </a:r>
                      <a:endParaRPr lang="en-US" sz="1400" b="1" dirty="0"/>
                    </a:p>
                  </a:txBody>
                  <a:tcPr/>
                </a:tc>
                <a:extLst>
                  <a:ext uri="{0D108BD9-81ED-4DB2-BD59-A6C34878D82A}">
                    <a16:rowId xmlns:a16="http://schemas.microsoft.com/office/drawing/2014/main" val="3364704689"/>
                  </a:ext>
                </a:extLst>
              </a:tr>
              <a:tr h="370840">
                <a:tc>
                  <a:txBody>
                    <a:bodyPr/>
                    <a:lstStyle/>
                    <a:p>
                      <a:r>
                        <a:rPr lang="en-US" sz="1400" b="1" dirty="0"/>
                        <a:t>2</a:t>
                      </a:r>
                    </a:p>
                  </a:txBody>
                  <a:tcPr/>
                </a:tc>
                <a:tc>
                  <a:txBody>
                    <a:bodyPr/>
                    <a:lstStyle/>
                    <a:p>
                      <a:r>
                        <a:rPr lang="en-US" sz="1400" b="1" dirty="0"/>
                        <a:t>Evio</a:t>
                      </a:r>
                      <a:r>
                        <a:rPr lang="en-US" sz="1400" b="1" baseline="0" dirty="0"/>
                        <a:t> extended file</a:t>
                      </a:r>
                      <a:endParaRPr lang="en-US" sz="1400" b="1" dirty="0"/>
                    </a:p>
                  </a:txBody>
                  <a:tcPr/>
                </a:tc>
                <a:extLst>
                  <a:ext uri="{0D108BD9-81ED-4DB2-BD59-A6C34878D82A}">
                    <a16:rowId xmlns:a16="http://schemas.microsoft.com/office/drawing/2014/main" val="1200868339"/>
                  </a:ext>
                </a:extLst>
              </a:tr>
              <a:tr h="370840">
                <a:tc>
                  <a:txBody>
                    <a:bodyPr/>
                    <a:lstStyle/>
                    <a:p>
                      <a:r>
                        <a:rPr lang="en-US" sz="1400" b="1" dirty="0"/>
                        <a:t>3</a:t>
                      </a:r>
                    </a:p>
                  </a:txBody>
                  <a:tcPr/>
                </a:tc>
                <a:tc>
                  <a:txBody>
                    <a:bodyPr/>
                    <a:lstStyle/>
                    <a:p>
                      <a:r>
                        <a:rPr lang="en-US" sz="1400" b="1" dirty="0"/>
                        <a:t>Evio file trailer</a:t>
                      </a:r>
                    </a:p>
                  </a:txBody>
                  <a:tcPr/>
                </a:tc>
                <a:extLst>
                  <a:ext uri="{0D108BD9-81ED-4DB2-BD59-A6C34878D82A}">
                    <a16:rowId xmlns:a16="http://schemas.microsoft.com/office/drawing/2014/main" val="475819000"/>
                  </a:ext>
                </a:extLst>
              </a:tr>
              <a:tr h="370840">
                <a:tc>
                  <a:txBody>
                    <a:bodyPr/>
                    <a:lstStyle/>
                    <a:p>
                      <a:r>
                        <a:rPr lang="en-US" sz="1400" b="1" dirty="0"/>
                        <a:t>4</a:t>
                      </a:r>
                    </a:p>
                  </a:txBody>
                  <a:tcPr/>
                </a:tc>
                <a:tc>
                  <a:txBody>
                    <a:bodyPr/>
                    <a:lstStyle/>
                    <a:p>
                      <a:r>
                        <a:rPr lang="en-US" sz="1400" b="1" dirty="0"/>
                        <a:t>HIPO record</a:t>
                      </a:r>
                    </a:p>
                  </a:txBody>
                  <a:tcPr/>
                </a:tc>
                <a:extLst>
                  <a:ext uri="{0D108BD9-81ED-4DB2-BD59-A6C34878D82A}">
                    <a16:rowId xmlns:a16="http://schemas.microsoft.com/office/drawing/2014/main" val="1750508794"/>
                  </a:ext>
                </a:extLst>
              </a:tr>
              <a:tr h="370840">
                <a:tc>
                  <a:txBody>
                    <a:bodyPr/>
                    <a:lstStyle/>
                    <a:p>
                      <a:r>
                        <a:rPr lang="en-US" sz="1400" b="1" dirty="0"/>
                        <a:t>5</a:t>
                      </a:r>
                    </a:p>
                  </a:txBody>
                  <a:tcPr/>
                </a:tc>
                <a:tc>
                  <a:txBody>
                    <a:bodyPr/>
                    <a:lstStyle/>
                    <a:p>
                      <a:r>
                        <a:rPr lang="en-US" sz="1400" b="1" dirty="0"/>
                        <a:t>HIPO</a:t>
                      </a:r>
                      <a:r>
                        <a:rPr lang="en-US" sz="1400" b="1" baseline="0" dirty="0"/>
                        <a:t> file</a:t>
                      </a:r>
                      <a:endParaRPr lang="en-US" sz="1400" b="1" dirty="0"/>
                    </a:p>
                  </a:txBody>
                  <a:tcPr/>
                </a:tc>
                <a:extLst>
                  <a:ext uri="{0D108BD9-81ED-4DB2-BD59-A6C34878D82A}">
                    <a16:rowId xmlns:a16="http://schemas.microsoft.com/office/drawing/2014/main" val="148827239"/>
                  </a:ext>
                </a:extLst>
              </a:tr>
              <a:tr h="370840">
                <a:tc>
                  <a:txBody>
                    <a:bodyPr/>
                    <a:lstStyle/>
                    <a:p>
                      <a:r>
                        <a:rPr lang="en-US" sz="1400" b="1" dirty="0"/>
                        <a:t>6</a:t>
                      </a:r>
                    </a:p>
                  </a:txBody>
                  <a:tcPr/>
                </a:tc>
                <a:tc>
                  <a:txBody>
                    <a:bodyPr/>
                    <a:lstStyle/>
                    <a:p>
                      <a:r>
                        <a:rPr lang="en-US" sz="1400" b="1" dirty="0"/>
                        <a:t>HIPO</a:t>
                      </a:r>
                      <a:r>
                        <a:rPr lang="en-US" sz="1400" b="1" baseline="0" dirty="0"/>
                        <a:t> extended file</a:t>
                      </a:r>
                      <a:endParaRPr lang="en-US" sz="1400" b="1" dirty="0"/>
                    </a:p>
                  </a:txBody>
                  <a:tcPr/>
                </a:tc>
                <a:extLst>
                  <a:ext uri="{0D108BD9-81ED-4DB2-BD59-A6C34878D82A}">
                    <a16:rowId xmlns:a16="http://schemas.microsoft.com/office/drawing/2014/main" val="2419887477"/>
                  </a:ext>
                </a:extLst>
              </a:tr>
              <a:tr h="370840">
                <a:tc>
                  <a:txBody>
                    <a:bodyPr/>
                    <a:lstStyle/>
                    <a:p>
                      <a:r>
                        <a:rPr lang="en-US" sz="1400" b="1"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HIPO</a:t>
                      </a:r>
                      <a:r>
                        <a:rPr lang="en-US" sz="1400" b="1" baseline="0" dirty="0"/>
                        <a:t> file trailer</a:t>
                      </a:r>
                      <a:endParaRPr lang="en-US" sz="1400" b="1" dirty="0"/>
                    </a:p>
                  </a:txBody>
                  <a:tcPr/>
                </a:tc>
                <a:extLst>
                  <a:ext uri="{0D108BD9-81ED-4DB2-BD59-A6C34878D82A}">
                    <a16:rowId xmlns:a16="http://schemas.microsoft.com/office/drawing/2014/main" val="252272640"/>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1650722386"/>
              </p:ext>
            </p:extLst>
          </p:nvPr>
        </p:nvGraphicFramePr>
        <p:xfrm>
          <a:off x="2923809" y="2971800"/>
          <a:ext cx="1524326" cy="1483360"/>
        </p:xfrm>
        <a:graphic>
          <a:graphicData uri="http://schemas.openxmlformats.org/drawingml/2006/table">
            <a:tbl>
              <a:tblPr firstRow="1" bandRow="1">
                <a:tableStyleId>{BC89EF96-8CEA-46FF-86C4-4CE0E7609802}</a:tableStyleId>
              </a:tblPr>
              <a:tblGrid>
                <a:gridCol w="609600">
                  <a:extLst>
                    <a:ext uri="{9D8B030D-6E8A-4147-A177-3AD203B41FA5}">
                      <a16:colId xmlns:a16="http://schemas.microsoft.com/office/drawing/2014/main" val="2464272670"/>
                    </a:ext>
                  </a:extLst>
                </a:gridCol>
                <a:gridCol w="914726">
                  <a:extLst>
                    <a:ext uri="{9D8B030D-6E8A-4147-A177-3AD203B41FA5}">
                      <a16:colId xmlns:a16="http://schemas.microsoft.com/office/drawing/2014/main" val="3105417358"/>
                    </a:ext>
                  </a:extLst>
                </a:gridCol>
              </a:tblGrid>
              <a:tr h="370840">
                <a:tc>
                  <a:txBody>
                    <a:bodyPr/>
                    <a:lstStyle/>
                    <a:p>
                      <a:r>
                        <a:rPr lang="en-US" sz="1600" dirty="0"/>
                        <a:t>Bits</a:t>
                      </a:r>
                    </a:p>
                  </a:txBody>
                  <a:tcPr/>
                </a:tc>
                <a:tc>
                  <a:txBody>
                    <a:bodyPr/>
                    <a:lstStyle/>
                    <a:p>
                      <a:r>
                        <a:rPr lang="en-US" sz="1600" dirty="0"/>
                        <a:t>Padding</a:t>
                      </a:r>
                    </a:p>
                  </a:txBody>
                  <a:tcPr/>
                </a:tc>
                <a:extLst>
                  <a:ext uri="{0D108BD9-81ED-4DB2-BD59-A6C34878D82A}">
                    <a16:rowId xmlns:a16="http://schemas.microsoft.com/office/drawing/2014/main" val="1560087998"/>
                  </a:ext>
                </a:extLst>
              </a:tr>
              <a:tr h="370840">
                <a:tc>
                  <a:txBody>
                    <a:bodyPr/>
                    <a:lstStyle/>
                    <a:p>
                      <a:r>
                        <a:rPr lang="en-US" sz="1400" b="1" dirty="0"/>
                        <a:t>25-24</a:t>
                      </a:r>
                    </a:p>
                  </a:txBody>
                  <a:tcPr/>
                </a:tc>
                <a:tc>
                  <a:txBody>
                    <a:bodyPr/>
                    <a:lstStyle/>
                    <a:p>
                      <a:r>
                        <a:rPr lang="en-US" sz="1400" b="1" dirty="0"/>
                        <a:t>Pad 3</a:t>
                      </a:r>
                    </a:p>
                  </a:txBody>
                  <a:tcPr/>
                </a:tc>
                <a:extLst>
                  <a:ext uri="{0D108BD9-81ED-4DB2-BD59-A6C34878D82A}">
                    <a16:rowId xmlns:a16="http://schemas.microsoft.com/office/drawing/2014/main" val="800046308"/>
                  </a:ext>
                </a:extLst>
              </a:tr>
              <a:tr h="370840">
                <a:tc>
                  <a:txBody>
                    <a:bodyPr/>
                    <a:lstStyle/>
                    <a:p>
                      <a:r>
                        <a:rPr lang="en-US" sz="1400" b="1" dirty="0"/>
                        <a:t>23-22</a:t>
                      </a:r>
                    </a:p>
                  </a:txBody>
                  <a:tcPr/>
                </a:tc>
                <a:tc>
                  <a:txBody>
                    <a:bodyPr/>
                    <a:lstStyle/>
                    <a:p>
                      <a:r>
                        <a:rPr lang="en-US" sz="1400" b="1" dirty="0"/>
                        <a:t>Pad 2</a:t>
                      </a:r>
                    </a:p>
                  </a:txBody>
                  <a:tcPr/>
                </a:tc>
                <a:extLst>
                  <a:ext uri="{0D108BD9-81ED-4DB2-BD59-A6C34878D82A}">
                    <a16:rowId xmlns:a16="http://schemas.microsoft.com/office/drawing/2014/main" val="3364704689"/>
                  </a:ext>
                </a:extLst>
              </a:tr>
              <a:tr h="370840">
                <a:tc>
                  <a:txBody>
                    <a:bodyPr/>
                    <a:lstStyle/>
                    <a:p>
                      <a:r>
                        <a:rPr lang="en-US" sz="1400" b="1" dirty="0"/>
                        <a:t>21-20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Pad 1</a:t>
                      </a:r>
                    </a:p>
                  </a:txBody>
                  <a:tcPr/>
                </a:tc>
                <a:extLst>
                  <a:ext uri="{0D108BD9-81ED-4DB2-BD59-A6C34878D82A}">
                    <a16:rowId xmlns:a16="http://schemas.microsoft.com/office/drawing/2014/main" val="1200868339"/>
                  </a:ext>
                </a:extLst>
              </a:tr>
            </a:tbl>
          </a:graphicData>
        </a:graphic>
      </p:graphicFrame>
      <p:sp>
        <p:nvSpPr>
          <p:cNvPr id="75" name="Left Brace 74"/>
          <p:cNvSpPr/>
          <p:nvPr/>
        </p:nvSpPr>
        <p:spPr>
          <a:xfrm rot="16200000">
            <a:off x="2723279" y="1715224"/>
            <a:ext cx="388674" cy="1937820"/>
          </a:xfrm>
          <a:prstGeom prst="leftBrace">
            <a:avLst>
              <a:gd name="adj1" fmla="val 40727"/>
              <a:gd name="adj2" fmla="val 8198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6324600" y="2445857"/>
            <a:ext cx="0" cy="1044144"/>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23708" y="3497063"/>
            <a:ext cx="3386891" cy="369332"/>
          </a:xfrm>
          <a:prstGeom prst="rect">
            <a:avLst/>
          </a:prstGeom>
          <a:noFill/>
        </p:spPr>
        <p:txBody>
          <a:bodyPr wrap="square" rtlCol="0">
            <a:spAutoFit/>
          </a:bodyPr>
          <a:lstStyle/>
          <a:p>
            <a:r>
              <a:rPr lang="en-US" b="1" dirty="0">
                <a:solidFill>
                  <a:schemeClr val="accent6">
                    <a:lumMod val="75000"/>
                  </a:schemeClr>
                </a:solidFill>
              </a:rPr>
              <a:t>Bit uses depend on header </a:t>
            </a:r>
            <a:r>
              <a:rPr lang="en-US" b="1">
                <a:solidFill>
                  <a:schemeClr val="accent6">
                    <a:lumMod val="75000"/>
                  </a:schemeClr>
                </a:solidFill>
              </a:rPr>
              <a:t>type </a:t>
            </a:r>
            <a:endParaRPr lang="en-US" b="1" dirty="0">
              <a:solidFill>
                <a:schemeClr val="accent6">
                  <a:lumMod val="75000"/>
                </a:schemeClr>
              </a:solidFill>
            </a:endParaRPr>
          </a:p>
        </p:txBody>
      </p:sp>
      <p:sp>
        <p:nvSpPr>
          <p:cNvPr id="12" name="Rectangle 11"/>
          <p:cNvSpPr/>
          <p:nvPr/>
        </p:nvSpPr>
        <p:spPr>
          <a:xfrm>
            <a:off x="457200" y="1831777"/>
            <a:ext cx="8305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Brace 30"/>
          <p:cNvSpPr/>
          <p:nvPr/>
        </p:nvSpPr>
        <p:spPr>
          <a:xfrm rot="16200000">
            <a:off x="703653" y="2284602"/>
            <a:ext cx="388674" cy="794821"/>
          </a:xfrm>
          <a:prstGeom prst="leftBrace">
            <a:avLst>
              <a:gd name="adj1" fmla="val 40727"/>
              <a:gd name="adj2" fmla="val 80218"/>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9574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7785" y="990600"/>
            <a:ext cx="48006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Data Info Bits for Headers</a:t>
            </a:r>
          </a:p>
        </p:txBody>
      </p:sp>
      <p:graphicFrame>
        <p:nvGraphicFramePr>
          <p:cNvPr id="8" name="Table 7"/>
          <p:cNvGraphicFramePr>
            <a:graphicFrameLocks noGrp="1"/>
          </p:cNvGraphicFramePr>
          <p:nvPr>
            <p:extLst>
              <p:ext uri="{D42A27DB-BD31-4B8C-83A1-F6EECF244321}">
                <p14:modId xmlns:p14="http://schemas.microsoft.com/office/powerpoint/2010/main" val="1828656807"/>
              </p:ext>
            </p:extLst>
          </p:nvPr>
        </p:nvGraphicFramePr>
        <p:xfrm>
          <a:off x="4495800" y="2061865"/>
          <a:ext cx="3886200" cy="3948748"/>
        </p:xfrm>
        <a:graphic>
          <a:graphicData uri="http://schemas.openxmlformats.org/drawingml/2006/table">
            <a:tbl>
              <a:tblPr firstRow="1" bandRow="1">
                <a:tableStyleId>{5DA37D80-6434-44D0-A028-1B22A696006F}</a:tableStyleId>
              </a:tblPr>
              <a:tblGrid>
                <a:gridCol w="932234">
                  <a:extLst>
                    <a:ext uri="{9D8B030D-6E8A-4147-A177-3AD203B41FA5}">
                      <a16:colId xmlns:a16="http://schemas.microsoft.com/office/drawing/2014/main" val="2464272670"/>
                    </a:ext>
                  </a:extLst>
                </a:gridCol>
                <a:gridCol w="2953966">
                  <a:extLst>
                    <a:ext uri="{9D8B030D-6E8A-4147-A177-3AD203B41FA5}">
                      <a16:colId xmlns:a16="http://schemas.microsoft.com/office/drawing/2014/main" val="3105417358"/>
                    </a:ext>
                  </a:extLst>
                </a:gridCol>
              </a:tblGrid>
              <a:tr h="474640">
                <a:tc>
                  <a:txBody>
                    <a:bodyPr/>
                    <a:lstStyle/>
                    <a:p>
                      <a:pPr algn="ctr"/>
                      <a:r>
                        <a:rPr lang="en-US" sz="1600" dirty="0"/>
                        <a:t>BIT</a:t>
                      </a:r>
                    </a:p>
                    <a:p>
                      <a:pPr algn="ctr"/>
                      <a:r>
                        <a:rPr lang="en-US" sz="1600" b="1" dirty="0"/>
                        <a:t>(from 0)</a:t>
                      </a:r>
                    </a:p>
                  </a:txBody>
                  <a:tcPr/>
                </a:tc>
                <a:tc>
                  <a:txBody>
                    <a:bodyPr/>
                    <a:lstStyle/>
                    <a:p>
                      <a:pPr algn="ctr"/>
                      <a:r>
                        <a:rPr lang="en-US" sz="1600" dirty="0"/>
                        <a:t>RECORD HEADER</a:t>
                      </a:r>
                    </a:p>
                    <a:p>
                      <a:pPr algn="ctr"/>
                      <a:r>
                        <a:rPr lang="en-US" sz="1600" dirty="0"/>
                        <a:t>(if bit on)</a:t>
                      </a:r>
                      <a:endParaRPr lang="en-US" sz="1600" b="1" dirty="0"/>
                    </a:p>
                  </a:txBody>
                  <a:tcPr/>
                </a:tc>
                <a:extLst>
                  <a:ext uri="{0D108BD9-81ED-4DB2-BD59-A6C34878D82A}">
                    <a16:rowId xmlns:a16="http://schemas.microsoft.com/office/drawing/2014/main" val="1560087998"/>
                  </a:ext>
                </a:extLst>
              </a:tr>
              <a:tr h="431494">
                <a:tc>
                  <a:txBody>
                    <a:bodyPr/>
                    <a:lstStyle/>
                    <a:p>
                      <a:r>
                        <a:rPr lang="en-US" sz="1400" b="1" dirty="0">
                          <a:solidFill>
                            <a:schemeClr val="tx1"/>
                          </a:solidFill>
                        </a:rPr>
                        <a:t>8</a:t>
                      </a:r>
                    </a:p>
                  </a:txBody>
                  <a:tcPr/>
                </a:tc>
                <a:tc>
                  <a:txBody>
                    <a:bodyPr/>
                    <a:lstStyle/>
                    <a:p>
                      <a:r>
                        <a:rPr lang="en-US" sz="1400" b="1" dirty="0">
                          <a:solidFill>
                            <a:schemeClr val="tx1"/>
                          </a:solidFill>
                        </a:rPr>
                        <a:t>Dictionary exists (first record only)</a:t>
                      </a:r>
                    </a:p>
                  </a:txBody>
                  <a:tcPr/>
                </a:tc>
                <a:extLst>
                  <a:ext uri="{0D108BD9-81ED-4DB2-BD59-A6C34878D82A}">
                    <a16:rowId xmlns:a16="http://schemas.microsoft.com/office/drawing/2014/main" val="800046308"/>
                  </a:ext>
                </a:extLst>
              </a:tr>
              <a:tr h="508921">
                <a:tc>
                  <a:txBody>
                    <a:bodyPr/>
                    <a:lstStyle/>
                    <a:p>
                      <a:r>
                        <a:rPr lang="en-US" sz="1400" b="1" dirty="0">
                          <a:solidFill>
                            <a:schemeClr val="tx1"/>
                          </a:solidFill>
                        </a:rPr>
                        <a:t>9</a:t>
                      </a:r>
                    </a:p>
                  </a:txBody>
                  <a:tcPr/>
                </a:tc>
                <a:tc>
                  <a:txBody>
                    <a:bodyPr/>
                    <a:lstStyle/>
                    <a:p>
                      <a:r>
                        <a:rPr lang="en-US" sz="1400" b="1" dirty="0">
                          <a:solidFill>
                            <a:schemeClr val="tx1"/>
                          </a:solidFill>
                        </a:rPr>
                        <a:t>Is last</a:t>
                      </a:r>
                      <a:r>
                        <a:rPr lang="en-US" sz="1400" b="1" baseline="0" dirty="0">
                          <a:solidFill>
                            <a:schemeClr val="tx1"/>
                          </a:solidFill>
                        </a:rPr>
                        <a:t> record in stream or file</a:t>
                      </a:r>
                      <a:endParaRPr lang="en-US" sz="1400" b="1" dirty="0">
                        <a:solidFill>
                          <a:schemeClr val="tx1"/>
                        </a:solidFill>
                      </a:endParaRPr>
                    </a:p>
                  </a:txBody>
                  <a:tcPr/>
                </a:tc>
                <a:extLst>
                  <a:ext uri="{0D108BD9-81ED-4DB2-BD59-A6C34878D82A}">
                    <a16:rowId xmlns:a16="http://schemas.microsoft.com/office/drawing/2014/main" val="10003"/>
                  </a:ext>
                </a:extLst>
              </a:tr>
              <a:tr h="626119">
                <a:tc>
                  <a:txBody>
                    <a:bodyPr/>
                    <a:lstStyle/>
                    <a:p>
                      <a:r>
                        <a:rPr lang="en-US" sz="1400" b="1" dirty="0">
                          <a:solidFill>
                            <a:schemeClr val="tx1"/>
                          </a:solidFill>
                        </a:rPr>
                        <a:t>10-13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Data content type for CODA online only: ROC Raw = 0, Physics = 1, Partial Physics = 2,  Disentangled = 3, User = 4, Control = 5, Mixed = 6, ROC Raw Streaming = 8, Physics streaming = 9, Other = 15</a:t>
                      </a:r>
                      <a:endParaRPr lang="en-US" sz="1400" b="1" dirty="0">
                        <a:solidFill>
                          <a:schemeClr val="tx1"/>
                        </a:solidFill>
                      </a:endParaRPr>
                    </a:p>
                  </a:txBody>
                  <a:tcPr/>
                </a:tc>
                <a:extLst>
                  <a:ext uri="{0D108BD9-81ED-4DB2-BD59-A6C34878D82A}">
                    <a16:rowId xmlns:a16="http://schemas.microsoft.com/office/drawing/2014/main" val="1200868339"/>
                  </a:ext>
                </a:extLst>
              </a:tr>
              <a:tr h="626119">
                <a:tc>
                  <a:txBody>
                    <a:bodyPr/>
                    <a:lstStyle/>
                    <a:p>
                      <a:r>
                        <a:rPr lang="en-US" sz="1400" b="1" dirty="0">
                          <a:solidFill>
                            <a:schemeClr val="tx1"/>
                          </a:solidFill>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Has “first event” (first record only, in every split file)</a:t>
                      </a:r>
                      <a:endParaRPr lang="en-US" sz="1400" b="1" dirty="0">
                        <a:solidFill>
                          <a:schemeClr val="tx1"/>
                        </a:solidFill>
                      </a:endParaRPr>
                    </a:p>
                  </a:txBody>
                  <a:tcPr/>
                </a:tc>
                <a:extLst>
                  <a:ext uri="{0D108BD9-81ED-4DB2-BD59-A6C34878D82A}">
                    <a16:rowId xmlns:a16="http://schemas.microsoft.com/office/drawing/2014/main" val="2305740093"/>
                  </a:ext>
                </a:extLst>
              </a:tr>
              <a:tr h="431494">
                <a:tc>
                  <a:txBody>
                    <a:bodyPr/>
                    <a:lstStyle/>
                    <a:p>
                      <a:r>
                        <a:rPr lang="en-US" sz="1400" b="1" dirty="0">
                          <a:solidFill>
                            <a:schemeClr val="tx1"/>
                          </a:solidFill>
                        </a:rPr>
                        <a:t>15-19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Reserved</a:t>
                      </a:r>
                    </a:p>
                  </a:txBody>
                  <a:tcPr/>
                </a:tc>
                <a:extLst>
                  <a:ext uri="{0D108BD9-81ED-4DB2-BD59-A6C34878D82A}">
                    <a16:rowId xmlns:a16="http://schemas.microsoft.com/office/drawing/2014/main" val="475819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70220831"/>
              </p:ext>
            </p:extLst>
          </p:nvPr>
        </p:nvGraphicFramePr>
        <p:xfrm>
          <a:off x="609600" y="2061863"/>
          <a:ext cx="3758119" cy="2357738"/>
        </p:xfrm>
        <a:graphic>
          <a:graphicData uri="http://schemas.openxmlformats.org/drawingml/2006/table">
            <a:tbl>
              <a:tblPr firstRow="1" bandRow="1">
                <a:tableStyleId>{5DA37D80-6434-44D0-A028-1B22A696006F}</a:tableStyleId>
              </a:tblPr>
              <a:tblGrid>
                <a:gridCol w="937098">
                  <a:extLst>
                    <a:ext uri="{9D8B030D-6E8A-4147-A177-3AD203B41FA5}">
                      <a16:colId xmlns:a16="http://schemas.microsoft.com/office/drawing/2014/main" val="2464272670"/>
                    </a:ext>
                  </a:extLst>
                </a:gridCol>
                <a:gridCol w="2821021">
                  <a:extLst>
                    <a:ext uri="{9D8B030D-6E8A-4147-A177-3AD203B41FA5}">
                      <a16:colId xmlns:a16="http://schemas.microsoft.com/office/drawing/2014/main" val="3105417358"/>
                    </a:ext>
                  </a:extLst>
                </a:gridCol>
              </a:tblGrid>
              <a:tr h="596427">
                <a:tc>
                  <a:txBody>
                    <a:bodyPr/>
                    <a:lstStyle/>
                    <a:p>
                      <a:pPr algn="ctr"/>
                      <a:r>
                        <a:rPr lang="en-US" sz="1600" dirty="0"/>
                        <a:t>BIT</a:t>
                      </a:r>
                    </a:p>
                    <a:p>
                      <a:pPr algn="ctr"/>
                      <a:r>
                        <a:rPr lang="en-US" sz="1600" b="1" dirty="0"/>
                        <a:t>(from 0)</a:t>
                      </a:r>
                    </a:p>
                  </a:txBody>
                  <a:tcPr/>
                </a:tc>
                <a:tc>
                  <a:txBody>
                    <a:bodyPr/>
                    <a:lstStyle/>
                    <a:p>
                      <a:pPr algn="ctr"/>
                      <a:r>
                        <a:rPr lang="en-US" sz="1600" dirty="0"/>
                        <a:t>FILE HEADER</a:t>
                      </a:r>
                    </a:p>
                    <a:p>
                      <a:pPr algn="ctr"/>
                      <a:r>
                        <a:rPr lang="en-US" sz="1600" dirty="0"/>
                        <a:t>(if bit on)</a:t>
                      </a:r>
                      <a:endParaRPr lang="en-US" sz="1600" b="1" dirty="0"/>
                    </a:p>
                  </a:txBody>
                  <a:tcPr/>
                </a:tc>
                <a:extLst>
                  <a:ext uri="{0D108BD9-81ED-4DB2-BD59-A6C34878D82A}">
                    <a16:rowId xmlns:a16="http://schemas.microsoft.com/office/drawing/2014/main" val="1560087998"/>
                  </a:ext>
                </a:extLst>
              </a:tr>
              <a:tr h="409222">
                <a:tc>
                  <a:txBody>
                    <a:bodyPr/>
                    <a:lstStyle/>
                    <a:p>
                      <a:r>
                        <a:rPr lang="en-US" sz="1400" b="1" dirty="0">
                          <a:solidFill>
                            <a:schemeClr val="tx1"/>
                          </a:solidFill>
                        </a:rPr>
                        <a:t>8</a:t>
                      </a:r>
                    </a:p>
                  </a:txBody>
                  <a:tcPr/>
                </a:tc>
                <a:tc>
                  <a:txBody>
                    <a:bodyPr/>
                    <a:lstStyle/>
                    <a:p>
                      <a:r>
                        <a:rPr lang="en-US" sz="1400" b="1" dirty="0">
                          <a:solidFill>
                            <a:schemeClr val="tx1"/>
                          </a:solidFill>
                        </a:rPr>
                        <a:t>Dictionary exists</a:t>
                      </a:r>
                    </a:p>
                  </a:txBody>
                  <a:tcPr/>
                </a:tc>
                <a:extLst>
                  <a:ext uri="{0D108BD9-81ED-4DB2-BD59-A6C34878D82A}">
                    <a16:rowId xmlns:a16="http://schemas.microsoft.com/office/drawing/2014/main" val="800046308"/>
                  </a:ext>
                </a:extLst>
              </a:tr>
              <a:tr h="533645">
                <a:tc>
                  <a:txBody>
                    <a:bodyPr/>
                    <a:lstStyle/>
                    <a:p>
                      <a:r>
                        <a:rPr lang="en-US" sz="1400" b="1" dirty="0">
                          <a:solidFill>
                            <a:schemeClr val="tx1"/>
                          </a:solidFill>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Has “first event” (in every split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tc>
                <a:extLst>
                  <a:ext uri="{0D108BD9-81ED-4DB2-BD59-A6C34878D82A}">
                    <a16:rowId xmlns:a16="http://schemas.microsoft.com/office/drawing/2014/main" val="475819000"/>
                  </a:ext>
                </a:extLst>
              </a:tr>
              <a:tr h="409222">
                <a:tc>
                  <a:txBody>
                    <a:bodyPr/>
                    <a:lstStyle/>
                    <a:p>
                      <a:r>
                        <a:rPr lang="en-US" sz="1400" b="1" dirty="0">
                          <a:solidFill>
                            <a:schemeClr val="tx1"/>
                          </a:solidFill>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File trailer</a:t>
                      </a:r>
                      <a:r>
                        <a:rPr lang="en-US" sz="1400" b="1" baseline="0" dirty="0">
                          <a:solidFill>
                            <a:schemeClr val="tx1"/>
                          </a:solidFill>
                        </a:rPr>
                        <a:t> with index array exists</a:t>
                      </a:r>
                      <a:endParaRPr lang="en-US" sz="1400" b="1" dirty="0">
                        <a:solidFill>
                          <a:schemeClr val="tx1"/>
                        </a:solidFill>
                      </a:endParaRPr>
                    </a:p>
                  </a:txBody>
                  <a:tcPr/>
                </a:tc>
                <a:extLst>
                  <a:ext uri="{0D108BD9-81ED-4DB2-BD59-A6C34878D82A}">
                    <a16:rowId xmlns:a16="http://schemas.microsoft.com/office/drawing/2014/main" val="1637930808"/>
                  </a:ext>
                </a:extLst>
              </a:tr>
              <a:tr h="409222">
                <a:tc>
                  <a:txBody>
                    <a:bodyPr/>
                    <a:lstStyle/>
                    <a:p>
                      <a:r>
                        <a:rPr lang="en-US" sz="1400" b="1" dirty="0">
                          <a:solidFill>
                            <a:schemeClr val="tx1"/>
                          </a:solidFill>
                        </a:rPr>
                        <a:t>11</a:t>
                      </a:r>
                      <a:r>
                        <a:rPr lang="en-US" sz="1400" b="1" baseline="0" dirty="0">
                          <a:solidFill>
                            <a:schemeClr val="tx1"/>
                          </a:solidFill>
                        </a:rPr>
                        <a:t>-1</a:t>
                      </a:r>
                      <a:r>
                        <a:rPr lang="en-US" sz="1400" b="1" dirty="0">
                          <a:solidFill>
                            <a:schemeClr val="tx1"/>
                          </a:solidFill>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Reserved</a:t>
                      </a:r>
                    </a:p>
                  </a:txBody>
                  <a:tcPr/>
                </a:tc>
                <a:extLst>
                  <a:ext uri="{0D108BD9-81ED-4DB2-BD59-A6C34878D82A}">
                    <a16:rowId xmlns:a16="http://schemas.microsoft.com/office/drawing/2014/main" val="787013401"/>
                  </a:ext>
                </a:extLst>
              </a:tr>
            </a:tbl>
          </a:graphicData>
        </a:graphic>
      </p:graphicFrame>
    </p:spTree>
    <p:extLst>
      <p:ext uri="{BB962C8B-B14F-4D97-AF65-F5344CB8AC3E}">
        <p14:creationId xmlns:p14="http://schemas.microsoft.com/office/powerpoint/2010/main" val="369921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43000" y="600060"/>
            <a:ext cx="4191000" cy="5422250"/>
            <a:chOff x="2533850" y="453720"/>
            <a:chExt cx="4191000" cy="5422250"/>
          </a:xfrm>
        </p:grpSpPr>
        <p:sp>
          <p:nvSpPr>
            <p:cNvPr id="2" name="TextBox 1"/>
            <p:cNvSpPr txBox="1"/>
            <p:nvPr/>
          </p:nvSpPr>
          <p:spPr>
            <a:xfrm>
              <a:off x="2533850" y="453720"/>
              <a:ext cx="4191000"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200" b="1" dirty="0">
                  <a:latin typeface="Arial" pitchFamily="34" charset="0"/>
                  <a:cs typeface="Arial" pitchFamily="34" charset="0"/>
                </a:rPr>
                <a:t>File</a:t>
              </a:r>
            </a:p>
          </p:txBody>
        </p:sp>
        <p:sp>
          <p:nvSpPr>
            <p:cNvPr id="11" name="TextBox 10"/>
            <p:cNvSpPr txBox="1"/>
            <p:nvPr/>
          </p:nvSpPr>
          <p:spPr>
            <a:xfrm>
              <a:off x="3352800" y="3482205"/>
              <a:ext cx="2514600" cy="923330"/>
            </a:xfrm>
            <a:prstGeom prst="rect">
              <a:avLst/>
            </a:prstGeom>
            <a:noFill/>
            <a:ln w="19050">
              <a:solidFill>
                <a:schemeClr val="accent1">
                  <a:shade val="50000"/>
                </a:schemeClr>
              </a:solidFill>
            </a:ln>
          </p:spPr>
          <p:txBody>
            <a:bodyPr wrap="square" rtlCol="0">
              <a:spAutoFit/>
            </a:bodyPr>
            <a:lstStyle/>
            <a:p>
              <a:pPr algn="ctr"/>
              <a:endParaRPr lang="en-US" b="1" dirty="0"/>
            </a:p>
            <a:p>
              <a:pPr algn="ctr"/>
              <a:r>
                <a:rPr lang="en-US" b="1" dirty="0"/>
                <a:t>Data Record 1</a:t>
              </a:r>
            </a:p>
            <a:p>
              <a:pPr algn="ctr"/>
              <a:endParaRPr lang="en-US" b="1" dirty="0"/>
            </a:p>
          </p:txBody>
        </p:sp>
        <p:sp>
          <p:nvSpPr>
            <p:cNvPr id="18" name="TextBox 17"/>
            <p:cNvSpPr txBox="1"/>
            <p:nvPr/>
          </p:nvSpPr>
          <p:spPr>
            <a:xfrm>
              <a:off x="3352800" y="4952640"/>
              <a:ext cx="2514600" cy="923330"/>
            </a:xfrm>
            <a:prstGeom prst="rect">
              <a:avLst/>
            </a:prstGeom>
            <a:noFill/>
            <a:ln w="19050">
              <a:solidFill>
                <a:schemeClr val="accent1">
                  <a:shade val="50000"/>
                </a:schemeClr>
              </a:solidFill>
            </a:ln>
          </p:spPr>
          <p:txBody>
            <a:bodyPr wrap="square" rtlCol="0">
              <a:spAutoFit/>
            </a:bodyPr>
            <a:lstStyle/>
            <a:p>
              <a:pPr algn="ctr"/>
              <a:endParaRPr lang="en-US" b="1" dirty="0"/>
            </a:p>
            <a:p>
              <a:pPr algn="ctr"/>
              <a:r>
                <a:rPr lang="en-US" b="1" dirty="0"/>
                <a:t>Data Record N</a:t>
              </a:r>
            </a:p>
            <a:p>
              <a:pPr algn="ctr"/>
              <a:endParaRPr lang="en-US" b="1" dirty="0"/>
            </a:p>
          </p:txBody>
        </p:sp>
        <p:sp>
          <p:nvSpPr>
            <p:cNvPr id="19" name="TextBox 18"/>
            <p:cNvSpPr txBox="1"/>
            <p:nvPr/>
          </p:nvSpPr>
          <p:spPr>
            <a:xfrm>
              <a:off x="4382100" y="4342936"/>
              <a:ext cx="609600" cy="646331"/>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a:t> </a:t>
              </a:r>
            </a:p>
            <a:p>
              <a:pPr marL="285750" indent="-285750" algn="ctr">
                <a:buFont typeface="Arial" panose="020B0604020202020204" pitchFamily="34" charset="0"/>
                <a:buChar char="•"/>
              </a:pPr>
              <a:r>
                <a:rPr lang="en-US" sz="1200" dirty="0"/>
                <a:t> </a:t>
              </a:r>
            </a:p>
            <a:p>
              <a:pPr marL="285750" indent="-285750" algn="ctr">
                <a:buFont typeface="Arial" panose="020B0604020202020204" pitchFamily="34" charset="0"/>
                <a:buChar char="•"/>
              </a:pPr>
              <a:r>
                <a:rPr lang="en-US" sz="1200" dirty="0"/>
                <a:t> </a:t>
              </a:r>
            </a:p>
          </p:txBody>
        </p:sp>
        <p:sp>
          <p:nvSpPr>
            <p:cNvPr id="22" name="TextBox 21"/>
            <p:cNvSpPr txBox="1"/>
            <p:nvPr/>
          </p:nvSpPr>
          <p:spPr>
            <a:xfrm>
              <a:off x="3352800" y="1295400"/>
              <a:ext cx="2514600" cy="369332"/>
            </a:xfrm>
            <a:prstGeom prst="rect">
              <a:avLst/>
            </a:prstGeom>
            <a:noFill/>
            <a:ln w="19050">
              <a:solidFill>
                <a:schemeClr val="accent1">
                  <a:shade val="50000"/>
                </a:schemeClr>
              </a:solidFill>
            </a:ln>
          </p:spPr>
          <p:txBody>
            <a:bodyPr wrap="square" rtlCol="0">
              <a:spAutoFit/>
            </a:bodyPr>
            <a:lstStyle/>
            <a:p>
              <a:pPr algn="ctr"/>
              <a:r>
                <a:rPr lang="en-US" b="1" dirty="0"/>
                <a:t>File Header</a:t>
              </a:r>
            </a:p>
          </p:txBody>
        </p:sp>
        <p:sp>
          <p:nvSpPr>
            <p:cNvPr id="23" name="TextBox 22"/>
            <p:cNvSpPr txBox="1"/>
            <p:nvPr/>
          </p:nvSpPr>
          <p:spPr>
            <a:xfrm>
              <a:off x="3352800" y="1823711"/>
              <a:ext cx="2514600" cy="369332"/>
            </a:xfrm>
            <a:prstGeom prst="rect">
              <a:avLst/>
            </a:prstGeom>
            <a:noFill/>
            <a:ln w="19050">
              <a:solidFill>
                <a:schemeClr val="accent1">
                  <a:shade val="50000"/>
                </a:schemeClr>
              </a:solidFill>
            </a:ln>
          </p:spPr>
          <p:txBody>
            <a:bodyPr wrap="square" rtlCol="0">
              <a:spAutoFit/>
            </a:bodyPr>
            <a:lstStyle/>
            <a:p>
              <a:pPr algn="ctr"/>
              <a:r>
                <a:rPr lang="en-US" b="1" dirty="0"/>
                <a:t>Index Array*</a:t>
              </a:r>
            </a:p>
          </p:txBody>
        </p:sp>
        <p:grpSp>
          <p:nvGrpSpPr>
            <p:cNvPr id="24" name="Group 23"/>
            <p:cNvGrpSpPr/>
            <p:nvPr/>
          </p:nvGrpSpPr>
          <p:grpSpPr>
            <a:xfrm>
              <a:off x="3352800" y="2357110"/>
              <a:ext cx="2514600" cy="923330"/>
              <a:chOff x="1066800" y="3392269"/>
              <a:chExt cx="2514600" cy="923330"/>
            </a:xfrm>
          </p:grpSpPr>
          <p:sp>
            <p:nvSpPr>
              <p:cNvPr id="25" name="TextBox 24"/>
              <p:cNvSpPr txBox="1"/>
              <p:nvPr/>
            </p:nvSpPr>
            <p:spPr>
              <a:xfrm>
                <a:off x="1066800" y="3392269"/>
                <a:ext cx="2514600" cy="923330"/>
              </a:xfrm>
              <a:prstGeom prst="rect">
                <a:avLst/>
              </a:prstGeom>
              <a:noFill/>
              <a:ln w="19050">
                <a:solidFill>
                  <a:schemeClr val="accent1">
                    <a:shade val="50000"/>
                  </a:schemeClr>
                </a:solidFill>
              </a:ln>
            </p:spPr>
            <p:txBody>
              <a:bodyPr wrap="square" rtlCol="0">
                <a:spAutoFit/>
              </a:bodyPr>
              <a:lstStyle/>
              <a:p>
                <a:pPr algn="ctr"/>
                <a:r>
                  <a:rPr lang="en-US" b="1" dirty="0"/>
                  <a:t>User Header</a:t>
                </a:r>
              </a:p>
              <a:p>
                <a:pPr algn="ctr"/>
                <a:endParaRPr lang="en-US" b="1" dirty="0"/>
              </a:p>
              <a:p>
                <a:pPr algn="ctr"/>
                <a:endParaRPr lang="en-US" dirty="0"/>
              </a:p>
            </p:txBody>
          </p:sp>
          <p:sp>
            <p:nvSpPr>
              <p:cNvPr id="26" name="TextBox 25"/>
              <p:cNvSpPr txBox="1"/>
              <p:nvPr/>
            </p:nvSpPr>
            <p:spPr>
              <a:xfrm>
                <a:off x="1524000" y="3946267"/>
                <a:ext cx="2057400" cy="369332"/>
              </a:xfrm>
              <a:prstGeom prst="rect">
                <a:avLst/>
              </a:prstGeom>
              <a:noFill/>
              <a:ln w="19050" cmpd="sng">
                <a:solidFill>
                  <a:schemeClr val="accent1">
                    <a:shade val="50000"/>
                  </a:schemeClr>
                </a:solidFill>
                <a:prstDash val="dash"/>
              </a:ln>
            </p:spPr>
            <p:txBody>
              <a:bodyPr wrap="square" rtlCol="0">
                <a:spAutoFit/>
              </a:bodyPr>
              <a:lstStyle/>
              <a:p>
                <a:pPr algn="ctr"/>
                <a:r>
                  <a:rPr lang="en-US" b="1" dirty="0"/>
                  <a:t>Pad 1</a:t>
                </a:r>
                <a:endParaRPr lang="en-US" dirty="0"/>
              </a:p>
            </p:txBody>
          </p:sp>
        </p:grpSp>
      </p:grpSp>
      <p:sp>
        <p:nvSpPr>
          <p:cNvPr id="12" name="TextBox 11"/>
          <p:cNvSpPr txBox="1"/>
          <p:nvPr/>
        </p:nvSpPr>
        <p:spPr>
          <a:xfrm>
            <a:off x="4630150" y="4911854"/>
            <a:ext cx="3505200" cy="1320362"/>
          </a:xfrm>
          <a:prstGeom prst="rect">
            <a:avLst/>
          </a:prstGeom>
          <a:noFill/>
          <a:ln w="19050">
            <a:noFill/>
          </a:ln>
        </p:spPr>
        <p:txBody>
          <a:bodyPr wrap="square" rtlCol="0">
            <a:spAutoFit/>
          </a:bodyPr>
          <a:lstStyle/>
          <a:p>
            <a:r>
              <a:rPr lang="en-US" b="1" dirty="0"/>
              <a:t>* Same format as file trailer index:</a:t>
            </a:r>
          </a:p>
          <a:p>
            <a:r>
              <a:rPr lang="en-US" b="1" dirty="0"/>
              <a:t>1 word (4 byte </a:t>
            </a:r>
            <a:r>
              <a:rPr lang="en-US" b="1" dirty="0" err="1"/>
              <a:t>int</a:t>
            </a:r>
            <a:r>
              <a:rPr lang="en-US" b="1" dirty="0"/>
              <a:t>) of</a:t>
            </a:r>
            <a:r>
              <a:rPr lang="de-DE" b="1" dirty="0"/>
              <a:t> </a:t>
            </a:r>
            <a:r>
              <a:rPr lang="de-DE" b="1" dirty="0" err="1"/>
              <a:t>byte</a:t>
            </a:r>
            <a:r>
              <a:rPr lang="de-DE" b="1" dirty="0"/>
              <a:t> </a:t>
            </a:r>
            <a:r>
              <a:rPr lang="de-DE" b="1" dirty="0" err="1"/>
              <a:t>length</a:t>
            </a:r>
            <a:r>
              <a:rPr lang="de-DE" b="1" dirty="0"/>
              <a:t>,</a:t>
            </a:r>
            <a:br>
              <a:rPr lang="de-DE" b="1" dirty="0"/>
            </a:br>
            <a:r>
              <a:rPr lang="de-DE" b="1" dirty="0" err="1"/>
              <a:t>followed</a:t>
            </a:r>
            <a:r>
              <a:rPr lang="de-DE" b="1" dirty="0"/>
              <a:t> </a:t>
            </a:r>
            <a:r>
              <a:rPr lang="de-DE" b="1" dirty="0" err="1"/>
              <a:t>by</a:t>
            </a:r>
            <a:r>
              <a:rPr lang="de-DE" b="1" dirty="0"/>
              <a:t> 1 </a:t>
            </a:r>
            <a:r>
              <a:rPr lang="de-DE" b="1" dirty="0" err="1"/>
              <a:t>word</a:t>
            </a:r>
            <a:r>
              <a:rPr lang="de-DE" b="1" dirty="0"/>
              <a:t> </a:t>
            </a:r>
            <a:r>
              <a:rPr lang="de-DE" b="1" dirty="0" err="1"/>
              <a:t>of</a:t>
            </a:r>
            <a:r>
              <a:rPr lang="de-DE" b="1" dirty="0"/>
              <a:t> </a:t>
            </a:r>
            <a:r>
              <a:rPr lang="de-DE" b="1" dirty="0" err="1"/>
              <a:t>event</a:t>
            </a:r>
            <a:r>
              <a:rPr lang="de-DE" b="1" dirty="0"/>
              <a:t> </a:t>
            </a:r>
            <a:r>
              <a:rPr lang="de-DE" b="1" dirty="0" err="1"/>
              <a:t>count</a:t>
            </a:r>
            <a:r>
              <a:rPr lang="de-DE" b="1" dirty="0"/>
              <a:t>,</a:t>
            </a:r>
          </a:p>
          <a:p>
            <a:r>
              <a:rPr lang="de-DE" b="1" dirty="0" err="1"/>
              <a:t>for</a:t>
            </a:r>
            <a:r>
              <a:rPr lang="de-DE" b="1" dirty="0"/>
              <a:t> </a:t>
            </a:r>
            <a:r>
              <a:rPr lang="de-DE" b="1" dirty="0" err="1"/>
              <a:t>each</a:t>
            </a:r>
            <a:r>
              <a:rPr lang="de-DE" b="1" dirty="0"/>
              <a:t> </a:t>
            </a:r>
            <a:r>
              <a:rPr lang="de-DE" b="1" dirty="0" err="1"/>
              <a:t>record</a:t>
            </a:r>
            <a:r>
              <a:rPr lang="de-DE" b="1" dirty="0"/>
              <a:t> (not </a:t>
            </a:r>
            <a:r>
              <a:rPr lang="de-DE" b="1" dirty="0" err="1"/>
              <a:t>event</a:t>
            </a:r>
            <a:r>
              <a:rPr lang="de-DE" b="1" dirty="0"/>
              <a:t>!) </a:t>
            </a:r>
            <a:endParaRPr lang="en-US" b="1" dirty="0"/>
          </a:p>
        </p:txBody>
      </p:sp>
    </p:spTree>
    <p:extLst>
      <p:ext uri="{BB962C8B-B14F-4D97-AF65-F5344CB8AC3E}">
        <p14:creationId xmlns:p14="http://schemas.microsoft.com/office/powerpoint/2010/main" val="4265154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304800"/>
            <a:ext cx="47244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File Header</a:t>
            </a:r>
          </a:p>
        </p:txBody>
      </p:sp>
      <p:graphicFrame>
        <p:nvGraphicFramePr>
          <p:cNvPr id="3" name="Table 2"/>
          <p:cNvGraphicFramePr>
            <a:graphicFrameLocks noGrp="1"/>
          </p:cNvGraphicFramePr>
          <p:nvPr>
            <p:extLst>
              <p:ext uri="{D42A27DB-BD31-4B8C-83A1-F6EECF244321}">
                <p14:modId xmlns:p14="http://schemas.microsoft.com/office/powerpoint/2010/main" val="1708549847"/>
              </p:ext>
            </p:extLst>
          </p:nvPr>
        </p:nvGraphicFramePr>
        <p:xfrm>
          <a:off x="381000" y="867384"/>
          <a:ext cx="3810000" cy="5190004"/>
        </p:xfrm>
        <a:graphic>
          <a:graphicData uri="http://schemas.openxmlformats.org/drawingml/2006/table">
            <a:tbl>
              <a:tblPr firstRow="1" bandRow="1">
                <a:tableStyleId>{8A107856-5554-42FB-B03E-39F5DBC370BA}</a:tableStyleId>
              </a:tblPr>
              <a:tblGrid>
                <a:gridCol w="556148">
                  <a:extLst>
                    <a:ext uri="{9D8B030D-6E8A-4147-A177-3AD203B41FA5}">
                      <a16:colId xmlns:a16="http://schemas.microsoft.com/office/drawing/2014/main" val="4083502099"/>
                    </a:ext>
                  </a:extLst>
                </a:gridCol>
                <a:gridCol w="2063227">
                  <a:extLst>
                    <a:ext uri="{9D8B030D-6E8A-4147-A177-3AD203B41FA5}">
                      <a16:colId xmlns:a16="http://schemas.microsoft.com/office/drawing/2014/main" val="2406783565"/>
                    </a:ext>
                  </a:extLst>
                </a:gridCol>
                <a:gridCol w="1190625">
                  <a:extLst>
                    <a:ext uri="{9D8B030D-6E8A-4147-A177-3AD203B41FA5}">
                      <a16:colId xmlns:a16="http://schemas.microsoft.com/office/drawing/2014/main" val="3474280363"/>
                    </a:ext>
                  </a:extLst>
                </a:gridCol>
              </a:tblGrid>
              <a:tr h="431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ID</a:t>
                      </a:r>
                    </a:p>
                  </a:txBody>
                  <a:tcPr/>
                </a:tc>
                <a:tc hMerge="1">
                  <a:txBody>
                    <a:bodyPr/>
                    <a:lstStyle/>
                    <a:p>
                      <a:endParaRPr lang="en-US"/>
                    </a:p>
                  </a:txBody>
                  <a:tcPr/>
                </a:tc>
                <a:extLst>
                  <a:ext uri="{0D108BD9-81ED-4DB2-BD59-A6C34878D82A}">
                    <a16:rowId xmlns:a16="http://schemas.microsoft.com/office/drawing/2014/main" val="572849522"/>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File Number</a:t>
                      </a:r>
                    </a:p>
                  </a:txBody>
                  <a:tcPr/>
                </a:tc>
                <a:tc hMerge="1">
                  <a:txBody>
                    <a:bodyPr/>
                    <a:lstStyle/>
                    <a:p>
                      <a:endParaRPr lang="en-US"/>
                    </a:p>
                  </a:txBody>
                  <a:tcPr/>
                </a:tc>
                <a:extLst>
                  <a:ext uri="{0D108BD9-81ED-4DB2-BD59-A6C34878D82A}">
                    <a16:rowId xmlns:a16="http://schemas.microsoft.com/office/drawing/2014/main" val="3048995902"/>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Header Length</a:t>
                      </a:r>
                    </a:p>
                  </a:txBody>
                  <a:tcPr/>
                </a:tc>
                <a:tc hMerge="1">
                  <a:txBody>
                    <a:bodyPr/>
                    <a:lstStyle/>
                    <a:p>
                      <a:endParaRPr lang="en-US"/>
                    </a:p>
                  </a:txBody>
                  <a:tcPr/>
                </a:tc>
                <a:extLst>
                  <a:ext uri="{0D108BD9-81ED-4DB2-BD59-A6C34878D82A}">
                    <a16:rowId xmlns:a16="http://schemas.microsoft.com/office/drawing/2014/main" val="2297637020"/>
                  </a:ext>
                </a:extLst>
              </a:tr>
              <a:tr h="5385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Record Count</a:t>
                      </a:r>
                    </a:p>
                  </a:txBody>
                  <a:tcPr/>
                </a:tc>
                <a:tc hMerge="1">
                  <a:txBody>
                    <a:bodyPr/>
                    <a:lstStyle/>
                    <a:p>
                      <a:endParaRPr lang="en-US"/>
                    </a:p>
                  </a:txBody>
                  <a:tcPr/>
                </a:tc>
                <a:extLst>
                  <a:ext uri="{0D108BD9-81ED-4DB2-BD59-A6C34878D82A}">
                    <a16:rowId xmlns:a16="http://schemas.microsoft.com/office/drawing/2014/main" val="1794106948"/>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5</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Index Array Length</a:t>
                      </a:r>
                    </a:p>
                  </a:txBody>
                  <a:tcPr/>
                </a:tc>
                <a:tc hMerge="1">
                  <a:txBody>
                    <a:bodyPr/>
                    <a:lstStyle/>
                    <a:p>
                      <a:endParaRPr lang="en-US"/>
                    </a:p>
                  </a:txBody>
                  <a:tcPr/>
                </a:tc>
                <a:extLst>
                  <a:ext uri="{0D108BD9-81ED-4DB2-BD59-A6C34878D82A}">
                    <a16:rowId xmlns:a16="http://schemas.microsoft.com/office/drawing/2014/main" val="691911157"/>
                  </a:ext>
                </a:extLst>
              </a:tr>
              <a:tr h="373545">
                <a:tc>
                  <a:txBody>
                    <a:bodyPr/>
                    <a:lstStyle/>
                    <a:p>
                      <a:pPr algn="ctr"/>
                      <a:r>
                        <a:rPr lang="en-US" sz="1600" b="1" dirty="0"/>
                        <a:t>6</a:t>
                      </a:r>
                    </a:p>
                  </a:txBody>
                  <a:tcPr/>
                </a:tc>
                <a:tc>
                  <a:txBody>
                    <a:bodyPr/>
                    <a:lstStyle/>
                    <a:p>
                      <a:pPr algn="ctr"/>
                      <a:r>
                        <a:rPr lang="en-US" sz="1600" b="1" dirty="0">
                          <a:latin typeface="Arial" pitchFamily="34" charset="0"/>
                          <a:cs typeface="Arial" pitchFamily="34" charset="0"/>
                        </a:rPr>
                        <a:t> Bit Info</a:t>
                      </a:r>
                      <a:endParaRPr lang="en-US" sz="1600" dirty="0"/>
                    </a:p>
                  </a:txBody>
                  <a:tcPr/>
                </a:tc>
                <a:tc>
                  <a:txBody>
                    <a:bodyPr/>
                    <a:lstStyle/>
                    <a:p>
                      <a:r>
                        <a:rPr lang="en-US" sz="1600" b="1" dirty="0">
                          <a:latin typeface="Arial" pitchFamily="34" charset="0"/>
                          <a:cs typeface="Arial" pitchFamily="34" charset="0"/>
                        </a:rPr>
                        <a:t>Version</a:t>
                      </a:r>
                      <a:endParaRPr lang="en-US" sz="1600" dirty="0"/>
                    </a:p>
                  </a:txBody>
                  <a:tcPr/>
                </a:tc>
                <a:extLst>
                  <a:ext uri="{0D108BD9-81ED-4DB2-BD59-A6C34878D82A}">
                    <a16:rowId xmlns:a16="http://schemas.microsoft.com/office/drawing/2014/main" val="91567990"/>
                  </a:ext>
                </a:extLst>
              </a:tr>
              <a:tr h="3466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7</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Header Length</a:t>
                      </a:r>
                    </a:p>
                  </a:txBody>
                  <a:tcPr/>
                </a:tc>
                <a:tc hMerge="1">
                  <a:txBody>
                    <a:bodyPr/>
                    <a:lstStyle/>
                    <a:p>
                      <a:endParaRPr lang="en-US"/>
                    </a:p>
                  </a:txBody>
                  <a:tcPr/>
                </a:tc>
                <a:extLst>
                  <a:ext uri="{0D108BD9-81ED-4DB2-BD59-A6C34878D82A}">
                    <a16:rowId xmlns:a16="http://schemas.microsoft.com/office/drawing/2014/main" val="3057265993"/>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8</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Magic Number</a:t>
                      </a:r>
                    </a:p>
                  </a:txBody>
                  <a:tcPr/>
                </a:tc>
                <a:tc hMerge="1">
                  <a:txBody>
                    <a:bodyPr/>
                    <a:lstStyle/>
                    <a:p>
                      <a:endParaRPr lang="en-US"/>
                    </a:p>
                  </a:txBody>
                  <a:tcPr/>
                </a:tc>
                <a:extLst>
                  <a:ext uri="{0D108BD9-81ED-4DB2-BD59-A6C34878D82A}">
                    <a16:rowId xmlns:a16="http://schemas.microsoft.com/office/drawing/2014/main" val="186783468"/>
                  </a:ext>
                </a:extLst>
              </a:tr>
              <a:tr h="5833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10</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Register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latin typeface="Arial" pitchFamily="34" charset="0"/>
                        <a:cs typeface="Arial" pitchFamily="34"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extLst>
                  <a:ext uri="{0D108BD9-81ED-4DB2-BD59-A6C34878D82A}">
                    <a16:rowId xmlns:a16="http://schemas.microsoft.com/office/drawing/2014/main" val="2581518932"/>
                  </a:ext>
                </a:extLst>
              </a:tr>
              <a:tr h="6652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Trailer Position</a:t>
                      </a:r>
                      <a:endParaRPr lang="en-US" sz="16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3324133926"/>
                  </a:ext>
                </a:extLst>
              </a:tr>
              <a:tr h="383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User Integer 1</a:t>
                      </a:r>
                      <a:endParaRPr lang="en-US" sz="16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4072154601"/>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User Integer 2</a:t>
                      </a:r>
                      <a:endParaRPr lang="en-US" sz="16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62662722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5579956"/>
              </p:ext>
            </p:extLst>
          </p:nvPr>
        </p:nvGraphicFramePr>
        <p:xfrm>
          <a:off x="4343400" y="867385"/>
          <a:ext cx="4495800" cy="5191114"/>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val="2406783565"/>
                    </a:ext>
                  </a:extLst>
                </a:gridCol>
              </a:tblGrid>
              <a:tr h="428015">
                <a:tc>
                  <a:txBody>
                    <a:bodyPr/>
                    <a:lstStyle/>
                    <a:p>
                      <a:pPr algn="l"/>
                      <a:r>
                        <a:rPr lang="en-US" sz="1200" dirty="0">
                          <a:solidFill>
                            <a:srgbClr val="0070C0"/>
                          </a:solidFill>
                          <a:latin typeface="+mn-lt"/>
                        </a:rPr>
                        <a:t>Identification word. For</a:t>
                      </a:r>
                      <a:r>
                        <a:rPr lang="en-US" sz="1200" baseline="0" dirty="0">
                          <a:solidFill>
                            <a:srgbClr val="0070C0"/>
                          </a:solidFill>
                          <a:latin typeface="+mn-lt"/>
                        </a:rPr>
                        <a:t> Evio = 0x4556494F (EVIO in </a:t>
                      </a:r>
                      <a:r>
                        <a:rPr lang="en-US" sz="1200" baseline="0" dirty="0" err="1">
                          <a:solidFill>
                            <a:srgbClr val="0070C0"/>
                          </a:solidFill>
                          <a:latin typeface="+mn-lt"/>
                        </a:rPr>
                        <a:t>ascii</a:t>
                      </a:r>
                      <a:r>
                        <a:rPr lang="en-US" sz="1200" baseline="0" dirty="0">
                          <a:solidFill>
                            <a:srgbClr val="0070C0"/>
                          </a:solidFill>
                          <a:latin typeface="+mn-lt"/>
                        </a:rPr>
                        <a:t>).</a:t>
                      </a:r>
                    </a:p>
                    <a:p>
                      <a:pPr algn="l"/>
                      <a:r>
                        <a:rPr lang="en-US" sz="1200" baseline="0" dirty="0">
                          <a:solidFill>
                            <a:srgbClr val="0070C0"/>
                          </a:solidFill>
                          <a:latin typeface="+mn-lt"/>
                        </a:rPr>
                        <a:t>For HIPO = 0x43455248 (CERH in </a:t>
                      </a:r>
                      <a:r>
                        <a:rPr lang="en-US" sz="1200" baseline="0" dirty="0" err="1">
                          <a:solidFill>
                            <a:srgbClr val="0070C0"/>
                          </a:solidFill>
                          <a:latin typeface="+mn-lt"/>
                        </a:rPr>
                        <a:t>ascii</a:t>
                      </a:r>
                      <a:r>
                        <a:rPr lang="en-US" sz="1200" baseline="0" dirty="0">
                          <a:solidFill>
                            <a:srgbClr val="0070C0"/>
                          </a:solidFill>
                          <a:latin typeface="+mn-lt"/>
                        </a:rPr>
                        <a:t>).</a:t>
                      </a:r>
                      <a:endParaRPr lang="en-US" sz="1200" dirty="0">
                        <a:solidFill>
                          <a:srgbClr val="0070C0"/>
                        </a:solidFill>
                        <a:latin typeface="+mn-lt"/>
                      </a:endParaRPr>
                    </a:p>
                  </a:txBody>
                  <a:tcPr/>
                </a:tc>
                <a:extLst>
                  <a:ext uri="{0D108BD9-81ED-4DB2-BD59-A6C34878D82A}">
                    <a16:rowId xmlns:a16="http://schemas.microsoft.com/office/drawing/2014/main" val="572849522"/>
                  </a:ext>
                </a:extLst>
              </a:tr>
              <a:tr h="339689">
                <a:tc>
                  <a:txBody>
                    <a:bodyPr/>
                    <a:lstStyle/>
                    <a:p>
                      <a:pPr algn="l"/>
                      <a:r>
                        <a:rPr lang="en-US" sz="1400" b="1" dirty="0">
                          <a:solidFill>
                            <a:srgbClr val="0070C0"/>
                          </a:solidFill>
                          <a:latin typeface="+mn-lt"/>
                        </a:rPr>
                        <a:t>If file being split, the split number (starting</a:t>
                      </a:r>
                      <a:r>
                        <a:rPr lang="en-US" sz="1400" b="1" baseline="0" dirty="0">
                          <a:solidFill>
                            <a:srgbClr val="0070C0"/>
                          </a:solidFill>
                          <a:latin typeface="+mn-lt"/>
                        </a:rPr>
                        <a:t> at 1)</a:t>
                      </a:r>
                      <a:endParaRPr lang="en-US" sz="1400" b="1" dirty="0">
                        <a:solidFill>
                          <a:srgbClr val="0070C0"/>
                        </a:solidFill>
                        <a:latin typeface="+mn-lt"/>
                      </a:endParaRPr>
                    </a:p>
                  </a:txBody>
                  <a:tcPr/>
                </a:tc>
                <a:extLst>
                  <a:ext uri="{0D108BD9-81ED-4DB2-BD59-A6C34878D82A}">
                    <a16:rowId xmlns:a16="http://schemas.microsoft.com/office/drawing/2014/main" val="3048995902"/>
                  </a:ext>
                </a:extLst>
              </a:tr>
              <a:tr h="3766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latin typeface="+mn-lt"/>
                        </a:rPr>
                        <a:t>Length of this header in 32-bit words</a:t>
                      </a:r>
                      <a:r>
                        <a:rPr lang="en-US" sz="1400" b="1" baseline="0" dirty="0">
                          <a:solidFill>
                            <a:srgbClr val="0070C0"/>
                          </a:solidFill>
                          <a:latin typeface="+mn-lt"/>
                        </a:rPr>
                        <a:t> (always 14</a:t>
                      </a:r>
                      <a:r>
                        <a:rPr lang="en-US" sz="1400" b="1" dirty="0">
                          <a:solidFill>
                            <a:srgbClr val="0070C0"/>
                          </a:solidFill>
                          <a:latin typeface="+mn-lt"/>
                        </a:rPr>
                        <a:t>)</a:t>
                      </a:r>
                    </a:p>
                  </a:txBody>
                  <a:tcPr/>
                </a:tc>
                <a:extLst>
                  <a:ext uri="{0D108BD9-81ED-4DB2-BD59-A6C34878D82A}">
                    <a16:rowId xmlns:a16="http://schemas.microsoft.com/office/drawing/2014/main" val="2297637020"/>
                  </a:ext>
                </a:extLst>
              </a:tr>
              <a:tr h="533279">
                <a:tc>
                  <a:txBody>
                    <a:bodyPr/>
                    <a:lstStyle/>
                    <a:p>
                      <a:pPr algn="l"/>
                      <a:r>
                        <a:rPr lang="en-US" sz="1400" b="1" dirty="0">
                          <a:solidFill>
                            <a:srgbClr val="0070C0"/>
                          </a:solidFill>
                          <a:latin typeface="+mn-lt"/>
                        </a:rPr>
                        <a:t>Number of records contained. Same as index array length in 32-bit words</a:t>
                      </a:r>
                      <a:r>
                        <a:rPr lang="en-US" sz="1400" b="1" baseline="0" dirty="0">
                          <a:solidFill>
                            <a:srgbClr val="0070C0"/>
                          </a:solidFill>
                          <a:latin typeface="+mn-lt"/>
                        </a:rPr>
                        <a:t> if array exists.</a:t>
                      </a:r>
                      <a:endParaRPr lang="en-US" sz="1400" b="1" dirty="0">
                        <a:solidFill>
                          <a:srgbClr val="0070C0"/>
                        </a:solidFill>
                        <a:latin typeface="+mn-lt"/>
                      </a:endParaRPr>
                    </a:p>
                  </a:txBody>
                  <a:tcPr/>
                </a:tc>
                <a:extLst>
                  <a:ext uri="{0D108BD9-81ED-4DB2-BD59-A6C34878D82A}">
                    <a16:rowId xmlns:a16="http://schemas.microsoft.com/office/drawing/2014/main" val="1794106948"/>
                  </a:ext>
                </a:extLst>
              </a:tr>
              <a:tr h="356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rPr>
                        <a:t>Length of index array in bytes</a:t>
                      </a:r>
                    </a:p>
                  </a:txBody>
                  <a:tcPr/>
                </a:tc>
                <a:extLst>
                  <a:ext uri="{0D108BD9-81ED-4DB2-BD59-A6C34878D82A}">
                    <a16:rowId xmlns:a16="http://schemas.microsoft.com/office/drawing/2014/main" val="691911157"/>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mn-lt"/>
                          <a:ea typeface="+mn-ea"/>
                          <a:cs typeface="+mn-cs"/>
                        </a:rPr>
                        <a:t>Evio format version in low 8 bits.  Bit Info in high 24 bits</a:t>
                      </a:r>
                    </a:p>
                  </a:txBody>
                  <a:tcPr/>
                </a:tc>
                <a:extLst>
                  <a:ext uri="{0D108BD9-81ED-4DB2-BD59-A6C34878D82A}">
                    <a16:rowId xmlns:a16="http://schemas.microsoft.com/office/drawing/2014/main" val="91567990"/>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latin typeface="+mn-lt"/>
                        </a:rPr>
                        <a:t>Optional</a:t>
                      </a:r>
                      <a:r>
                        <a:rPr lang="en-US" sz="1400" b="1" baseline="0" dirty="0">
                          <a:solidFill>
                            <a:srgbClr val="0070C0"/>
                          </a:solidFill>
                          <a:latin typeface="+mn-lt"/>
                        </a:rPr>
                        <a:t> u</a:t>
                      </a:r>
                      <a:r>
                        <a:rPr lang="en-US" sz="1400" b="1" dirty="0">
                          <a:solidFill>
                            <a:srgbClr val="0070C0"/>
                          </a:solidFill>
                          <a:latin typeface="+mn-lt"/>
                        </a:rPr>
                        <a:t>ser header length</a:t>
                      </a:r>
                      <a:r>
                        <a:rPr lang="en-US" sz="1400" b="1" baseline="0" dirty="0">
                          <a:solidFill>
                            <a:srgbClr val="0070C0"/>
                          </a:solidFill>
                          <a:latin typeface="+mn-lt"/>
                        </a:rPr>
                        <a:t> in bytes</a:t>
                      </a:r>
                      <a:endParaRPr lang="en-US" sz="1400" b="1" dirty="0">
                        <a:latin typeface="+mn-lt"/>
                        <a:cs typeface="Arial" pitchFamily="34" charset="0"/>
                      </a:endParaRPr>
                    </a:p>
                  </a:txBody>
                  <a:tcPr/>
                </a:tc>
                <a:extLst>
                  <a:ext uri="{0D108BD9-81ED-4DB2-BD59-A6C34878D82A}">
                    <a16:rowId xmlns:a16="http://schemas.microsoft.com/office/drawing/2014/main" val="3057265993"/>
                  </a:ext>
                </a:extLst>
              </a:tr>
              <a:tr h="372435">
                <a:tc>
                  <a:txBody>
                    <a:bodyPr/>
                    <a:lstStyle/>
                    <a:p>
                      <a:pPr algn="l"/>
                      <a:r>
                        <a:rPr lang="en-US" sz="1400" b="1" dirty="0">
                          <a:solidFill>
                            <a:srgbClr val="0070C0"/>
                          </a:solidFill>
                          <a:latin typeface="+mn-lt"/>
                        </a:rPr>
                        <a:t>Number for endianness tracking (0xc0da0100) </a:t>
                      </a:r>
                    </a:p>
                  </a:txBody>
                  <a:tcPr/>
                </a:tc>
                <a:extLst>
                  <a:ext uri="{0D108BD9-81ED-4DB2-BD59-A6C34878D82A}">
                    <a16:rowId xmlns:a16="http://schemas.microsoft.com/office/drawing/2014/main" val="186783468"/>
                  </a:ext>
                </a:extLst>
              </a:tr>
              <a:tr h="5958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rPr>
                        <a:t>64 bit</a:t>
                      </a:r>
                      <a:r>
                        <a:rPr lang="en-US" sz="1200" b="1" baseline="0" dirty="0">
                          <a:solidFill>
                            <a:srgbClr val="0070C0"/>
                          </a:solidFill>
                        </a:rPr>
                        <a:t> register</a:t>
                      </a:r>
                      <a:r>
                        <a:rPr lang="en-US" sz="1200" b="1" dirty="0">
                          <a:solidFill>
                            <a:srgbClr val="0070C0"/>
                          </a:solidFill>
                        </a:rPr>
                        <a:t> available for user</a:t>
                      </a:r>
                      <a:endParaRPr lang="en-US" sz="1200" b="1" baseline="0" dirty="0">
                        <a:solidFill>
                          <a:srgbClr val="0070C0"/>
                        </a:solidFill>
                      </a:endParaRPr>
                    </a:p>
                  </a:txBody>
                  <a:tcPr/>
                </a:tc>
                <a:extLst>
                  <a:ext uri="{0D108BD9-81ED-4DB2-BD59-A6C34878D82A}">
                    <a16:rowId xmlns:a16="http://schemas.microsoft.com/office/drawing/2014/main" val="1432738597"/>
                  </a:ext>
                </a:extLst>
              </a:tr>
              <a:tr h="5464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a:solidFill>
                            <a:srgbClr val="0070C0"/>
                          </a:solidFill>
                          <a:latin typeface="+mn-lt"/>
                        </a:rPr>
                        <a:t>Number of bytes from beginning of file to beginning of trailer (ending general record header). Value of 0 means either no trailer exists or its position is unavailable</a:t>
                      </a:r>
                      <a:endParaRPr lang="en-US" sz="1200" b="1" dirty="0">
                        <a:solidFill>
                          <a:srgbClr val="0070C0"/>
                        </a:solidFill>
                        <a:latin typeface="+mn-lt"/>
                      </a:endParaRPr>
                    </a:p>
                  </a:txBody>
                  <a:tcPr/>
                </a:tc>
                <a:extLst>
                  <a:ext uri="{0D108BD9-81ED-4DB2-BD59-A6C34878D82A}">
                    <a16:rowId xmlns:a16="http://schemas.microsoft.com/office/drawing/2014/main" val="3196717380"/>
                  </a:ext>
                </a:extLst>
              </a:tr>
              <a:tr h="402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rgbClr val="0070C0"/>
                          </a:solidFill>
                          <a:latin typeface="+mn-lt"/>
                        </a:rPr>
                        <a:t>Integer available for user</a:t>
                      </a:r>
                      <a:endParaRPr lang="en-US" sz="1400" b="1" dirty="0">
                        <a:solidFill>
                          <a:srgbClr val="0070C0"/>
                        </a:solidFill>
                        <a:latin typeface="+mn-lt"/>
                      </a:endParaRPr>
                    </a:p>
                  </a:txBody>
                  <a:tcPr/>
                </a:tc>
                <a:extLst>
                  <a:ext uri="{0D108BD9-81ED-4DB2-BD59-A6C34878D82A}">
                    <a16:rowId xmlns:a16="http://schemas.microsoft.com/office/drawing/2014/main" val="640942856"/>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rgbClr val="0070C0"/>
                          </a:solidFill>
                          <a:latin typeface="+mn-lt"/>
                        </a:rPr>
                        <a:t>Integer available for user</a:t>
                      </a:r>
                      <a:endParaRPr lang="en-US" sz="1400" b="1" dirty="0">
                        <a:solidFill>
                          <a:srgbClr val="0070C0"/>
                        </a:solidFill>
                        <a:latin typeface="+mn-lt"/>
                      </a:endParaRPr>
                    </a:p>
                  </a:txBody>
                  <a:tcPr/>
                </a:tc>
                <a:extLst>
                  <a:ext uri="{0D108BD9-81ED-4DB2-BD59-A6C34878D82A}">
                    <a16:rowId xmlns:a16="http://schemas.microsoft.com/office/drawing/2014/main" val="3486989165"/>
                  </a:ext>
                </a:extLst>
              </a:tr>
            </a:tbl>
          </a:graphicData>
        </a:graphic>
      </p:graphicFrame>
    </p:spTree>
    <p:extLst>
      <p:ext uri="{BB962C8B-B14F-4D97-AF65-F5344CB8AC3E}">
        <p14:creationId xmlns:p14="http://schemas.microsoft.com/office/powerpoint/2010/main" val="141901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685800"/>
            <a:ext cx="6400800"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EXTENDED File Header</a:t>
            </a:r>
          </a:p>
          <a:p>
            <a:pPr algn="ctr"/>
            <a:r>
              <a:rPr lang="en-US" sz="2400" b="1" dirty="0">
                <a:latin typeface="Arial" pitchFamily="34" charset="0"/>
                <a:cs typeface="Arial" pitchFamily="34" charset="0"/>
              </a:rPr>
              <a:t>(Differences)</a:t>
            </a:r>
          </a:p>
        </p:txBody>
      </p:sp>
      <p:graphicFrame>
        <p:nvGraphicFramePr>
          <p:cNvPr id="3" name="Table 2"/>
          <p:cNvGraphicFramePr>
            <a:graphicFrameLocks noGrp="1"/>
          </p:cNvGraphicFramePr>
          <p:nvPr>
            <p:extLst>
              <p:ext uri="{D42A27DB-BD31-4B8C-83A1-F6EECF244321}">
                <p14:modId xmlns:p14="http://schemas.microsoft.com/office/powerpoint/2010/main" val="3557102490"/>
              </p:ext>
            </p:extLst>
          </p:nvPr>
        </p:nvGraphicFramePr>
        <p:xfrm>
          <a:off x="381000" y="1869440"/>
          <a:ext cx="3810000" cy="949960"/>
        </p:xfrm>
        <a:graphic>
          <a:graphicData uri="http://schemas.openxmlformats.org/drawingml/2006/table">
            <a:tbl>
              <a:tblPr firstRow="1" bandRow="1">
                <a:tableStyleId>{8A107856-5554-42FB-B03E-39F5DBC370BA}</a:tableStyleId>
              </a:tblPr>
              <a:tblGrid>
                <a:gridCol w="838200">
                  <a:extLst>
                    <a:ext uri="{9D8B030D-6E8A-4147-A177-3AD203B41FA5}">
                      <a16:colId xmlns:a16="http://schemas.microsoft.com/office/drawing/2014/main" val="4083502099"/>
                    </a:ext>
                  </a:extLst>
                </a:gridCol>
                <a:gridCol w="2971800">
                  <a:extLst>
                    <a:ext uri="{9D8B030D-6E8A-4147-A177-3AD203B41FA5}">
                      <a16:colId xmlns:a16="http://schemas.microsoft.com/office/drawing/2014/main" val="24067835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Header Length</a:t>
                      </a:r>
                    </a:p>
                  </a:txBody>
                  <a:tcPr/>
                </a:tc>
                <a:extLst>
                  <a:ext uri="{0D108BD9-81ED-4DB2-BD59-A6C34878D82A}">
                    <a16:rowId xmlns:a16="http://schemas.microsoft.com/office/drawing/2014/main" val="2297637020"/>
                  </a:ext>
                </a:extLst>
              </a:tr>
              <a:tr h="579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15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latin typeface="Arial" pitchFamily="34" charset="0"/>
                          <a:cs typeface="Arial" pitchFamily="34" charset="0"/>
                        </a:rPr>
                        <a:t>User Integers 3+</a:t>
                      </a:r>
                      <a:endParaRPr lang="en-US" sz="1800" b="1" dirty="0">
                        <a:latin typeface="Arial" pitchFamily="34" charset="0"/>
                        <a:cs typeface="Arial" pitchFamily="34" charset="0"/>
                      </a:endParaRPr>
                    </a:p>
                  </a:txBody>
                  <a:tcPr/>
                </a:tc>
                <a:extLst>
                  <a:ext uri="{0D108BD9-81ED-4DB2-BD59-A6C34878D82A}">
                    <a16:rowId xmlns:a16="http://schemas.microsoft.com/office/drawing/2014/main" val="40721546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81079743"/>
              </p:ext>
            </p:extLst>
          </p:nvPr>
        </p:nvGraphicFramePr>
        <p:xfrm>
          <a:off x="4343400" y="1869440"/>
          <a:ext cx="4495800" cy="949960"/>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val="2406783565"/>
                    </a:ext>
                  </a:extLst>
                </a:gridCol>
              </a:tblGrid>
              <a:tr h="3853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latin typeface="+mn-lt"/>
                        </a:rPr>
                        <a:t>Length of this header in 32-bit words</a:t>
                      </a:r>
                      <a:r>
                        <a:rPr lang="en-US" sz="1400" b="1" baseline="0" dirty="0">
                          <a:solidFill>
                            <a:srgbClr val="0070C0"/>
                          </a:solidFill>
                          <a:latin typeface="+mn-lt"/>
                        </a:rPr>
                        <a:t> GREATER THAN 14</a:t>
                      </a:r>
                      <a:endParaRPr lang="en-US" sz="1400" b="1" dirty="0">
                        <a:solidFill>
                          <a:srgbClr val="0070C0"/>
                        </a:solidFill>
                        <a:latin typeface="+mn-lt"/>
                      </a:endParaRPr>
                    </a:p>
                  </a:txBody>
                  <a:tcPr/>
                </a:tc>
                <a:extLst>
                  <a:ext uri="{0D108BD9-81ED-4DB2-BD59-A6C34878D82A}">
                    <a16:rowId xmlns:a16="http://schemas.microsoft.com/office/drawing/2014/main" val="2297637020"/>
                  </a:ext>
                </a:extLst>
              </a:tr>
              <a:tr h="564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a:solidFill>
                            <a:srgbClr val="0070C0"/>
                          </a:solidFill>
                          <a:latin typeface="+mn-lt"/>
                        </a:rPr>
                        <a:t>Additional integers </a:t>
                      </a:r>
                      <a:r>
                        <a:rPr lang="en-US" sz="1400" b="1" baseline="0" dirty="0">
                          <a:solidFill>
                            <a:srgbClr val="0070C0"/>
                          </a:solidFill>
                          <a:latin typeface="+mn-lt"/>
                        </a:rPr>
                        <a:t>available for user beyond the regular general file header.</a:t>
                      </a:r>
                      <a:endParaRPr lang="en-US" sz="1400" b="1" dirty="0">
                        <a:solidFill>
                          <a:srgbClr val="0070C0"/>
                        </a:solidFill>
                        <a:latin typeface="+mn-lt"/>
                      </a:endParaRPr>
                    </a:p>
                  </a:txBody>
                  <a:tcPr/>
                </a:tc>
                <a:extLst>
                  <a:ext uri="{0D108BD9-81ED-4DB2-BD59-A6C34878D82A}">
                    <a16:rowId xmlns:a16="http://schemas.microsoft.com/office/drawing/2014/main" val="3486989165"/>
                  </a:ext>
                </a:extLst>
              </a:tr>
            </a:tbl>
          </a:graphicData>
        </a:graphic>
      </p:graphicFrame>
    </p:spTree>
    <p:extLst>
      <p:ext uri="{BB962C8B-B14F-4D97-AF65-F5344CB8AC3E}">
        <p14:creationId xmlns:p14="http://schemas.microsoft.com/office/powerpoint/2010/main" val="2809839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a:off x="3657600" y="3267075"/>
            <a:ext cx="381000" cy="1730226"/>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a:off x="3657600" y="1076325"/>
            <a:ext cx="38100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1076324" y="514290"/>
            <a:ext cx="53244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Network Transfer (Evio 4 Output) Format</a:t>
            </a:r>
          </a:p>
        </p:txBody>
      </p:sp>
      <p:sp>
        <p:nvSpPr>
          <p:cNvPr id="12" name="TextBox 11"/>
          <p:cNvSpPr txBox="1"/>
          <p:nvPr/>
        </p:nvSpPr>
        <p:spPr>
          <a:xfrm>
            <a:off x="4067175" y="1104900"/>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32-bit words in evio block, inclusive.</a:t>
            </a:r>
          </a:p>
        </p:txBody>
      </p:sp>
      <p:sp>
        <p:nvSpPr>
          <p:cNvPr id="13" name="TextBox 12"/>
          <p:cNvSpPr txBox="1"/>
          <p:nvPr/>
        </p:nvSpPr>
        <p:spPr>
          <a:xfrm>
            <a:off x="4838700" y="5420380"/>
            <a:ext cx="32004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payload bank can be a Physics Event, ROC Raw Record, Control Event, or User event. Note: there may be a block header between any 2 payload banks.</a:t>
            </a:r>
          </a:p>
        </p:txBody>
      </p:sp>
      <p:cxnSp>
        <p:nvCxnSpPr>
          <p:cNvPr id="22" name="Straight Arrow Connector 21"/>
          <p:cNvCxnSpPr>
            <a:stCxn id="74" idx="1"/>
          </p:cNvCxnSpPr>
          <p:nvPr/>
        </p:nvCxnSpPr>
        <p:spPr>
          <a:xfrm flipH="1" flipV="1">
            <a:off x="3657600" y="1487299"/>
            <a:ext cx="409575" cy="125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1"/>
            <a:endCxn id="43" idx="3"/>
          </p:cNvCxnSpPr>
          <p:nvPr/>
        </p:nvCxnSpPr>
        <p:spPr>
          <a:xfrm flipH="1" flipV="1">
            <a:off x="3657600" y="4914216"/>
            <a:ext cx="1181100" cy="921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 y="5420380"/>
            <a:ext cx="4038600" cy="954107"/>
          </a:xfrm>
          <a:prstGeom prst="rect">
            <a:avLst/>
          </a:prstGeom>
          <a:noFill/>
          <a:ln w="19050">
            <a:noFill/>
          </a:ln>
        </p:spPr>
        <p:txBody>
          <a:bodyPr wrap="square" rtlCol="0">
            <a:spAutoFit/>
          </a:bodyPr>
          <a:lstStyle/>
          <a:p>
            <a:r>
              <a:rPr lang="en-US" sz="1400" dirty="0">
                <a:latin typeface="Arial" pitchFamily="34" charset="0"/>
                <a:cs typeface="Arial" pitchFamily="34" charset="0"/>
              </a:rPr>
              <a:t>Format used when sending all types of online CODA data over the network. They are in standard evio buffer/file output format with block headers. </a:t>
            </a:r>
          </a:p>
        </p:txBody>
      </p:sp>
      <p:sp>
        <p:nvSpPr>
          <p:cNvPr id="27" name="Rectangle 26"/>
          <p:cNvSpPr/>
          <p:nvPr/>
        </p:nvSpPr>
        <p:spPr>
          <a:xfrm>
            <a:off x="1447800" y="1076325"/>
            <a:ext cx="2209800" cy="41814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457325" y="10850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Length</a:t>
            </a:r>
          </a:p>
        </p:txBody>
      </p:sp>
      <p:sp>
        <p:nvSpPr>
          <p:cNvPr id="30" name="TextBox 29"/>
          <p:cNvSpPr txBox="1"/>
          <p:nvPr/>
        </p:nvSpPr>
        <p:spPr>
          <a:xfrm>
            <a:off x="1447800" y="191452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Count</a:t>
            </a:r>
          </a:p>
        </p:txBody>
      </p:sp>
      <p:sp>
        <p:nvSpPr>
          <p:cNvPr id="32" name="TextBox 31"/>
          <p:cNvSpPr txBox="1"/>
          <p:nvPr/>
        </p:nvSpPr>
        <p:spPr>
          <a:xfrm>
            <a:off x="1447800" y="16383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Header Length = 8</a:t>
            </a:r>
          </a:p>
        </p:txBody>
      </p:sp>
      <p:sp>
        <p:nvSpPr>
          <p:cNvPr id="33" name="TextBox 32"/>
          <p:cNvSpPr txBox="1"/>
          <p:nvPr/>
        </p:nvSpPr>
        <p:spPr>
          <a:xfrm>
            <a:off x="1447800" y="2187773"/>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Reserved 1</a:t>
            </a:r>
          </a:p>
        </p:txBody>
      </p:sp>
      <p:sp>
        <p:nvSpPr>
          <p:cNvPr id="34" name="TextBox 33"/>
          <p:cNvSpPr txBox="1"/>
          <p:nvPr/>
        </p:nvSpPr>
        <p:spPr>
          <a:xfrm>
            <a:off x="1447800" y="3295650"/>
            <a:ext cx="2209800" cy="646331"/>
          </a:xfrm>
          <a:prstGeom prst="rect">
            <a:avLst/>
          </a:prstGeom>
          <a:noFill/>
          <a:ln w="19050">
            <a:solidFill>
              <a:schemeClr val="tx1"/>
            </a:solidFill>
          </a:ln>
        </p:spPr>
        <p:txBody>
          <a:bodyPr wrap="square" rtlCol="0">
            <a:spAutoFit/>
          </a:bodyPr>
          <a:lstStyle/>
          <a:p>
            <a:pPr algn="ctr"/>
            <a:endParaRPr lang="en-US" sz="1200" b="1" dirty="0"/>
          </a:p>
          <a:p>
            <a:pPr algn="ctr"/>
            <a:r>
              <a:rPr lang="en-US" sz="1200" b="1" dirty="0">
                <a:latin typeface="Arial" pitchFamily="34" charset="0"/>
                <a:cs typeface="Arial" pitchFamily="34" charset="0"/>
              </a:rPr>
              <a:t>Payload Bank</a:t>
            </a:r>
          </a:p>
          <a:p>
            <a:pPr algn="ctr"/>
            <a:endParaRPr lang="en-US" sz="1200" b="1" dirty="0">
              <a:latin typeface="Arial" pitchFamily="34" charset="0"/>
              <a:cs typeface="Arial" pitchFamily="34" charset="0"/>
            </a:endParaRPr>
          </a:p>
        </p:txBody>
      </p:sp>
      <p:sp>
        <p:nvSpPr>
          <p:cNvPr id="35" name="TextBox 34"/>
          <p:cNvSpPr txBox="1"/>
          <p:nvPr/>
        </p:nvSpPr>
        <p:spPr>
          <a:xfrm>
            <a:off x="1447800" y="3943350"/>
            <a:ext cx="2209800" cy="646331"/>
          </a:xfrm>
          <a:prstGeom prst="rect">
            <a:avLst/>
          </a:prstGeom>
          <a:noFill/>
          <a:ln w="19050">
            <a:solidFill>
              <a:schemeClr val="tx1"/>
            </a:solidFill>
          </a:ln>
        </p:spPr>
        <p:txBody>
          <a:bodyPr wrap="square" rtlCol="0">
            <a:spAutoFit/>
          </a:bodyPr>
          <a:lstStyle/>
          <a:p>
            <a:pPr algn="ctr"/>
            <a:endParaRPr lang="en-US" sz="1200" b="1" dirty="0"/>
          </a:p>
          <a:p>
            <a:pPr algn="ctr"/>
            <a:r>
              <a:rPr lang="en-US" sz="1200" b="1" dirty="0">
                <a:latin typeface="Arial" pitchFamily="34" charset="0"/>
                <a:cs typeface="Arial" pitchFamily="34" charset="0"/>
              </a:rPr>
              <a:t>Payload Bank</a:t>
            </a:r>
          </a:p>
          <a:p>
            <a:pPr algn="ctr"/>
            <a:endParaRPr lang="en-US" sz="1200" b="1" dirty="0"/>
          </a:p>
        </p:txBody>
      </p:sp>
      <p:sp>
        <p:nvSpPr>
          <p:cNvPr id="36" name="TextBox 35"/>
          <p:cNvSpPr txBox="1"/>
          <p:nvPr/>
        </p:nvSpPr>
        <p:spPr>
          <a:xfrm>
            <a:off x="257175" y="1759803"/>
            <a:ext cx="838200" cy="830997"/>
          </a:xfrm>
          <a:prstGeom prst="rect">
            <a:avLst/>
          </a:prstGeom>
          <a:noFill/>
          <a:ln>
            <a:noFill/>
            <a:prstDash val="dash"/>
          </a:ln>
          <a:effectLst/>
        </p:spPr>
        <p:txBody>
          <a:bodyPr wrap="square" rtlCol="0">
            <a:spAutoFit/>
          </a:bodyPr>
          <a:lstStyle/>
          <a:p>
            <a:pPr algn="ctr"/>
            <a:r>
              <a:rPr lang="en-US" sz="1600" dirty="0">
                <a:solidFill>
                  <a:srgbClr val="0070C0"/>
                </a:solidFill>
                <a:cs typeface="Arial" pitchFamily="34" charset="0"/>
              </a:rPr>
              <a:t>Evio Block Header</a:t>
            </a:r>
          </a:p>
        </p:txBody>
      </p:sp>
      <p:sp>
        <p:nvSpPr>
          <p:cNvPr id="38" name="TextBox 37"/>
          <p:cNvSpPr txBox="1"/>
          <p:nvPr/>
        </p:nvSpPr>
        <p:spPr>
          <a:xfrm>
            <a:off x="228600" y="3962400"/>
            <a:ext cx="838200" cy="584775"/>
          </a:xfrm>
          <a:prstGeom prst="rect">
            <a:avLst/>
          </a:prstGeom>
          <a:noFill/>
          <a:ln>
            <a:noFill/>
            <a:prstDash val="dash"/>
          </a:ln>
        </p:spPr>
        <p:txBody>
          <a:bodyPr wrap="square" rtlCol="0">
            <a:spAutoFit/>
          </a:bodyPr>
          <a:lstStyle/>
          <a:p>
            <a:pPr algn="ctr"/>
            <a:r>
              <a:rPr lang="en-US" sz="1600" dirty="0">
                <a:solidFill>
                  <a:srgbClr val="0070C0"/>
                </a:solidFill>
                <a:cs typeface="Arial" pitchFamily="34" charset="0"/>
              </a:rPr>
              <a:t>Payload Banks</a:t>
            </a:r>
          </a:p>
        </p:txBody>
      </p:sp>
      <p:sp>
        <p:nvSpPr>
          <p:cNvPr id="40" name="Left Brace 39"/>
          <p:cNvSpPr/>
          <p:nvPr/>
        </p:nvSpPr>
        <p:spPr>
          <a:xfrm>
            <a:off x="1066800" y="1066800"/>
            <a:ext cx="304800" cy="22098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41" name="Left Brace 40"/>
          <p:cNvSpPr/>
          <p:nvPr/>
        </p:nvSpPr>
        <p:spPr>
          <a:xfrm>
            <a:off x="1066800" y="334327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43" name="TextBox 42"/>
          <p:cNvSpPr txBox="1"/>
          <p:nvPr/>
        </p:nvSpPr>
        <p:spPr>
          <a:xfrm>
            <a:off x="1447800" y="4591050"/>
            <a:ext cx="2209800" cy="646331"/>
          </a:xfrm>
          <a:prstGeom prst="rect">
            <a:avLst/>
          </a:prstGeom>
          <a:noFill/>
          <a:ln w="19050">
            <a:solidFill>
              <a:schemeClr val="tx1"/>
            </a:solidFill>
          </a:ln>
        </p:spPr>
        <p:txBody>
          <a:bodyPr wrap="square" rtlCol="0">
            <a:spAutoFit/>
          </a:bodyPr>
          <a:lstStyle/>
          <a:p>
            <a:pPr algn="ctr"/>
            <a:endParaRPr lang="en-US" sz="1200" b="1" dirty="0"/>
          </a:p>
          <a:p>
            <a:pPr algn="ctr"/>
            <a:r>
              <a:rPr lang="en-US" sz="1200" b="1" dirty="0">
                <a:latin typeface="Arial" pitchFamily="34" charset="0"/>
                <a:cs typeface="Arial" pitchFamily="34" charset="0"/>
              </a:rPr>
              <a:t>Payload Bank</a:t>
            </a:r>
          </a:p>
          <a:p>
            <a:pPr algn="ctr"/>
            <a:endParaRPr lang="en-US" sz="1200" b="1" dirty="0"/>
          </a:p>
        </p:txBody>
      </p:sp>
      <p:sp>
        <p:nvSpPr>
          <p:cNvPr id="48" name="TextBox 47"/>
          <p:cNvSpPr txBox="1"/>
          <p:nvPr/>
        </p:nvSpPr>
        <p:spPr>
          <a:xfrm>
            <a:off x="1447800" y="135832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Number</a:t>
            </a:r>
          </a:p>
        </p:txBody>
      </p:sp>
      <p:sp>
        <p:nvSpPr>
          <p:cNvPr id="62" name="TextBox 61"/>
          <p:cNvSpPr txBox="1"/>
          <p:nvPr/>
        </p:nvSpPr>
        <p:spPr>
          <a:xfrm>
            <a:off x="1447800" y="274540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Reserved 2</a:t>
            </a:r>
          </a:p>
        </p:txBody>
      </p:sp>
      <p:sp>
        <p:nvSpPr>
          <p:cNvPr id="63" name="TextBox 62"/>
          <p:cNvSpPr txBox="1"/>
          <p:nvPr/>
        </p:nvSpPr>
        <p:spPr>
          <a:xfrm>
            <a:off x="1447800" y="2469178"/>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Bit Info           Version</a:t>
            </a:r>
          </a:p>
        </p:txBody>
      </p:sp>
      <p:sp>
        <p:nvSpPr>
          <p:cNvPr id="64" name="TextBox 63"/>
          <p:cNvSpPr txBox="1"/>
          <p:nvPr/>
        </p:nvSpPr>
        <p:spPr>
          <a:xfrm>
            <a:off x="1447800" y="30186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Magic Number</a:t>
            </a:r>
          </a:p>
        </p:txBody>
      </p:sp>
      <p:cxnSp>
        <p:nvCxnSpPr>
          <p:cNvPr id="67" name="Straight Connector 66"/>
          <p:cNvCxnSpPr/>
          <p:nvPr/>
        </p:nvCxnSpPr>
        <p:spPr>
          <a:xfrm rot="16200000" flipH="1">
            <a:off x="2757101" y="2604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067175" y="1381899"/>
            <a:ext cx="472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Normally order of block in the file/network transfer &amp; starts at 1.  If sent by ROC , = -1 if payload banks not being built, else record id.</a:t>
            </a:r>
          </a:p>
        </p:txBody>
      </p:sp>
      <p:sp>
        <p:nvSpPr>
          <p:cNvPr id="75" name="TextBox 74"/>
          <p:cNvSpPr txBox="1"/>
          <p:nvPr/>
        </p:nvSpPr>
        <p:spPr>
          <a:xfrm>
            <a:off x="4067175" y="1848624"/>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Length of block header in 32-bit words.</a:t>
            </a:r>
          </a:p>
        </p:txBody>
      </p:sp>
      <p:sp>
        <p:nvSpPr>
          <p:cNvPr id="77" name="TextBox 76"/>
          <p:cNvSpPr txBox="1"/>
          <p:nvPr/>
        </p:nvSpPr>
        <p:spPr>
          <a:xfrm>
            <a:off x="4067175" y="2124849"/>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evio events (payload banks) in block, not including dictionary.</a:t>
            </a:r>
          </a:p>
        </p:txBody>
      </p:sp>
      <p:sp>
        <p:nvSpPr>
          <p:cNvPr id="78" name="TextBox 77"/>
          <p:cNvSpPr txBox="1"/>
          <p:nvPr/>
        </p:nvSpPr>
        <p:spPr>
          <a:xfrm>
            <a:off x="4067175" y="2401074"/>
            <a:ext cx="472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If content type is being built (</a:t>
            </a:r>
            <a:r>
              <a:rPr lang="en-US" sz="1200" dirty="0" err="1">
                <a:solidFill>
                  <a:srgbClr val="0070C0"/>
                </a:solidFill>
              </a:rPr>
              <a:t>eg</a:t>
            </a:r>
            <a:r>
              <a:rPr lang="en-US" sz="1200" dirty="0">
                <a:solidFill>
                  <a:srgbClr val="0070C0"/>
                </a:solidFill>
              </a:rPr>
              <a:t> ROC Raw), = source CODA id,</a:t>
            </a:r>
          </a:p>
          <a:p>
            <a:r>
              <a:rPr lang="en-US" sz="1200" dirty="0">
                <a:solidFill>
                  <a:srgbClr val="0070C0"/>
                </a:solidFill>
              </a:rPr>
              <a:t>else reserved. </a:t>
            </a:r>
          </a:p>
        </p:txBody>
      </p:sp>
      <p:sp>
        <p:nvSpPr>
          <p:cNvPr id="79" name="TextBox 78"/>
          <p:cNvSpPr txBox="1"/>
          <p:nvPr/>
        </p:nvSpPr>
        <p:spPr>
          <a:xfrm>
            <a:off x="4067175" y="2863701"/>
            <a:ext cx="4724400" cy="1754326"/>
          </a:xfrm>
          <a:prstGeom prst="rect">
            <a:avLst/>
          </a:prstGeom>
          <a:noFill/>
          <a:ln w="3175">
            <a:solidFill>
              <a:srgbClr val="0070C0"/>
            </a:solidFill>
            <a:prstDash val="lgDash"/>
          </a:ln>
        </p:spPr>
        <p:txBody>
          <a:bodyPr wrap="square" rtlCol="0">
            <a:spAutoFit/>
          </a:bodyPr>
          <a:lstStyle/>
          <a:p>
            <a:r>
              <a:rPr lang="en-US" sz="1200" dirty="0">
                <a:solidFill>
                  <a:srgbClr val="0070C0"/>
                </a:solidFill>
              </a:rPr>
              <a:t>Version:   lowest 8 bits (Bits 0-7).</a:t>
            </a:r>
          </a:p>
          <a:p>
            <a:r>
              <a:rPr lang="en-US" sz="1200" dirty="0">
                <a:solidFill>
                  <a:srgbClr val="0070C0"/>
                </a:solidFill>
              </a:rPr>
              <a:t>Bit Info:   Bit 8 = has dictionary,   Bit 9 = is last block,</a:t>
            </a:r>
          </a:p>
          <a:p>
            <a:r>
              <a:rPr lang="en-US" sz="1200" dirty="0">
                <a:solidFill>
                  <a:srgbClr val="0070C0"/>
                </a:solidFill>
              </a:rPr>
              <a:t>                 Bits 10-13 = payload bank type (ROC Raw = 0, Physics = 1,</a:t>
            </a:r>
          </a:p>
          <a:p>
            <a:r>
              <a:rPr lang="en-US" sz="1200" dirty="0">
                <a:solidFill>
                  <a:srgbClr val="0070C0"/>
                </a:solidFill>
              </a:rPr>
              <a:t>                                       </a:t>
            </a:r>
            <a:r>
              <a:rPr lang="en-US" sz="1200" dirty="0" err="1">
                <a:solidFill>
                  <a:srgbClr val="0070C0"/>
                </a:solidFill>
              </a:rPr>
              <a:t>PartialPhysics</a:t>
            </a:r>
            <a:r>
              <a:rPr lang="en-US" sz="1200" dirty="0">
                <a:solidFill>
                  <a:srgbClr val="0070C0"/>
                </a:solidFill>
              </a:rPr>
              <a:t> = 2,  Disentangled = 3, User = 4,</a:t>
            </a:r>
          </a:p>
          <a:p>
            <a:r>
              <a:rPr lang="en-US" sz="1200" dirty="0">
                <a:solidFill>
                  <a:srgbClr val="0070C0"/>
                </a:solidFill>
              </a:rPr>
              <a:t>	             Control = 5, Mixed = 6, ROC raw streaming = 8, 	             Physics streaming = 9, Other = 15).</a:t>
            </a:r>
          </a:p>
          <a:p>
            <a:r>
              <a:rPr lang="en-US" sz="1200" dirty="0">
                <a:solidFill>
                  <a:srgbClr val="0070C0"/>
                </a:solidFill>
              </a:rPr>
              <a:t>                 Bit 14 =  has “first event” (in every split file) is first USER type</a:t>
            </a:r>
          </a:p>
          <a:p>
            <a:r>
              <a:rPr lang="en-US" sz="1200" dirty="0">
                <a:solidFill>
                  <a:srgbClr val="0070C0"/>
                </a:solidFill>
              </a:rPr>
              <a:t>	      event in this block</a:t>
            </a:r>
          </a:p>
          <a:p>
            <a:r>
              <a:rPr lang="en-US" sz="1200" dirty="0">
                <a:solidFill>
                  <a:srgbClr val="0070C0"/>
                </a:solidFill>
              </a:rPr>
              <a:t>NOTE: User events from ROC are typed as ROC Raw (EB handles this).</a:t>
            </a:r>
          </a:p>
        </p:txBody>
      </p:sp>
      <p:sp>
        <p:nvSpPr>
          <p:cNvPr id="81" name="TextBox 80"/>
          <p:cNvSpPr txBox="1"/>
          <p:nvPr/>
        </p:nvSpPr>
        <p:spPr>
          <a:xfrm>
            <a:off x="4067175" y="4618027"/>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Reserved.</a:t>
            </a:r>
          </a:p>
        </p:txBody>
      </p:sp>
      <p:sp>
        <p:nvSpPr>
          <p:cNvPr id="82" name="TextBox 81"/>
          <p:cNvSpPr txBox="1"/>
          <p:nvPr/>
        </p:nvSpPr>
        <p:spPr>
          <a:xfrm>
            <a:off x="4067175" y="4895026"/>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Magic Number (0xc0da0100) for endianness tracking.</a:t>
            </a:r>
          </a:p>
        </p:txBody>
      </p:sp>
      <p:cxnSp>
        <p:nvCxnSpPr>
          <p:cNvPr id="91" name="Straight Arrow Connector 90"/>
          <p:cNvCxnSpPr>
            <a:stCxn id="44" idx="1"/>
          </p:cNvCxnSpPr>
          <p:nvPr/>
        </p:nvCxnSpPr>
        <p:spPr>
          <a:xfrm flipH="1" flipV="1">
            <a:off x="3667126" y="2631909"/>
            <a:ext cx="371474" cy="49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7" idx="1"/>
          </p:cNvCxnSpPr>
          <p:nvPr/>
        </p:nvCxnSpPr>
        <p:spPr>
          <a:xfrm flipH="1" flipV="1">
            <a:off x="3657600" y="2043501"/>
            <a:ext cx="409575" cy="2198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38600" y="1076324"/>
            <a:ext cx="4800600" cy="40957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0200" y="304800"/>
            <a:ext cx="37242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Key to Reading Data Layouts</a:t>
            </a:r>
          </a:p>
        </p:txBody>
      </p:sp>
      <p:sp>
        <p:nvSpPr>
          <p:cNvPr id="9" name="TextBox 8"/>
          <p:cNvSpPr txBox="1"/>
          <p:nvPr/>
        </p:nvSpPr>
        <p:spPr>
          <a:xfrm>
            <a:off x="5105400" y="3456801"/>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 32-bit item</a:t>
            </a:r>
          </a:p>
        </p:txBody>
      </p:sp>
      <p:sp>
        <p:nvSpPr>
          <p:cNvPr id="11" name="TextBox 10"/>
          <p:cNvSpPr txBox="1"/>
          <p:nvPr/>
        </p:nvSpPr>
        <p:spPr>
          <a:xfrm>
            <a:off x="5105400" y="5181600"/>
            <a:ext cx="3581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Additional, unnamed items of type immediately above</a:t>
            </a:r>
          </a:p>
        </p:txBody>
      </p:sp>
      <p:sp>
        <p:nvSpPr>
          <p:cNvPr id="13" name="TextBox 12"/>
          <p:cNvSpPr txBox="1"/>
          <p:nvPr/>
        </p:nvSpPr>
        <p:spPr>
          <a:xfrm>
            <a:off x="5105400" y="4553797"/>
            <a:ext cx="3581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Evio container of type bank, segment, or </a:t>
            </a:r>
            <a:r>
              <a:rPr lang="en-US" sz="1200" dirty="0" err="1">
                <a:solidFill>
                  <a:srgbClr val="0070C0"/>
                </a:solidFill>
              </a:rPr>
              <a:t>tagsegment</a:t>
            </a:r>
            <a:endParaRPr lang="en-US" sz="1200" dirty="0">
              <a:solidFill>
                <a:srgbClr val="0070C0"/>
              </a:solidFill>
            </a:endParaRPr>
          </a:p>
        </p:txBody>
      </p:sp>
      <p:cxnSp>
        <p:nvCxnSpPr>
          <p:cNvPr id="25" name="Straight Arrow Connector 24"/>
          <p:cNvCxnSpPr>
            <a:stCxn id="13" idx="1"/>
            <a:endCxn id="73" idx="3"/>
          </p:cNvCxnSpPr>
          <p:nvPr/>
        </p:nvCxnSpPr>
        <p:spPr>
          <a:xfrm flipH="1" flipV="1">
            <a:off x="4495800" y="4687832"/>
            <a:ext cx="609600" cy="446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65" idx="1"/>
          </p:cNvCxnSpPr>
          <p:nvPr/>
        </p:nvCxnSpPr>
        <p:spPr>
          <a:xfrm flipH="1" flipV="1">
            <a:off x="3933826" y="2914650"/>
            <a:ext cx="123824"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286000" y="2428875"/>
            <a:ext cx="2209800" cy="3743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73" name="TextBox 72"/>
          <p:cNvSpPr txBox="1"/>
          <p:nvPr/>
        </p:nvSpPr>
        <p:spPr>
          <a:xfrm>
            <a:off x="2286000" y="4364666"/>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item3</a:t>
            </a:r>
          </a:p>
          <a:p>
            <a:pPr algn="ctr"/>
            <a:endParaRPr lang="en-US" sz="1200" b="1" dirty="0">
              <a:latin typeface="Arial" pitchFamily="34" charset="0"/>
              <a:cs typeface="Arial" pitchFamily="34" charset="0"/>
            </a:endParaRPr>
          </a:p>
        </p:txBody>
      </p:sp>
      <p:sp>
        <p:nvSpPr>
          <p:cNvPr id="74" name="TextBox 73"/>
          <p:cNvSpPr txBox="1"/>
          <p:nvPr/>
        </p:nvSpPr>
        <p:spPr>
          <a:xfrm>
            <a:off x="2286000" y="55258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item4</a:t>
            </a:r>
          </a:p>
          <a:p>
            <a:pPr algn="ctr"/>
            <a:endParaRPr lang="en-US" sz="1200" b="1" dirty="0">
              <a:latin typeface="Arial" pitchFamily="34" charset="0"/>
              <a:cs typeface="Arial" pitchFamily="34" charset="0"/>
            </a:endParaRPr>
          </a:p>
        </p:txBody>
      </p:sp>
      <p:sp>
        <p:nvSpPr>
          <p:cNvPr id="96" name="TextBox 95"/>
          <p:cNvSpPr txBox="1"/>
          <p:nvPr/>
        </p:nvSpPr>
        <p:spPr>
          <a:xfrm>
            <a:off x="2286000" y="5040094"/>
            <a:ext cx="2209800" cy="461665"/>
          </a:xfrm>
          <a:prstGeom prst="rect">
            <a:avLst/>
          </a:prstGeom>
          <a:noFill/>
          <a:ln>
            <a:noFill/>
            <a:prstDash val="dash"/>
          </a:ln>
          <a:effectLst/>
        </p:spPr>
        <p:txBody>
          <a:bodyPr wrap="square" rtlCol="0">
            <a:spAutoFit/>
          </a:bodyPr>
          <a:lstStyle/>
          <a:p>
            <a:pPr algn="ctr"/>
            <a:r>
              <a:rPr lang="en-US" sz="2400" b="1" dirty="0">
                <a:solidFill>
                  <a:srgbClr val="0070C0"/>
                </a:solidFill>
                <a:cs typeface="Arial" pitchFamily="34" charset="0"/>
              </a:rPr>
              <a:t>…</a:t>
            </a:r>
          </a:p>
        </p:txBody>
      </p:sp>
      <p:sp>
        <p:nvSpPr>
          <p:cNvPr id="103" name="TextBox 102"/>
          <p:cNvSpPr txBox="1"/>
          <p:nvPr/>
        </p:nvSpPr>
        <p:spPr>
          <a:xfrm>
            <a:off x="2286004" y="3728481"/>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Item 2</a:t>
            </a:r>
          </a:p>
          <a:p>
            <a:pPr algn="ctr"/>
            <a:endParaRPr lang="en-US" sz="1200" b="1" dirty="0">
              <a:latin typeface="Arial" pitchFamily="34" charset="0"/>
              <a:cs typeface="Arial" pitchFamily="34" charset="0"/>
            </a:endParaRPr>
          </a:p>
        </p:txBody>
      </p:sp>
      <p:sp>
        <p:nvSpPr>
          <p:cNvPr id="104" name="TextBox 103"/>
          <p:cNvSpPr txBox="1"/>
          <p:nvPr/>
        </p:nvSpPr>
        <p:spPr>
          <a:xfrm>
            <a:off x="2286000" y="34575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Item 1</a:t>
            </a:r>
          </a:p>
        </p:txBody>
      </p:sp>
      <p:grpSp>
        <p:nvGrpSpPr>
          <p:cNvPr id="106" name="Group 62"/>
          <p:cNvGrpSpPr/>
          <p:nvPr/>
        </p:nvGrpSpPr>
        <p:grpSpPr>
          <a:xfrm>
            <a:off x="2286000" y="2437627"/>
            <a:ext cx="2209800" cy="276999"/>
            <a:chOff x="3276600" y="1333499"/>
            <a:chExt cx="2209800" cy="276999"/>
          </a:xfrm>
        </p:grpSpPr>
        <p:sp>
          <p:nvSpPr>
            <p:cNvPr id="108" name="TextBox 107"/>
            <p:cNvSpPr txBox="1"/>
            <p:nvPr/>
          </p:nvSpPr>
          <p:spPr>
            <a:xfrm>
              <a:off x="3276600" y="1333499"/>
              <a:ext cx="2209800" cy="276999"/>
            </a:xfrm>
            <a:prstGeom prst="rect">
              <a:avLst/>
            </a:prstGeom>
            <a:noFill/>
            <a:ln w="19050">
              <a:solidFill>
                <a:schemeClr val="tx1"/>
              </a:solidFill>
            </a:ln>
          </p:spPr>
          <p:txBody>
            <a:bodyPr wrap="square" rtlCol="0">
              <a:spAutoFit/>
            </a:bodyPr>
            <a:lstStyle/>
            <a:p>
              <a:endParaRPr lang="en-US" sz="1200" b="1" dirty="0">
                <a:solidFill>
                  <a:schemeClr val="accent1"/>
                </a:solidFill>
                <a:latin typeface="Arial" pitchFamily="34" charset="0"/>
                <a:cs typeface="Arial" pitchFamily="34" charset="0"/>
              </a:endParaRPr>
            </a:p>
          </p:txBody>
        </p:sp>
        <p:cxnSp>
          <p:nvCxnSpPr>
            <p:cNvPr id="109" name="Straight Connector 108"/>
            <p:cNvCxnSpPr>
              <a:stCxn id="108" idx="0"/>
              <a:endCxn id="108" idx="2"/>
            </p:cNvCxnSpPr>
            <p:nvPr/>
          </p:nvCxnSpPr>
          <p:spPr>
            <a:xfrm>
              <a:off x="4381500" y="1333499"/>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rot="16200000" flipH="1">
            <a:off x="2680900" y="258565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962400" y="4045334"/>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1" name="Straight Connector 100"/>
          <p:cNvCxnSpPr/>
          <p:nvPr/>
        </p:nvCxnSpPr>
        <p:spPr>
          <a:xfrm>
            <a:off x="2286000" y="4045334"/>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118" name="Rectangle 117"/>
          <p:cNvSpPr/>
          <p:nvPr/>
        </p:nvSpPr>
        <p:spPr>
          <a:xfrm>
            <a:off x="2209800" y="1828800"/>
            <a:ext cx="2438400"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MSB (31)                 LSB(0)</a:t>
            </a:r>
          </a:p>
        </p:txBody>
      </p:sp>
      <p:cxnSp>
        <p:nvCxnSpPr>
          <p:cNvPr id="119" name="Straight Arrow Connector 118"/>
          <p:cNvCxnSpPr/>
          <p:nvPr/>
        </p:nvCxnSpPr>
        <p:spPr>
          <a:xfrm>
            <a:off x="41148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22860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Left Brace 64"/>
          <p:cNvSpPr/>
          <p:nvPr/>
        </p:nvSpPr>
        <p:spPr>
          <a:xfrm rot="5400000" flipH="1">
            <a:off x="3848100" y="2324100"/>
            <a:ext cx="152400" cy="1028700"/>
          </a:xfrm>
          <a:prstGeom prst="leftBrace">
            <a:avLst>
              <a:gd name="adj1" fmla="val 42708"/>
              <a:gd name="adj2" fmla="val 4907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5" name="Left Brace 134"/>
          <p:cNvSpPr/>
          <p:nvPr/>
        </p:nvSpPr>
        <p:spPr>
          <a:xfrm rot="5400000" flipH="1">
            <a:off x="2466975" y="2609850"/>
            <a:ext cx="152400" cy="457200"/>
          </a:xfrm>
          <a:prstGeom prst="leftBrace">
            <a:avLst>
              <a:gd name="adj1" fmla="val 42708"/>
              <a:gd name="adj2" fmla="val 4907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6" name="Straight Connector 135"/>
          <p:cNvCxnSpPr/>
          <p:nvPr/>
        </p:nvCxnSpPr>
        <p:spPr>
          <a:xfrm>
            <a:off x="1219200" y="976699"/>
            <a:ext cx="1066804" cy="1385502"/>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286000" y="2895600"/>
            <a:ext cx="2362200" cy="307777"/>
          </a:xfrm>
          <a:prstGeom prst="rect">
            <a:avLst/>
          </a:prstGeom>
          <a:noFill/>
          <a:ln w="3175">
            <a:noFill/>
            <a:prstDash val="lgDash"/>
          </a:ln>
        </p:spPr>
        <p:txBody>
          <a:bodyPr wrap="square" rtlCol="0">
            <a:spAutoFit/>
          </a:bodyPr>
          <a:lstStyle/>
          <a:p>
            <a:r>
              <a:rPr lang="en-US" sz="1400" dirty="0">
                <a:solidFill>
                  <a:srgbClr val="0070C0"/>
                </a:solidFill>
              </a:rPr>
              <a:t> 8 bits                        16 bits</a:t>
            </a:r>
          </a:p>
        </p:txBody>
      </p:sp>
      <p:sp>
        <p:nvSpPr>
          <p:cNvPr id="143" name="TextBox 142"/>
          <p:cNvSpPr txBox="1"/>
          <p:nvPr/>
        </p:nvSpPr>
        <p:spPr>
          <a:xfrm>
            <a:off x="5105400" y="3810000"/>
            <a:ext cx="3581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1, 64-bit item: If big endian, Lower memory has most significant 32 bits. Opposite for little endian.</a:t>
            </a:r>
          </a:p>
        </p:txBody>
      </p:sp>
      <p:cxnSp>
        <p:nvCxnSpPr>
          <p:cNvPr id="154" name="Straight Arrow Connector 153"/>
          <p:cNvCxnSpPr>
            <a:stCxn id="143" idx="1"/>
            <a:endCxn id="103" idx="3"/>
          </p:cNvCxnSpPr>
          <p:nvPr/>
        </p:nvCxnSpPr>
        <p:spPr>
          <a:xfrm flipH="1">
            <a:off x="4495804" y="4040833"/>
            <a:ext cx="609596" cy="108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9" idx="1"/>
            <a:endCxn id="104" idx="3"/>
          </p:cNvCxnSpPr>
          <p:nvPr/>
        </p:nvCxnSpPr>
        <p:spPr>
          <a:xfrm flipH="1">
            <a:off x="4495800" y="3595301"/>
            <a:ext cx="609600" cy="7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1" idx="1"/>
          </p:cNvCxnSpPr>
          <p:nvPr/>
        </p:nvCxnSpPr>
        <p:spPr>
          <a:xfrm flipH="1">
            <a:off x="4495800" y="5320100"/>
            <a:ext cx="609600" cy="51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219200" y="2438400"/>
            <a:ext cx="914404"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162050" y="2514600"/>
            <a:ext cx="990600" cy="523220"/>
          </a:xfrm>
          <a:prstGeom prst="rect">
            <a:avLst/>
          </a:prstGeom>
          <a:noFill/>
          <a:ln w="3175">
            <a:noFill/>
            <a:prstDash val="lgDash"/>
          </a:ln>
        </p:spPr>
        <p:txBody>
          <a:bodyPr wrap="square" rtlCol="0">
            <a:spAutoFit/>
          </a:bodyPr>
          <a:lstStyle/>
          <a:p>
            <a:pPr algn="ctr"/>
            <a:r>
              <a:rPr lang="en-US" sz="1400" dirty="0">
                <a:solidFill>
                  <a:srgbClr val="0070C0"/>
                </a:solidFill>
              </a:rPr>
              <a:t>Increasing Memory</a:t>
            </a:r>
          </a:p>
        </p:txBody>
      </p:sp>
      <p:cxnSp>
        <p:nvCxnSpPr>
          <p:cNvPr id="171" name="Straight Arrow Connector 170"/>
          <p:cNvCxnSpPr/>
          <p:nvPr/>
        </p:nvCxnSpPr>
        <p:spPr>
          <a:xfrm>
            <a:off x="1676400" y="31242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24000" y="838200"/>
            <a:ext cx="251460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BIG endian</a:t>
            </a:r>
          </a:p>
        </p:txBody>
      </p:sp>
      <p:cxnSp>
        <p:nvCxnSpPr>
          <p:cNvPr id="52" name="Straight Arrow Connector 51"/>
          <p:cNvCxnSpPr/>
          <p:nvPr/>
        </p:nvCxnSpPr>
        <p:spPr>
          <a:xfrm>
            <a:off x="4114800" y="990600"/>
            <a:ext cx="1095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487221" y="864781"/>
            <a:ext cx="1219196" cy="1537902"/>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495550" y="1140023"/>
            <a:ext cx="283845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LITTLE endian</a:t>
            </a:r>
          </a:p>
        </p:txBody>
      </p:sp>
      <p:cxnSp>
        <p:nvCxnSpPr>
          <p:cNvPr id="61" name="Straight Arrow Connector 60"/>
          <p:cNvCxnSpPr/>
          <p:nvPr/>
        </p:nvCxnSpPr>
        <p:spPr>
          <a:xfrm flipH="1">
            <a:off x="1657350" y="1293911"/>
            <a:ext cx="7954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839929"/>
            <a:ext cx="1981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Control Event</a:t>
            </a:r>
          </a:p>
        </p:txBody>
      </p:sp>
      <p:sp>
        <p:nvSpPr>
          <p:cNvPr id="17" name="Rectangle 16"/>
          <p:cNvSpPr/>
          <p:nvPr/>
        </p:nvSpPr>
        <p:spPr>
          <a:xfrm>
            <a:off x="2209800" y="1487629"/>
            <a:ext cx="2209800" cy="14097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8" name="TextBox 17"/>
          <p:cNvSpPr txBox="1"/>
          <p:nvPr/>
        </p:nvSpPr>
        <p:spPr>
          <a:xfrm>
            <a:off x="2209800" y="150667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Control Event Length = 4</a:t>
            </a:r>
          </a:p>
        </p:txBody>
      </p:sp>
      <p:sp>
        <p:nvSpPr>
          <p:cNvPr id="19" name="TextBox 27"/>
          <p:cNvSpPr txBox="1"/>
          <p:nvPr/>
        </p:nvSpPr>
        <p:spPr>
          <a:xfrm>
            <a:off x="2209800" y="205835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a:t>
            </a:r>
          </a:p>
        </p:txBody>
      </p:sp>
      <p:sp>
        <p:nvSpPr>
          <p:cNvPr id="22" name="TextBox 21"/>
          <p:cNvSpPr txBox="1"/>
          <p:nvPr/>
        </p:nvSpPr>
        <p:spPr>
          <a:xfrm>
            <a:off x="1066800" y="1587225"/>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26" name="Left Brace 34"/>
          <p:cNvSpPr/>
          <p:nvPr/>
        </p:nvSpPr>
        <p:spPr>
          <a:xfrm>
            <a:off x="1828800" y="1487629"/>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2209800" y="261080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a:t>
            </a:r>
          </a:p>
        </p:txBody>
      </p:sp>
      <p:cxnSp>
        <p:nvCxnSpPr>
          <p:cNvPr id="33" name="Straight Connector 32"/>
          <p:cNvCxnSpPr>
            <a:stCxn id="41" idx="0"/>
          </p:cNvCxnSpPr>
          <p:nvPr/>
        </p:nvCxnSpPr>
        <p:spPr>
          <a:xfrm flipV="1">
            <a:off x="6096000" y="1982839"/>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5" idx="2"/>
          </p:cNvCxnSpPr>
          <p:nvPr/>
        </p:nvCxnSpPr>
        <p:spPr>
          <a:xfrm rot="5400000">
            <a:off x="6400800" y="1782038"/>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19800" y="1352639"/>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a:t>
            </a:r>
            <a:r>
              <a:rPr lang="en-US" sz="1200" dirty="0" err="1">
                <a:solidFill>
                  <a:srgbClr val="0070C0"/>
                </a:solidFill>
              </a:rPr>
              <a:t>uints</a:t>
            </a:r>
            <a:endParaRPr lang="en-US" sz="1200" dirty="0">
              <a:solidFill>
                <a:srgbClr val="0070C0"/>
              </a:solidFill>
            </a:endParaRPr>
          </a:p>
        </p:txBody>
      </p:sp>
      <p:sp>
        <p:nvSpPr>
          <p:cNvPr id="41" name="TextBox 40"/>
          <p:cNvSpPr txBox="1"/>
          <p:nvPr/>
        </p:nvSpPr>
        <p:spPr>
          <a:xfrm>
            <a:off x="5181600" y="2287639"/>
            <a:ext cx="1828800" cy="120032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16 bit Control event type:</a:t>
            </a:r>
          </a:p>
          <a:p>
            <a:pPr marL="228600" indent="-228600">
              <a:buFont typeface="Arial" pitchFamily="34" charset="0"/>
              <a:buChar char="•"/>
            </a:pPr>
            <a:r>
              <a:rPr lang="en-US" sz="1200" dirty="0">
                <a:solidFill>
                  <a:srgbClr val="0070C0"/>
                </a:solidFill>
              </a:rPr>
              <a:t>0xFFD0,   Sync</a:t>
            </a:r>
          </a:p>
          <a:p>
            <a:pPr marL="228600" indent="-228600">
              <a:buFont typeface="Arial" pitchFamily="34" charset="0"/>
              <a:buChar char="•"/>
            </a:pPr>
            <a:r>
              <a:rPr lang="en-US" sz="1200" dirty="0">
                <a:solidFill>
                  <a:srgbClr val="0070C0"/>
                </a:solidFill>
              </a:rPr>
              <a:t>0xFFD1,   Prestart</a:t>
            </a:r>
          </a:p>
          <a:p>
            <a:pPr marL="228600" indent="-228600">
              <a:buFont typeface="Arial" pitchFamily="34" charset="0"/>
              <a:buChar char="•"/>
            </a:pPr>
            <a:r>
              <a:rPr lang="en-US" sz="1200" dirty="0">
                <a:solidFill>
                  <a:srgbClr val="0070C0"/>
                </a:solidFill>
              </a:rPr>
              <a:t>0xFFD2,   Go</a:t>
            </a:r>
          </a:p>
          <a:p>
            <a:pPr marL="228600" indent="-228600">
              <a:buFont typeface="Arial" pitchFamily="34" charset="0"/>
              <a:buChar char="•"/>
            </a:pPr>
            <a:r>
              <a:rPr lang="en-US" sz="1200" dirty="0">
                <a:solidFill>
                  <a:srgbClr val="0070C0"/>
                </a:solidFill>
              </a:rPr>
              <a:t>0xFFD3,   Pause</a:t>
            </a:r>
          </a:p>
          <a:p>
            <a:pPr marL="228600" indent="-228600">
              <a:buFont typeface="Arial" pitchFamily="34" charset="0"/>
              <a:buChar char="•"/>
            </a:pPr>
            <a:r>
              <a:rPr lang="en-US" sz="1200" dirty="0">
                <a:solidFill>
                  <a:srgbClr val="0070C0"/>
                </a:solidFill>
              </a:rPr>
              <a:t>0xFFD4,   End</a:t>
            </a:r>
          </a:p>
        </p:txBody>
      </p:sp>
      <p:grpSp>
        <p:nvGrpSpPr>
          <p:cNvPr id="75" name="Group 74"/>
          <p:cNvGrpSpPr/>
          <p:nvPr/>
        </p:nvGrpSpPr>
        <p:grpSpPr>
          <a:xfrm>
            <a:off x="5181600" y="1782038"/>
            <a:ext cx="2209800" cy="276999"/>
            <a:chOff x="5334000" y="1323200"/>
            <a:chExt cx="2209800" cy="276999"/>
          </a:xfrm>
        </p:grpSpPr>
        <p:grpSp>
          <p:nvGrpSpPr>
            <p:cNvPr id="43" name="Group 337"/>
            <p:cNvGrpSpPr/>
            <p:nvPr/>
          </p:nvGrpSpPr>
          <p:grpSpPr>
            <a:xfrm>
              <a:off x="5334000" y="1323200"/>
              <a:ext cx="2209800" cy="276999"/>
              <a:chOff x="6248400" y="1066800"/>
              <a:chExt cx="2209800" cy="276999"/>
            </a:xfrm>
            <a:solidFill>
              <a:schemeClr val="bg1"/>
            </a:solidFill>
          </p:grpSpPr>
          <p:sp>
            <p:nvSpPr>
              <p:cNvPr id="45" name="TextBox 4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Event Type      0x01         0</a:t>
                </a:r>
              </a:p>
            </p:txBody>
          </p:sp>
          <p:cxnSp>
            <p:nvCxnSpPr>
              <p:cNvPr id="47" name="Straight Connector 4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rot="16200000" flipH="1">
              <a:off x="6262300" y="14617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2209800" y="1782130"/>
            <a:ext cx="2209800" cy="276999"/>
            <a:chOff x="1752600" y="152400"/>
            <a:chExt cx="2209800" cy="276999"/>
          </a:xfrm>
        </p:grpSpPr>
        <p:sp>
          <p:nvSpPr>
            <p:cNvPr id="60"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Event  Type      0x01        0</a:t>
              </a:r>
            </a:p>
          </p:txBody>
        </p:sp>
        <p:cxnSp>
          <p:nvCxnSpPr>
            <p:cNvPr id="61" name="Straight Connector 60"/>
            <p:cNvCxnSpPr>
              <a:stCxn id="60" idx="0"/>
              <a:endCxn id="60" idx="2"/>
            </p:cNvCxnSpPr>
            <p:nvPr/>
          </p:nvCxnSpPr>
          <p:spPr>
            <a:xfrm>
              <a:off x="2857500" y="152400"/>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27"/>
          <p:cNvSpPr txBox="1"/>
          <p:nvPr/>
        </p:nvSpPr>
        <p:spPr>
          <a:xfrm>
            <a:off x="2209800" y="233535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a:t>
            </a:r>
          </a:p>
        </p:txBody>
      </p:sp>
      <p:cxnSp>
        <p:nvCxnSpPr>
          <p:cNvPr id="73" name="Straight Arrow Connector 72"/>
          <p:cNvCxnSpPr>
            <a:stCxn id="60" idx="3"/>
            <a:endCxn id="45" idx="1"/>
          </p:cNvCxnSpPr>
          <p:nvPr/>
        </p:nvCxnSpPr>
        <p:spPr>
          <a:xfrm flipV="1">
            <a:off x="4419600" y="1920538"/>
            <a:ext cx="762000" cy="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2" name="Table 81"/>
          <p:cNvGraphicFramePr>
            <a:graphicFrameLocks noGrp="1"/>
          </p:cNvGraphicFramePr>
          <p:nvPr>
            <p:extLst>
              <p:ext uri="{D42A27DB-BD31-4B8C-83A1-F6EECF244321}">
                <p14:modId xmlns:p14="http://schemas.microsoft.com/office/powerpoint/2010/main" val="555634321"/>
              </p:ext>
            </p:extLst>
          </p:nvPr>
        </p:nvGraphicFramePr>
        <p:xfrm>
          <a:off x="762000" y="3657600"/>
          <a:ext cx="7090025" cy="1985554"/>
        </p:xfrm>
        <a:graphic>
          <a:graphicData uri="http://schemas.openxmlformats.org/drawingml/2006/table">
            <a:tbl>
              <a:tblPr firstRow="1" bandRow="1">
                <a:tableStyleId>{85BE263C-DBD7-4A20-BB59-AAB30ACAA65A}</a:tableStyleId>
              </a:tblPr>
              <a:tblGrid>
                <a:gridCol w="1195993">
                  <a:extLst>
                    <a:ext uri="{9D8B030D-6E8A-4147-A177-3AD203B41FA5}">
                      <a16:colId xmlns:a16="http://schemas.microsoft.com/office/drawing/2014/main" val="20000"/>
                    </a:ext>
                  </a:extLst>
                </a:gridCol>
                <a:gridCol w="1894511">
                  <a:extLst>
                    <a:ext uri="{9D8B030D-6E8A-4147-A177-3AD203B41FA5}">
                      <a16:colId xmlns:a16="http://schemas.microsoft.com/office/drawing/2014/main" val="20001"/>
                    </a:ext>
                  </a:extLst>
                </a:gridCol>
                <a:gridCol w="3999521">
                  <a:extLst>
                    <a:ext uri="{9D8B030D-6E8A-4147-A177-3AD203B41FA5}">
                      <a16:colId xmlns:a16="http://schemas.microsoft.com/office/drawing/2014/main" val="20002"/>
                    </a:ext>
                  </a:extLst>
                </a:gridCol>
              </a:tblGrid>
              <a:tr h="330926">
                <a:tc>
                  <a:txBody>
                    <a:bodyPr/>
                    <a:lstStyle/>
                    <a:p>
                      <a:pPr algn="ctr"/>
                      <a:r>
                        <a:rPr lang="en-US" sz="1600" dirty="0"/>
                        <a:t>Event</a:t>
                      </a:r>
                      <a:r>
                        <a:rPr lang="en-US" sz="1600" baseline="0" dirty="0"/>
                        <a:t> Type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a:t># events since last 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in run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dirty="0"/>
                        <a:t>Prestart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run number</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t>run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baseline="0" dirty="0"/>
                        <a:t>Go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(or frames if streaming)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Pause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(or frames if streaming)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dirty="0"/>
                        <a:t>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(or frames if streaming)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83" name="Straight Arrow Connector 82"/>
          <p:cNvCxnSpPr/>
          <p:nvPr/>
        </p:nvCxnSpPr>
        <p:spPr>
          <a:xfrm>
            <a:off x="4267200" y="2897329"/>
            <a:ext cx="0" cy="76027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819400" y="2610805"/>
            <a:ext cx="0" cy="10467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05000" y="5943600"/>
            <a:ext cx="4953000" cy="307777"/>
          </a:xfrm>
          <a:prstGeom prst="rect">
            <a:avLst/>
          </a:prstGeom>
          <a:noFill/>
        </p:spPr>
        <p:txBody>
          <a:bodyPr wrap="square" rtlCol="0">
            <a:spAutoFit/>
          </a:bodyPr>
          <a:lstStyle/>
          <a:p>
            <a:r>
              <a:rPr lang="en-US" sz="1400" dirty="0"/>
              <a:t>*Control events included in event count but not in frame count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1" name="Straight Connector 200"/>
          <p:cNvCxnSpPr>
            <a:stCxn id="29" idx="2"/>
          </p:cNvCxnSpPr>
          <p:nvPr/>
        </p:nvCxnSpPr>
        <p:spPr>
          <a:xfrm>
            <a:off x="5372100" y="761998"/>
            <a:ext cx="4953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23950" y="180201"/>
            <a:ext cx="306705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ROC Raw Data Record</a:t>
            </a:r>
          </a:p>
        </p:txBody>
      </p:sp>
      <p:cxnSp>
        <p:nvCxnSpPr>
          <p:cNvPr id="23" name="Straight Arrow Connector 22"/>
          <p:cNvCxnSpPr>
            <a:endCxn id="335" idx="1"/>
          </p:cNvCxnSpPr>
          <p:nvPr/>
        </p:nvCxnSpPr>
        <p:spPr>
          <a:xfrm flipV="1">
            <a:off x="3124200" y="1052898"/>
            <a:ext cx="1981200" cy="14353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7200" y="6167735"/>
            <a:ext cx="4495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block has M events. There are multiple blocks only if multiple DMAs used in data collection. See Data Block Bank diagram.</a:t>
            </a:r>
          </a:p>
        </p:txBody>
      </p:sp>
      <p:cxnSp>
        <p:nvCxnSpPr>
          <p:cNvPr id="52" name="Straight Connector 51"/>
          <p:cNvCxnSpPr>
            <a:stCxn id="30" idx="2"/>
          </p:cNvCxnSpPr>
          <p:nvPr/>
        </p:nvCxnSpPr>
        <p:spPr>
          <a:xfrm flipH="1">
            <a:off x="6477000" y="761998"/>
            <a:ext cx="304800" cy="304802"/>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48400" y="484999"/>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1" name="TextBox 30"/>
          <p:cNvSpPr txBox="1"/>
          <p:nvPr/>
        </p:nvSpPr>
        <p:spPr>
          <a:xfrm>
            <a:off x="7467600" y="638175"/>
            <a:ext cx="13716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 If = 0, indicates a User event from ROC.</a:t>
            </a:r>
          </a:p>
        </p:txBody>
      </p:sp>
      <p:cxnSp>
        <p:nvCxnSpPr>
          <p:cNvPr id="146" name="Straight Connector 145"/>
          <p:cNvCxnSpPr/>
          <p:nvPr/>
        </p:nvCxnSpPr>
        <p:spPr>
          <a:xfrm rot="10800000" flipV="1">
            <a:off x="4572000" y="121919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410200" y="121919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50" name="TextBox 149"/>
          <p:cNvSpPr txBox="1"/>
          <p:nvPr/>
        </p:nvSpPr>
        <p:spPr>
          <a:xfrm>
            <a:off x="6400800" y="1523224"/>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193" name="Straight Arrow Connector 192"/>
          <p:cNvCxnSpPr>
            <a:stCxn id="150" idx="1"/>
            <a:endCxn id="75" idx="3"/>
          </p:cNvCxnSpPr>
          <p:nvPr/>
        </p:nvCxnSpPr>
        <p:spPr>
          <a:xfrm flipH="1">
            <a:off x="6096000" y="1661724"/>
            <a:ext cx="3048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72000" y="484999"/>
            <a:ext cx="1600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12 bit ROC  ID (0 - 255)</a:t>
            </a:r>
          </a:p>
        </p:txBody>
      </p:sp>
      <p:sp>
        <p:nvSpPr>
          <p:cNvPr id="236" name="TextBox 235"/>
          <p:cNvSpPr txBox="1"/>
          <p:nvPr/>
        </p:nvSpPr>
        <p:spPr>
          <a:xfrm>
            <a:off x="4038600" y="5029200"/>
            <a:ext cx="49530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Low 32 bits of event number used for building, starting at 1 (EB uses 64-bit value). 48-bit (max) timestamp for building is written as 2, 32-bit </a:t>
            </a:r>
            <a:r>
              <a:rPr lang="en-US" sz="1200" dirty="0" err="1">
                <a:solidFill>
                  <a:srgbClr val="0070C0"/>
                </a:solidFill>
              </a:rPr>
              <a:t>ints</a:t>
            </a:r>
            <a:r>
              <a:rPr lang="en-US" sz="1200" dirty="0">
                <a:solidFill>
                  <a:srgbClr val="0070C0"/>
                </a:solidFill>
              </a:rPr>
              <a:t> (low 32 first, high 16 last regardless of endian). Ts &amp; misc. data are optional, but events from a particular run must have same type and number of data. </a:t>
            </a:r>
          </a:p>
        </p:txBody>
      </p:sp>
      <p:grpSp>
        <p:nvGrpSpPr>
          <p:cNvPr id="340" name="Group 339"/>
          <p:cNvGrpSpPr/>
          <p:nvPr/>
        </p:nvGrpSpPr>
        <p:grpSpPr>
          <a:xfrm>
            <a:off x="5105400" y="914398"/>
            <a:ext cx="2209800" cy="276999"/>
            <a:chOff x="6096000" y="990600"/>
            <a:chExt cx="2209800" cy="276999"/>
          </a:xfrm>
          <a:solidFill>
            <a:schemeClr val="bg1"/>
          </a:solidFill>
        </p:grpSpPr>
        <p:grpSp>
          <p:nvGrpSpPr>
            <p:cNvPr id="338" name="Group 337"/>
            <p:cNvGrpSpPr/>
            <p:nvPr/>
          </p:nvGrpSpPr>
          <p:grpSpPr>
            <a:xfrm>
              <a:off x="6096000" y="990600"/>
              <a:ext cx="2209800" cy="276999"/>
              <a:chOff x="6248400" y="1066800"/>
              <a:chExt cx="2209800" cy="276999"/>
            </a:xfrm>
            <a:grpFill/>
          </p:grpSpPr>
          <p:sp>
            <p:nvSpPr>
              <p:cNvPr id="335" name="TextBox 33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336" name="Straight Connector 335"/>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9" name="Straight Connector 338"/>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4572000" y="1523998"/>
            <a:ext cx="1715626" cy="1327912"/>
            <a:chOff x="5562600" y="1600200"/>
            <a:chExt cx="1715626" cy="1327912"/>
          </a:xfrm>
        </p:grpSpPr>
        <p:sp>
          <p:nvSpPr>
            <p:cNvPr id="151" name="TextBox 150"/>
            <p:cNvSpPr txBox="1"/>
            <p:nvPr/>
          </p:nvSpPr>
          <p:spPr>
            <a:xfrm rot="3272050">
              <a:off x="5399811" y="2294312"/>
              <a:ext cx="990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Unused</a:t>
              </a:r>
            </a:p>
          </p:txBody>
        </p:sp>
        <p:sp>
          <p:nvSpPr>
            <p:cNvPr id="181" name="TextBox 180"/>
            <p:cNvSpPr txBox="1"/>
            <p:nvPr/>
          </p:nvSpPr>
          <p:spPr>
            <a:xfrm rot="3252188">
              <a:off x="5940782" y="2186199"/>
              <a:ext cx="858624"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182" name="TextBox 181"/>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183" name="TextBox 182"/>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353" name="Group 352"/>
            <p:cNvGrpSpPr/>
            <p:nvPr/>
          </p:nvGrpSpPr>
          <p:grpSpPr>
            <a:xfrm>
              <a:off x="5562600" y="1600200"/>
              <a:ext cx="1524000" cy="277000"/>
              <a:chOff x="5562600" y="1600200"/>
              <a:chExt cx="1524000" cy="277000"/>
            </a:xfrm>
          </p:grpSpPr>
          <p:sp>
            <p:nvSpPr>
              <p:cNvPr id="75" name="TextBox 74"/>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BE    ER   SY</a:t>
                </a:r>
              </a:p>
            </p:txBody>
          </p:sp>
          <p:cxnSp>
            <p:nvCxnSpPr>
              <p:cNvPr id="348" name="Straight Connector 347"/>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1" name="TextBox 100"/>
          <p:cNvSpPr txBox="1"/>
          <p:nvPr/>
        </p:nvSpPr>
        <p:spPr>
          <a:xfrm>
            <a:off x="304800" y="848380"/>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02" name="TextBox 101"/>
          <p:cNvSpPr txBox="1"/>
          <p:nvPr/>
        </p:nvSpPr>
        <p:spPr>
          <a:xfrm>
            <a:off x="342900" y="2743200"/>
            <a:ext cx="762000" cy="584775"/>
          </a:xfrm>
          <a:prstGeom prst="rect">
            <a:avLst/>
          </a:prstGeom>
          <a:noFill/>
          <a:ln>
            <a:noFill/>
            <a:prstDash val="dash"/>
          </a:ln>
        </p:spPr>
        <p:txBody>
          <a:bodyPr wrap="square" rtlCol="0">
            <a:spAutoFit/>
          </a:bodyPr>
          <a:lstStyle/>
          <a:p>
            <a:pPr algn="ctr"/>
            <a:r>
              <a:rPr lang="en-US" sz="1600" dirty="0">
                <a:solidFill>
                  <a:srgbClr val="0070C0"/>
                </a:solidFill>
              </a:rPr>
              <a:t>Trigger Bank</a:t>
            </a:r>
          </a:p>
        </p:txBody>
      </p:sp>
      <p:cxnSp>
        <p:nvCxnSpPr>
          <p:cNvPr id="240" name="Straight Arrow Connector 239"/>
          <p:cNvCxnSpPr>
            <a:stCxn id="171" idx="3"/>
            <a:endCxn id="188" idx="1"/>
          </p:cNvCxnSpPr>
          <p:nvPr/>
        </p:nvCxnSpPr>
        <p:spPr>
          <a:xfrm>
            <a:off x="3657600" y="1748106"/>
            <a:ext cx="1524000" cy="136219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stCxn id="159" idx="3"/>
            <a:endCxn id="192" idx="1"/>
          </p:cNvCxnSpPr>
          <p:nvPr/>
        </p:nvCxnSpPr>
        <p:spPr>
          <a:xfrm>
            <a:off x="3657600" y="3758001"/>
            <a:ext cx="1219200" cy="4191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39" idx="1"/>
            <a:endCxn id="121" idx="3"/>
          </p:cNvCxnSpPr>
          <p:nvPr/>
        </p:nvCxnSpPr>
        <p:spPr>
          <a:xfrm flipH="1" flipV="1">
            <a:off x="3657600" y="5990541"/>
            <a:ext cx="609600" cy="408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endCxn id="235" idx="1"/>
          </p:cNvCxnSpPr>
          <p:nvPr/>
        </p:nvCxnSpPr>
        <p:spPr>
          <a:xfrm flipH="1" flipV="1">
            <a:off x="3962400" y="4305300"/>
            <a:ext cx="76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4000500" y="2971800"/>
            <a:ext cx="4457700" cy="886601"/>
            <a:chOff x="3695700" y="2971800"/>
            <a:chExt cx="4457700" cy="886601"/>
          </a:xfrm>
        </p:grpSpPr>
        <p:sp>
          <p:nvSpPr>
            <p:cNvPr id="45" name="TextBox 44"/>
            <p:cNvSpPr txBox="1"/>
            <p:nvPr/>
          </p:nvSpPr>
          <p:spPr>
            <a:xfrm>
              <a:off x="3695700" y="3396736"/>
              <a:ext cx="2171699"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type = 0XFF10 if no timestamps, see following chart</a:t>
              </a:r>
            </a:p>
          </p:txBody>
        </p:sp>
        <p:sp>
          <p:nvSpPr>
            <p:cNvPr id="46" name="TextBox 45"/>
            <p:cNvSpPr txBox="1"/>
            <p:nvPr/>
          </p:nvSpPr>
          <p:spPr>
            <a:xfrm>
              <a:off x="5934075" y="3396736"/>
              <a:ext cx="790575"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segments</a:t>
              </a:r>
            </a:p>
          </p:txBody>
        </p:sp>
        <p:sp>
          <p:nvSpPr>
            <p:cNvPr id="47" name="TextBox 46"/>
            <p:cNvSpPr txBox="1"/>
            <p:nvPr/>
          </p:nvSpPr>
          <p:spPr>
            <a:xfrm>
              <a:off x="6781800" y="3396736"/>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cxnSp>
          <p:nvCxnSpPr>
            <p:cNvPr id="56" name="Straight Connector 55"/>
            <p:cNvCxnSpPr>
              <a:stCxn id="46" idx="0"/>
            </p:cNvCxnSpPr>
            <p:nvPr/>
          </p:nvCxnSpPr>
          <p:spPr>
            <a:xfrm rot="16200000" flipV="1">
              <a:off x="6246765" y="3314138"/>
              <a:ext cx="150908"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0"/>
            </p:cNvCxnSpPr>
            <p:nvPr/>
          </p:nvCxnSpPr>
          <p:spPr>
            <a:xfrm flipV="1">
              <a:off x="4781550" y="3245828"/>
              <a:ext cx="704850" cy="150908"/>
            </a:xfrm>
            <a:prstGeom prst="line">
              <a:avLst/>
            </a:prstGeom>
          </p:spPr>
          <p:style>
            <a:lnRef idx="1">
              <a:schemeClr val="accent1"/>
            </a:lnRef>
            <a:fillRef idx="0">
              <a:schemeClr val="accent1"/>
            </a:fillRef>
            <a:effectRef idx="0">
              <a:schemeClr val="accent1"/>
            </a:effectRef>
            <a:fontRef idx="minor">
              <a:schemeClr val="tx1"/>
            </a:fontRef>
          </p:style>
        </p:cxnSp>
        <p:grpSp>
          <p:nvGrpSpPr>
            <p:cNvPr id="191" name="Group 190"/>
            <p:cNvGrpSpPr/>
            <p:nvPr/>
          </p:nvGrpSpPr>
          <p:grpSpPr>
            <a:xfrm>
              <a:off x="4876800" y="2971800"/>
              <a:ext cx="2209800" cy="277000"/>
              <a:chOff x="5562600" y="3075799"/>
              <a:chExt cx="2209800" cy="277000"/>
            </a:xfrm>
          </p:grpSpPr>
          <p:sp>
            <p:nvSpPr>
              <p:cNvPr id="188" name="TextBox 187"/>
              <p:cNvSpPr txBox="1"/>
              <p:nvPr/>
            </p:nvSpPr>
            <p:spPr>
              <a:xfrm>
                <a:off x="5562600" y="30758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0xFF1X         0x20        M</a:t>
                </a:r>
              </a:p>
            </p:txBody>
          </p:sp>
          <p:cxnSp>
            <p:nvCxnSpPr>
              <p:cNvPr id="189" name="Straight Connector 188"/>
              <p:cNvCxnSpPr>
                <a:stCxn id="188" idx="0"/>
                <a:endCxn id="188" idx="2"/>
              </p:cNvCxnSpPr>
              <p:nvPr/>
            </p:nvCxnSpPr>
            <p:spPr>
              <a:xfrm rot="16200000" flipH="1">
                <a:off x="6529000" y="32142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7100500" y="32143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6" name="Elbow Connector 305"/>
            <p:cNvCxnSpPr>
              <a:stCxn id="47" idx="0"/>
            </p:cNvCxnSpPr>
            <p:nvPr/>
          </p:nvCxnSpPr>
          <p:spPr>
            <a:xfrm rot="16200000" flipV="1">
              <a:off x="7133883" y="3063019"/>
              <a:ext cx="286435" cy="381000"/>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4876800" y="4038600"/>
            <a:ext cx="3276600" cy="895530"/>
            <a:chOff x="5105400" y="3932335"/>
            <a:chExt cx="3276600" cy="895530"/>
          </a:xfrm>
        </p:grpSpPr>
        <p:sp>
          <p:nvSpPr>
            <p:cNvPr id="219" name="TextBox 218"/>
            <p:cNvSpPr txBox="1"/>
            <p:nvPr/>
          </p:nvSpPr>
          <p:spPr>
            <a:xfrm>
              <a:off x="5105400" y="4366200"/>
              <a:ext cx="9906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Event ID or Trigger Type</a:t>
              </a:r>
            </a:p>
          </p:txBody>
        </p:sp>
        <p:sp>
          <p:nvSpPr>
            <p:cNvPr id="220" name="TextBox 219"/>
            <p:cNvSpPr txBox="1"/>
            <p:nvPr/>
          </p:nvSpPr>
          <p:spPr>
            <a:xfrm>
              <a:off x="6096000" y="4366200"/>
              <a:ext cx="91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32 bit ints</a:t>
              </a:r>
            </a:p>
          </p:txBody>
        </p:sp>
        <p:sp>
          <p:nvSpPr>
            <p:cNvPr id="221" name="TextBox 220"/>
            <p:cNvSpPr txBox="1"/>
            <p:nvPr/>
          </p:nvSpPr>
          <p:spPr>
            <a:xfrm>
              <a:off x="7010400" y="4366200"/>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Length of segment</a:t>
              </a:r>
            </a:p>
          </p:txBody>
        </p:sp>
        <p:cxnSp>
          <p:nvCxnSpPr>
            <p:cNvPr id="223" name="Straight Connector 222"/>
            <p:cNvCxnSpPr>
              <a:stCxn id="220" idx="0"/>
            </p:cNvCxnSpPr>
            <p:nvPr/>
          </p:nvCxnSpPr>
          <p:spPr>
            <a:xfrm rot="16200000" flipV="1">
              <a:off x="6050906" y="3863906"/>
              <a:ext cx="233064" cy="77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19" idx="0"/>
            </p:cNvCxnSpPr>
            <p:nvPr/>
          </p:nvCxnSpPr>
          <p:spPr>
            <a:xfrm rot="16200000" flipV="1">
              <a:off x="5350818" y="4116318"/>
              <a:ext cx="233064" cy="2667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6" name="Group 195"/>
            <p:cNvGrpSpPr/>
            <p:nvPr/>
          </p:nvGrpSpPr>
          <p:grpSpPr>
            <a:xfrm>
              <a:off x="5105400" y="3932335"/>
              <a:ext cx="2209800" cy="277000"/>
              <a:chOff x="5562600" y="4218799"/>
              <a:chExt cx="2209800" cy="277000"/>
            </a:xfrm>
            <a:solidFill>
              <a:schemeClr val="bg1"/>
            </a:solidFill>
          </p:grpSpPr>
          <p:sp>
            <p:nvSpPr>
              <p:cNvPr id="192" name="TextBox 191"/>
              <p:cNvSpPr txBox="1"/>
              <p:nvPr/>
            </p:nvSpPr>
            <p:spPr>
              <a:xfrm>
                <a:off x="5562600" y="4218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ID M     0x01       ID  Len M</a:t>
                </a:r>
              </a:p>
            </p:txBody>
          </p:sp>
          <p:cxnSp>
            <p:nvCxnSpPr>
              <p:cNvPr id="194" name="Straight Connector 193"/>
              <p:cNvCxnSpPr>
                <a:stCxn id="192" idx="0"/>
                <a:endCxn id="192" idx="2"/>
              </p:cNvCxnSpPr>
              <p:nvPr/>
            </p:nvCxnSpPr>
            <p:spPr>
              <a:xfrm rot="16200000" flipH="1">
                <a:off x="6529000" y="43572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16200000" flipH="1">
                <a:off x="5957500" y="4357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9" name="Elbow Connector 308"/>
            <p:cNvCxnSpPr>
              <a:stCxn id="221" idx="0"/>
            </p:cNvCxnSpPr>
            <p:nvPr/>
          </p:nvCxnSpPr>
          <p:spPr>
            <a:xfrm rot="16200000" flipV="1">
              <a:off x="7358018" y="4028018"/>
              <a:ext cx="295364" cy="381000"/>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324" name="Elbow Connector 323"/>
          <p:cNvCxnSpPr>
            <a:stCxn id="31" idx="1"/>
            <a:endCxn id="335" idx="3"/>
          </p:cNvCxnSpPr>
          <p:nvPr/>
        </p:nvCxnSpPr>
        <p:spPr>
          <a:xfrm rot="10800000">
            <a:off x="7315200" y="1052898"/>
            <a:ext cx="152400" cy="7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35" name="Left Brace 234"/>
          <p:cNvSpPr/>
          <p:nvPr/>
        </p:nvSpPr>
        <p:spPr>
          <a:xfrm flipH="1">
            <a:off x="3657600" y="3886200"/>
            <a:ext cx="304800" cy="8382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381000" y="5181600"/>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105" name="Left Brace 104"/>
          <p:cNvSpPr/>
          <p:nvPr/>
        </p:nvSpPr>
        <p:spPr>
          <a:xfrm>
            <a:off x="1066800" y="1295400"/>
            <a:ext cx="304800" cy="3429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06" name="Left Brace 105"/>
          <p:cNvSpPr/>
          <p:nvPr/>
        </p:nvSpPr>
        <p:spPr>
          <a:xfrm>
            <a:off x="1066800" y="77218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066800" y="4724400"/>
            <a:ext cx="304800" cy="1600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1447800" y="762000"/>
            <a:ext cx="2209800" cy="55524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18" name="TextBox 117"/>
          <p:cNvSpPr txBox="1"/>
          <p:nvPr/>
        </p:nvSpPr>
        <p:spPr>
          <a:xfrm>
            <a:off x="1447800" y="78170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Record Length</a:t>
            </a:r>
          </a:p>
        </p:txBody>
      </p:sp>
      <p:sp>
        <p:nvSpPr>
          <p:cNvPr id="119" name="TextBox 118"/>
          <p:cNvSpPr txBox="1"/>
          <p:nvPr/>
        </p:nvSpPr>
        <p:spPr>
          <a:xfrm>
            <a:off x="1447800" y="1334155"/>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Trigger Bank Length</a:t>
            </a:r>
          </a:p>
        </p:txBody>
      </p:sp>
      <p:sp>
        <p:nvSpPr>
          <p:cNvPr id="120" name="TextBox 119"/>
          <p:cNvSpPr txBox="1"/>
          <p:nvPr/>
        </p:nvSpPr>
        <p:spPr>
          <a:xfrm>
            <a:off x="1447800" y="4724400"/>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1</a:t>
            </a:r>
          </a:p>
          <a:p>
            <a:pPr algn="ctr"/>
            <a:endParaRPr lang="en-US" sz="1200" b="1" dirty="0">
              <a:latin typeface="Arial" pitchFamily="34" charset="0"/>
              <a:cs typeface="Arial" pitchFamily="34" charset="0"/>
            </a:endParaRPr>
          </a:p>
        </p:txBody>
      </p:sp>
      <p:sp>
        <p:nvSpPr>
          <p:cNvPr id="121" name="TextBox 120"/>
          <p:cNvSpPr txBox="1"/>
          <p:nvPr/>
        </p:nvSpPr>
        <p:spPr>
          <a:xfrm>
            <a:off x="1447800" y="5667375"/>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Last</a:t>
            </a:r>
          </a:p>
          <a:p>
            <a:pPr algn="ctr"/>
            <a:endParaRPr lang="en-US" sz="1200" b="1" dirty="0">
              <a:latin typeface="Arial" pitchFamily="34" charset="0"/>
              <a:cs typeface="Arial" pitchFamily="34" charset="0"/>
            </a:endParaRPr>
          </a:p>
        </p:txBody>
      </p:sp>
      <p:sp>
        <p:nvSpPr>
          <p:cNvPr id="122" name="TextBox 121"/>
          <p:cNvSpPr txBox="1"/>
          <p:nvPr/>
        </p:nvSpPr>
        <p:spPr>
          <a:xfrm>
            <a:off x="1495425" y="3304401"/>
            <a:ext cx="2133600" cy="276999"/>
          </a:xfrm>
          <a:prstGeom prst="rect">
            <a:avLst/>
          </a:prstGeom>
          <a:noFill/>
          <a:ln>
            <a:noFill/>
            <a:prstDash val="dash"/>
          </a:ln>
          <a:effectLst/>
        </p:spPr>
        <p:txBody>
          <a:bodyPr wrap="square" rtlCol="0">
            <a:spAutoFit/>
          </a:bodyPr>
          <a:lstStyle/>
          <a:p>
            <a:r>
              <a:rPr lang="en-US" sz="1200" b="1" dirty="0">
                <a:solidFill>
                  <a:srgbClr val="0070C0"/>
                </a:solidFill>
                <a:cs typeface="Arial" pitchFamily="34" charset="0"/>
              </a:rPr>
              <a:t>(One segment for each event)</a:t>
            </a:r>
          </a:p>
        </p:txBody>
      </p:sp>
      <p:grpSp>
        <p:nvGrpSpPr>
          <p:cNvPr id="126" name="Group 108"/>
          <p:cNvGrpSpPr/>
          <p:nvPr/>
        </p:nvGrpSpPr>
        <p:grpSpPr>
          <a:xfrm>
            <a:off x="1447800" y="1057929"/>
            <a:ext cx="2209800" cy="277000"/>
            <a:chOff x="1600200" y="971549"/>
            <a:chExt cx="2209800" cy="277000"/>
          </a:xfrm>
          <a:solidFill>
            <a:schemeClr val="bg1">
              <a:lumMod val="85000"/>
            </a:schemeClr>
          </a:solidFill>
        </p:grpSpPr>
        <p:grpSp>
          <p:nvGrpSpPr>
            <p:cNvPr id="173" name="Group 62"/>
            <p:cNvGrpSpPr/>
            <p:nvPr/>
          </p:nvGrpSpPr>
          <p:grpSpPr>
            <a:xfrm>
              <a:off x="1600200" y="971549"/>
              <a:ext cx="2209800" cy="277000"/>
              <a:chOff x="3276600" y="1333498"/>
              <a:chExt cx="2209800" cy="277000"/>
            </a:xfrm>
            <a:grpFill/>
          </p:grpSpPr>
          <p:sp>
            <p:nvSpPr>
              <p:cNvPr id="176" name="TextBox 17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177" name="Straight Connector 176"/>
              <p:cNvCxnSpPr>
                <a:stCxn id="176" idx="0"/>
                <a:endCxn id="176"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4" name="Straight Connector 173"/>
            <p:cNvCxnSpPr/>
            <p:nvPr/>
          </p:nvCxnSpPr>
          <p:spPr>
            <a:xfrm rot="16200000" flipH="1">
              <a:off x="17665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09"/>
          <p:cNvGrpSpPr/>
          <p:nvPr/>
        </p:nvGrpSpPr>
        <p:grpSpPr>
          <a:xfrm>
            <a:off x="1447800" y="1609605"/>
            <a:ext cx="2209800" cy="277000"/>
            <a:chOff x="1600200" y="971549"/>
            <a:chExt cx="2209800" cy="277000"/>
          </a:xfrm>
          <a:solidFill>
            <a:schemeClr val="accent1">
              <a:lumMod val="20000"/>
              <a:lumOff val="80000"/>
            </a:schemeClr>
          </a:solidFill>
        </p:grpSpPr>
        <p:grpSp>
          <p:nvGrpSpPr>
            <p:cNvPr id="169" name="Group 62"/>
            <p:cNvGrpSpPr/>
            <p:nvPr/>
          </p:nvGrpSpPr>
          <p:grpSpPr>
            <a:xfrm>
              <a:off x="1600200" y="971549"/>
              <a:ext cx="2209800" cy="277000"/>
              <a:chOff x="3276600" y="1333498"/>
              <a:chExt cx="2209800" cy="277000"/>
            </a:xfrm>
            <a:grpFill/>
          </p:grpSpPr>
          <p:sp>
            <p:nvSpPr>
              <p:cNvPr id="171" name="TextBox 17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0xFF1X         0x20        M</a:t>
                </a:r>
              </a:p>
            </p:txBody>
          </p:sp>
          <p:cxnSp>
            <p:nvCxnSpPr>
              <p:cNvPr id="172" name="Straight Connector 171"/>
              <p:cNvCxnSpPr>
                <a:stCxn id="171" idx="0"/>
                <a:endCxn id="171"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1447800" y="1885950"/>
            <a:ext cx="2209800" cy="1381125"/>
            <a:chOff x="1447800" y="1885950"/>
            <a:chExt cx="2209800" cy="1381125"/>
          </a:xfrm>
        </p:grpSpPr>
        <p:sp>
          <p:nvSpPr>
            <p:cNvPr id="161" name="TextBox 160"/>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1</a:t>
              </a:r>
            </a:p>
          </p:txBody>
        </p:sp>
        <p:sp>
          <p:nvSpPr>
            <p:cNvPr id="162" name="TextBox 161"/>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(31 – 0)</a:t>
              </a:r>
            </a:p>
          </p:txBody>
        </p:sp>
        <p:sp>
          <p:nvSpPr>
            <p:cNvPr id="163" name="TextBox 162"/>
            <p:cNvSpPr txBox="1"/>
            <p:nvPr/>
          </p:nvSpPr>
          <p:spPr>
            <a:xfrm>
              <a:off x="1447800" y="29900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1 (?)</a:t>
              </a:r>
            </a:p>
          </p:txBody>
        </p:sp>
        <p:grpSp>
          <p:nvGrpSpPr>
            <p:cNvPr id="164" name="Group 122"/>
            <p:cNvGrpSpPr/>
            <p:nvPr/>
          </p:nvGrpSpPr>
          <p:grpSpPr>
            <a:xfrm>
              <a:off x="1447800" y="1885950"/>
              <a:ext cx="2209800" cy="277000"/>
              <a:chOff x="1600200" y="971549"/>
              <a:chExt cx="2209800" cy="277000"/>
            </a:xfrm>
          </p:grpSpPr>
          <p:grpSp>
            <p:nvGrpSpPr>
              <p:cNvPr id="165" name="Group 62"/>
              <p:cNvGrpSpPr/>
              <p:nvPr/>
            </p:nvGrpSpPr>
            <p:grpSpPr>
              <a:xfrm>
                <a:off x="1600200" y="971549"/>
                <a:ext cx="2209800" cy="277000"/>
                <a:chOff x="3276600" y="1333498"/>
                <a:chExt cx="2209800" cy="277000"/>
              </a:xfrm>
            </p:grpSpPr>
            <p:sp>
              <p:nvSpPr>
                <p:cNvPr id="167" name="TextBox 166"/>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ID 1      0x01       ID  Len 1</a:t>
                  </a:r>
                </a:p>
              </p:txBody>
            </p:sp>
            <p:cxnSp>
              <p:nvCxnSpPr>
                <p:cNvPr id="168" name="Straight Connector 167"/>
                <p:cNvCxnSpPr>
                  <a:stCxn id="167" idx="0"/>
                  <a:endCxn id="167"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Straight Connector 165"/>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7" name="TextBox 126"/>
          <p:cNvSpPr txBox="1"/>
          <p:nvPr/>
        </p:nvSpPr>
        <p:spPr>
          <a:xfrm>
            <a:off x="1447800" y="5181600"/>
            <a:ext cx="2209800" cy="461665"/>
          </a:xfrm>
          <a:prstGeom prst="rect">
            <a:avLst/>
          </a:prstGeom>
          <a:noFill/>
          <a:ln>
            <a:noFill/>
            <a:prstDash val="dash"/>
          </a:ln>
          <a:effectLst/>
        </p:spPr>
        <p:txBody>
          <a:bodyPr wrap="square" rtlCol="0">
            <a:spAutoFit/>
          </a:bodyPr>
          <a:lstStyle/>
          <a:p>
            <a:pPr algn="ctr"/>
            <a:r>
              <a:rPr lang="en-US" sz="2400" b="1" dirty="0">
                <a:solidFill>
                  <a:srgbClr val="0070C0"/>
                </a:solidFill>
                <a:cs typeface="Arial" pitchFamily="34" charset="0"/>
              </a:rPr>
              <a:t>…</a:t>
            </a:r>
          </a:p>
        </p:txBody>
      </p:sp>
      <p:sp>
        <p:nvSpPr>
          <p:cNvPr id="103" name="TextBox 102"/>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(47 – 32)</a:t>
            </a:r>
          </a:p>
        </p:txBody>
      </p:sp>
      <p:grpSp>
        <p:nvGrpSpPr>
          <p:cNvPr id="115" name="Group 114"/>
          <p:cNvGrpSpPr/>
          <p:nvPr/>
        </p:nvGrpSpPr>
        <p:grpSpPr>
          <a:xfrm>
            <a:off x="1447800" y="3619500"/>
            <a:ext cx="2209800" cy="1104900"/>
            <a:chOff x="1447800" y="3619500"/>
            <a:chExt cx="2209800" cy="1104900"/>
          </a:xfrm>
        </p:grpSpPr>
        <p:grpSp>
          <p:nvGrpSpPr>
            <p:cNvPr id="152" name="Group 129"/>
            <p:cNvGrpSpPr/>
            <p:nvPr/>
          </p:nvGrpSpPr>
          <p:grpSpPr>
            <a:xfrm>
              <a:off x="1447800" y="3619500"/>
              <a:ext cx="2209800" cy="1104900"/>
              <a:chOff x="1600200" y="1828800"/>
              <a:chExt cx="2209800" cy="1104900"/>
            </a:xfrm>
          </p:grpSpPr>
          <p:sp>
            <p:nvSpPr>
              <p:cNvPr id="153" name="TextBox 152"/>
              <p:cNvSpPr txBox="1"/>
              <p:nvPr/>
            </p:nvSpPr>
            <p:spPr>
              <a:xfrm>
                <a:off x="1600200" y="21042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M</a:t>
                </a:r>
              </a:p>
            </p:txBody>
          </p:sp>
          <p:sp>
            <p:nvSpPr>
              <p:cNvPr id="154" name="TextBox 153"/>
              <p:cNvSpPr txBox="1"/>
              <p:nvPr/>
            </p:nvSpPr>
            <p:spPr>
              <a:xfrm>
                <a:off x="1600200" y="23812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M</a:t>
                </a:r>
              </a:p>
            </p:txBody>
          </p:sp>
          <p:sp>
            <p:nvSpPr>
              <p:cNvPr id="155" name="TextBox 154"/>
              <p:cNvSpPr txBox="1"/>
              <p:nvPr/>
            </p:nvSpPr>
            <p:spPr>
              <a:xfrm>
                <a:off x="1600200" y="26567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M (?)</a:t>
                </a:r>
              </a:p>
            </p:txBody>
          </p:sp>
          <p:grpSp>
            <p:nvGrpSpPr>
              <p:cNvPr id="156" name="Group 122"/>
              <p:cNvGrpSpPr/>
              <p:nvPr/>
            </p:nvGrpSpPr>
            <p:grpSpPr>
              <a:xfrm>
                <a:off x="1600200" y="1828800"/>
                <a:ext cx="2209800" cy="277000"/>
                <a:chOff x="1600200" y="971549"/>
                <a:chExt cx="2209800" cy="277000"/>
              </a:xfrm>
            </p:grpSpPr>
            <p:grpSp>
              <p:nvGrpSpPr>
                <p:cNvPr id="157" name="Group 62"/>
                <p:cNvGrpSpPr/>
                <p:nvPr/>
              </p:nvGrpSpPr>
              <p:grpSpPr>
                <a:xfrm>
                  <a:off x="1600200" y="971549"/>
                  <a:ext cx="2209800" cy="277000"/>
                  <a:chOff x="3276600" y="1333498"/>
                  <a:chExt cx="2209800" cy="277000"/>
                </a:xfrm>
              </p:grpSpPr>
              <p:sp>
                <p:nvSpPr>
                  <p:cNvPr id="159" name="TextBox 158"/>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ID M     0x01       ID  Len M</a:t>
                    </a:r>
                  </a:p>
                </p:txBody>
              </p:sp>
              <p:cxnSp>
                <p:nvCxnSpPr>
                  <p:cNvPr id="160" name="Straight Connector 159"/>
                  <p:cNvCxnSpPr>
                    <a:stCxn id="159" idx="0"/>
                    <a:endCxn id="159"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8" name="Straight Connector 157"/>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8" name="Straight Connector 107"/>
            <p:cNvCxnSpPr/>
            <p:nvPr/>
          </p:nvCxnSpPr>
          <p:spPr>
            <a:xfrm>
              <a:off x="3124200" y="4314825"/>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14" name="Straight Connector 113"/>
            <p:cNvCxnSpPr/>
            <p:nvPr/>
          </p:nvCxnSpPr>
          <p:spPr>
            <a:xfrm>
              <a:off x="1447800" y="4314825"/>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432" y="200426"/>
            <a:ext cx="291925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ROC Time Slice Bank</a:t>
            </a:r>
          </a:p>
        </p:txBody>
      </p:sp>
      <p:cxnSp>
        <p:nvCxnSpPr>
          <p:cNvPr id="23" name="Straight Arrow Connector 22"/>
          <p:cNvCxnSpPr>
            <a:stCxn id="176" idx="3"/>
            <a:endCxn id="335" idx="1"/>
          </p:cNvCxnSpPr>
          <p:nvPr/>
        </p:nvCxnSpPr>
        <p:spPr>
          <a:xfrm flipV="1">
            <a:off x="3674989" y="933392"/>
            <a:ext cx="1016179" cy="22476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2189" y="810103"/>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02" name="TextBox 101"/>
          <p:cNvSpPr txBox="1"/>
          <p:nvPr/>
        </p:nvSpPr>
        <p:spPr>
          <a:xfrm>
            <a:off x="260037" y="2149647"/>
            <a:ext cx="876300" cy="1077218"/>
          </a:xfrm>
          <a:prstGeom prst="rect">
            <a:avLst/>
          </a:prstGeom>
          <a:noFill/>
          <a:ln>
            <a:noFill/>
            <a:prstDash val="dash"/>
          </a:ln>
        </p:spPr>
        <p:txBody>
          <a:bodyPr wrap="square" rtlCol="0">
            <a:spAutoFit/>
          </a:bodyPr>
          <a:lstStyle/>
          <a:p>
            <a:pPr algn="ctr"/>
            <a:r>
              <a:rPr lang="en-US" sz="1600" dirty="0">
                <a:solidFill>
                  <a:srgbClr val="0070C0"/>
                </a:solidFill>
              </a:rPr>
              <a:t>Stream Info</a:t>
            </a:r>
          </a:p>
          <a:p>
            <a:pPr algn="ctr"/>
            <a:r>
              <a:rPr lang="en-US" sz="1600" dirty="0">
                <a:solidFill>
                  <a:srgbClr val="0070C0"/>
                </a:solidFill>
              </a:rPr>
              <a:t>Bank</a:t>
            </a:r>
          </a:p>
          <a:p>
            <a:pPr algn="ctr"/>
            <a:r>
              <a:rPr lang="en-US" sz="1600" dirty="0">
                <a:solidFill>
                  <a:srgbClr val="0070C0"/>
                </a:solidFill>
              </a:rPr>
              <a:t>(SIB)</a:t>
            </a:r>
          </a:p>
        </p:txBody>
      </p:sp>
      <p:sp>
        <p:nvSpPr>
          <p:cNvPr id="235" name="Left Brace 234"/>
          <p:cNvSpPr/>
          <p:nvPr/>
        </p:nvSpPr>
        <p:spPr>
          <a:xfrm flipH="1">
            <a:off x="3789289" y="1865593"/>
            <a:ext cx="304800" cy="1086979"/>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398389" y="5015748"/>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105" name="Left Brace 104"/>
          <p:cNvSpPr/>
          <p:nvPr/>
        </p:nvSpPr>
        <p:spPr>
          <a:xfrm>
            <a:off x="1084189" y="1257123"/>
            <a:ext cx="304800" cy="2800739"/>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06" name="Left Brace 105"/>
          <p:cNvSpPr/>
          <p:nvPr/>
        </p:nvSpPr>
        <p:spPr>
          <a:xfrm>
            <a:off x="1084189" y="733903"/>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084189" y="4066831"/>
            <a:ext cx="304800" cy="2524292"/>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1465189" y="743427"/>
            <a:ext cx="2209800" cy="58476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18" name="TextBox 117"/>
          <p:cNvSpPr txBox="1"/>
          <p:nvPr/>
        </p:nvSpPr>
        <p:spPr>
          <a:xfrm>
            <a:off x="1465189" y="743428"/>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Bank Length</a:t>
            </a:r>
          </a:p>
        </p:txBody>
      </p:sp>
      <p:sp>
        <p:nvSpPr>
          <p:cNvPr id="119" name="TextBox 118"/>
          <p:cNvSpPr txBox="1"/>
          <p:nvPr/>
        </p:nvSpPr>
        <p:spPr>
          <a:xfrm>
            <a:off x="1465189" y="1295878"/>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Stream Info Length</a:t>
            </a:r>
          </a:p>
        </p:txBody>
      </p:sp>
      <p:sp>
        <p:nvSpPr>
          <p:cNvPr id="120" name="TextBox 119"/>
          <p:cNvSpPr txBox="1"/>
          <p:nvPr/>
        </p:nvSpPr>
        <p:spPr>
          <a:xfrm>
            <a:off x="1465188" y="4611470"/>
            <a:ext cx="2209800" cy="523220"/>
          </a:xfrm>
          <a:prstGeom prst="rect">
            <a:avLst/>
          </a:prstGeom>
          <a:noFill/>
          <a:ln w="19050">
            <a:solidFill>
              <a:schemeClr val="tx1"/>
            </a:solidFill>
          </a:ln>
        </p:spPr>
        <p:txBody>
          <a:bodyPr wrap="square" rtlCol="0">
            <a:spAutoFit/>
          </a:bodyPr>
          <a:lstStyle/>
          <a:p>
            <a:pPr algn="ctr"/>
            <a:endParaRPr lang="en-US" sz="800" b="1" dirty="0">
              <a:latin typeface="Arial" pitchFamily="34" charset="0"/>
              <a:cs typeface="Arial" pitchFamily="34" charset="0"/>
            </a:endParaRPr>
          </a:p>
          <a:p>
            <a:pPr algn="ctr"/>
            <a:r>
              <a:rPr lang="en-US" sz="1200" b="1" dirty="0">
                <a:latin typeface="Arial" pitchFamily="34" charset="0"/>
                <a:cs typeface="Arial" pitchFamily="34" charset="0"/>
              </a:rPr>
              <a:t>PP 1 Data</a:t>
            </a:r>
          </a:p>
          <a:p>
            <a:pPr algn="ctr"/>
            <a:endParaRPr lang="en-US" sz="800" b="1" dirty="0">
              <a:latin typeface="Arial" pitchFamily="34" charset="0"/>
              <a:cs typeface="Arial" pitchFamily="34" charset="0"/>
            </a:endParaRPr>
          </a:p>
        </p:txBody>
      </p:sp>
      <p:grpSp>
        <p:nvGrpSpPr>
          <p:cNvPr id="126" name="Group 108"/>
          <p:cNvGrpSpPr/>
          <p:nvPr/>
        </p:nvGrpSpPr>
        <p:grpSpPr>
          <a:xfrm>
            <a:off x="1465189" y="1019652"/>
            <a:ext cx="2209800" cy="277000"/>
            <a:chOff x="1600200" y="971549"/>
            <a:chExt cx="2209800" cy="277000"/>
          </a:xfrm>
          <a:solidFill>
            <a:schemeClr val="bg1">
              <a:lumMod val="85000"/>
            </a:schemeClr>
          </a:solidFill>
        </p:grpSpPr>
        <p:grpSp>
          <p:nvGrpSpPr>
            <p:cNvPr id="173" name="Group 62"/>
            <p:cNvGrpSpPr/>
            <p:nvPr/>
          </p:nvGrpSpPr>
          <p:grpSpPr>
            <a:xfrm>
              <a:off x="1600200" y="971549"/>
              <a:ext cx="2209800" cy="277000"/>
              <a:chOff x="3276600" y="1333498"/>
              <a:chExt cx="2209800" cy="277000"/>
            </a:xfrm>
            <a:grpFill/>
          </p:grpSpPr>
          <p:sp>
            <p:nvSpPr>
              <p:cNvPr id="176" name="TextBox 17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ROC ID         0x10       SS</a:t>
                </a:r>
              </a:p>
            </p:txBody>
          </p:sp>
          <p:cxnSp>
            <p:nvCxnSpPr>
              <p:cNvPr id="177" name="Straight Connector 176"/>
              <p:cNvCxnSpPr>
                <a:stCxn id="176" idx="0"/>
                <a:endCxn id="176"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5" name="Straight Connector 17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09"/>
          <p:cNvGrpSpPr/>
          <p:nvPr/>
        </p:nvGrpSpPr>
        <p:grpSpPr>
          <a:xfrm>
            <a:off x="1465189" y="1571328"/>
            <a:ext cx="2209800" cy="277000"/>
            <a:chOff x="1600200" y="971549"/>
            <a:chExt cx="2209800" cy="277000"/>
          </a:xfrm>
          <a:solidFill>
            <a:schemeClr val="accent1">
              <a:lumMod val="20000"/>
              <a:lumOff val="80000"/>
            </a:schemeClr>
          </a:solidFill>
        </p:grpSpPr>
        <p:grpSp>
          <p:nvGrpSpPr>
            <p:cNvPr id="169" name="Group 62"/>
            <p:cNvGrpSpPr/>
            <p:nvPr/>
          </p:nvGrpSpPr>
          <p:grpSpPr>
            <a:xfrm>
              <a:off x="1600200" y="971549"/>
              <a:ext cx="2209800" cy="277000"/>
              <a:chOff x="3276600" y="1333498"/>
              <a:chExt cx="2209800" cy="277000"/>
            </a:xfrm>
            <a:grpFill/>
          </p:grpSpPr>
          <p:sp>
            <p:nvSpPr>
              <p:cNvPr id="171" name="TextBox 17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0xFF30         0x20       SS</a:t>
                </a:r>
              </a:p>
            </p:txBody>
          </p:sp>
          <p:cxnSp>
            <p:nvCxnSpPr>
              <p:cNvPr id="172" name="Straight Connector 171"/>
              <p:cNvCxnSpPr>
                <a:stCxn id="171" idx="0"/>
                <a:endCxn id="171"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TextBox 126"/>
          <p:cNvSpPr txBox="1"/>
          <p:nvPr/>
        </p:nvSpPr>
        <p:spPr>
          <a:xfrm>
            <a:off x="1465189" y="5143323"/>
            <a:ext cx="2209800" cy="400110"/>
          </a:xfrm>
          <a:prstGeom prst="rect">
            <a:avLst/>
          </a:prstGeom>
          <a:solidFill>
            <a:schemeClr val="bg1">
              <a:lumMod val="85000"/>
              <a:alpha val="65000"/>
            </a:schemeClr>
          </a:solidFill>
          <a:ln>
            <a:noFill/>
            <a:prstDash val="dash"/>
          </a:ln>
          <a:effectLst/>
        </p:spPr>
        <p:txBody>
          <a:bodyPr wrap="square" rtlCol="0">
            <a:spAutoFit/>
          </a:bodyPr>
          <a:lstStyle/>
          <a:p>
            <a:pPr algn="ctr"/>
            <a:r>
              <a:rPr lang="en-US" sz="2000" b="1" dirty="0">
                <a:solidFill>
                  <a:srgbClr val="0070C0"/>
                </a:solidFill>
                <a:cs typeface="Arial" pitchFamily="34" charset="0"/>
              </a:rPr>
              <a:t>…</a:t>
            </a:r>
          </a:p>
        </p:txBody>
      </p:sp>
      <p:grpSp>
        <p:nvGrpSpPr>
          <p:cNvPr id="42" name="Group 41"/>
          <p:cNvGrpSpPr/>
          <p:nvPr/>
        </p:nvGrpSpPr>
        <p:grpSpPr>
          <a:xfrm>
            <a:off x="1465189" y="1847673"/>
            <a:ext cx="2219325" cy="1104900"/>
            <a:chOff x="1447800" y="1885950"/>
            <a:chExt cx="2219325" cy="1104900"/>
          </a:xfrm>
        </p:grpSpPr>
        <p:sp>
          <p:nvSpPr>
            <p:cNvPr id="161" name="TextBox 160"/>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sp>
          <p:nvSpPr>
            <p:cNvPr id="162" name="TextBox 161"/>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(31 – 0)</a:t>
              </a:r>
            </a:p>
          </p:txBody>
        </p:sp>
        <p:grpSp>
          <p:nvGrpSpPr>
            <p:cNvPr id="164" name="Group 122"/>
            <p:cNvGrpSpPr/>
            <p:nvPr/>
          </p:nvGrpSpPr>
          <p:grpSpPr>
            <a:xfrm>
              <a:off x="1447800" y="1885950"/>
              <a:ext cx="2209800" cy="277000"/>
              <a:chOff x="1600200" y="971549"/>
              <a:chExt cx="2209800" cy="277000"/>
            </a:xfrm>
          </p:grpSpPr>
          <p:grpSp>
            <p:nvGrpSpPr>
              <p:cNvPr id="165" name="Group 62"/>
              <p:cNvGrpSpPr/>
              <p:nvPr/>
            </p:nvGrpSpPr>
            <p:grpSpPr>
              <a:xfrm>
                <a:off x="1600200" y="971549"/>
                <a:ext cx="2209800" cy="277000"/>
                <a:chOff x="3276600" y="1333498"/>
                <a:chExt cx="2209800" cy="277000"/>
              </a:xfrm>
            </p:grpSpPr>
            <p:sp>
              <p:nvSpPr>
                <p:cNvPr id="167" name="TextBox 166"/>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0x31     0x01       TSS Len</a:t>
                  </a:r>
                </a:p>
              </p:txBody>
            </p:sp>
            <p:cxnSp>
              <p:nvCxnSpPr>
                <p:cNvPr id="168" name="Straight Connector 167"/>
                <p:cNvCxnSpPr>
                  <a:stCxn id="167" idx="0"/>
                  <a:endCxn id="167"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Straight Connector 165"/>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(63 – 32)</a:t>
              </a:r>
            </a:p>
          </p:txBody>
        </p:sp>
      </p:grpSp>
      <p:cxnSp>
        <p:nvCxnSpPr>
          <p:cNvPr id="140" name="Straight Connector 139"/>
          <p:cNvCxnSpPr/>
          <p:nvPr/>
        </p:nvCxnSpPr>
        <p:spPr>
          <a:xfrm>
            <a:off x="6100868" y="652674"/>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9" idx="2"/>
          </p:cNvCxnSpPr>
          <p:nvPr/>
        </p:nvCxnSpPr>
        <p:spPr>
          <a:xfrm>
            <a:off x="5208463" y="640141"/>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335" idx="3"/>
          </p:cNvCxnSpPr>
          <p:nvPr/>
        </p:nvCxnSpPr>
        <p:spPr>
          <a:xfrm flipH="1">
            <a:off x="6900968" y="933392"/>
            <a:ext cx="22859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34168" y="365493"/>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1" name="TextBox 30"/>
          <p:cNvSpPr txBox="1"/>
          <p:nvPr/>
        </p:nvSpPr>
        <p:spPr>
          <a:xfrm>
            <a:off x="7128603" y="817089"/>
            <a:ext cx="1068726"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Stream Status</a:t>
            </a:r>
            <a:endParaRPr lang="en-US" sz="1200" dirty="0">
              <a:solidFill>
                <a:srgbClr val="0070C0"/>
              </a:solidFill>
            </a:endParaRPr>
          </a:p>
        </p:txBody>
      </p:sp>
      <p:sp>
        <p:nvSpPr>
          <p:cNvPr id="29" name="TextBox 28"/>
          <p:cNvSpPr txBox="1"/>
          <p:nvPr/>
        </p:nvSpPr>
        <p:spPr>
          <a:xfrm>
            <a:off x="4660988" y="363142"/>
            <a:ext cx="1094950"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 16 </a:t>
            </a:r>
            <a:r>
              <a:rPr lang="en-US" sz="1200" dirty="0">
                <a:solidFill>
                  <a:srgbClr val="0070C0"/>
                </a:solidFill>
              </a:rPr>
              <a:t>bit ROC  ID</a:t>
            </a:r>
          </a:p>
        </p:txBody>
      </p:sp>
      <p:grpSp>
        <p:nvGrpSpPr>
          <p:cNvPr id="340" name="Group 339"/>
          <p:cNvGrpSpPr/>
          <p:nvPr/>
        </p:nvGrpSpPr>
        <p:grpSpPr>
          <a:xfrm>
            <a:off x="4691168" y="794892"/>
            <a:ext cx="2209800" cy="276999"/>
            <a:chOff x="6096000" y="990600"/>
            <a:chExt cx="2209800" cy="276999"/>
          </a:xfrm>
          <a:solidFill>
            <a:schemeClr val="bg1"/>
          </a:solidFill>
        </p:grpSpPr>
        <p:grpSp>
          <p:nvGrpSpPr>
            <p:cNvPr id="338" name="Group 337"/>
            <p:cNvGrpSpPr/>
            <p:nvPr/>
          </p:nvGrpSpPr>
          <p:grpSpPr>
            <a:xfrm>
              <a:off x="6096000" y="990600"/>
              <a:ext cx="2209800" cy="276999"/>
              <a:chOff x="6248400" y="1066800"/>
              <a:chExt cx="2209800" cy="276999"/>
            </a:xfrm>
            <a:grpFill/>
          </p:grpSpPr>
          <p:sp>
            <p:nvSpPr>
              <p:cNvPr id="335" name="TextBox 33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ROC ID        0x10       SS</a:t>
                </a:r>
              </a:p>
            </p:txBody>
          </p:sp>
          <p:cxnSp>
            <p:nvCxnSpPr>
              <p:cNvPr id="337" name="Straight Connector 33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9" name="Straight Connector 338"/>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H="1">
            <a:off x="4233969" y="1075230"/>
            <a:ext cx="2114870" cy="2859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900968" y="1059981"/>
            <a:ext cx="228598" cy="33076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32" name="Group 31"/>
          <p:cNvGrpSpPr/>
          <p:nvPr/>
        </p:nvGrpSpPr>
        <p:grpSpPr>
          <a:xfrm>
            <a:off x="4233967" y="1390749"/>
            <a:ext cx="2895600" cy="277000"/>
            <a:chOff x="4648199" y="1510255"/>
            <a:chExt cx="2895600" cy="277000"/>
          </a:xfrm>
        </p:grpSpPr>
        <p:grpSp>
          <p:nvGrpSpPr>
            <p:cNvPr id="132" name="Group 131"/>
            <p:cNvGrpSpPr/>
            <p:nvPr/>
          </p:nvGrpSpPr>
          <p:grpSpPr>
            <a:xfrm>
              <a:off x="4648199" y="1510255"/>
              <a:ext cx="2895600" cy="277000"/>
              <a:chOff x="5562600" y="1600200"/>
              <a:chExt cx="1524000" cy="277000"/>
            </a:xfrm>
          </p:grpSpPr>
          <p:sp>
            <p:nvSpPr>
              <p:cNvPr id="133" name="TextBox 132"/>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Err    Total Streams       Stream Mask</a:t>
                </a:r>
              </a:p>
            </p:txBody>
          </p:sp>
          <p:cxnSp>
            <p:nvCxnSpPr>
              <p:cNvPr id="134" name="Straight Connector 133"/>
              <p:cNvCxnSpPr/>
              <p:nvPr/>
            </p:nvCxnSpPr>
            <p:spPr>
              <a:xfrm rot="16200000" flipH="1">
                <a:off x="6323612"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a:xfrm rot="16200000" flipH="1">
              <a:off x="4930269" y="1648756"/>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8" name="TextBox 137"/>
          <p:cNvSpPr txBox="1"/>
          <p:nvPr/>
        </p:nvSpPr>
        <p:spPr>
          <a:xfrm>
            <a:off x="4894189" y="1717918"/>
            <a:ext cx="725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6 - 4</a:t>
            </a:r>
          </a:p>
        </p:txBody>
      </p:sp>
      <p:sp>
        <p:nvSpPr>
          <p:cNvPr id="139" name="TextBox 138"/>
          <p:cNvSpPr txBox="1"/>
          <p:nvPr/>
        </p:nvSpPr>
        <p:spPr>
          <a:xfrm>
            <a:off x="6189587" y="1717918"/>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3 - 0</a:t>
            </a:r>
          </a:p>
        </p:txBody>
      </p:sp>
      <p:grpSp>
        <p:nvGrpSpPr>
          <p:cNvPr id="178" name="Group 177"/>
          <p:cNvGrpSpPr/>
          <p:nvPr/>
        </p:nvGrpSpPr>
        <p:grpSpPr>
          <a:xfrm>
            <a:off x="1465189" y="2952962"/>
            <a:ext cx="2219325" cy="1104900"/>
            <a:chOff x="1447800" y="1885950"/>
            <a:chExt cx="2219325" cy="1104900"/>
          </a:xfrm>
        </p:grpSpPr>
        <p:sp>
          <p:nvSpPr>
            <p:cNvPr id="179" name="TextBox 178"/>
            <p:cNvSpPr txBox="1"/>
            <p:nvPr/>
          </p:nvSpPr>
          <p:spPr>
            <a:xfrm>
              <a:off x="1447800" y="2161401"/>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Payload 2         Payload 1</a:t>
              </a:r>
            </a:p>
          </p:txBody>
        </p:sp>
        <p:sp>
          <p:nvSpPr>
            <p:cNvPr id="184" name="TextBox 183"/>
            <p:cNvSpPr txBox="1"/>
            <p:nvPr/>
          </p:nvSpPr>
          <p:spPr>
            <a:xfrm>
              <a:off x="1447800" y="24384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a:t>
              </a:r>
              <a:r>
                <a:rPr lang="mr-IN" sz="1200" b="1" dirty="0">
                  <a:latin typeface="Arial" pitchFamily="34" charset="0"/>
                  <a:cs typeface="Arial" pitchFamily="34" charset="0"/>
                </a:rPr>
                <a:t>…</a:t>
              </a:r>
              <a:r>
                <a:rPr lang="en-US" sz="1200" b="1" dirty="0">
                  <a:latin typeface="Arial" pitchFamily="34" charset="0"/>
                  <a:cs typeface="Arial" pitchFamily="34" charset="0"/>
                </a:rPr>
                <a:t>                    </a:t>
              </a:r>
              <a:r>
                <a:rPr lang="mr-IN" sz="1200" b="1" dirty="0">
                  <a:latin typeface="Arial" pitchFamily="34" charset="0"/>
                  <a:cs typeface="Arial" pitchFamily="34" charset="0"/>
                </a:rPr>
                <a:t>…</a:t>
              </a:r>
              <a:endParaRPr lang="en-US" sz="1200" b="1" dirty="0">
                <a:latin typeface="Arial" pitchFamily="34" charset="0"/>
                <a:cs typeface="Arial" pitchFamily="34" charset="0"/>
              </a:endParaRPr>
            </a:p>
          </p:txBody>
        </p:sp>
        <p:grpSp>
          <p:nvGrpSpPr>
            <p:cNvPr id="185" name="Group 122"/>
            <p:cNvGrpSpPr/>
            <p:nvPr/>
          </p:nvGrpSpPr>
          <p:grpSpPr>
            <a:xfrm>
              <a:off x="1447800" y="1885950"/>
              <a:ext cx="2209800" cy="277000"/>
              <a:chOff x="1600200" y="971549"/>
              <a:chExt cx="2209800" cy="277000"/>
            </a:xfrm>
          </p:grpSpPr>
          <p:grpSp>
            <p:nvGrpSpPr>
              <p:cNvPr id="187" name="Group 62"/>
              <p:cNvGrpSpPr/>
              <p:nvPr/>
            </p:nvGrpSpPr>
            <p:grpSpPr>
              <a:xfrm>
                <a:off x="1600200" y="971549"/>
                <a:ext cx="2209800" cy="277000"/>
                <a:chOff x="3276600" y="1333498"/>
                <a:chExt cx="2209800" cy="277000"/>
              </a:xfrm>
            </p:grpSpPr>
            <p:sp>
              <p:nvSpPr>
                <p:cNvPr id="198" name="TextBox 197"/>
                <p:cNvSpPr txBox="1"/>
                <p:nvPr/>
              </p:nvSpPr>
              <p:spPr>
                <a:xfrm>
                  <a:off x="3276600" y="1333499"/>
                  <a:ext cx="2209800" cy="276999"/>
                </a:xfrm>
                <a:prstGeom prst="rect">
                  <a:avLst/>
                </a:prstGeom>
                <a:solidFill>
                  <a:srgbClr val="FFFF00">
                    <a:alpha val="24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0x41     0x85       AIS Len</a:t>
                  </a:r>
                </a:p>
              </p:txBody>
            </p:sp>
            <p:cxnSp>
              <p:nvCxnSpPr>
                <p:cNvPr id="199" name="Straight Connector 198"/>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7" name="Straight Connector 196"/>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6" name="TextBox 185"/>
            <p:cNvSpPr txBox="1"/>
            <p:nvPr/>
          </p:nvSpPr>
          <p:spPr>
            <a:xfrm>
              <a:off x="1457325" y="2713851"/>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0               Payload N     </a:t>
              </a:r>
            </a:p>
          </p:txBody>
        </p:sp>
      </p:grpSp>
      <p:cxnSp>
        <p:nvCxnSpPr>
          <p:cNvPr id="200" name="Straight Connector 199"/>
          <p:cNvCxnSpPr/>
          <p:nvPr/>
        </p:nvCxnSpPr>
        <p:spPr>
          <a:xfrm rot="16200000" flipH="1">
            <a:off x="2431589" y="3366913"/>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16200000" flipH="1">
            <a:off x="2431589" y="3642364"/>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16200000" flipH="1">
            <a:off x="2431589" y="3919363"/>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465188" y="4060568"/>
            <a:ext cx="2209800" cy="552450"/>
            <a:chOff x="1447799" y="4098845"/>
            <a:chExt cx="2209800" cy="552450"/>
          </a:xfrm>
        </p:grpSpPr>
        <p:sp>
          <p:nvSpPr>
            <p:cNvPr id="205" name="TextBox 204"/>
            <p:cNvSpPr txBox="1"/>
            <p:nvPr/>
          </p:nvSpPr>
          <p:spPr>
            <a:xfrm>
              <a:off x="1447799" y="409884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Port 1 Length</a:t>
              </a:r>
            </a:p>
          </p:txBody>
        </p:sp>
        <p:grpSp>
          <p:nvGrpSpPr>
            <p:cNvPr id="206" name="Group 109"/>
            <p:cNvGrpSpPr/>
            <p:nvPr/>
          </p:nvGrpSpPr>
          <p:grpSpPr>
            <a:xfrm>
              <a:off x="1447799" y="4374295"/>
              <a:ext cx="2209800" cy="277000"/>
              <a:chOff x="1600200" y="971549"/>
              <a:chExt cx="2209800" cy="277000"/>
            </a:xfrm>
            <a:solidFill>
              <a:schemeClr val="accent1">
                <a:lumMod val="20000"/>
                <a:lumOff val="80000"/>
              </a:schemeClr>
            </a:solidFill>
          </p:grpSpPr>
          <p:grpSp>
            <p:nvGrpSpPr>
              <p:cNvPr id="207" name="Group 62"/>
              <p:cNvGrpSpPr/>
              <p:nvPr/>
            </p:nvGrpSpPr>
            <p:grpSpPr>
              <a:xfrm>
                <a:off x="1600200" y="971549"/>
                <a:ext cx="2209800" cy="277000"/>
                <a:chOff x="3276600" y="1333498"/>
                <a:chExt cx="2209800" cy="277000"/>
              </a:xfrm>
              <a:grpFill/>
            </p:grpSpPr>
            <p:sp>
              <p:nvSpPr>
                <p:cNvPr id="209" name="TextBox 208"/>
                <p:cNvSpPr txBox="1"/>
                <p:nvPr/>
              </p:nvSpPr>
              <p:spPr>
                <a:xfrm>
                  <a:off x="3276600" y="1333499"/>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PP 1 ID          0x0        SS</a:t>
                  </a:r>
                </a:p>
              </p:txBody>
            </p:sp>
            <p:cxnSp>
              <p:nvCxnSpPr>
                <p:cNvPr id="210" name="Straight Connector 209"/>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8" name="Straight Connector 207"/>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1" name="Group 210"/>
          <p:cNvGrpSpPr/>
          <p:nvPr/>
        </p:nvGrpSpPr>
        <p:grpSpPr>
          <a:xfrm>
            <a:off x="1465185" y="5510370"/>
            <a:ext cx="2209800" cy="552450"/>
            <a:chOff x="1447799" y="4098845"/>
            <a:chExt cx="2209800" cy="552450"/>
          </a:xfrm>
        </p:grpSpPr>
        <p:sp>
          <p:nvSpPr>
            <p:cNvPr id="212" name="TextBox 211"/>
            <p:cNvSpPr txBox="1"/>
            <p:nvPr/>
          </p:nvSpPr>
          <p:spPr>
            <a:xfrm>
              <a:off x="1447799" y="409884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Port N Length</a:t>
              </a:r>
            </a:p>
          </p:txBody>
        </p:sp>
        <p:grpSp>
          <p:nvGrpSpPr>
            <p:cNvPr id="213" name="Group 109"/>
            <p:cNvGrpSpPr/>
            <p:nvPr/>
          </p:nvGrpSpPr>
          <p:grpSpPr>
            <a:xfrm>
              <a:off x="1447799" y="4374295"/>
              <a:ext cx="2209800" cy="277000"/>
              <a:chOff x="1600200" y="971549"/>
              <a:chExt cx="2209800" cy="277000"/>
            </a:xfrm>
            <a:solidFill>
              <a:schemeClr val="accent1">
                <a:lumMod val="20000"/>
                <a:lumOff val="80000"/>
              </a:schemeClr>
            </a:solidFill>
          </p:grpSpPr>
          <p:grpSp>
            <p:nvGrpSpPr>
              <p:cNvPr id="214" name="Group 62"/>
              <p:cNvGrpSpPr/>
              <p:nvPr/>
            </p:nvGrpSpPr>
            <p:grpSpPr>
              <a:xfrm>
                <a:off x="1600200" y="971549"/>
                <a:ext cx="2209800" cy="277000"/>
                <a:chOff x="3276600" y="1333498"/>
                <a:chExt cx="2209800" cy="277000"/>
              </a:xfrm>
              <a:grpFill/>
            </p:grpSpPr>
            <p:sp>
              <p:nvSpPr>
                <p:cNvPr id="216" name="TextBox 215"/>
                <p:cNvSpPr txBox="1"/>
                <p:nvPr/>
              </p:nvSpPr>
              <p:spPr>
                <a:xfrm>
                  <a:off x="3276600" y="1333499"/>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PP N ID          0x0        SS</a:t>
                  </a:r>
                </a:p>
              </p:txBody>
            </p:sp>
            <p:cxnSp>
              <p:nvCxnSpPr>
                <p:cNvPr id="217" name="Straight Connector 216"/>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5" name="Straight Connector 21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0" name="TextBox 229"/>
          <p:cNvSpPr txBox="1"/>
          <p:nvPr/>
        </p:nvSpPr>
        <p:spPr>
          <a:xfrm>
            <a:off x="1465187" y="6067904"/>
            <a:ext cx="2209800" cy="523220"/>
          </a:xfrm>
          <a:prstGeom prst="rect">
            <a:avLst/>
          </a:prstGeom>
          <a:noFill/>
          <a:ln w="19050">
            <a:solidFill>
              <a:schemeClr val="tx1"/>
            </a:solidFill>
          </a:ln>
        </p:spPr>
        <p:txBody>
          <a:bodyPr wrap="square" rtlCol="0">
            <a:spAutoFit/>
          </a:bodyPr>
          <a:lstStyle/>
          <a:p>
            <a:pPr algn="ctr"/>
            <a:endParaRPr lang="en-US" sz="800" b="1" dirty="0">
              <a:latin typeface="Arial" pitchFamily="34" charset="0"/>
              <a:cs typeface="Arial" pitchFamily="34" charset="0"/>
            </a:endParaRPr>
          </a:p>
          <a:p>
            <a:pPr algn="ctr"/>
            <a:r>
              <a:rPr lang="en-US" sz="1200" b="1" dirty="0">
                <a:latin typeface="Arial" pitchFamily="34" charset="0"/>
                <a:cs typeface="Arial" pitchFamily="34" charset="0"/>
              </a:rPr>
              <a:t>PP N Data</a:t>
            </a:r>
          </a:p>
          <a:p>
            <a:pPr algn="ctr"/>
            <a:endParaRPr lang="en-US" sz="800" b="1" dirty="0">
              <a:latin typeface="Arial" pitchFamily="34" charset="0"/>
              <a:cs typeface="Arial" pitchFamily="34" charset="0"/>
            </a:endParaRPr>
          </a:p>
        </p:txBody>
      </p:sp>
      <p:sp>
        <p:nvSpPr>
          <p:cNvPr id="109" name="Left Brace 108"/>
          <p:cNvSpPr/>
          <p:nvPr/>
        </p:nvSpPr>
        <p:spPr>
          <a:xfrm flipH="1">
            <a:off x="3787682" y="2960770"/>
            <a:ext cx="304800" cy="1097092"/>
          </a:xfrm>
          <a:prstGeom prst="leftBrace">
            <a:avLst>
              <a:gd name="adj1" fmla="val 42708"/>
              <a:gd name="adj2" fmla="val 7622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TextBox 109"/>
          <p:cNvSpPr txBox="1"/>
          <p:nvPr/>
        </p:nvSpPr>
        <p:spPr>
          <a:xfrm>
            <a:off x="4114800" y="2275797"/>
            <a:ext cx="1884288"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Time Slice Segment (TSS)</a:t>
            </a:r>
            <a:endParaRPr lang="en-US" sz="1200" dirty="0">
              <a:solidFill>
                <a:srgbClr val="0070C0"/>
              </a:solidFill>
            </a:endParaRPr>
          </a:p>
        </p:txBody>
      </p:sp>
      <p:cxnSp>
        <p:nvCxnSpPr>
          <p:cNvPr id="142" name="Straight Arrow Connector 141"/>
          <p:cNvCxnSpPr/>
          <p:nvPr/>
        </p:nvCxnSpPr>
        <p:spPr>
          <a:xfrm flipV="1">
            <a:off x="3674984" y="3082497"/>
            <a:ext cx="811517" cy="56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4481082" y="2759331"/>
            <a:ext cx="3307854"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2</a:t>
            </a:r>
            <a:r>
              <a:rPr lang="en-US" sz="1200" baseline="30000" dirty="0">
                <a:solidFill>
                  <a:srgbClr val="0070C0"/>
                </a:solidFill>
              </a:rPr>
              <a:t>nd</a:t>
            </a:r>
            <a:r>
              <a:rPr lang="en-US" sz="1200" dirty="0">
                <a:solidFill>
                  <a:srgbClr val="0070C0"/>
                </a:solidFill>
              </a:rPr>
              <a:t> byte: top 2 bits = 2 for padding if odd # payloads (else 0), lower 6 bits is type 5 (unsigned short) =&gt; 0x85 (1000 0101)</a:t>
            </a:r>
          </a:p>
        </p:txBody>
      </p:sp>
      <p:sp>
        <p:nvSpPr>
          <p:cNvPr id="100" name="TextBox 99">
            <a:extLst>
              <a:ext uri="{FF2B5EF4-FFF2-40B4-BE49-F238E27FC236}">
                <a16:creationId xmlns:a16="http://schemas.microsoft.com/office/drawing/2014/main" id="{CAB278EA-DC69-8D4B-BDA0-C7D0848A8960}"/>
              </a:ext>
            </a:extLst>
          </p:cNvPr>
          <p:cNvSpPr txBox="1"/>
          <p:nvPr/>
        </p:nvSpPr>
        <p:spPr>
          <a:xfrm>
            <a:off x="4062140" y="1717918"/>
            <a:ext cx="592396"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Bits 7</a:t>
            </a:r>
          </a:p>
        </p:txBody>
      </p:sp>
      <p:grpSp>
        <p:nvGrpSpPr>
          <p:cNvPr id="5" name="Group 4">
            <a:extLst>
              <a:ext uri="{FF2B5EF4-FFF2-40B4-BE49-F238E27FC236}">
                <a16:creationId xmlns:a16="http://schemas.microsoft.com/office/drawing/2014/main" id="{97E75C6D-6131-E74F-8386-58DFB9632F58}"/>
              </a:ext>
            </a:extLst>
          </p:cNvPr>
          <p:cNvGrpSpPr/>
          <p:nvPr/>
        </p:nvGrpSpPr>
        <p:grpSpPr>
          <a:xfrm>
            <a:off x="4123329" y="5373469"/>
            <a:ext cx="3979790" cy="646331"/>
            <a:chOff x="4123329" y="5142133"/>
            <a:chExt cx="3979790" cy="646331"/>
          </a:xfrm>
        </p:grpSpPr>
        <p:sp>
          <p:nvSpPr>
            <p:cNvPr id="99" name="TextBox 98">
              <a:extLst>
                <a:ext uri="{FF2B5EF4-FFF2-40B4-BE49-F238E27FC236}">
                  <a16:creationId xmlns:a16="http://schemas.microsoft.com/office/drawing/2014/main" id="{2AB35280-F64B-824A-BAE5-FB8C69119716}"/>
                </a:ext>
              </a:extLst>
            </p:cNvPr>
            <p:cNvSpPr txBox="1"/>
            <p:nvPr/>
          </p:nvSpPr>
          <p:spPr>
            <a:xfrm>
              <a:off x="4123329" y="5142133"/>
              <a:ext cx="3979790"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Payload Port (SS) :     7                   6-3                 2        1       0</a:t>
              </a:r>
            </a:p>
            <a:p>
              <a:endParaRPr lang="en-US" sz="1200" dirty="0">
                <a:solidFill>
                  <a:srgbClr val="0070C0"/>
                </a:solidFill>
              </a:endParaRPr>
            </a:p>
            <a:p>
              <a:endParaRPr lang="en-US" sz="1200" dirty="0">
                <a:solidFill>
                  <a:srgbClr val="0070C0"/>
                </a:solidFill>
              </a:endParaRPr>
            </a:p>
          </p:txBody>
        </p:sp>
        <p:grpSp>
          <p:nvGrpSpPr>
            <p:cNvPr id="4" name="Group 3">
              <a:extLst>
                <a:ext uri="{FF2B5EF4-FFF2-40B4-BE49-F238E27FC236}">
                  <a16:creationId xmlns:a16="http://schemas.microsoft.com/office/drawing/2014/main" id="{DB0F6B88-1080-A845-96BD-45A5D88CB752}"/>
                </a:ext>
              </a:extLst>
            </p:cNvPr>
            <p:cNvGrpSpPr/>
            <p:nvPr/>
          </p:nvGrpSpPr>
          <p:grpSpPr>
            <a:xfrm>
              <a:off x="5334944" y="5404415"/>
              <a:ext cx="2589856" cy="269824"/>
              <a:chOff x="5208463" y="5404415"/>
              <a:chExt cx="2589856" cy="269824"/>
            </a:xfrm>
          </p:grpSpPr>
          <p:sp>
            <p:nvSpPr>
              <p:cNvPr id="107" name="TextBox 106">
                <a:extLst>
                  <a:ext uri="{FF2B5EF4-FFF2-40B4-BE49-F238E27FC236}">
                    <a16:creationId xmlns:a16="http://schemas.microsoft.com/office/drawing/2014/main" id="{BC967C34-F5AC-BB49-A60E-B257F1264106}"/>
                  </a:ext>
                </a:extLst>
              </p:cNvPr>
              <p:cNvSpPr txBox="1"/>
              <p:nvPr/>
            </p:nvSpPr>
            <p:spPr>
              <a:xfrm>
                <a:off x="5208463" y="5410200"/>
                <a:ext cx="2589856" cy="261610"/>
              </a:xfrm>
              <a:prstGeom prst="rect">
                <a:avLst/>
              </a:prstGeom>
              <a:noFill/>
              <a:ln w="19050">
                <a:solidFill>
                  <a:schemeClr val="tx1"/>
                </a:solidFill>
              </a:ln>
            </p:spPr>
            <p:txBody>
              <a:bodyPr wrap="square" rtlCol="0">
                <a:spAutoFit/>
              </a:bodyPr>
              <a:lstStyle/>
              <a:p>
                <a:pPr algn="r"/>
                <a:r>
                  <a:rPr lang="en-US" sz="1100" b="1" dirty="0">
                    <a:latin typeface="Arial" pitchFamily="34" charset="0"/>
                    <a:cs typeface="Arial" pitchFamily="34" charset="0"/>
                  </a:rPr>
                  <a:t> Err              Mode                   DD   ND</a:t>
                </a:r>
              </a:p>
            </p:txBody>
          </p:sp>
          <p:cxnSp>
            <p:nvCxnSpPr>
              <p:cNvPr id="108" name="Straight Connector 107">
                <a:extLst>
                  <a:ext uri="{FF2B5EF4-FFF2-40B4-BE49-F238E27FC236}">
                    <a16:creationId xmlns:a16="http://schemas.microsoft.com/office/drawing/2014/main" id="{4BFD1EC1-EB32-C24C-920C-5B1164A52387}"/>
                  </a:ext>
                </a:extLst>
              </p:cNvPr>
              <p:cNvCxnSpPr/>
              <p:nvPr/>
            </p:nvCxnSpPr>
            <p:spPr>
              <a:xfrm>
                <a:off x="7128603" y="5404415"/>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FE8119D-5D61-CB44-9615-B783BC761F0C}"/>
                  </a:ext>
                </a:extLst>
              </p:cNvPr>
              <p:cNvCxnSpPr/>
              <p:nvPr/>
            </p:nvCxnSpPr>
            <p:spPr>
              <a:xfrm>
                <a:off x="5619318" y="5412627"/>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7FE1AF8-05CA-8540-8972-801DAC9FDC8B}"/>
                  </a:ext>
                </a:extLst>
              </p:cNvPr>
              <p:cNvCxnSpPr/>
              <p:nvPr/>
            </p:nvCxnSpPr>
            <p:spPr>
              <a:xfrm>
                <a:off x="7467600" y="5410198"/>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BA98C05-4528-794E-9061-B70C12697C43}"/>
                  </a:ext>
                </a:extLst>
              </p:cNvPr>
              <p:cNvCxnSpPr/>
              <p:nvPr/>
            </p:nvCxnSpPr>
            <p:spPr>
              <a:xfrm>
                <a:off x="6781800" y="5404415"/>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8" name="TextBox 147">
            <a:extLst>
              <a:ext uri="{FF2B5EF4-FFF2-40B4-BE49-F238E27FC236}">
                <a16:creationId xmlns:a16="http://schemas.microsoft.com/office/drawing/2014/main" id="{FEBC359A-DD8F-5D4F-86D1-90AA8C3F75D7}"/>
              </a:ext>
            </a:extLst>
          </p:cNvPr>
          <p:cNvSpPr txBox="1"/>
          <p:nvPr/>
        </p:nvSpPr>
        <p:spPr>
          <a:xfrm>
            <a:off x="4365977" y="6328598"/>
            <a:ext cx="3682644" cy="261610"/>
          </a:xfrm>
          <a:prstGeom prst="rect">
            <a:avLst/>
          </a:prstGeom>
          <a:noFill/>
          <a:ln w="19050">
            <a:noFill/>
          </a:ln>
        </p:spPr>
        <p:txBody>
          <a:bodyPr wrap="square" rtlCol="0">
            <a:spAutoFit/>
          </a:bodyPr>
          <a:lstStyle/>
          <a:p>
            <a:r>
              <a:rPr lang="en-US" sz="1100" b="1" dirty="0">
                <a:latin typeface="Arial" pitchFamily="34" charset="0"/>
                <a:cs typeface="Arial" pitchFamily="34" charset="0"/>
              </a:rPr>
              <a:t> ND = No Data Available     DD = Data was Discarded</a:t>
            </a:r>
          </a:p>
        </p:txBody>
      </p:sp>
      <p:cxnSp>
        <p:nvCxnSpPr>
          <p:cNvPr id="149" name="Straight Arrow Connector 148">
            <a:extLst>
              <a:ext uri="{FF2B5EF4-FFF2-40B4-BE49-F238E27FC236}">
                <a16:creationId xmlns:a16="http://schemas.microsoft.com/office/drawing/2014/main" id="{3416318B-785F-0D44-B60E-7D3E7982CEFD}"/>
              </a:ext>
            </a:extLst>
          </p:cNvPr>
          <p:cNvCxnSpPr>
            <a:cxnSpLocks/>
          </p:cNvCxnSpPr>
          <p:nvPr/>
        </p:nvCxnSpPr>
        <p:spPr>
          <a:xfrm>
            <a:off x="3669565" y="5920736"/>
            <a:ext cx="44523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B85CC1A-787F-644C-B473-8F3183EF0214}"/>
              </a:ext>
            </a:extLst>
          </p:cNvPr>
          <p:cNvGrpSpPr/>
          <p:nvPr/>
        </p:nvGrpSpPr>
        <p:grpSpPr>
          <a:xfrm>
            <a:off x="4114800" y="3581400"/>
            <a:ext cx="4876800" cy="1200329"/>
            <a:chOff x="4114800" y="3581400"/>
            <a:chExt cx="4876800" cy="1200329"/>
          </a:xfrm>
        </p:grpSpPr>
        <p:sp>
          <p:nvSpPr>
            <p:cNvPr id="114" name="TextBox 113"/>
            <p:cNvSpPr txBox="1"/>
            <p:nvPr/>
          </p:nvSpPr>
          <p:spPr>
            <a:xfrm>
              <a:off x="4114800" y="3581400"/>
              <a:ext cx="4876800" cy="1200329"/>
            </a:xfrm>
            <a:prstGeom prst="rect">
              <a:avLst/>
            </a:prstGeom>
            <a:noFill/>
            <a:ln w="3175">
              <a:solidFill>
                <a:srgbClr val="0070C0"/>
              </a:solidFill>
              <a:prstDash val="lgDash"/>
            </a:ln>
          </p:spPr>
          <p:txBody>
            <a:bodyPr wrap="square" rtlCol="0">
              <a:spAutoFit/>
            </a:bodyPr>
            <a:lstStyle/>
            <a:p>
              <a:r>
                <a:rPr lang="en-US" sz="1200" dirty="0">
                  <a:solidFill>
                    <a:srgbClr val="0070C0"/>
                  </a:solidFill>
                </a:rPr>
                <a:t>Aggregation Info Segment (AIS)</a:t>
              </a: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p:txBody>
        </p:sp>
        <p:grpSp>
          <p:nvGrpSpPr>
            <p:cNvPr id="8" name="Group 7">
              <a:extLst>
                <a:ext uri="{FF2B5EF4-FFF2-40B4-BE49-F238E27FC236}">
                  <a16:creationId xmlns:a16="http://schemas.microsoft.com/office/drawing/2014/main" id="{EC740ED3-D907-8444-A650-F278EAA74D11}"/>
                </a:ext>
              </a:extLst>
            </p:cNvPr>
            <p:cNvGrpSpPr/>
            <p:nvPr/>
          </p:nvGrpSpPr>
          <p:grpSpPr>
            <a:xfrm>
              <a:off x="4233967" y="3964794"/>
              <a:ext cx="4681433" cy="615178"/>
              <a:chOff x="4233967" y="3964794"/>
              <a:chExt cx="4681433" cy="615178"/>
            </a:xfrm>
          </p:grpSpPr>
          <p:sp>
            <p:nvSpPr>
              <p:cNvPr id="123" name="TextBox 122"/>
              <p:cNvSpPr txBox="1"/>
              <p:nvPr/>
            </p:nvSpPr>
            <p:spPr>
              <a:xfrm>
                <a:off x="4233967" y="3964796"/>
                <a:ext cx="4681433" cy="261610"/>
              </a:xfrm>
              <a:prstGeom prst="rect">
                <a:avLst/>
              </a:prstGeom>
              <a:noFill/>
              <a:ln w="19050">
                <a:solidFill>
                  <a:schemeClr val="tx1"/>
                </a:solidFill>
              </a:ln>
            </p:spPr>
            <p:txBody>
              <a:bodyPr wrap="square" rtlCol="0">
                <a:spAutoFit/>
              </a:bodyPr>
              <a:lstStyle/>
              <a:p>
                <a:pPr algn="r"/>
                <a:r>
                  <a:rPr lang="en-US" sz="1100" b="1" dirty="0">
                    <a:latin typeface="Arial" pitchFamily="34" charset="0"/>
                    <a:cs typeface="Arial" pitchFamily="34" charset="0"/>
                  </a:rPr>
                  <a:t> Err    ND    DD            Module ID     Bond?    Lane ID    Payload Port #</a:t>
                </a:r>
              </a:p>
            </p:txBody>
          </p:sp>
          <p:cxnSp>
            <p:nvCxnSpPr>
              <p:cNvPr id="124" name="Straight Connector 123"/>
              <p:cNvCxnSpPr/>
              <p:nvPr/>
            </p:nvCxnSpPr>
            <p:spPr>
              <a:xfrm>
                <a:off x="7721567"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118387" y="3964796"/>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553201"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8044655" y="4297239"/>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4 - 0</a:t>
                </a:r>
              </a:p>
            </p:txBody>
          </p:sp>
          <p:sp>
            <p:nvSpPr>
              <p:cNvPr id="135" name="TextBox 134"/>
              <p:cNvSpPr txBox="1"/>
              <p:nvPr/>
            </p:nvSpPr>
            <p:spPr>
              <a:xfrm>
                <a:off x="6573349" y="4297239"/>
                <a:ext cx="49529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7</a:t>
                </a:r>
              </a:p>
            </p:txBody>
          </p:sp>
          <p:sp>
            <p:nvSpPr>
              <p:cNvPr id="136" name="TextBox 135"/>
              <p:cNvSpPr txBox="1"/>
              <p:nvPr/>
            </p:nvSpPr>
            <p:spPr>
              <a:xfrm>
                <a:off x="5737560" y="4297239"/>
                <a:ext cx="717547"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11 - 8</a:t>
                </a:r>
              </a:p>
            </p:txBody>
          </p:sp>
          <p:sp>
            <p:nvSpPr>
              <p:cNvPr id="131" name="TextBox 130"/>
              <p:cNvSpPr txBox="1"/>
              <p:nvPr/>
            </p:nvSpPr>
            <p:spPr>
              <a:xfrm>
                <a:off x="7186890" y="4297239"/>
                <a:ext cx="534677"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 6 , 5</a:t>
                </a:r>
              </a:p>
            </p:txBody>
          </p:sp>
          <p:cxnSp>
            <p:nvCxnSpPr>
              <p:cNvPr id="150" name="Straight Connector 149">
                <a:extLst>
                  <a:ext uri="{FF2B5EF4-FFF2-40B4-BE49-F238E27FC236}">
                    <a16:creationId xmlns:a16="http://schemas.microsoft.com/office/drawing/2014/main" id="{3A9D1275-EF01-4645-860E-935AEAC67C87}"/>
                  </a:ext>
                </a:extLst>
              </p:cNvPr>
              <p:cNvCxnSpPr/>
              <p:nvPr/>
            </p:nvCxnSpPr>
            <p:spPr>
              <a:xfrm>
                <a:off x="5647898"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4C9DA4D-3BDF-2944-8767-879F8F0E636A}"/>
                  </a:ext>
                </a:extLst>
              </p:cNvPr>
              <p:cNvCxnSpPr/>
              <p:nvPr/>
            </p:nvCxnSpPr>
            <p:spPr>
              <a:xfrm>
                <a:off x="5334944"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7781A28-629A-3A41-8620-14082E966B8E}"/>
                  </a:ext>
                </a:extLst>
              </p:cNvPr>
              <p:cNvCxnSpPr/>
              <p:nvPr/>
            </p:nvCxnSpPr>
            <p:spPr>
              <a:xfrm>
                <a:off x="5029200"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B47C289-83B6-8E4B-A411-9EB928D2FDA1}"/>
                  </a:ext>
                </a:extLst>
              </p:cNvPr>
              <p:cNvCxnSpPr/>
              <p:nvPr/>
            </p:nvCxnSpPr>
            <p:spPr>
              <a:xfrm>
                <a:off x="4628645"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FF5E68C0-01C0-1F46-8013-97EFBEAFE866}"/>
                  </a:ext>
                </a:extLst>
              </p:cNvPr>
              <p:cNvSpPr txBox="1"/>
              <p:nvPr/>
            </p:nvSpPr>
            <p:spPr>
              <a:xfrm>
                <a:off x="4246486" y="4302973"/>
                <a:ext cx="137283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15       14     13    12</a:t>
                </a:r>
              </a:p>
            </p:txBody>
          </p:sp>
        </p:grpSp>
      </p:grpSp>
    </p:spTree>
    <p:extLst>
      <p:ext uri="{BB962C8B-B14F-4D97-AF65-F5344CB8AC3E}">
        <p14:creationId xmlns:p14="http://schemas.microsoft.com/office/powerpoint/2010/main" val="87960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Arrow Connector 104"/>
          <p:cNvCxnSpPr>
            <a:endCxn id="157" idx="1"/>
          </p:cNvCxnSpPr>
          <p:nvPr/>
        </p:nvCxnSpPr>
        <p:spPr>
          <a:xfrm>
            <a:off x="4195979" y="1406011"/>
            <a:ext cx="1031914" cy="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00559" y="1066800"/>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10" name="TextBox 109"/>
          <p:cNvSpPr txBox="1"/>
          <p:nvPr/>
        </p:nvSpPr>
        <p:spPr>
          <a:xfrm>
            <a:off x="418728" y="5587425"/>
            <a:ext cx="1111220" cy="584775"/>
          </a:xfrm>
          <a:prstGeom prst="rect">
            <a:avLst/>
          </a:prstGeom>
          <a:noFill/>
          <a:ln>
            <a:noFill/>
            <a:prstDash val="dash"/>
          </a:ln>
        </p:spPr>
        <p:txBody>
          <a:bodyPr wrap="square" rtlCol="0">
            <a:spAutoFit/>
          </a:bodyPr>
          <a:lstStyle/>
          <a:p>
            <a:pPr algn="ctr"/>
            <a:r>
              <a:rPr lang="en-US" sz="1600" dirty="0">
                <a:solidFill>
                  <a:srgbClr val="0070C0"/>
                </a:solidFill>
              </a:rPr>
              <a:t>ROC Time Slice Banks</a:t>
            </a:r>
          </a:p>
        </p:txBody>
      </p:sp>
      <p:sp>
        <p:nvSpPr>
          <p:cNvPr id="112" name="Left Brace 111"/>
          <p:cNvSpPr/>
          <p:nvPr/>
        </p:nvSpPr>
        <p:spPr>
          <a:xfrm>
            <a:off x="1605179" y="99060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3" name="Left Brace 112"/>
          <p:cNvSpPr/>
          <p:nvPr/>
        </p:nvSpPr>
        <p:spPr>
          <a:xfrm>
            <a:off x="1609991" y="4336796"/>
            <a:ext cx="304800" cy="2219636"/>
          </a:xfrm>
          <a:prstGeom prst="leftBrace">
            <a:avLst>
              <a:gd name="adj1" fmla="val 64583"/>
              <a:gd name="adj2" fmla="val 520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4" name="Rectangle 113"/>
          <p:cNvSpPr/>
          <p:nvPr/>
        </p:nvSpPr>
        <p:spPr>
          <a:xfrm>
            <a:off x="1986179" y="990600"/>
            <a:ext cx="2209800" cy="55626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itchFamily="34" charset="0"/>
                <a:cs typeface="Arial" pitchFamily="34" charset="0"/>
              </a:rPr>
              <a:t>             </a:t>
            </a:r>
            <a:endParaRPr lang="en-US" sz="1200" b="1" dirty="0">
              <a:latin typeface="Arial" pitchFamily="34" charset="0"/>
              <a:cs typeface="Arial" pitchFamily="34" charset="0"/>
            </a:endParaRPr>
          </a:p>
        </p:txBody>
      </p:sp>
      <p:sp>
        <p:nvSpPr>
          <p:cNvPr id="115" name="TextBox 114"/>
          <p:cNvSpPr txBox="1"/>
          <p:nvPr/>
        </p:nvSpPr>
        <p:spPr>
          <a:xfrm>
            <a:off x="1986179" y="100012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Aggregated Bank Length</a:t>
            </a:r>
          </a:p>
        </p:txBody>
      </p:sp>
      <p:grpSp>
        <p:nvGrpSpPr>
          <p:cNvPr id="119" name="Group 62"/>
          <p:cNvGrpSpPr/>
          <p:nvPr/>
        </p:nvGrpSpPr>
        <p:grpSpPr>
          <a:xfrm>
            <a:off x="1986179" y="1276349"/>
            <a:ext cx="2209800" cy="277000"/>
            <a:chOff x="3276600" y="1333498"/>
            <a:chExt cx="2209800" cy="277000"/>
          </a:xfrm>
          <a:solidFill>
            <a:schemeClr val="bg1">
              <a:lumMod val="85000"/>
            </a:schemeClr>
          </a:solidFill>
        </p:grpSpPr>
        <p:sp>
          <p:nvSpPr>
            <p:cNvPr id="121" name="TextBox 12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0xFF60         0x10       SS</a:t>
              </a:r>
            </a:p>
          </p:txBody>
        </p:sp>
        <p:cxnSp>
          <p:nvCxnSpPr>
            <p:cNvPr id="122" name="Straight Connector 121"/>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rot="16200000" flipH="1">
            <a:off x="3524079" y="1414850"/>
            <a:ext cx="276999" cy="0"/>
          </a:xfrm>
          <a:prstGeom prst="line">
            <a:avLst/>
          </a:prstGeom>
          <a:solidFill>
            <a:schemeClr val="bg1">
              <a:lumMod val="85000"/>
            </a:schemeClr>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637593" y="1125381"/>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747217" y="1113590"/>
            <a:ext cx="0" cy="25801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370893" y="8382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144" name="TextBox 143"/>
          <p:cNvSpPr txBox="1"/>
          <p:nvPr/>
        </p:nvSpPr>
        <p:spPr>
          <a:xfrm>
            <a:off x="5080914" y="656969"/>
            <a:ext cx="109495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Built Physics </a:t>
            </a:r>
            <a:r>
              <a:rPr lang="en-US" sz="1200">
                <a:solidFill>
                  <a:srgbClr val="0070C0"/>
                </a:solidFill>
              </a:rPr>
              <a:t>for Streaming</a:t>
            </a:r>
            <a:endParaRPr lang="en-US" sz="1200" dirty="0">
              <a:solidFill>
                <a:srgbClr val="0070C0"/>
              </a:solidFill>
            </a:endParaRPr>
          </a:p>
        </p:txBody>
      </p:sp>
      <p:grpSp>
        <p:nvGrpSpPr>
          <p:cNvPr id="145" name="Group 144"/>
          <p:cNvGrpSpPr/>
          <p:nvPr/>
        </p:nvGrpSpPr>
        <p:grpSpPr>
          <a:xfrm>
            <a:off x="5227893" y="1267599"/>
            <a:ext cx="2209800" cy="276999"/>
            <a:chOff x="6096000" y="990600"/>
            <a:chExt cx="2209800" cy="276999"/>
          </a:xfrm>
          <a:solidFill>
            <a:schemeClr val="bg1"/>
          </a:solidFill>
        </p:grpSpPr>
        <p:grpSp>
          <p:nvGrpSpPr>
            <p:cNvPr id="155" name="Group 154"/>
            <p:cNvGrpSpPr/>
            <p:nvPr/>
          </p:nvGrpSpPr>
          <p:grpSpPr>
            <a:xfrm>
              <a:off x="6096000" y="990600"/>
              <a:ext cx="2209800" cy="276999"/>
              <a:chOff x="6248400" y="1066800"/>
              <a:chExt cx="2209800" cy="276999"/>
            </a:xfrm>
            <a:grpFill/>
          </p:grpSpPr>
          <p:sp>
            <p:nvSpPr>
              <p:cNvPr id="157" name="TextBox 156"/>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0xFF60         0x10       SS</a:t>
                </a:r>
              </a:p>
            </p:txBody>
          </p:sp>
          <p:cxnSp>
            <p:nvCxnSpPr>
              <p:cNvPr id="158" name="Straight Connector 157"/>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386114" y="309876"/>
            <a:ext cx="3409925"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Streaming Physics Event</a:t>
            </a:r>
          </a:p>
        </p:txBody>
      </p:sp>
      <p:sp>
        <p:nvSpPr>
          <p:cNvPr id="179" name="TextBox 178"/>
          <p:cNvSpPr txBox="1"/>
          <p:nvPr/>
        </p:nvSpPr>
        <p:spPr>
          <a:xfrm>
            <a:off x="1995619" y="6276201"/>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Time Slice Bank</a:t>
            </a:r>
          </a:p>
        </p:txBody>
      </p:sp>
      <p:sp>
        <p:nvSpPr>
          <p:cNvPr id="205" name="TextBox 204"/>
          <p:cNvSpPr txBox="1"/>
          <p:nvPr/>
        </p:nvSpPr>
        <p:spPr>
          <a:xfrm>
            <a:off x="1995619" y="4342448"/>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1a TS Bank Len</a:t>
            </a:r>
          </a:p>
        </p:txBody>
      </p:sp>
      <p:sp>
        <p:nvSpPr>
          <p:cNvPr id="211" name="TextBox 210"/>
          <p:cNvSpPr txBox="1"/>
          <p:nvPr/>
        </p:nvSpPr>
        <p:spPr>
          <a:xfrm>
            <a:off x="1995619" y="6006944"/>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mr-IN" sz="1200" b="1" dirty="0">
                <a:latin typeface="Arial" pitchFamily="34" charset="0"/>
                <a:cs typeface="Arial" pitchFamily="34" charset="0"/>
              </a:rPr>
              <a:t>…</a:t>
            </a:r>
            <a:endParaRPr lang="en-US" sz="1200" b="1" dirty="0">
              <a:latin typeface="Arial" pitchFamily="34" charset="0"/>
              <a:cs typeface="Arial" pitchFamily="34" charset="0"/>
            </a:endParaRPr>
          </a:p>
        </p:txBody>
      </p:sp>
      <p:sp>
        <p:nvSpPr>
          <p:cNvPr id="212" name="TextBox 211"/>
          <p:cNvSpPr txBox="1"/>
          <p:nvPr/>
        </p:nvSpPr>
        <p:spPr>
          <a:xfrm>
            <a:off x="1995619" y="5736139"/>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2 Time Slice Bank</a:t>
            </a:r>
          </a:p>
        </p:txBody>
      </p:sp>
      <p:sp>
        <p:nvSpPr>
          <p:cNvPr id="213" name="TextBox 212"/>
          <p:cNvSpPr txBox="1"/>
          <p:nvPr/>
        </p:nvSpPr>
        <p:spPr>
          <a:xfrm>
            <a:off x="1995619" y="5460688"/>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1b Time Slice Bank</a:t>
            </a:r>
          </a:p>
        </p:txBody>
      </p:sp>
      <p:grpSp>
        <p:nvGrpSpPr>
          <p:cNvPr id="3" name="Group 2">
            <a:extLst>
              <a:ext uri="{FF2B5EF4-FFF2-40B4-BE49-F238E27FC236}">
                <a16:creationId xmlns:a16="http://schemas.microsoft.com/office/drawing/2014/main" id="{4ED8126A-B295-3C45-8149-97F2AA8DBDE9}"/>
              </a:ext>
            </a:extLst>
          </p:cNvPr>
          <p:cNvGrpSpPr/>
          <p:nvPr/>
        </p:nvGrpSpPr>
        <p:grpSpPr>
          <a:xfrm>
            <a:off x="1986178" y="1560504"/>
            <a:ext cx="2209800" cy="552450"/>
            <a:chOff x="1986178" y="2396644"/>
            <a:chExt cx="2209800" cy="552450"/>
          </a:xfrm>
        </p:grpSpPr>
        <p:sp>
          <p:nvSpPr>
            <p:cNvPr id="45" name="TextBox 44">
              <a:extLst>
                <a:ext uri="{FF2B5EF4-FFF2-40B4-BE49-F238E27FC236}">
                  <a16:creationId xmlns:a16="http://schemas.microsoft.com/office/drawing/2014/main" id="{97CBA0DE-865E-644E-8707-EBAEB530B512}"/>
                </a:ext>
              </a:extLst>
            </p:cNvPr>
            <p:cNvSpPr txBox="1"/>
            <p:nvPr/>
          </p:nvSpPr>
          <p:spPr>
            <a:xfrm>
              <a:off x="1986178" y="2396644"/>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Stream Info Bank Length</a:t>
              </a:r>
            </a:p>
          </p:txBody>
        </p:sp>
        <p:grpSp>
          <p:nvGrpSpPr>
            <p:cNvPr id="46" name="Group 109">
              <a:extLst>
                <a:ext uri="{FF2B5EF4-FFF2-40B4-BE49-F238E27FC236}">
                  <a16:creationId xmlns:a16="http://schemas.microsoft.com/office/drawing/2014/main" id="{CDBAD332-B071-1F48-AB2C-77487DDDC71C}"/>
                </a:ext>
              </a:extLst>
            </p:cNvPr>
            <p:cNvGrpSpPr/>
            <p:nvPr/>
          </p:nvGrpSpPr>
          <p:grpSpPr>
            <a:xfrm>
              <a:off x="1986178" y="2672094"/>
              <a:ext cx="2209800" cy="277000"/>
              <a:chOff x="1600200" y="971549"/>
              <a:chExt cx="2209800" cy="277000"/>
            </a:xfrm>
            <a:solidFill>
              <a:schemeClr val="accent1">
                <a:lumMod val="20000"/>
                <a:lumOff val="80000"/>
              </a:schemeClr>
            </a:solidFill>
          </p:grpSpPr>
          <p:grpSp>
            <p:nvGrpSpPr>
              <p:cNvPr id="47" name="Group 62">
                <a:extLst>
                  <a:ext uri="{FF2B5EF4-FFF2-40B4-BE49-F238E27FC236}">
                    <a16:creationId xmlns:a16="http://schemas.microsoft.com/office/drawing/2014/main" id="{3FFDB4EB-F11F-DF46-A690-C85D7A87DD22}"/>
                  </a:ext>
                </a:extLst>
              </p:cNvPr>
              <p:cNvGrpSpPr/>
              <p:nvPr/>
            </p:nvGrpSpPr>
            <p:grpSpPr>
              <a:xfrm>
                <a:off x="1600200" y="971549"/>
                <a:ext cx="2209800" cy="277000"/>
                <a:chOff x="3276600" y="1333498"/>
                <a:chExt cx="2209800" cy="277000"/>
              </a:xfrm>
              <a:grpFill/>
            </p:grpSpPr>
            <p:sp>
              <p:nvSpPr>
                <p:cNvPr id="49" name="TextBox 48">
                  <a:extLst>
                    <a:ext uri="{FF2B5EF4-FFF2-40B4-BE49-F238E27FC236}">
                      <a16:creationId xmlns:a16="http://schemas.microsoft.com/office/drawing/2014/main" id="{D8BDA3E8-EF4A-5C42-8878-4A6B79A90AD2}"/>
                    </a:ext>
                  </a:extLst>
                </p:cNvPr>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0xFF31         0x20       SS</a:t>
                  </a:r>
                </a:p>
              </p:txBody>
            </p:sp>
            <p:cxnSp>
              <p:nvCxnSpPr>
                <p:cNvPr id="50" name="Straight Connector 49">
                  <a:extLst>
                    <a:ext uri="{FF2B5EF4-FFF2-40B4-BE49-F238E27FC236}">
                      <a16:creationId xmlns:a16="http://schemas.microsoft.com/office/drawing/2014/main" id="{367D4A2B-FC8E-5342-915F-78A49406EC88}"/>
                    </a:ext>
                  </a:extLst>
                </p:cNvPr>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a:extLst>
                  <a:ext uri="{FF2B5EF4-FFF2-40B4-BE49-F238E27FC236}">
                    <a16:creationId xmlns:a16="http://schemas.microsoft.com/office/drawing/2014/main" id="{98491DE2-600E-3840-BED2-5EBF30DDBC9B}"/>
                  </a:ext>
                </a:extLst>
              </p:cNvPr>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7" name="TextBox 136">
            <a:extLst>
              <a:ext uri="{FF2B5EF4-FFF2-40B4-BE49-F238E27FC236}">
                <a16:creationId xmlns:a16="http://schemas.microsoft.com/office/drawing/2014/main" id="{015E4252-F8E3-F449-86F4-C7F75F191245}"/>
              </a:ext>
            </a:extLst>
          </p:cNvPr>
          <p:cNvSpPr txBox="1"/>
          <p:nvPr/>
        </p:nvSpPr>
        <p:spPr>
          <a:xfrm>
            <a:off x="132125" y="2600764"/>
            <a:ext cx="1602790" cy="584775"/>
          </a:xfrm>
          <a:prstGeom prst="rect">
            <a:avLst/>
          </a:prstGeom>
          <a:noFill/>
          <a:ln>
            <a:noFill/>
            <a:prstDash val="dash"/>
          </a:ln>
        </p:spPr>
        <p:txBody>
          <a:bodyPr wrap="square" rtlCol="0">
            <a:spAutoFit/>
          </a:bodyPr>
          <a:lstStyle/>
          <a:p>
            <a:pPr algn="ctr"/>
            <a:r>
              <a:rPr lang="en-US" sz="1600" dirty="0">
                <a:solidFill>
                  <a:srgbClr val="0070C0"/>
                </a:solidFill>
              </a:rPr>
              <a:t>Stream Info</a:t>
            </a:r>
          </a:p>
          <a:p>
            <a:pPr algn="ctr"/>
            <a:r>
              <a:rPr lang="en-US" sz="1600" dirty="0">
                <a:solidFill>
                  <a:srgbClr val="0070C0"/>
                </a:solidFill>
              </a:rPr>
              <a:t>Bank (SIB)</a:t>
            </a:r>
          </a:p>
        </p:txBody>
      </p:sp>
      <p:sp>
        <p:nvSpPr>
          <p:cNvPr id="138" name="Left Brace 137">
            <a:extLst>
              <a:ext uri="{FF2B5EF4-FFF2-40B4-BE49-F238E27FC236}">
                <a16:creationId xmlns:a16="http://schemas.microsoft.com/office/drawing/2014/main" id="{6722692D-D1F7-AC48-8498-B8FF14BF2336}"/>
              </a:ext>
            </a:extLst>
          </p:cNvPr>
          <p:cNvSpPr/>
          <p:nvPr/>
        </p:nvSpPr>
        <p:spPr>
          <a:xfrm flipH="1">
            <a:off x="4319719" y="2136037"/>
            <a:ext cx="304800" cy="1086979"/>
          </a:xfrm>
          <a:prstGeom prst="leftBrace">
            <a:avLst>
              <a:gd name="adj1" fmla="val 42708"/>
              <a:gd name="adj2" fmla="val 6619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6" name="Group 145">
            <a:extLst>
              <a:ext uri="{FF2B5EF4-FFF2-40B4-BE49-F238E27FC236}">
                <a16:creationId xmlns:a16="http://schemas.microsoft.com/office/drawing/2014/main" id="{F27E406A-2206-DB40-BD86-EBC1919AA0D1}"/>
              </a:ext>
            </a:extLst>
          </p:cNvPr>
          <p:cNvGrpSpPr/>
          <p:nvPr/>
        </p:nvGrpSpPr>
        <p:grpSpPr>
          <a:xfrm>
            <a:off x="1995619" y="2118117"/>
            <a:ext cx="2219325" cy="1104900"/>
            <a:chOff x="1447800" y="1885950"/>
            <a:chExt cx="2219325" cy="1104900"/>
          </a:xfrm>
        </p:grpSpPr>
        <p:sp>
          <p:nvSpPr>
            <p:cNvPr id="147" name="TextBox 146">
              <a:extLst>
                <a:ext uri="{FF2B5EF4-FFF2-40B4-BE49-F238E27FC236}">
                  <a16:creationId xmlns:a16="http://schemas.microsoft.com/office/drawing/2014/main" id="{8A273EC9-854A-5D4A-A70A-9D3EFBE419E2}"/>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sp>
          <p:nvSpPr>
            <p:cNvPr id="148" name="TextBox 147">
              <a:extLst>
                <a:ext uri="{FF2B5EF4-FFF2-40B4-BE49-F238E27FC236}">
                  <a16:creationId xmlns:a16="http://schemas.microsoft.com/office/drawing/2014/main" id="{2EAEF8F1-680D-9A43-A77C-00A11AF656A8}"/>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err="1">
                  <a:latin typeface="Arial" pitchFamily="34" charset="0"/>
                  <a:cs typeface="Arial" pitchFamily="34" charset="0"/>
                </a:rPr>
                <a:t>Avg</a:t>
              </a:r>
              <a:r>
                <a:rPr lang="en-US" sz="1200" b="1" dirty="0">
                  <a:latin typeface="Arial" pitchFamily="34" charset="0"/>
                  <a:cs typeface="Arial" pitchFamily="34" charset="0"/>
                </a:rPr>
                <a:t> Timestamp (31 – 0)</a:t>
              </a:r>
            </a:p>
          </p:txBody>
        </p:sp>
        <p:grpSp>
          <p:nvGrpSpPr>
            <p:cNvPr id="149" name="Group 122">
              <a:extLst>
                <a:ext uri="{FF2B5EF4-FFF2-40B4-BE49-F238E27FC236}">
                  <a16:creationId xmlns:a16="http://schemas.microsoft.com/office/drawing/2014/main" id="{18A923D9-8630-F24C-BF74-199235B25A52}"/>
                </a:ext>
              </a:extLst>
            </p:cNvPr>
            <p:cNvGrpSpPr/>
            <p:nvPr/>
          </p:nvGrpSpPr>
          <p:grpSpPr>
            <a:xfrm>
              <a:off x="1447800" y="1885950"/>
              <a:ext cx="2209800" cy="277000"/>
              <a:chOff x="1600200" y="971549"/>
              <a:chExt cx="2209800" cy="277000"/>
            </a:xfrm>
          </p:grpSpPr>
          <p:grpSp>
            <p:nvGrpSpPr>
              <p:cNvPr id="151" name="Group 62">
                <a:extLst>
                  <a:ext uri="{FF2B5EF4-FFF2-40B4-BE49-F238E27FC236}">
                    <a16:creationId xmlns:a16="http://schemas.microsoft.com/office/drawing/2014/main" id="{9AECEBA3-6194-A045-89C4-3270F02641A4}"/>
                  </a:ext>
                </a:extLst>
              </p:cNvPr>
              <p:cNvGrpSpPr/>
              <p:nvPr/>
            </p:nvGrpSpPr>
            <p:grpSpPr>
              <a:xfrm>
                <a:off x="1600200" y="971549"/>
                <a:ext cx="2209800" cy="277000"/>
                <a:chOff x="3276600" y="1333498"/>
                <a:chExt cx="2209800" cy="277000"/>
              </a:xfrm>
            </p:grpSpPr>
            <p:sp>
              <p:nvSpPr>
                <p:cNvPr id="153" name="TextBox 152">
                  <a:extLst>
                    <a:ext uri="{FF2B5EF4-FFF2-40B4-BE49-F238E27FC236}">
                      <a16:creationId xmlns:a16="http://schemas.microsoft.com/office/drawing/2014/main" id="{EF93566A-99DE-8D46-B76B-A04E9BE097A9}"/>
                    </a:ext>
                  </a:extLst>
                </p:cNvPr>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0x32     0x01       TSS Len</a:t>
                  </a:r>
                </a:p>
              </p:txBody>
            </p:sp>
            <p:cxnSp>
              <p:nvCxnSpPr>
                <p:cNvPr id="154" name="Straight Connector 153">
                  <a:extLst>
                    <a:ext uri="{FF2B5EF4-FFF2-40B4-BE49-F238E27FC236}">
                      <a16:creationId xmlns:a16="http://schemas.microsoft.com/office/drawing/2014/main" id="{A5DF5F3C-D975-F841-A2DA-5B1DB8C7E2FD}"/>
                    </a:ext>
                  </a:extLst>
                </p:cNvPr>
                <p:cNvCxnSpPr>
                  <a:stCxn id="153" idx="0"/>
                  <a:endCxn id="153"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2" name="Straight Connector 151">
                <a:extLst>
                  <a:ext uri="{FF2B5EF4-FFF2-40B4-BE49-F238E27FC236}">
                    <a16:creationId xmlns:a16="http://schemas.microsoft.com/office/drawing/2014/main" id="{21F5F78B-8947-DF45-9E00-C3FA4130B67B}"/>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TextBox 149">
              <a:extLst>
                <a:ext uri="{FF2B5EF4-FFF2-40B4-BE49-F238E27FC236}">
                  <a16:creationId xmlns:a16="http://schemas.microsoft.com/office/drawing/2014/main" id="{DD06192A-2175-6642-99FD-0F679E2CA422}"/>
                </a:ext>
              </a:extLst>
            </p:cNvPr>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err="1">
                  <a:latin typeface="Arial" pitchFamily="34" charset="0"/>
                  <a:cs typeface="Arial" pitchFamily="34" charset="0"/>
                </a:rPr>
                <a:t>Avg</a:t>
              </a:r>
              <a:r>
                <a:rPr lang="en-US" sz="1200" b="1" dirty="0">
                  <a:latin typeface="Arial" pitchFamily="34" charset="0"/>
                  <a:cs typeface="Arial" pitchFamily="34" charset="0"/>
                </a:rPr>
                <a:t> Timestamp (63 – 32)</a:t>
              </a:r>
            </a:p>
          </p:txBody>
        </p:sp>
      </p:grpSp>
      <p:grpSp>
        <p:nvGrpSpPr>
          <p:cNvPr id="159" name="Group 158">
            <a:extLst>
              <a:ext uri="{FF2B5EF4-FFF2-40B4-BE49-F238E27FC236}">
                <a16:creationId xmlns:a16="http://schemas.microsoft.com/office/drawing/2014/main" id="{042C2F53-0D7A-0442-9E64-424C65C968A3}"/>
              </a:ext>
            </a:extLst>
          </p:cNvPr>
          <p:cNvGrpSpPr/>
          <p:nvPr/>
        </p:nvGrpSpPr>
        <p:grpSpPr>
          <a:xfrm>
            <a:off x="1986178" y="3223406"/>
            <a:ext cx="2219241" cy="1113389"/>
            <a:chOff x="1438359" y="1885950"/>
            <a:chExt cx="2219241" cy="1113389"/>
          </a:xfrm>
        </p:grpSpPr>
        <p:sp>
          <p:nvSpPr>
            <p:cNvPr id="160" name="TextBox 159">
              <a:extLst>
                <a:ext uri="{FF2B5EF4-FFF2-40B4-BE49-F238E27FC236}">
                  <a16:creationId xmlns:a16="http://schemas.microsoft.com/office/drawing/2014/main" id="{6FBC32F0-5345-EA46-9C5F-B43500B788BD}"/>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a:t>
              </a:r>
            </a:p>
          </p:txBody>
        </p:sp>
        <p:sp>
          <p:nvSpPr>
            <p:cNvPr id="161" name="TextBox 160">
              <a:extLst>
                <a:ext uri="{FF2B5EF4-FFF2-40B4-BE49-F238E27FC236}">
                  <a16:creationId xmlns:a16="http://schemas.microsoft.com/office/drawing/2014/main" id="{0BC62A95-A609-0C4D-A325-2BF3CCFD777A}"/>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    ROC 2 …</a:t>
              </a:r>
            </a:p>
          </p:txBody>
        </p:sp>
        <p:grpSp>
          <p:nvGrpSpPr>
            <p:cNvPr id="162" name="Group 122">
              <a:extLst>
                <a:ext uri="{FF2B5EF4-FFF2-40B4-BE49-F238E27FC236}">
                  <a16:creationId xmlns:a16="http://schemas.microsoft.com/office/drawing/2014/main" id="{33E7ABD4-268A-854B-9F40-4957F872701F}"/>
                </a:ext>
              </a:extLst>
            </p:cNvPr>
            <p:cNvGrpSpPr/>
            <p:nvPr/>
          </p:nvGrpSpPr>
          <p:grpSpPr>
            <a:xfrm>
              <a:off x="1447800" y="1885950"/>
              <a:ext cx="2209800" cy="277000"/>
              <a:chOff x="1600200" y="971549"/>
              <a:chExt cx="2209800" cy="277000"/>
            </a:xfrm>
          </p:grpSpPr>
          <p:grpSp>
            <p:nvGrpSpPr>
              <p:cNvPr id="164" name="Group 62">
                <a:extLst>
                  <a:ext uri="{FF2B5EF4-FFF2-40B4-BE49-F238E27FC236}">
                    <a16:creationId xmlns:a16="http://schemas.microsoft.com/office/drawing/2014/main" id="{FEA853C8-9466-514A-82BB-E37071FB1776}"/>
                  </a:ext>
                </a:extLst>
              </p:cNvPr>
              <p:cNvGrpSpPr/>
              <p:nvPr/>
            </p:nvGrpSpPr>
            <p:grpSpPr>
              <a:xfrm>
                <a:off x="1600200" y="971549"/>
                <a:ext cx="2209800" cy="277000"/>
                <a:chOff x="3276600" y="1333498"/>
                <a:chExt cx="2209800" cy="277000"/>
              </a:xfrm>
            </p:grpSpPr>
            <p:sp>
              <p:nvSpPr>
                <p:cNvPr id="166" name="TextBox 165">
                  <a:extLst>
                    <a:ext uri="{FF2B5EF4-FFF2-40B4-BE49-F238E27FC236}">
                      <a16:creationId xmlns:a16="http://schemas.microsoft.com/office/drawing/2014/main" id="{8E430FC7-2600-9D47-858A-FF4F45E0DF31}"/>
                    </a:ext>
                  </a:extLst>
                </p:cNvPr>
                <p:cNvSpPr txBox="1"/>
                <p:nvPr/>
              </p:nvSpPr>
              <p:spPr>
                <a:xfrm>
                  <a:off x="3276600" y="1333499"/>
                  <a:ext cx="2209800" cy="276999"/>
                </a:xfrm>
                <a:prstGeom prst="rect">
                  <a:avLst/>
                </a:prstGeom>
                <a:solidFill>
                  <a:srgbClr val="FFFF00">
                    <a:alpha val="24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0x42     0x01       AIS Len</a:t>
                  </a:r>
                </a:p>
              </p:txBody>
            </p:sp>
            <p:cxnSp>
              <p:nvCxnSpPr>
                <p:cNvPr id="167" name="Straight Connector 166">
                  <a:extLst>
                    <a:ext uri="{FF2B5EF4-FFF2-40B4-BE49-F238E27FC236}">
                      <a16:creationId xmlns:a16="http://schemas.microsoft.com/office/drawing/2014/main" id="{BFDA050B-8FC7-EB49-A7FA-E7480824DFF2}"/>
                    </a:ext>
                  </a:extLst>
                </p:cNvPr>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5" name="Straight Connector 164">
                <a:extLst>
                  <a:ext uri="{FF2B5EF4-FFF2-40B4-BE49-F238E27FC236}">
                    <a16:creationId xmlns:a16="http://schemas.microsoft.com/office/drawing/2014/main" id="{36207580-3C12-FB4B-BB1D-72A0A2F08616}"/>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3" name="TextBox 162">
              <a:extLst>
                <a:ext uri="{FF2B5EF4-FFF2-40B4-BE49-F238E27FC236}">
                  <a16:creationId xmlns:a16="http://schemas.microsoft.com/office/drawing/2014/main" id="{4D5BD005-7E2B-7849-8B3E-CA9B1E7170BD}"/>
                </a:ext>
              </a:extLst>
            </p:cNvPr>
            <p:cNvSpPr txBox="1"/>
            <p:nvPr/>
          </p:nvSpPr>
          <p:spPr>
            <a:xfrm>
              <a:off x="1438359" y="272234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a:t>
              </a:r>
            </a:p>
          </p:txBody>
        </p:sp>
      </p:grpSp>
      <p:sp>
        <p:nvSpPr>
          <p:cNvPr id="178" name="Left Brace 177">
            <a:extLst>
              <a:ext uri="{FF2B5EF4-FFF2-40B4-BE49-F238E27FC236}">
                <a16:creationId xmlns:a16="http://schemas.microsoft.com/office/drawing/2014/main" id="{51FD425E-495A-214E-960A-8880A15F2722}"/>
              </a:ext>
            </a:extLst>
          </p:cNvPr>
          <p:cNvSpPr/>
          <p:nvPr/>
        </p:nvSpPr>
        <p:spPr>
          <a:xfrm flipH="1">
            <a:off x="4318112" y="3231214"/>
            <a:ext cx="304800" cy="1097092"/>
          </a:xfrm>
          <a:prstGeom prst="leftBrace">
            <a:avLst>
              <a:gd name="adj1" fmla="val 42708"/>
              <a:gd name="adj2" fmla="val 7622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0" name="TextBox 179">
            <a:extLst>
              <a:ext uri="{FF2B5EF4-FFF2-40B4-BE49-F238E27FC236}">
                <a16:creationId xmlns:a16="http://schemas.microsoft.com/office/drawing/2014/main" id="{6DE5082C-DB56-F045-9C13-29F9851CB068}"/>
              </a:ext>
            </a:extLst>
          </p:cNvPr>
          <p:cNvSpPr txBox="1"/>
          <p:nvPr/>
        </p:nvSpPr>
        <p:spPr>
          <a:xfrm>
            <a:off x="4655612" y="2735472"/>
            <a:ext cx="1884288"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Time Slice Segment (TSS)</a:t>
            </a:r>
            <a:endParaRPr lang="en-US" sz="1200" dirty="0">
              <a:solidFill>
                <a:srgbClr val="0070C0"/>
              </a:solidFill>
            </a:endParaRPr>
          </a:p>
        </p:txBody>
      </p:sp>
      <p:sp>
        <p:nvSpPr>
          <p:cNvPr id="193" name="Left Brace 192">
            <a:extLst>
              <a:ext uri="{FF2B5EF4-FFF2-40B4-BE49-F238E27FC236}">
                <a16:creationId xmlns:a16="http://schemas.microsoft.com/office/drawing/2014/main" id="{5BA994B4-C001-D646-B031-5BEE23A97461}"/>
              </a:ext>
            </a:extLst>
          </p:cNvPr>
          <p:cNvSpPr/>
          <p:nvPr/>
        </p:nvSpPr>
        <p:spPr>
          <a:xfrm>
            <a:off x="1586214" y="1524594"/>
            <a:ext cx="304800" cy="2803712"/>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94" name="TextBox 193">
            <a:extLst>
              <a:ext uri="{FF2B5EF4-FFF2-40B4-BE49-F238E27FC236}">
                <a16:creationId xmlns:a16="http://schemas.microsoft.com/office/drawing/2014/main" id="{40055501-4BAD-7342-A2F1-937015514586}"/>
              </a:ext>
            </a:extLst>
          </p:cNvPr>
          <p:cNvSpPr txBox="1"/>
          <p:nvPr/>
        </p:nvSpPr>
        <p:spPr>
          <a:xfrm>
            <a:off x="1995619" y="4597943"/>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ROC ID          0x10      SS</a:t>
            </a:r>
          </a:p>
        </p:txBody>
      </p:sp>
      <p:cxnSp>
        <p:nvCxnSpPr>
          <p:cNvPr id="195" name="Straight Connector 194">
            <a:extLst>
              <a:ext uri="{FF2B5EF4-FFF2-40B4-BE49-F238E27FC236}">
                <a16:creationId xmlns:a16="http://schemas.microsoft.com/office/drawing/2014/main" id="{699E7C42-9831-AF48-80CD-07548FEE62AC}"/>
              </a:ext>
            </a:extLst>
          </p:cNvPr>
          <p:cNvCxnSpPr/>
          <p:nvPr/>
        </p:nvCxnSpPr>
        <p:spPr>
          <a:xfrm rot="16200000" flipH="1">
            <a:off x="2946520" y="473079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C759E8C-5BCA-094A-9550-45EB2CF8AFAF}"/>
              </a:ext>
            </a:extLst>
          </p:cNvPr>
          <p:cNvCxnSpPr/>
          <p:nvPr/>
        </p:nvCxnSpPr>
        <p:spPr>
          <a:xfrm rot="16200000" flipH="1">
            <a:off x="3536645" y="4729475"/>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A72EEE69-82C6-8545-8CF4-47F5C5147AD5}"/>
              </a:ext>
            </a:extLst>
          </p:cNvPr>
          <p:cNvSpPr txBox="1"/>
          <p:nvPr/>
        </p:nvSpPr>
        <p:spPr>
          <a:xfrm>
            <a:off x="2652139" y="5029910"/>
            <a:ext cx="966918" cy="269978"/>
          </a:xfrm>
          <a:prstGeom prst="rect">
            <a:avLst/>
          </a:prstGeom>
          <a:noFill/>
          <a:ln w="19050">
            <a:noFill/>
          </a:ln>
        </p:spPr>
        <p:txBody>
          <a:bodyPr wrap="square" rtlCol="0">
            <a:spAutoFit/>
          </a:bodyPr>
          <a:lstStyle/>
          <a:p>
            <a:r>
              <a:rPr lang="en-US" sz="1100" b="1" dirty="0">
                <a:latin typeface="Arial" pitchFamily="34" charset="0"/>
                <a:cs typeface="Arial" pitchFamily="34" charset="0"/>
              </a:rPr>
              <a:t>ROC 1 Data</a:t>
            </a:r>
          </a:p>
        </p:txBody>
      </p:sp>
      <p:cxnSp>
        <p:nvCxnSpPr>
          <p:cNvPr id="199" name="Straight Connector 198">
            <a:extLst>
              <a:ext uri="{FF2B5EF4-FFF2-40B4-BE49-F238E27FC236}">
                <a16:creationId xmlns:a16="http://schemas.microsoft.com/office/drawing/2014/main" id="{D379D22D-C070-A545-9BD8-9C4623496827}"/>
              </a:ext>
            </a:extLst>
          </p:cNvPr>
          <p:cNvCxnSpPr/>
          <p:nvPr/>
        </p:nvCxnSpPr>
        <p:spPr>
          <a:xfrm flipH="1">
            <a:off x="7443918" y="1405202"/>
            <a:ext cx="228598" cy="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4EA7F8-0D25-4049-89F9-6FF0479056CF}"/>
              </a:ext>
            </a:extLst>
          </p:cNvPr>
          <p:cNvSpPr txBox="1"/>
          <p:nvPr/>
        </p:nvSpPr>
        <p:spPr>
          <a:xfrm>
            <a:off x="7671553" y="1288899"/>
            <a:ext cx="1068726"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Stream Status</a:t>
            </a:r>
            <a:endParaRPr lang="en-US" sz="1200" dirty="0">
              <a:solidFill>
                <a:srgbClr val="0070C0"/>
              </a:solidFill>
            </a:endParaRPr>
          </a:p>
        </p:txBody>
      </p:sp>
      <p:cxnSp>
        <p:nvCxnSpPr>
          <p:cNvPr id="201" name="Straight Connector 200">
            <a:extLst>
              <a:ext uri="{FF2B5EF4-FFF2-40B4-BE49-F238E27FC236}">
                <a16:creationId xmlns:a16="http://schemas.microsoft.com/office/drawing/2014/main" id="{08DFA8B6-D98F-3A41-A51E-2F3901D04450}"/>
              </a:ext>
            </a:extLst>
          </p:cNvPr>
          <p:cNvCxnSpPr>
            <a:cxnSpLocks/>
          </p:cNvCxnSpPr>
          <p:nvPr/>
        </p:nvCxnSpPr>
        <p:spPr>
          <a:xfrm flipH="1">
            <a:off x="5747217" y="1547040"/>
            <a:ext cx="1144572" cy="2889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4DEBB23-6991-784A-B2CB-54841E3BEB19}"/>
              </a:ext>
            </a:extLst>
          </p:cNvPr>
          <p:cNvCxnSpPr/>
          <p:nvPr/>
        </p:nvCxnSpPr>
        <p:spPr>
          <a:xfrm>
            <a:off x="7443918" y="1531791"/>
            <a:ext cx="228598" cy="33076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206" name="Group 205">
            <a:extLst>
              <a:ext uri="{FF2B5EF4-FFF2-40B4-BE49-F238E27FC236}">
                <a16:creationId xmlns:a16="http://schemas.microsoft.com/office/drawing/2014/main" id="{DC17210C-48BA-6A4A-AEB6-975D3EAC707E}"/>
              </a:ext>
            </a:extLst>
          </p:cNvPr>
          <p:cNvGrpSpPr/>
          <p:nvPr/>
        </p:nvGrpSpPr>
        <p:grpSpPr>
          <a:xfrm>
            <a:off x="5747217" y="1862560"/>
            <a:ext cx="1925300" cy="276999"/>
            <a:chOff x="4648199" y="1510256"/>
            <a:chExt cx="2895600" cy="276999"/>
          </a:xfrm>
        </p:grpSpPr>
        <p:sp>
          <p:nvSpPr>
            <p:cNvPr id="209" name="TextBox 208">
              <a:extLst>
                <a:ext uri="{FF2B5EF4-FFF2-40B4-BE49-F238E27FC236}">
                  <a16:creationId xmlns:a16="http://schemas.microsoft.com/office/drawing/2014/main" id="{4B5522DB-A6D9-7644-9959-F137A4A14464}"/>
                </a:ext>
              </a:extLst>
            </p:cNvPr>
            <p:cNvSpPr txBox="1"/>
            <p:nvPr/>
          </p:nvSpPr>
          <p:spPr>
            <a:xfrm>
              <a:off x="4648199" y="1510256"/>
              <a:ext cx="28956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Err         Total Streams </a:t>
              </a:r>
            </a:p>
          </p:txBody>
        </p:sp>
        <p:cxnSp>
          <p:nvCxnSpPr>
            <p:cNvPr id="208" name="Straight Connector 207">
              <a:extLst>
                <a:ext uri="{FF2B5EF4-FFF2-40B4-BE49-F238E27FC236}">
                  <a16:creationId xmlns:a16="http://schemas.microsoft.com/office/drawing/2014/main" id="{60EC9ED4-ED6E-B044-87C3-8C3F68F4F658}"/>
                </a:ext>
              </a:extLst>
            </p:cNvPr>
            <p:cNvCxnSpPr/>
            <p:nvPr/>
          </p:nvCxnSpPr>
          <p:spPr>
            <a:xfrm rot="16200000" flipH="1">
              <a:off x="5148863" y="1648756"/>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5" name="TextBox 214">
            <a:extLst>
              <a:ext uri="{FF2B5EF4-FFF2-40B4-BE49-F238E27FC236}">
                <a16:creationId xmlns:a16="http://schemas.microsoft.com/office/drawing/2014/main" id="{91E78B9F-FD9E-5340-A784-5AA192031C5F}"/>
              </a:ext>
            </a:extLst>
          </p:cNvPr>
          <p:cNvSpPr txBox="1"/>
          <p:nvPr/>
        </p:nvSpPr>
        <p:spPr>
          <a:xfrm>
            <a:off x="5437139" y="2189728"/>
            <a:ext cx="725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Bit 7</a:t>
            </a:r>
          </a:p>
        </p:txBody>
      </p:sp>
      <p:sp>
        <p:nvSpPr>
          <p:cNvPr id="217" name="TextBox 216">
            <a:extLst>
              <a:ext uri="{FF2B5EF4-FFF2-40B4-BE49-F238E27FC236}">
                <a16:creationId xmlns:a16="http://schemas.microsoft.com/office/drawing/2014/main" id="{41118818-8CFB-BE4A-8596-C7AC95C1D80F}"/>
              </a:ext>
            </a:extLst>
          </p:cNvPr>
          <p:cNvSpPr txBox="1"/>
          <p:nvPr/>
        </p:nvSpPr>
        <p:spPr>
          <a:xfrm>
            <a:off x="6732537" y="2189728"/>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6 - 0</a:t>
            </a:r>
          </a:p>
        </p:txBody>
      </p:sp>
      <p:cxnSp>
        <p:nvCxnSpPr>
          <p:cNvPr id="219" name="Straight Arrow Connector 218">
            <a:extLst>
              <a:ext uri="{FF2B5EF4-FFF2-40B4-BE49-F238E27FC236}">
                <a16:creationId xmlns:a16="http://schemas.microsoft.com/office/drawing/2014/main" id="{EB39086D-639E-E24B-968A-FBEA746AD7AC}"/>
              </a:ext>
            </a:extLst>
          </p:cNvPr>
          <p:cNvCxnSpPr>
            <a:cxnSpLocks/>
          </p:cNvCxnSpPr>
          <p:nvPr/>
        </p:nvCxnSpPr>
        <p:spPr>
          <a:xfrm>
            <a:off x="4251519" y="1974454"/>
            <a:ext cx="1495697"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8C829C1-FA45-4546-AD51-0AD08EF5BEA1}"/>
              </a:ext>
            </a:extLst>
          </p:cNvPr>
          <p:cNvGrpSpPr/>
          <p:nvPr/>
        </p:nvGrpSpPr>
        <p:grpSpPr>
          <a:xfrm>
            <a:off x="4617596" y="3298210"/>
            <a:ext cx="4292488" cy="2492990"/>
            <a:chOff x="4622912" y="3935158"/>
            <a:chExt cx="4292488" cy="2492990"/>
          </a:xfrm>
        </p:grpSpPr>
        <p:sp>
          <p:nvSpPr>
            <p:cNvPr id="182" name="TextBox 181">
              <a:extLst>
                <a:ext uri="{FF2B5EF4-FFF2-40B4-BE49-F238E27FC236}">
                  <a16:creationId xmlns:a16="http://schemas.microsoft.com/office/drawing/2014/main" id="{2AD16822-5ACA-AB41-9768-51238BCE1609}"/>
                </a:ext>
              </a:extLst>
            </p:cNvPr>
            <p:cNvSpPr txBox="1"/>
            <p:nvPr/>
          </p:nvSpPr>
          <p:spPr>
            <a:xfrm>
              <a:off x="4622912" y="3935158"/>
              <a:ext cx="4292488" cy="2492990"/>
            </a:xfrm>
            <a:prstGeom prst="rect">
              <a:avLst/>
            </a:prstGeom>
            <a:noFill/>
            <a:ln w="3175">
              <a:solidFill>
                <a:srgbClr val="0070C0"/>
              </a:solidFill>
              <a:prstDash val="lgDash"/>
            </a:ln>
          </p:spPr>
          <p:txBody>
            <a:bodyPr wrap="square" rtlCol="0">
              <a:spAutoFit/>
            </a:bodyPr>
            <a:lstStyle/>
            <a:p>
              <a:r>
                <a:rPr lang="en-US" sz="1200" dirty="0">
                  <a:solidFill>
                    <a:srgbClr val="0070C0"/>
                  </a:solidFill>
                </a:rPr>
                <a:t>Aggregation Info Segment (AIS)</a:t>
              </a: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r>
                <a:rPr lang="en-US" sz="1200" dirty="0">
                  <a:solidFill>
                    <a:srgbClr val="0070C0"/>
                  </a:solidFill>
                </a:rPr>
                <a:t>SS1 = duplication of SS from ROC (blank if frame missing)</a:t>
              </a:r>
            </a:p>
            <a:p>
              <a:endParaRPr lang="en-US" sz="1200" dirty="0">
                <a:solidFill>
                  <a:srgbClr val="0070C0"/>
                </a:solidFill>
              </a:endParaRPr>
            </a:p>
            <a:p>
              <a:r>
                <a:rPr lang="en-US" sz="1200" dirty="0">
                  <a:solidFill>
                    <a:srgbClr val="0070C0"/>
                  </a:solidFill>
                </a:rPr>
                <a:t>SS2 = For missing frames, </a:t>
              </a:r>
              <a:r>
                <a:rPr lang="en-US" sz="1200" b="1" dirty="0">
                  <a:solidFill>
                    <a:srgbClr val="0070C0"/>
                  </a:solidFill>
                </a:rPr>
                <a:t>Err</a:t>
              </a:r>
              <a:r>
                <a:rPr lang="en-US" sz="1200" dirty="0">
                  <a:solidFill>
                    <a:srgbClr val="0070C0"/>
                  </a:solidFill>
                </a:rPr>
                <a:t> = 1 and </a:t>
              </a:r>
              <a:r>
                <a:rPr lang="en-US" sz="1200" b="1" dirty="0">
                  <a:solidFill>
                    <a:srgbClr val="0070C0"/>
                  </a:solidFill>
                </a:rPr>
                <a:t>Reserved</a:t>
              </a:r>
              <a:r>
                <a:rPr lang="en-US" sz="1200" dirty="0">
                  <a:solidFill>
                    <a:srgbClr val="0070C0"/>
                  </a:solidFill>
                </a:rPr>
                <a:t> holds low 7 bits of missing frame counter,</a:t>
              </a:r>
            </a:p>
            <a:p>
              <a:r>
                <a:rPr lang="en-US" sz="1200" dirty="0">
                  <a:solidFill>
                    <a:srgbClr val="0070C0"/>
                  </a:solidFill>
                </a:rPr>
                <a:t>bits:     15                           14-8</a:t>
              </a:r>
            </a:p>
            <a:p>
              <a:endParaRPr lang="en-US" sz="1200" dirty="0">
                <a:solidFill>
                  <a:srgbClr val="0070C0"/>
                </a:solidFill>
              </a:endParaRPr>
            </a:p>
            <a:p>
              <a:endParaRPr lang="en-US" sz="1200" dirty="0">
                <a:solidFill>
                  <a:srgbClr val="0070C0"/>
                </a:solidFill>
              </a:endParaRPr>
            </a:p>
          </p:txBody>
        </p:sp>
        <p:sp>
          <p:nvSpPr>
            <p:cNvPr id="183" name="TextBox 182">
              <a:extLst>
                <a:ext uri="{FF2B5EF4-FFF2-40B4-BE49-F238E27FC236}">
                  <a16:creationId xmlns:a16="http://schemas.microsoft.com/office/drawing/2014/main" id="{955AA5D9-B2B4-5242-9016-9506C259FF87}"/>
                </a:ext>
              </a:extLst>
            </p:cNvPr>
            <p:cNvSpPr txBox="1"/>
            <p:nvPr/>
          </p:nvSpPr>
          <p:spPr>
            <a:xfrm>
              <a:off x="5046882" y="4318554"/>
              <a:ext cx="3251020"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ROC ID                     SS2                  SS1</a:t>
              </a:r>
            </a:p>
          </p:txBody>
        </p:sp>
        <p:cxnSp>
          <p:nvCxnSpPr>
            <p:cNvPr id="184" name="Straight Connector 183">
              <a:extLst>
                <a:ext uri="{FF2B5EF4-FFF2-40B4-BE49-F238E27FC236}">
                  <a16:creationId xmlns:a16="http://schemas.microsoft.com/office/drawing/2014/main" id="{C50C7CD0-FB6D-D84D-9358-4D18517DD990}"/>
                </a:ext>
              </a:extLst>
            </p:cNvPr>
            <p:cNvCxnSpPr/>
            <p:nvPr/>
          </p:nvCxnSpPr>
          <p:spPr>
            <a:xfrm>
              <a:off x="7427157" y="4318552"/>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8BF941F-6D76-D747-B553-BABBF1738C79}"/>
                </a:ext>
              </a:extLst>
            </p:cNvPr>
            <p:cNvCxnSpPr/>
            <p:nvPr/>
          </p:nvCxnSpPr>
          <p:spPr>
            <a:xfrm>
              <a:off x="6500889" y="431855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3A3C1CA3-1902-B242-BDA3-A5EC062703B6}"/>
                </a:ext>
              </a:extLst>
            </p:cNvPr>
            <p:cNvSpPr txBox="1"/>
            <p:nvPr/>
          </p:nvSpPr>
          <p:spPr>
            <a:xfrm>
              <a:off x="7594271" y="4655566"/>
              <a:ext cx="559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7 - 0</a:t>
              </a:r>
            </a:p>
          </p:txBody>
        </p:sp>
        <p:sp>
          <p:nvSpPr>
            <p:cNvPr id="188" name="TextBox 187">
              <a:extLst>
                <a:ext uri="{FF2B5EF4-FFF2-40B4-BE49-F238E27FC236}">
                  <a16:creationId xmlns:a16="http://schemas.microsoft.com/office/drawing/2014/main" id="{B1A0C845-AC18-F547-8CD7-33C94626F338}"/>
                </a:ext>
              </a:extLst>
            </p:cNvPr>
            <p:cNvSpPr txBox="1"/>
            <p:nvPr/>
          </p:nvSpPr>
          <p:spPr>
            <a:xfrm>
              <a:off x="6637616" y="4650997"/>
              <a:ext cx="651855"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15 - 8</a:t>
              </a:r>
            </a:p>
          </p:txBody>
        </p:sp>
        <p:sp>
          <p:nvSpPr>
            <p:cNvPr id="190" name="TextBox 189">
              <a:extLst>
                <a:ext uri="{FF2B5EF4-FFF2-40B4-BE49-F238E27FC236}">
                  <a16:creationId xmlns:a16="http://schemas.microsoft.com/office/drawing/2014/main" id="{2E5929D4-9D18-8146-B112-C8421A525702}"/>
                </a:ext>
              </a:extLst>
            </p:cNvPr>
            <p:cNvSpPr txBox="1"/>
            <p:nvPr/>
          </p:nvSpPr>
          <p:spPr>
            <a:xfrm>
              <a:off x="5030400" y="4650997"/>
              <a:ext cx="80720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Bits 31-16</a:t>
              </a:r>
            </a:p>
          </p:txBody>
        </p:sp>
        <p:grpSp>
          <p:nvGrpSpPr>
            <p:cNvPr id="4" name="Group 3">
              <a:extLst>
                <a:ext uri="{FF2B5EF4-FFF2-40B4-BE49-F238E27FC236}">
                  <a16:creationId xmlns:a16="http://schemas.microsoft.com/office/drawing/2014/main" id="{1A9A8F10-844F-B845-9558-20FDF1439B70}"/>
                </a:ext>
              </a:extLst>
            </p:cNvPr>
            <p:cNvGrpSpPr/>
            <p:nvPr/>
          </p:nvGrpSpPr>
          <p:grpSpPr>
            <a:xfrm>
              <a:off x="5024575" y="6080670"/>
              <a:ext cx="2589856" cy="261612"/>
              <a:chOff x="5024575" y="6080670"/>
              <a:chExt cx="2589856" cy="261612"/>
            </a:xfrm>
          </p:grpSpPr>
          <p:sp>
            <p:nvSpPr>
              <p:cNvPr id="81" name="TextBox 80">
                <a:extLst>
                  <a:ext uri="{FF2B5EF4-FFF2-40B4-BE49-F238E27FC236}">
                    <a16:creationId xmlns:a16="http://schemas.microsoft.com/office/drawing/2014/main" id="{2391526B-FBD1-2C42-BEC7-3EF280CCA663}"/>
                  </a:ext>
                </a:extLst>
              </p:cNvPr>
              <p:cNvSpPr txBox="1"/>
              <p:nvPr/>
            </p:nvSpPr>
            <p:spPr>
              <a:xfrm>
                <a:off x="5024575" y="6080670"/>
                <a:ext cx="2589856"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Err                      Reserved</a:t>
                </a:r>
              </a:p>
            </p:txBody>
          </p:sp>
          <p:cxnSp>
            <p:nvCxnSpPr>
              <p:cNvPr id="82" name="Straight Connector 81">
                <a:extLst>
                  <a:ext uri="{FF2B5EF4-FFF2-40B4-BE49-F238E27FC236}">
                    <a16:creationId xmlns:a16="http://schemas.microsoft.com/office/drawing/2014/main" id="{7C9982CA-0464-A942-9EE7-9E76AE6B925D}"/>
                  </a:ext>
                </a:extLst>
              </p:cNvPr>
              <p:cNvCxnSpPr/>
              <p:nvPr/>
            </p:nvCxnSpPr>
            <p:spPr>
              <a:xfrm>
                <a:off x="5486400" y="6080670"/>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5" name="TextBox 84">
            <a:extLst>
              <a:ext uri="{FF2B5EF4-FFF2-40B4-BE49-F238E27FC236}">
                <a16:creationId xmlns:a16="http://schemas.microsoft.com/office/drawing/2014/main" id="{8089BB31-81BF-3C4C-89D1-DFEC3A3C81CE}"/>
              </a:ext>
            </a:extLst>
          </p:cNvPr>
          <p:cNvSpPr txBox="1"/>
          <p:nvPr/>
        </p:nvSpPr>
        <p:spPr>
          <a:xfrm>
            <a:off x="4529571" y="5938827"/>
            <a:ext cx="3682644" cy="600164"/>
          </a:xfrm>
          <a:prstGeom prst="rect">
            <a:avLst/>
          </a:prstGeom>
          <a:noFill/>
          <a:ln w="19050">
            <a:noFill/>
          </a:ln>
        </p:spPr>
        <p:txBody>
          <a:bodyPr wrap="square" rtlCol="0">
            <a:spAutoFit/>
          </a:bodyPr>
          <a:lstStyle/>
          <a:p>
            <a:r>
              <a:rPr lang="en-US" sz="1100" b="1" dirty="0">
                <a:latin typeface="Arial" pitchFamily="34" charset="0"/>
                <a:cs typeface="Arial" pitchFamily="34" charset="0"/>
              </a:rPr>
              <a:t>TS Banks: Multiple time slices can be transported as defined in EVIO header. Multiple streams can be included as defined by Stream Status bits.</a:t>
            </a:r>
          </a:p>
        </p:txBody>
      </p:sp>
    </p:spTree>
    <p:extLst>
      <p:ext uri="{BB962C8B-B14F-4D97-AF65-F5344CB8AC3E}">
        <p14:creationId xmlns:p14="http://schemas.microsoft.com/office/powerpoint/2010/main" val="163029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BF48FA37-DD0D-C942-B216-9D2F3D611BF2}"/>
              </a:ext>
            </a:extLst>
          </p:cNvPr>
          <p:cNvCxnSpPr>
            <a:endCxn id="20" idx="1"/>
          </p:cNvCxnSpPr>
          <p:nvPr/>
        </p:nvCxnSpPr>
        <p:spPr>
          <a:xfrm>
            <a:off x="4195979" y="1916075"/>
            <a:ext cx="1031914" cy="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2EC998-D59D-6844-8AC6-8455D9760F5A}"/>
              </a:ext>
            </a:extLst>
          </p:cNvPr>
          <p:cNvSpPr txBox="1"/>
          <p:nvPr/>
        </p:nvSpPr>
        <p:spPr>
          <a:xfrm>
            <a:off x="600559" y="1576864"/>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5" name="Left Brace 4">
            <a:extLst>
              <a:ext uri="{FF2B5EF4-FFF2-40B4-BE49-F238E27FC236}">
                <a16:creationId xmlns:a16="http://schemas.microsoft.com/office/drawing/2014/main" id="{9C8AB3EE-2C1C-0F46-81AA-778B08BA6FA7}"/>
              </a:ext>
            </a:extLst>
          </p:cNvPr>
          <p:cNvSpPr/>
          <p:nvPr/>
        </p:nvSpPr>
        <p:spPr>
          <a:xfrm>
            <a:off x="1605179" y="1500664"/>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8" name="TextBox 7">
            <a:extLst>
              <a:ext uri="{FF2B5EF4-FFF2-40B4-BE49-F238E27FC236}">
                <a16:creationId xmlns:a16="http://schemas.microsoft.com/office/drawing/2014/main" id="{00298634-4FFE-E94F-8A7F-629A42CFA51F}"/>
              </a:ext>
            </a:extLst>
          </p:cNvPr>
          <p:cNvSpPr txBox="1"/>
          <p:nvPr/>
        </p:nvSpPr>
        <p:spPr>
          <a:xfrm>
            <a:off x="1986179" y="1510189"/>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Aggregated Bank Length</a:t>
            </a:r>
          </a:p>
        </p:txBody>
      </p:sp>
      <p:grpSp>
        <p:nvGrpSpPr>
          <p:cNvPr id="9" name="Group 62">
            <a:extLst>
              <a:ext uri="{FF2B5EF4-FFF2-40B4-BE49-F238E27FC236}">
                <a16:creationId xmlns:a16="http://schemas.microsoft.com/office/drawing/2014/main" id="{433E67A7-408E-1E41-A342-3EBBC0CF0E0F}"/>
              </a:ext>
            </a:extLst>
          </p:cNvPr>
          <p:cNvGrpSpPr/>
          <p:nvPr/>
        </p:nvGrpSpPr>
        <p:grpSpPr>
          <a:xfrm>
            <a:off x="1986179" y="1786413"/>
            <a:ext cx="2209800" cy="277000"/>
            <a:chOff x="3276600" y="1333498"/>
            <a:chExt cx="2209800" cy="277000"/>
          </a:xfrm>
          <a:solidFill>
            <a:schemeClr val="bg1">
              <a:lumMod val="85000"/>
            </a:schemeClr>
          </a:solidFill>
        </p:grpSpPr>
        <p:sp>
          <p:nvSpPr>
            <p:cNvPr id="10" name="TextBox 9">
              <a:extLst>
                <a:ext uri="{FF2B5EF4-FFF2-40B4-BE49-F238E27FC236}">
                  <a16:creationId xmlns:a16="http://schemas.microsoft.com/office/drawing/2014/main" id="{4B0609F2-BCF1-3A4A-9878-6CB739722AC1}"/>
                </a:ext>
              </a:extLst>
            </p:cNvPr>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0xFF68         0x10       SS</a:t>
              </a:r>
            </a:p>
          </p:txBody>
        </p:sp>
        <p:cxnSp>
          <p:nvCxnSpPr>
            <p:cNvPr id="11" name="Straight Connector 10">
              <a:extLst>
                <a:ext uri="{FF2B5EF4-FFF2-40B4-BE49-F238E27FC236}">
                  <a16:creationId xmlns:a16="http://schemas.microsoft.com/office/drawing/2014/main" id="{97034709-627E-2D43-975D-B985BF72E9E7}"/>
                </a:ext>
              </a:extLst>
            </p:cNvPr>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4752A64A-FC55-1647-833B-7CD0689E3AF1}"/>
              </a:ext>
            </a:extLst>
          </p:cNvPr>
          <p:cNvCxnSpPr/>
          <p:nvPr/>
        </p:nvCxnSpPr>
        <p:spPr>
          <a:xfrm rot="16200000" flipH="1">
            <a:off x="3524079" y="1924914"/>
            <a:ext cx="276999" cy="0"/>
          </a:xfrm>
          <a:prstGeom prst="line">
            <a:avLst/>
          </a:prstGeom>
          <a:solidFill>
            <a:schemeClr val="bg1">
              <a:lumMod val="85000"/>
            </a:schemeClr>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DF82D3-2979-AD40-AE09-8B537FBA9DE4}"/>
              </a:ext>
            </a:extLst>
          </p:cNvPr>
          <p:cNvCxnSpPr/>
          <p:nvPr/>
        </p:nvCxnSpPr>
        <p:spPr>
          <a:xfrm>
            <a:off x="6637593" y="1635445"/>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723887-75B6-7D4D-9CD3-A53FA5EEF2EA}"/>
              </a:ext>
            </a:extLst>
          </p:cNvPr>
          <p:cNvCxnSpPr/>
          <p:nvPr/>
        </p:nvCxnSpPr>
        <p:spPr>
          <a:xfrm>
            <a:off x="5747217" y="1623654"/>
            <a:ext cx="0" cy="25801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81B34B6-CA09-DC4D-A466-D616EF4BB173}"/>
              </a:ext>
            </a:extLst>
          </p:cNvPr>
          <p:cNvSpPr txBox="1"/>
          <p:nvPr/>
        </p:nvSpPr>
        <p:spPr>
          <a:xfrm>
            <a:off x="6370893" y="1348264"/>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16" name="TextBox 15">
            <a:extLst>
              <a:ext uri="{FF2B5EF4-FFF2-40B4-BE49-F238E27FC236}">
                <a16:creationId xmlns:a16="http://schemas.microsoft.com/office/drawing/2014/main" id="{B39CCDB4-F23F-C14E-90A3-3EA860538CE4}"/>
              </a:ext>
            </a:extLst>
          </p:cNvPr>
          <p:cNvSpPr txBox="1"/>
          <p:nvPr/>
        </p:nvSpPr>
        <p:spPr>
          <a:xfrm>
            <a:off x="5080914" y="1167033"/>
            <a:ext cx="109495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Built Physics </a:t>
            </a:r>
            <a:r>
              <a:rPr lang="en-US" sz="1200">
                <a:solidFill>
                  <a:srgbClr val="0070C0"/>
                </a:solidFill>
              </a:rPr>
              <a:t>for Streaming</a:t>
            </a:r>
            <a:endParaRPr lang="en-US" sz="1200" dirty="0">
              <a:solidFill>
                <a:srgbClr val="0070C0"/>
              </a:solidFill>
            </a:endParaRPr>
          </a:p>
        </p:txBody>
      </p:sp>
      <p:grpSp>
        <p:nvGrpSpPr>
          <p:cNvPr id="17" name="Group 16">
            <a:extLst>
              <a:ext uri="{FF2B5EF4-FFF2-40B4-BE49-F238E27FC236}">
                <a16:creationId xmlns:a16="http://schemas.microsoft.com/office/drawing/2014/main" id="{6092A783-1D70-F942-A998-24F716496AD7}"/>
              </a:ext>
            </a:extLst>
          </p:cNvPr>
          <p:cNvGrpSpPr/>
          <p:nvPr/>
        </p:nvGrpSpPr>
        <p:grpSpPr>
          <a:xfrm>
            <a:off x="5227893" y="1777663"/>
            <a:ext cx="2209800" cy="276999"/>
            <a:chOff x="6096000" y="990600"/>
            <a:chExt cx="2209800" cy="276999"/>
          </a:xfrm>
          <a:solidFill>
            <a:schemeClr val="bg1"/>
          </a:solidFill>
        </p:grpSpPr>
        <p:grpSp>
          <p:nvGrpSpPr>
            <p:cNvPr id="18" name="Group 17">
              <a:extLst>
                <a:ext uri="{FF2B5EF4-FFF2-40B4-BE49-F238E27FC236}">
                  <a16:creationId xmlns:a16="http://schemas.microsoft.com/office/drawing/2014/main" id="{9A9CB886-34DB-434F-BEFC-AA4377FCA061}"/>
                </a:ext>
              </a:extLst>
            </p:cNvPr>
            <p:cNvGrpSpPr/>
            <p:nvPr/>
          </p:nvGrpSpPr>
          <p:grpSpPr>
            <a:xfrm>
              <a:off x="6096000" y="990600"/>
              <a:ext cx="2209800" cy="276999"/>
              <a:chOff x="6248400" y="1066800"/>
              <a:chExt cx="2209800" cy="276999"/>
            </a:xfrm>
            <a:grpFill/>
          </p:grpSpPr>
          <p:sp>
            <p:nvSpPr>
              <p:cNvPr id="20" name="TextBox 19">
                <a:extLst>
                  <a:ext uri="{FF2B5EF4-FFF2-40B4-BE49-F238E27FC236}">
                    <a16:creationId xmlns:a16="http://schemas.microsoft.com/office/drawing/2014/main" id="{9FD1B37D-F13D-9645-B8D8-FEABD3C4A379}"/>
                  </a:ext>
                </a:extLst>
              </p:cNvPr>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0xFF68         0x10       SS</a:t>
                </a:r>
              </a:p>
            </p:txBody>
          </p:sp>
          <p:cxnSp>
            <p:nvCxnSpPr>
              <p:cNvPr id="21" name="Straight Connector 20">
                <a:extLst>
                  <a:ext uri="{FF2B5EF4-FFF2-40B4-BE49-F238E27FC236}">
                    <a16:creationId xmlns:a16="http://schemas.microsoft.com/office/drawing/2014/main" id="{15EC663D-3EF1-454D-98A7-D8BA0A3F29E5}"/>
                  </a:ext>
                </a:extLst>
              </p:cNvPr>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3E3C1749-DCC5-7041-ACC3-94B6BC25A070}"/>
                </a:ext>
              </a:extLst>
            </p:cNvPr>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00551645-8E6D-674B-9843-899DC69CAE66}"/>
              </a:ext>
            </a:extLst>
          </p:cNvPr>
          <p:cNvSpPr txBox="1"/>
          <p:nvPr/>
        </p:nvSpPr>
        <p:spPr>
          <a:xfrm>
            <a:off x="399235" y="681755"/>
            <a:ext cx="498478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Streaming Physics Event Empty Frame</a:t>
            </a:r>
          </a:p>
        </p:txBody>
      </p:sp>
      <p:grpSp>
        <p:nvGrpSpPr>
          <p:cNvPr id="28" name="Group 27">
            <a:extLst>
              <a:ext uri="{FF2B5EF4-FFF2-40B4-BE49-F238E27FC236}">
                <a16:creationId xmlns:a16="http://schemas.microsoft.com/office/drawing/2014/main" id="{62CB2767-31F9-D34B-B220-505F023A9E20}"/>
              </a:ext>
            </a:extLst>
          </p:cNvPr>
          <p:cNvGrpSpPr/>
          <p:nvPr/>
        </p:nvGrpSpPr>
        <p:grpSpPr>
          <a:xfrm>
            <a:off x="1986178" y="2070568"/>
            <a:ext cx="2209800" cy="552450"/>
            <a:chOff x="1986178" y="2396644"/>
            <a:chExt cx="2209800" cy="552450"/>
          </a:xfrm>
        </p:grpSpPr>
        <p:sp>
          <p:nvSpPr>
            <p:cNvPr id="29" name="TextBox 28">
              <a:extLst>
                <a:ext uri="{FF2B5EF4-FFF2-40B4-BE49-F238E27FC236}">
                  <a16:creationId xmlns:a16="http://schemas.microsoft.com/office/drawing/2014/main" id="{276F6ED5-180E-0947-B39E-F96E79A8A0EE}"/>
                </a:ext>
              </a:extLst>
            </p:cNvPr>
            <p:cNvSpPr txBox="1"/>
            <p:nvPr/>
          </p:nvSpPr>
          <p:spPr>
            <a:xfrm>
              <a:off x="1986178" y="2396644"/>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Stream Info Bank Length</a:t>
              </a:r>
            </a:p>
          </p:txBody>
        </p:sp>
        <p:grpSp>
          <p:nvGrpSpPr>
            <p:cNvPr id="30" name="Group 109">
              <a:extLst>
                <a:ext uri="{FF2B5EF4-FFF2-40B4-BE49-F238E27FC236}">
                  <a16:creationId xmlns:a16="http://schemas.microsoft.com/office/drawing/2014/main" id="{8FB3D98E-291F-394A-AED3-DFFFFADF93B8}"/>
                </a:ext>
              </a:extLst>
            </p:cNvPr>
            <p:cNvGrpSpPr/>
            <p:nvPr/>
          </p:nvGrpSpPr>
          <p:grpSpPr>
            <a:xfrm>
              <a:off x="1986178" y="2672094"/>
              <a:ext cx="2209800" cy="277000"/>
              <a:chOff x="1600200" y="971549"/>
              <a:chExt cx="2209800" cy="277000"/>
            </a:xfrm>
            <a:solidFill>
              <a:schemeClr val="accent1">
                <a:lumMod val="20000"/>
                <a:lumOff val="80000"/>
              </a:schemeClr>
            </a:solidFill>
          </p:grpSpPr>
          <p:grpSp>
            <p:nvGrpSpPr>
              <p:cNvPr id="31" name="Group 62">
                <a:extLst>
                  <a:ext uri="{FF2B5EF4-FFF2-40B4-BE49-F238E27FC236}">
                    <a16:creationId xmlns:a16="http://schemas.microsoft.com/office/drawing/2014/main" id="{858FE687-6189-D14F-B349-9FC5D459ACA4}"/>
                  </a:ext>
                </a:extLst>
              </p:cNvPr>
              <p:cNvGrpSpPr/>
              <p:nvPr/>
            </p:nvGrpSpPr>
            <p:grpSpPr>
              <a:xfrm>
                <a:off x="1600200" y="971549"/>
                <a:ext cx="2209800" cy="277000"/>
                <a:chOff x="3276600" y="1333498"/>
                <a:chExt cx="2209800" cy="277000"/>
              </a:xfrm>
              <a:grpFill/>
            </p:grpSpPr>
            <p:sp>
              <p:nvSpPr>
                <p:cNvPr id="33" name="TextBox 32">
                  <a:extLst>
                    <a:ext uri="{FF2B5EF4-FFF2-40B4-BE49-F238E27FC236}">
                      <a16:creationId xmlns:a16="http://schemas.microsoft.com/office/drawing/2014/main" id="{E1A22266-AC0C-C24E-AA25-442B7A2A66AB}"/>
                    </a:ext>
                  </a:extLst>
                </p:cNvPr>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0xFF32         0x20       SS</a:t>
                  </a:r>
                </a:p>
              </p:txBody>
            </p:sp>
            <p:cxnSp>
              <p:nvCxnSpPr>
                <p:cNvPr id="34" name="Straight Connector 33">
                  <a:extLst>
                    <a:ext uri="{FF2B5EF4-FFF2-40B4-BE49-F238E27FC236}">
                      <a16:creationId xmlns:a16="http://schemas.microsoft.com/office/drawing/2014/main" id="{C4328E8C-2F0A-BD41-BDE7-EE4EE7F5C68A}"/>
                    </a:ext>
                  </a:extLst>
                </p:cNvPr>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5A453F3F-9E48-FA4F-9ABD-3348A9C2772B}"/>
                  </a:ext>
                </a:extLst>
              </p:cNvPr>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A5B44589-0901-9A47-94ED-611BBAE11743}"/>
              </a:ext>
            </a:extLst>
          </p:cNvPr>
          <p:cNvSpPr txBox="1"/>
          <p:nvPr/>
        </p:nvSpPr>
        <p:spPr>
          <a:xfrm>
            <a:off x="132125" y="3110828"/>
            <a:ext cx="1602790" cy="584775"/>
          </a:xfrm>
          <a:prstGeom prst="rect">
            <a:avLst/>
          </a:prstGeom>
          <a:noFill/>
          <a:ln>
            <a:noFill/>
            <a:prstDash val="dash"/>
          </a:ln>
        </p:spPr>
        <p:txBody>
          <a:bodyPr wrap="square" rtlCol="0">
            <a:spAutoFit/>
          </a:bodyPr>
          <a:lstStyle/>
          <a:p>
            <a:pPr algn="ctr"/>
            <a:r>
              <a:rPr lang="en-US" sz="1600" dirty="0">
                <a:solidFill>
                  <a:srgbClr val="0070C0"/>
                </a:solidFill>
              </a:rPr>
              <a:t>Stream Info</a:t>
            </a:r>
          </a:p>
          <a:p>
            <a:pPr algn="ctr"/>
            <a:r>
              <a:rPr lang="en-US" sz="1600" dirty="0">
                <a:solidFill>
                  <a:srgbClr val="0070C0"/>
                </a:solidFill>
              </a:rPr>
              <a:t>Bank (SIB)</a:t>
            </a:r>
          </a:p>
        </p:txBody>
      </p:sp>
      <p:sp>
        <p:nvSpPr>
          <p:cNvPr id="36" name="Left Brace 35">
            <a:extLst>
              <a:ext uri="{FF2B5EF4-FFF2-40B4-BE49-F238E27FC236}">
                <a16:creationId xmlns:a16="http://schemas.microsoft.com/office/drawing/2014/main" id="{EB62CB6F-0322-F547-9002-BC30F5C54AF8}"/>
              </a:ext>
            </a:extLst>
          </p:cNvPr>
          <p:cNvSpPr/>
          <p:nvPr/>
        </p:nvSpPr>
        <p:spPr>
          <a:xfrm flipH="1">
            <a:off x="4319719" y="2646101"/>
            <a:ext cx="304800" cy="1086979"/>
          </a:xfrm>
          <a:prstGeom prst="leftBrace">
            <a:avLst>
              <a:gd name="adj1" fmla="val 42708"/>
              <a:gd name="adj2" fmla="val 6619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a:extLst>
              <a:ext uri="{FF2B5EF4-FFF2-40B4-BE49-F238E27FC236}">
                <a16:creationId xmlns:a16="http://schemas.microsoft.com/office/drawing/2014/main" id="{B032307B-7A67-9B41-A8F2-596742A4C8A3}"/>
              </a:ext>
            </a:extLst>
          </p:cNvPr>
          <p:cNvGrpSpPr/>
          <p:nvPr/>
        </p:nvGrpSpPr>
        <p:grpSpPr>
          <a:xfrm>
            <a:off x="1995619" y="2628181"/>
            <a:ext cx="2219325" cy="1104900"/>
            <a:chOff x="1447800" y="1885950"/>
            <a:chExt cx="2219325" cy="1104900"/>
          </a:xfrm>
        </p:grpSpPr>
        <p:sp>
          <p:nvSpPr>
            <p:cNvPr id="38" name="TextBox 37">
              <a:extLst>
                <a:ext uri="{FF2B5EF4-FFF2-40B4-BE49-F238E27FC236}">
                  <a16:creationId xmlns:a16="http://schemas.microsoft.com/office/drawing/2014/main" id="{5B9FEF22-EDF9-A644-A5D6-AD01DE4B7C15}"/>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sp>
          <p:nvSpPr>
            <p:cNvPr id="39" name="TextBox 38">
              <a:extLst>
                <a:ext uri="{FF2B5EF4-FFF2-40B4-BE49-F238E27FC236}">
                  <a16:creationId xmlns:a16="http://schemas.microsoft.com/office/drawing/2014/main" id="{C55CAEE1-F185-444E-97C7-73A3CF30B86E}"/>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Est Timestamp (31 – 0)</a:t>
              </a:r>
            </a:p>
          </p:txBody>
        </p:sp>
        <p:grpSp>
          <p:nvGrpSpPr>
            <p:cNvPr id="40" name="Group 122">
              <a:extLst>
                <a:ext uri="{FF2B5EF4-FFF2-40B4-BE49-F238E27FC236}">
                  <a16:creationId xmlns:a16="http://schemas.microsoft.com/office/drawing/2014/main" id="{AFF53CBA-9B11-234C-919A-0B4948920339}"/>
                </a:ext>
              </a:extLst>
            </p:cNvPr>
            <p:cNvGrpSpPr/>
            <p:nvPr/>
          </p:nvGrpSpPr>
          <p:grpSpPr>
            <a:xfrm>
              <a:off x="1447800" y="1885950"/>
              <a:ext cx="2209800" cy="277000"/>
              <a:chOff x="1600200" y="971549"/>
              <a:chExt cx="2209800" cy="277000"/>
            </a:xfrm>
          </p:grpSpPr>
          <p:grpSp>
            <p:nvGrpSpPr>
              <p:cNvPr id="42" name="Group 62">
                <a:extLst>
                  <a:ext uri="{FF2B5EF4-FFF2-40B4-BE49-F238E27FC236}">
                    <a16:creationId xmlns:a16="http://schemas.microsoft.com/office/drawing/2014/main" id="{27115402-6DFA-FB4F-8F96-9F5C0526E28A}"/>
                  </a:ext>
                </a:extLst>
              </p:cNvPr>
              <p:cNvGrpSpPr/>
              <p:nvPr/>
            </p:nvGrpSpPr>
            <p:grpSpPr>
              <a:xfrm>
                <a:off x="1600200" y="971549"/>
                <a:ext cx="2209800" cy="277000"/>
                <a:chOff x="3276600" y="1333498"/>
                <a:chExt cx="2209800" cy="277000"/>
              </a:xfrm>
            </p:grpSpPr>
            <p:sp>
              <p:nvSpPr>
                <p:cNvPr id="44" name="TextBox 43">
                  <a:extLst>
                    <a:ext uri="{FF2B5EF4-FFF2-40B4-BE49-F238E27FC236}">
                      <a16:creationId xmlns:a16="http://schemas.microsoft.com/office/drawing/2014/main" id="{3C467AD8-A289-4943-9B16-7740F6E64ACC}"/>
                    </a:ext>
                  </a:extLst>
                </p:cNvPr>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0x32     0x01       TSS Len</a:t>
                  </a:r>
                </a:p>
              </p:txBody>
            </p:sp>
            <p:cxnSp>
              <p:nvCxnSpPr>
                <p:cNvPr id="45" name="Straight Connector 44">
                  <a:extLst>
                    <a:ext uri="{FF2B5EF4-FFF2-40B4-BE49-F238E27FC236}">
                      <a16:creationId xmlns:a16="http://schemas.microsoft.com/office/drawing/2014/main" id="{DC227F40-996F-3A4A-8A8A-022C491D9C71}"/>
                    </a:ext>
                  </a:extLst>
                </p:cNvPr>
                <p:cNvCxnSpPr>
                  <a:stCxn id="44" idx="0"/>
                  <a:endCxn id="44"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a:extLst>
                  <a:ext uri="{FF2B5EF4-FFF2-40B4-BE49-F238E27FC236}">
                    <a16:creationId xmlns:a16="http://schemas.microsoft.com/office/drawing/2014/main" id="{F2F5B6AF-3E3D-E44A-831D-1C4BFB74766A}"/>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27A59668-9BF0-FF43-80A4-EB8F190FFD32}"/>
                </a:ext>
              </a:extLst>
            </p:cNvPr>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Est Timestamp (63 – 32)</a:t>
              </a:r>
            </a:p>
          </p:txBody>
        </p:sp>
      </p:grpSp>
      <p:grpSp>
        <p:nvGrpSpPr>
          <p:cNvPr id="46" name="Group 45">
            <a:extLst>
              <a:ext uri="{FF2B5EF4-FFF2-40B4-BE49-F238E27FC236}">
                <a16:creationId xmlns:a16="http://schemas.microsoft.com/office/drawing/2014/main" id="{371A9D23-E9D9-B044-96C2-E297D90B3215}"/>
              </a:ext>
            </a:extLst>
          </p:cNvPr>
          <p:cNvGrpSpPr/>
          <p:nvPr/>
        </p:nvGrpSpPr>
        <p:grpSpPr>
          <a:xfrm>
            <a:off x="1995619" y="3733470"/>
            <a:ext cx="2217888" cy="1104898"/>
            <a:chOff x="1447800" y="1885950"/>
            <a:chExt cx="2217888" cy="1104898"/>
          </a:xfrm>
        </p:grpSpPr>
        <p:sp>
          <p:nvSpPr>
            <p:cNvPr id="47" name="TextBox 46">
              <a:extLst>
                <a:ext uri="{FF2B5EF4-FFF2-40B4-BE49-F238E27FC236}">
                  <a16:creationId xmlns:a16="http://schemas.microsoft.com/office/drawing/2014/main" id="{87483EA2-FFD5-ED49-A990-CBE571556317}"/>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a:t>
              </a:r>
            </a:p>
          </p:txBody>
        </p:sp>
        <p:sp>
          <p:nvSpPr>
            <p:cNvPr id="48" name="TextBox 47">
              <a:extLst>
                <a:ext uri="{FF2B5EF4-FFF2-40B4-BE49-F238E27FC236}">
                  <a16:creationId xmlns:a16="http://schemas.microsoft.com/office/drawing/2014/main" id="{1A5C6235-CA77-944E-9494-FCD58327CA7A}"/>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    ROC 2 …</a:t>
              </a:r>
            </a:p>
          </p:txBody>
        </p:sp>
        <p:grpSp>
          <p:nvGrpSpPr>
            <p:cNvPr id="49" name="Group 122">
              <a:extLst>
                <a:ext uri="{FF2B5EF4-FFF2-40B4-BE49-F238E27FC236}">
                  <a16:creationId xmlns:a16="http://schemas.microsoft.com/office/drawing/2014/main" id="{C023B509-A89A-0B44-B015-5E6A47FAE515}"/>
                </a:ext>
              </a:extLst>
            </p:cNvPr>
            <p:cNvGrpSpPr/>
            <p:nvPr/>
          </p:nvGrpSpPr>
          <p:grpSpPr>
            <a:xfrm>
              <a:off x="1447800" y="1885950"/>
              <a:ext cx="2209800" cy="277000"/>
              <a:chOff x="1600200" y="971549"/>
              <a:chExt cx="2209800" cy="277000"/>
            </a:xfrm>
          </p:grpSpPr>
          <p:grpSp>
            <p:nvGrpSpPr>
              <p:cNvPr id="51" name="Group 62">
                <a:extLst>
                  <a:ext uri="{FF2B5EF4-FFF2-40B4-BE49-F238E27FC236}">
                    <a16:creationId xmlns:a16="http://schemas.microsoft.com/office/drawing/2014/main" id="{DCD7DA4C-9526-4847-8C5B-BB587261C065}"/>
                  </a:ext>
                </a:extLst>
              </p:cNvPr>
              <p:cNvGrpSpPr/>
              <p:nvPr/>
            </p:nvGrpSpPr>
            <p:grpSpPr>
              <a:xfrm>
                <a:off x="1600200" y="971549"/>
                <a:ext cx="2209800" cy="277000"/>
                <a:chOff x="3276600" y="1333498"/>
                <a:chExt cx="2209800" cy="277000"/>
              </a:xfrm>
            </p:grpSpPr>
            <p:sp>
              <p:nvSpPr>
                <p:cNvPr id="53" name="TextBox 52">
                  <a:extLst>
                    <a:ext uri="{FF2B5EF4-FFF2-40B4-BE49-F238E27FC236}">
                      <a16:creationId xmlns:a16="http://schemas.microsoft.com/office/drawing/2014/main" id="{BA807F77-54A5-2A41-813A-BC9BAE5B21BD}"/>
                    </a:ext>
                  </a:extLst>
                </p:cNvPr>
                <p:cNvSpPr txBox="1"/>
                <p:nvPr/>
              </p:nvSpPr>
              <p:spPr>
                <a:xfrm>
                  <a:off x="3276600" y="1333499"/>
                  <a:ext cx="2209800" cy="276999"/>
                </a:xfrm>
                <a:prstGeom prst="rect">
                  <a:avLst/>
                </a:prstGeom>
                <a:solidFill>
                  <a:srgbClr val="FFFF00">
                    <a:alpha val="24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0x42     0x01       AIS Len</a:t>
                  </a:r>
                </a:p>
              </p:txBody>
            </p:sp>
            <p:cxnSp>
              <p:nvCxnSpPr>
                <p:cNvPr id="54" name="Straight Connector 53">
                  <a:extLst>
                    <a:ext uri="{FF2B5EF4-FFF2-40B4-BE49-F238E27FC236}">
                      <a16:creationId xmlns:a16="http://schemas.microsoft.com/office/drawing/2014/main" id="{184C73C9-58B4-334B-9F31-A2B381CDB3FE}"/>
                    </a:ext>
                  </a:extLst>
                </p:cNvPr>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a:extLst>
                  <a:ext uri="{FF2B5EF4-FFF2-40B4-BE49-F238E27FC236}">
                    <a16:creationId xmlns:a16="http://schemas.microsoft.com/office/drawing/2014/main" id="{B791C384-ABF7-194E-9FCF-188AFF219485}"/>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65BC650A-0E47-5841-B8E2-AA057F6DECB0}"/>
                </a:ext>
              </a:extLst>
            </p:cNvPr>
            <p:cNvSpPr txBox="1"/>
            <p:nvPr/>
          </p:nvSpPr>
          <p:spPr>
            <a:xfrm>
              <a:off x="1455888" y="271384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a:t>
              </a:r>
            </a:p>
          </p:txBody>
        </p:sp>
      </p:grpSp>
      <p:sp>
        <p:nvSpPr>
          <p:cNvPr id="55" name="Left Brace 54">
            <a:extLst>
              <a:ext uri="{FF2B5EF4-FFF2-40B4-BE49-F238E27FC236}">
                <a16:creationId xmlns:a16="http://schemas.microsoft.com/office/drawing/2014/main" id="{51F6AB58-3D18-C042-9FA1-BB43E9F5D709}"/>
              </a:ext>
            </a:extLst>
          </p:cNvPr>
          <p:cNvSpPr/>
          <p:nvPr/>
        </p:nvSpPr>
        <p:spPr>
          <a:xfrm flipH="1">
            <a:off x="4318112" y="3741278"/>
            <a:ext cx="304800" cy="1097092"/>
          </a:xfrm>
          <a:prstGeom prst="leftBrace">
            <a:avLst>
              <a:gd name="adj1" fmla="val 42708"/>
              <a:gd name="adj2" fmla="val 7622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8C3C084E-6D56-BE49-84F2-BAE147B898A2}"/>
              </a:ext>
            </a:extLst>
          </p:cNvPr>
          <p:cNvSpPr txBox="1"/>
          <p:nvPr/>
        </p:nvSpPr>
        <p:spPr>
          <a:xfrm>
            <a:off x="4655612" y="3245536"/>
            <a:ext cx="1884288"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Time Slice Segment (TSS)</a:t>
            </a:r>
            <a:endParaRPr lang="en-US" sz="1200" dirty="0">
              <a:solidFill>
                <a:srgbClr val="0070C0"/>
              </a:solidFill>
            </a:endParaRPr>
          </a:p>
        </p:txBody>
      </p:sp>
      <p:sp>
        <p:nvSpPr>
          <p:cNvPr id="57" name="Left Brace 56">
            <a:extLst>
              <a:ext uri="{FF2B5EF4-FFF2-40B4-BE49-F238E27FC236}">
                <a16:creationId xmlns:a16="http://schemas.microsoft.com/office/drawing/2014/main" id="{0B967A86-BAF6-AD4F-856A-4344E93F31FE}"/>
              </a:ext>
            </a:extLst>
          </p:cNvPr>
          <p:cNvSpPr/>
          <p:nvPr/>
        </p:nvSpPr>
        <p:spPr>
          <a:xfrm>
            <a:off x="1586214" y="2034658"/>
            <a:ext cx="304800" cy="2803712"/>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62" name="Straight Connector 61">
            <a:extLst>
              <a:ext uri="{FF2B5EF4-FFF2-40B4-BE49-F238E27FC236}">
                <a16:creationId xmlns:a16="http://schemas.microsoft.com/office/drawing/2014/main" id="{907317B9-C030-3143-86FE-909B25BDC974}"/>
              </a:ext>
            </a:extLst>
          </p:cNvPr>
          <p:cNvCxnSpPr/>
          <p:nvPr/>
        </p:nvCxnSpPr>
        <p:spPr>
          <a:xfrm flipH="1">
            <a:off x="7443918" y="1915266"/>
            <a:ext cx="228598"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EB16BAA-8DB2-634F-B944-3FF38F035F27}"/>
              </a:ext>
            </a:extLst>
          </p:cNvPr>
          <p:cNvSpPr txBox="1"/>
          <p:nvPr/>
        </p:nvSpPr>
        <p:spPr>
          <a:xfrm>
            <a:off x="7671553" y="1798963"/>
            <a:ext cx="1068726"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Stream Status</a:t>
            </a:r>
            <a:endParaRPr lang="en-US" sz="1200" dirty="0">
              <a:solidFill>
                <a:srgbClr val="0070C0"/>
              </a:solidFill>
            </a:endParaRPr>
          </a:p>
        </p:txBody>
      </p:sp>
      <p:cxnSp>
        <p:nvCxnSpPr>
          <p:cNvPr id="64" name="Straight Connector 63">
            <a:extLst>
              <a:ext uri="{FF2B5EF4-FFF2-40B4-BE49-F238E27FC236}">
                <a16:creationId xmlns:a16="http://schemas.microsoft.com/office/drawing/2014/main" id="{CF0BEAEB-062E-434A-A905-05636F181C80}"/>
              </a:ext>
            </a:extLst>
          </p:cNvPr>
          <p:cNvCxnSpPr>
            <a:cxnSpLocks/>
          </p:cNvCxnSpPr>
          <p:nvPr/>
        </p:nvCxnSpPr>
        <p:spPr>
          <a:xfrm flipH="1">
            <a:off x="5747217" y="2057104"/>
            <a:ext cx="1144572" cy="2889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521F1A5-0F36-644F-AC3E-BC4756B8A51A}"/>
              </a:ext>
            </a:extLst>
          </p:cNvPr>
          <p:cNvCxnSpPr/>
          <p:nvPr/>
        </p:nvCxnSpPr>
        <p:spPr>
          <a:xfrm>
            <a:off x="7443918" y="2041855"/>
            <a:ext cx="228598" cy="33076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66" name="Group 65">
            <a:extLst>
              <a:ext uri="{FF2B5EF4-FFF2-40B4-BE49-F238E27FC236}">
                <a16:creationId xmlns:a16="http://schemas.microsoft.com/office/drawing/2014/main" id="{EF7331A0-D133-6B45-87D0-C2BD358005CA}"/>
              </a:ext>
            </a:extLst>
          </p:cNvPr>
          <p:cNvGrpSpPr/>
          <p:nvPr/>
        </p:nvGrpSpPr>
        <p:grpSpPr>
          <a:xfrm>
            <a:off x="5747217" y="2372624"/>
            <a:ext cx="1925300" cy="276999"/>
            <a:chOff x="4648199" y="1510256"/>
            <a:chExt cx="2895600" cy="276999"/>
          </a:xfrm>
        </p:grpSpPr>
        <p:sp>
          <p:nvSpPr>
            <p:cNvPr id="67" name="TextBox 66">
              <a:extLst>
                <a:ext uri="{FF2B5EF4-FFF2-40B4-BE49-F238E27FC236}">
                  <a16:creationId xmlns:a16="http://schemas.microsoft.com/office/drawing/2014/main" id="{3863B926-4C9C-994A-AF44-4FD01F22C4D6}"/>
                </a:ext>
              </a:extLst>
            </p:cNvPr>
            <p:cNvSpPr txBox="1"/>
            <p:nvPr/>
          </p:nvSpPr>
          <p:spPr>
            <a:xfrm>
              <a:off x="4648199" y="1510256"/>
              <a:ext cx="28956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1         Total Streams </a:t>
              </a:r>
            </a:p>
          </p:txBody>
        </p:sp>
        <p:cxnSp>
          <p:nvCxnSpPr>
            <p:cNvPr id="68" name="Straight Connector 67">
              <a:extLst>
                <a:ext uri="{FF2B5EF4-FFF2-40B4-BE49-F238E27FC236}">
                  <a16:creationId xmlns:a16="http://schemas.microsoft.com/office/drawing/2014/main" id="{65380C47-7881-0B40-9722-E74A5EF75143}"/>
                </a:ext>
              </a:extLst>
            </p:cNvPr>
            <p:cNvCxnSpPr/>
            <p:nvPr/>
          </p:nvCxnSpPr>
          <p:spPr>
            <a:xfrm rot="16200000" flipH="1">
              <a:off x="5148863" y="1648756"/>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7A0BC0C1-A2DD-DB44-A695-26E8D98D48F9}"/>
              </a:ext>
            </a:extLst>
          </p:cNvPr>
          <p:cNvSpPr txBox="1"/>
          <p:nvPr/>
        </p:nvSpPr>
        <p:spPr>
          <a:xfrm>
            <a:off x="5310319" y="2699792"/>
            <a:ext cx="85195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Bit 7 Err</a:t>
            </a:r>
          </a:p>
        </p:txBody>
      </p:sp>
      <p:sp>
        <p:nvSpPr>
          <p:cNvPr id="70" name="TextBox 69">
            <a:extLst>
              <a:ext uri="{FF2B5EF4-FFF2-40B4-BE49-F238E27FC236}">
                <a16:creationId xmlns:a16="http://schemas.microsoft.com/office/drawing/2014/main" id="{B6B139D6-9569-3B41-A03C-CA6FD1EB0B0A}"/>
              </a:ext>
            </a:extLst>
          </p:cNvPr>
          <p:cNvSpPr txBox="1"/>
          <p:nvPr/>
        </p:nvSpPr>
        <p:spPr>
          <a:xfrm>
            <a:off x="6732537" y="2699792"/>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6 - 0</a:t>
            </a:r>
          </a:p>
        </p:txBody>
      </p:sp>
      <p:cxnSp>
        <p:nvCxnSpPr>
          <p:cNvPr id="71" name="Straight Arrow Connector 70">
            <a:extLst>
              <a:ext uri="{FF2B5EF4-FFF2-40B4-BE49-F238E27FC236}">
                <a16:creationId xmlns:a16="http://schemas.microsoft.com/office/drawing/2014/main" id="{69ACF8E3-8FF5-A040-94F7-3B2B12EFB262}"/>
              </a:ext>
            </a:extLst>
          </p:cNvPr>
          <p:cNvCxnSpPr>
            <a:cxnSpLocks/>
          </p:cNvCxnSpPr>
          <p:nvPr/>
        </p:nvCxnSpPr>
        <p:spPr>
          <a:xfrm>
            <a:off x="4251519" y="2484518"/>
            <a:ext cx="1495697"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8A7AF89D-20A1-8742-9A03-093EDF3CB2EB}"/>
              </a:ext>
            </a:extLst>
          </p:cNvPr>
          <p:cNvGrpSpPr/>
          <p:nvPr/>
        </p:nvGrpSpPr>
        <p:grpSpPr>
          <a:xfrm>
            <a:off x="4617596" y="3808274"/>
            <a:ext cx="4292488" cy="1754326"/>
            <a:chOff x="4622912" y="3935158"/>
            <a:chExt cx="4292488" cy="1754326"/>
          </a:xfrm>
        </p:grpSpPr>
        <p:sp>
          <p:nvSpPr>
            <p:cNvPr id="73" name="TextBox 72">
              <a:extLst>
                <a:ext uri="{FF2B5EF4-FFF2-40B4-BE49-F238E27FC236}">
                  <a16:creationId xmlns:a16="http://schemas.microsoft.com/office/drawing/2014/main" id="{58A61DB7-64C3-5B45-BF3A-0753B9D96366}"/>
                </a:ext>
              </a:extLst>
            </p:cNvPr>
            <p:cNvSpPr txBox="1"/>
            <p:nvPr/>
          </p:nvSpPr>
          <p:spPr>
            <a:xfrm>
              <a:off x="4622912" y="3935158"/>
              <a:ext cx="4292488" cy="1754326"/>
            </a:xfrm>
            <a:prstGeom prst="rect">
              <a:avLst/>
            </a:prstGeom>
            <a:noFill/>
            <a:ln w="3175">
              <a:solidFill>
                <a:srgbClr val="0070C0"/>
              </a:solidFill>
              <a:prstDash val="lgDash"/>
            </a:ln>
          </p:spPr>
          <p:txBody>
            <a:bodyPr wrap="square" rtlCol="0">
              <a:spAutoFit/>
            </a:bodyPr>
            <a:lstStyle/>
            <a:p>
              <a:r>
                <a:rPr lang="en-US" sz="1200" dirty="0">
                  <a:solidFill>
                    <a:srgbClr val="0070C0"/>
                  </a:solidFill>
                </a:rPr>
                <a:t>Aggregation Info Segment (AIS)</a:t>
              </a: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r>
                <a:rPr lang="en-US" sz="1200" dirty="0">
                  <a:solidFill>
                    <a:srgbClr val="0070C0"/>
                  </a:solidFill>
                </a:rPr>
                <a:t>SS2:</a:t>
              </a:r>
            </a:p>
            <a:p>
              <a:endParaRPr lang="en-US" sz="1200" dirty="0">
                <a:solidFill>
                  <a:srgbClr val="0070C0"/>
                </a:solidFill>
              </a:endParaRPr>
            </a:p>
            <a:p>
              <a:endParaRPr lang="en-US" sz="1200" dirty="0">
                <a:solidFill>
                  <a:srgbClr val="0070C0"/>
                </a:solidFill>
              </a:endParaRPr>
            </a:p>
          </p:txBody>
        </p:sp>
        <p:sp>
          <p:nvSpPr>
            <p:cNvPr id="74" name="TextBox 73">
              <a:extLst>
                <a:ext uri="{FF2B5EF4-FFF2-40B4-BE49-F238E27FC236}">
                  <a16:creationId xmlns:a16="http://schemas.microsoft.com/office/drawing/2014/main" id="{9699BAE7-D7DD-EC46-AF43-89C4D11B0746}"/>
                </a:ext>
              </a:extLst>
            </p:cNvPr>
            <p:cNvSpPr txBox="1"/>
            <p:nvPr/>
          </p:nvSpPr>
          <p:spPr>
            <a:xfrm>
              <a:off x="5046882" y="4318554"/>
              <a:ext cx="3251020"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ROC ID                     SS2                   0</a:t>
              </a:r>
            </a:p>
          </p:txBody>
        </p:sp>
        <p:cxnSp>
          <p:nvCxnSpPr>
            <p:cNvPr id="75" name="Straight Connector 74">
              <a:extLst>
                <a:ext uri="{FF2B5EF4-FFF2-40B4-BE49-F238E27FC236}">
                  <a16:creationId xmlns:a16="http://schemas.microsoft.com/office/drawing/2014/main" id="{7BC49BB7-C1CE-DC43-8EE2-FA95A305BFD1}"/>
                </a:ext>
              </a:extLst>
            </p:cNvPr>
            <p:cNvCxnSpPr/>
            <p:nvPr/>
          </p:nvCxnSpPr>
          <p:spPr>
            <a:xfrm>
              <a:off x="7427157" y="4318552"/>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E56F788-B267-CC41-84DE-9682C362B59B}"/>
                </a:ext>
              </a:extLst>
            </p:cNvPr>
            <p:cNvCxnSpPr/>
            <p:nvPr/>
          </p:nvCxnSpPr>
          <p:spPr>
            <a:xfrm>
              <a:off x="6500889" y="431855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B18D5A3-B353-E641-BB89-97A608272D08}"/>
                </a:ext>
              </a:extLst>
            </p:cNvPr>
            <p:cNvSpPr txBox="1"/>
            <p:nvPr/>
          </p:nvSpPr>
          <p:spPr>
            <a:xfrm>
              <a:off x="7594271" y="4655566"/>
              <a:ext cx="559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7 - 0</a:t>
              </a:r>
            </a:p>
          </p:txBody>
        </p:sp>
        <p:sp>
          <p:nvSpPr>
            <p:cNvPr id="78" name="TextBox 77">
              <a:extLst>
                <a:ext uri="{FF2B5EF4-FFF2-40B4-BE49-F238E27FC236}">
                  <a16:creationId xmlns:a16="http://schemas.microsoft.com/office/drawing/2014/main" id="{521BB594-24AF-E641-B48C-AC7C2F04F9FF}"/>
                </a:ext>
              </a:extLst>
            </p:cNvPr>
            <p:cNvSpPr txBox="1"/>
            <p:nvPr/>
          </p:nvSpPr>
          <p:spPr>
            <a:xfrm>
              <a:off x="6637616" y="4650997"/>
              <a:ext cx="651855"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15 - 8</a:t>
              </a:r>
            </a:p>
          </p:txBody>
        </p:sp>
        <p:sp>
          <p:nvSpPr>
            <p:cNvPr id="79" name="TextBox 78">
              <a:extLst>
                <a:ext uri="{FF2B5EF4-FFF2-40B4-BE49-F238E27FC236}">
                  <a16:creationId xmlns:a16="http://schemas.microsoft.com/office/drawing/2014/main" id="{39463353-FD11-4844-A87C-DC84802F2BE5}"/>
                </a:ext>
              </a:extLst>
            </p:cNvPr>
            <p:cNvSpPr txBox="1"/>
            <p:nvPr/>
          </p:nvSpPr>
          <p:spPr>
            <a:xfrm>
              <a:off x="5030400" y="4650997"/>
              <a:ext cx="80720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Bits 31-16</a:t>
              </a:r>
            </a:p>
          </p:txBody>
        </p:sp>
        <p:grpSp>
          <p:nvGrpSpPr>
            <p:cNvPr id="80" name="Group 79">
              <a:extLst>
                <a:ext uri="{FF2B5EF4-FFF2-40B4-BE49-F238E27FC236}">
                  <a16:creationId xmlns:a16="http://schemas.microsoft.com/office/drawing/2014/main" id="{903F4660-53D8-B542-A2C1-B5CFC44AC80B}"/>
                </a:ext>
              </a:extLst>
            </p:cNvPr>
            <p:cNvGrpSpPr/>
            <p:nvPr/>
          </p:nvGrpSpPr>
          <p:grpSpPr>
            <a:xfrm>
              <a:off x="5024574" y="5285148"/>
              <a:ext cx="3128825" cy="261612"/>
              <a:chOff x="5024574" y="5285148"/>
              <a:chExt cx="3128825" cy="261612"/>
            </a:xfrm>
          </p:grpSpPr>
          <p:sp>
            <p:nvSpPr>
              <p:cNvPr id="81" name="TextBox 80">
                <a:extLst>
                  <a:ext uri="{FF2B5EF4-FFF2-40B4-BE49-F238E27FC236}">
                    <a16:creationId xmlns:a16="http://schemas.microsoft.com/office/drawing/2014/main" id="{C2F025A0-4915-DB4E-9FBF-B1B46A5FFB0B}"/>
                  </a:ext>
                </a:extLst>
              </p:cNvPr>
              <p:cNvSpPr txBox="1"/>
              <p:nvPr/>
            </p:nvSpPr>
            <p:spPr>
              <a:xfrm>
                <a:off x="5024574" y="5285150"/>
                <a:ext cx="3128825"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1         low 7 bits of missing frame counter</a:t>
                </a:r>
              </a:p>
            </p:txBody>
          </p:sp>
          <p:cxnSp>
            <p:nvCxnSpPr>
              <p:cNvPr id="82" name="Straight Connector 81">
                <a:extLst>
                  <a:ext uri="{FF2B5EF4-FFF2-40B4-BE49-F238E27FC236}">
                    <a16:creationId xmlns:a16="http://schemas.microsoft.com/office/drawing/2014/main" id="{8B89F333-C1EF-5F43-A124-D897C46A0996}"/>
                  </a:ext>
                </a:extLst>
              </p:cNvPr>
              <p:cNvCxnSpPr/>
              <p:nvPr/>
            </p:nvCxnSpPr>
            <p:spPr>
              <a:xfrm>
                <a:off x="5458404" y="5285148"/>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30685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Arrow Connector 104"/>
          <p:cNvCxnSpPr>
            <a:endCxn id="157" idx="1"/>
          </p:cNvCxnSpPr>
          <p:nvPr/>
        </p:nvCxnSpPr>
        <p:spPr>
          <a:xfrm>
            <a:off x="4195979" y="2250991"/>
            <a:ext cx="1031914" cy="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00559" y="1902940"/>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08" name="TextBox 107"/>
          <p:cNvSpPr txBox="1"/>
          <p:nvPr/>
        </p:nvSpPr>
        <p:spPr>
          <a:xfrm>
            <a:off x="418728" y="2793000"/>
            <a:ext cx="1201862" cy="584775"/>
          </a:xfrm>
          <a:prstGeom prst="rect">
            <a:avLst/>
          </a:prstGeom>
          <a:noFill/>
          <a:ln>
            <a:noFill/>
            <a:prstDash val="dash"/>
          </a:ln>
        </p:spPr>
        <p:txBody>
          <a:bodyPr wrap="square" rtlCol="0">
            <a:spAutoFit/>
          </a:bodyPr>
          <a:lstStyle/>
          <a:p>
            <a:pPr algn="ctr"/>
            <a:r>
              <a:rPr lang="en-US" sz="1600" dirty="0">
                <a:solidFill>
                  <a:srgbClr val="0070C0"/>
                </a:solidFill>
              </a:rPr>
              <a:t>Time Info</a:t>
            </a:r>
          </a:p>
          <a:p>
            <a:pPr algn="ctr"/>
            <a:r>
              <a:rPr lang="en-US" sz="1600" dirty="0">
                <a:solidFill>
                  <a:srgbClr val="0070C0"/>
                </a:solidFill>
              </a:rPr>
              <a:t>Bank (TIB)</a:t>
            </a:r>
          </a:p>
        </p:txBody>
      </p:sp>
      <p:sp>
        <p:nvSpPr>
          <p:cNvPr id="110" name="TextBox 109"/>
          <p:cNvSpPr txBox="1"/>
          <p:nvPr/>
        </p:nvSpPr>
        <p:spPr>
          <a:xfrm>
            <a:off x="418728" y="4210938"/>
            <a:ext cx="1111220" cy="584775"/>
          </a:xfrm>
          <a:prstGeom prst="rect">
            <a:avLst/>
          </a:prstGeom>
          <a:noFill/>
          <a:ln>
            <a:noFill/>
            <a:prstDash val="dash"/>
          </a:ln>
        </p:spPr>
        <p:txBody>
          <a:bodyPr wrap="square" rtlCol="0">
            <a:spAutoFit/>
          </a:bodyPr>
          <a:lstStyle/>
          <a:p>
            <a:pPr algn="ctr"/>
            <a:r>
              <a:rPr lang="en-US" sz="1600" dirty="0">
                <a:solidFill>
                  <a:srgbClr val="0070C0"/>
                </a:solidFill>
              </a:rPr>
              <a:t>ROC </a:t>
            </a:r>
            <a:r>
              <a:rPr lang="en-US" sz="1600">
                <a:solidFill>
                  <a:srgbClr val="0070C0"/>
                </a:solidFill>
              </a:rPr>
              <a:t>Time Slice Banks</a:t>
            </a:r>
            <a:endParaRPr lang="en-US" sz="1600" dirty="0">
              <a:solidFill>
                <a:srgbClr val="0070C0"/>
              </a:solidFill>
            </a:endParaRPr>
          </a:p>
        </p:txBody>
      </p:sp>
      <p:sp>
        <p:nvSpPr>
          <p:cNvPr id="111" name="Left Brace 110"/>
          <p:cNvSpPr/>
          <p:nvPr/>
        </p:nvSpPr>
        <p:spPr>
          <a:xfrm>
            <a:off x="1605179" y="2349961"/>
            <a:ext cx="304800" cy="1425908"/>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605179" y="182674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3" name="Left Brace 112"/>
          <p:cNvSpPr/>
          <p:nvPr/>
        </p:nvSpPr>
        <p:spPr>
          <a:xfrm>
            <a:off x="1609991" y="3775868"/>
            <a:ext cx="304800" cy="1374831"/>
          </a:xfrm>
          <a:prstGeom prst="leftBrace">
            <a:avLst>
              <a:gd name="adj1" fmla="val 64583"/>
              <a:gd name="adj2" fmla="val 520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4" name="Rectangle 113"/>
          <p:cNvSpPr/>
          <p:nvPr/>
        </p:nvSpPr>
        <p:spPr>
          <a:xfrm>
            <a:off x="1986179" y="1826740"/>
            <a:ext cx="2209800" cy="332395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itchFamily="34" charset="0"/>
                <a:cs typeface="Arial" pitchFamily="34" charset="0"/>
              </a:rPr>
              <a:t>             </a:t>
            </a:r>
            <a:endParaRPr lang="en-US" sz="1200" b="1" dirty="0">
              <a:latin typeface="Arial" pitchFamily="34" charset="0"/>
              <a:cs typeface="Arial" pitchFamily="34" charset="0"/>
            </a:endParaRPr>
          </a:p>
        </p:txBody>
      </p:sp>
      <p:sp>
        <p:nvSpPr>
          <p:cNvPr id="115" name="TextBox 114"/>
          <p:cNvSpPr txBox="1"/>
          <p:nvPr/>
        </p:nvSpPr>
        <p:spPr>
          <a:xfrm>
            <a:off x="1986179" y="183626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grpSp>
        <p:nvGrpSpPr>
          <p:cNvPr id="118" name="Group 108"/>
          <p:cNvGrpSpPr/>
          <p:nvPr/>
        </p:nvGrpSpPr>
        <p:grpSpPr>
          <a:xfrm>
            <a:off x="1986179" y="2112489"/>
            <a:ext cx="2209800" cy="277000"/>
            <a:chOff x="1600200" y="971549"/>
            <a:chExt cx="2209800" cy="277000"/>
          </a:xfrm>
          <a:solidFill>
            <a:schemeClr val="bg1">
              <a:lumMod val="85000"/>
            </a:schemeClr>
          </a:solidFill>
        </p:grpSpPr>
        <p:grpSp>
          <p:nvGrpSpPr>
            <p:cNvPr id="119" name="Group 62"/>
            <p:cNvGrpSpPr/>
            <p:nvPr/>
          </p:nvGrpSpPr>
          <p:grpSpPr>
            <a:xfrm>
              <a:off x="1600200" y="971549"/>
              <a:ext cx="2209800" cy="277000"/>
              <a:chOff x="3276600" y="1333498"/>
              <a:chExt cx="2209800" cy="277000"/>
            </a:xfrm>
            <a:grpFill/>
          </p:grpSpPr>
          <p:sp>
            <p:nvSpPr>
              <p:cNvPr id="121" name="TextBox 12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0xFF6X         0x10       TC</a:t>
                </a:r>
              </a:p>
            </p:txBody>
          </p:sp>
          <p:cxnSp>
            <p:nvCxnSpPr>
              <p:cNvPr id="122" name="Straight Connector 121"/>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1986175" y="2388715"/>
            <a:ext cx="2209804" cy="1391515"/>
            <a:chOff x="2057396" y="1334155"/>
            <a:chExt cx="2209804" cy="1391515"/>
          </a:xfrm>
        </p:grpSpPr>
        <p:sp>
          <p:nvSpPr>
            <p:cNvPr id="116" name="TextBox 115"/>
            <p:cNvSpPr txBox="1"/>
            <p:nvPr/>
          </p:nvSpPr>
          <p:spPr>
            <a:xfrm>
              <a:off x="2057400" y="1334155"/>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Time Info Bank Length</a:t>
              </a:r>
            </a:p>
          </p:txBody>
        </p:sp>
        <p:grpSp>
          <p:nvGrpSpPr>
            <p:cNvPr id="123" name="Group 109"/>
            <p:cNvGrpSpPr/>
            <p:nvPr/>
          </p:nvGrpSpPr>
          <p:grpSpPr>
            <a:xfrm>
              <a:off x="2057400" y="1609605"/>
              <a:ext cx="2209800" cy="277000"/>
              <a:chOff x="1600200" y="971549"/>
              <a:chExt cx="2209800" cy="277000"/>
            </a:xfrm>
            <a:solidFill>
              <a:schemeClr val="accent1">
                <a:lumMod val="20000"/>
                <a:lumOff val="80000"/>
              </a:schemeClr>
            </a:solidFill>
          </p:grpSpPr>
          <p:grpSp>
            <p:nvGrpSpPr>
              <p:cNvPr id="124" name="Group 62"/>
              <p:cNvGrpSpPr/>
              <p:nvPr/>
            </p:nvGrpSpPr>
            <p:grpSpPr>
              <a:xfrm>
                <a:off x="1600200" y="971549"/>
                <a:ext cx="2209800" cy="277000"/>
                <a:chOff x="3276600" y="1333498"/>
                <a:chExt cx="2209800" cy="277000"/>
              </a:xfrm>
              <a:grpFill/>
            </p:grpSpPr>
            <p:sp>
              <p:nvSpPr>
                <p:cNvPr id="126" name="TextBox 12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0xFF31         0x01       TC</a:t>
                  </a:r>
                </a:p>
              </p:txBody>
            </p:sp>
            <p:cxnSp>
              <p:nvCxnSpPr>
                <p:cNvPr id="127" name="Straight Connector 126"/>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TextBox 129"/>
            <p:cNvSpPr txBox="1"/>
            <p:nvPr/>
          </p:nvSpPr>
          <p:spPr>
            <a:xfrm>
              <a:off x="2057396" y="217150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Avg. Timestamp1 (31 – 0)</a:t>
              </a:r>
            </a:p>
          </p:txBody>
        </p:sp>
        <p:sp>
          <p:nvSpPr>
            <p:cNvPr id="131" name="TextBox 130"/>
            <p:cNvSpPr txBox="1"/>
            <p:nvPr/>
          </p:nvSpPr>
          <p:spPr>
            <a:xfrm>
              <a:off x="2057396" y="244867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Avg. Timestamp1 (63 – 32)</a:t>
              </a:r>
            </a:p>
          </p:txBody>
        </p:sp>
        <p:sp>
          <p:nvSpPr>
            <p:cNvPr id="136" name="TextBox 135"/>
            <p:cNvSpPr txBox="1"/>
            <p:nvPr/>
          </p:nvSpPr>
          <p:spPr>
            <a:xfrm>
              <a:off x="2057400" y="18859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grpSp>
      <p:cxnSp>
        <p:nvCxnSpPr>
          <p:cNvPr id="139" name="Straight Connector 138"/>
          <p:cNvCxnSpPr/>
          <p:nvPr/>
        </p:nvCxnSpPr>
        <p:spPr>
          <a:xfrm>
            <a:off x="6637593" y="1970361"/>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747217" y="2297067"/>
            <a:ext cx="0" cy="25801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370893" y="168318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144" name="TextBox 143"/>
          <p:cNvSpPr txBox="1"/>
          <p:nvPr/>
        </p:nvSpPr>
        <p:spPr>
          <a:xfrm>
            <a:off x="5212158" y="2555077"/>
            <a:ext cx="109495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Built Physics </a:t>
            </a:r>
            <a:r>
              <a:rPr lang="en-US" sz="1200">
                <a:solidFill>
                  <a:srgbClr val="0070C0"/>
                </a:solidFill>
              </a:rPr>
              <a:t>for Streaming</a:t>
            </a:r>
            <a:endParaRPr lang="en-US" sz="1200" dirty="0">
              <a:solidFill>
                <a:srgbClr val="0070C0"/>
              </a:solidFill>
            </a:endParaRPr>
          </a:p>
        </p:txBody>
      </p:sp>
      <p:grpSp>
        <p:nvGrpSpPr>
          <p:cNvPr id="145" name="Group 144"/>
          <p:cNvGrpSpPr/>
          <p:nvPr/>
        </p:nvGrpSpPr>
        <p:grpSpPr>
          <a:xfrm>
            <a:off x="5227893" y="2112579"/>
            <a:ext cx="2209800" cy="276999"/>
            <a:chOff x="6096000" y="990600"/>
            <a:chExt cx="2209800" cy="276999"/>
          </a:xfrm>
          <a:solidFill>
            <a:schemeClr val="bg1"/>
          </a:solidFill>
        </p:grpSpPr>
        <p:grpSp>
          <p:nvGrpSpPr>
            <p:cNvPr id="155" name="Group 154"/>
            <p:cNvGrpSpPr/>
            <p:nvPr/>
          </p:nvGrpSpPr>
          <p:grpSpPr>
            <a:xfrm>
              <a:off x="6096000" y="990600"/>
              <a:ext cx="2209800" cy="276999"/>
              <a:chOff x="6248400" y="1066800"/>
              <a:chExt cx="2209800" cy="276999"/>
            </a:xfrm>
            <a:grpFill/>
          </p:grpSpPr>
          <p:sp>
            <p:nvSpPr>
              <p:cNvPr id="157" name="TextBox 156"/>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0xFF6X        0x10       TC</a:t>
                </a:r>
              </a:p>
            </p:txBody>
          </p:sp>
          <p:cxnSp>
            <p:nvCxnSpPr>
              <p:cNvPr id="158" name="Straight Connector 157"/>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6739722" y="2555077"/>
            <a:ext cx="1566077" cy="1015663"/>
          </a:xfrm>
          <a:prstGeom prst="rect">
            <a:avLst/>
          </a:prstGeom>
          <a:noFill/>
          <a:ln w="3175">
            <a:solidFill>
              <a:srgbClr val="0070C0"/>
            </a:solidFill>
            <a:prstDash val="lgDash"/>
          </a:ln>
        </p:spPr>
        <p:txBody>
          <a:bodyPr wrap="square" rtlCol="0">
            <a:spAutoFit/>
          </a:bodyPr>
          <a:lstStyle/>
          <a:p>
            <a:r>
              <a:rPr lang="en-US" sz="1200" dirty="0">
                <a:solidFill>
                  <a:srgbClr val="0070C0"/>
                </a:solidFill>
              </a:rPr>
              <a:t>ROC TSB Count</a:t>
            </a:r>
          </a:p>
          <a:p>
            <a:endParaRPr lang="en-US" sz="1200" dirty="0">
              <a:solidFill>
                <a:srgbClr val="0070C0"/>
              </a:solidFill>
            </a:endParaRPr>
          </a:p>
          <a:p>
            <a:r>
              <a:rPr lang="en-US" sz="1200" dirty="0">
                <a:solidFill>
                  <a:srgbClr val="0070C0"/>
                </a:solidFill>
              </a:rPr>
              <a:t>Note: there can be up to 4 streams from each ROC</a:t>
            </a:r>
          </a:p>
        </p:txBody>
      </p:sp>
      <p:sp>
        <p:nvSpPr>
          <p:cNvPr id="202" name="TextBox 201"/>
          <p:cNvSpPr txBox="1"/>
          <p:nvPr/>
        </p:nvSpPr>
        <p:spPr>
          <a:xfrm>
            <a:off x="1395641" y="1198806"/>
            <a:ext cx="4166959"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Streaming Physics Event (OLD)</a:t>
            </a:r>
          </a:p>
        </p:txBody>
      </p:sp>
      <p:grpSp>
        <p:nvGrpSpPr>
          <p:cNvPr id="214" name="Group 213"/>
          <p:cNvGrpSpPr/>
          <p:nvPr/>
        </p:nvGrpSpPr>
        <p:grpSpPr>
          <a:xfrm>
            <a:off x="1981200" y="3775868"/>
            <a:ext cx="2214612" cy="1367679"/>
            <a:chOff x="1981200" y="3775868"/>
            <a:chExt cx="2214612" cy="1367679"/>
          </a:xfrm>
        </p:grpSpPr>
        <p:sp>
          <p:nvSpPr>
            <p:cNvPr id="179" name="TextBox 178"/>
            <p:cNvSpPr txBox="1"/>
            <p:nvPr/>
          </p:nvSpPr>
          <p:spPr>
            <a:xfrm>
              <a:off x="1981200" y="4866548"/>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Time Slice Bank</a:t>
              </a:r>
            </a:p>
          </p:txBody>
        </p:sp>
        <p:sp>
          <p:nvSpPr>
            <p:cNvPr id="205" name="TextBox 204"/>
            <p:cNvSpPr txBox="1"/>
            <p:nvPr/>
          </p:nvSpPr>
          <p:spPr>
            <a:xfrm>
              <a:off x="1986012" y="3775868"/>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1a Time Slice Bank</a:t>
              </a:r>
            </a:p>
          </p:txBody>
        </p:sp>
        <p:sp>
          <p:nvSpPr>
            <p:cNvPr id="211" name="TextBox 210"/>
            <p:cNvSpPr txBox="1"/>
            <p:nvPr/>
          </p:nvSpPr>
          <p:spPr>
            <a:xfrm>
              <a:off x="1981200" y="4597291"/>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mr-IN" sz="1200" b="1" dirty="0">
                  <a:latin typeface="Arial" pitchFamily="34" charset="0"/>
                  <a:cs typeface="Arial" pitchFamily="34" charset="0"/>
                </a:rPr>
                <a:t>…</a:t>
              </a:r>
              <a:endParaRPr lang="en-US" sz="1200" b="1" dirty="0">
                <a:latin typeface="Arial" pitchFamily="34" charset="0"/>
                <a:cs typeface="Arial" pitchFamily="34" charset="0"/>
              </a:endParaRPr>
            </a:p>
          </p:txBody>
        </p:sp>
        <p:sp>
          <p:nvSpPr>
            <p:cNvPr id="212" name="TextBox 211"/>
            <p:cNvSpPr txBox="1"/>
            <p:nvPr/>
          </p:nvSpPr>
          <p:spPr>
            <a:xfrm>
              <a:off x="1981200" y="4326486"/>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2 Time Slice Bank</a:t>
              </a:r>
            </a:p>
          </p:txBody>
        </p:sp>
        <p:sp>
          <p:nvSpPr>
            <p:cNvPr id="213" name="TextBox 212"/>
            <p:cNvSpPr txBox="1"/>
            <p:nvPr/>
          </p:nvSpPr>
          <p:spPr>
            <a:xfrm>
              <a:off x="1981200" y="405103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1b Time Slice Bank</a:t>
              </a:r>
            </a:p>
          </p:txBody>
        </p:sp>
      </p:grpSp>
      <p:cxnSp>
        <p:nvCxnSpPr>
          <p:cNvPr id="216" name="Straight Connector 215"/>
          <p:cNvCxnSpPr>
            <a:endCxn id="143" idx="0"/>
          </p:cNvCxnSpPr>
          <p:nvPr/>
        </p:nvCxnSpPr>
        <p:spPr>
          <a:xfrm>
            <a:off x="7159305" y="2389578"/>
            <a:ext cx="363456" cy="1654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435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914400"/>
            <a:ext cx="2971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a:latin typeface="Arial" pitchFamily="34" charset="0"/>
                <a:cs typeface="Arial" pitchFamily="34" charset="0"/>
              </a:rPr>
              <a:t>TRIGGER BANK TAGS</a:t>
            </a:r>
            <a:endParaRPr lang="en-US" sz="2000" b="1"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47108419"/>
              </p:ext>
            </p:extLst>
          </p:nvPr>
        </p:nvGraphicFramePr>
        <p:xfrm>
          <a:off x="762000" y="1693816"/>
          <a:ext cx="7696200" cy="3971110"/>
        </p:xfrm>
        <a:graphic>
          <a:graphicData uri="http://schemas.openxmlformats.org/drawingml/2006/table">
            <a:tbl>
              <a:tblPr firstRow="1" bandRow="1">
                <a:tableStyleId>{85BE263C-DBD7-4A20-BB59-AAB30ACAA65A}</a:tableStyleId>
              </a:tblPr>
              <a:tblGrid>
                <a:gridCol w="1523206">
                  <a:extLst>
                    <a:ext uri="{9D8B030D-6E8A-4147-A177-3AD203B41FA5}">
                      <a16:colId xmlns:a16="http://schemas.microsoft.com/office/drawing/2014/main" val="20000"/>
                    </a:ext>
                  </a:extLst>
                </a:gridCol>
                <a:gridCol w="6172994">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Raw trigger, no timestamps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baseline="0" dirty="0"/>
                        <a:t>0xFF11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Raw trigger, w/ timestamps</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dirty="0"/>
                        <a:t>0xFF20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Built trigger, </a:t>
                      </a:r>
                      <a:r>
                        <a:rPr lang="en-US" sz="1200" b="1" dirty="0">
                          <a:solidFill>
                            <a:schemeClr val="tx1"/>
                          </a:solidFill>
                        </a:rPr>
                        <a:t>no</a:t>
                      </a:r>
                      <a:r>
                        <a:rPr lang="en-US" sz="1200" dirty="0">
                          <a:solidFill>
                            <a:schemeClr val="tx1"/>
                          </a:solidFill>
                        </a:rPr>
                        <a:t> timestamps,</a:t>
                      </a:r>
                      <a:r>
                        <a:rPr lang="en-US" sz="1200" baseline="0" dirty="0">
                          <a:solidFill>
                            <a:schemeClr val="tx1"/>
                          </a:solidFill>
                        </a:rPr>
                        <a:t> </a:t>
                      </a:r>
                      <a:r>
                        <a:rPr lang="en-US" sz="1200" b="1" dirty="0">
                          <a:solidFill>
                            <a:schemeClr val="tx1"/>
                          </a:solidFill>
                        </a:rPr>
                        <a:t>no</a:t>
                      </a:r>
                      <a:r>
                        <a:rPr lang="en-US" sz="1200" dirty="0">
                          <a:solidFill>
                            <a:schemeClr val="tx1"/>
                          </a:solidFill>
                        </a:rPr>
                        <a:t> run # &amp; run type,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0xFF21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timestamps, but </a:t>
                      </a:r>
                      <a:r>
                        <a:rPr lang="en-US" sz="1200" b="1" dirty="0">
                          <a:solidFill>
                            <a:schemeClr val="tx1"/>
                          </a:solidFill>
                        </a:rPr>
                        <a:t>no</a:t>
                      </a:r>
                      <a:r>
                        <a:rPr lang="en-US" sz="1200" dirty="0">
                          <a:solidFill>
                            <a:schemeClr val="tx1"/>
                          </a:solidFill>
                        </a:rPr>
                        <a:t> run # &amp; run type,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baseline="0" dirty="0"/>
                        <a:t>0xFF22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run # &amp; run type, but </a:t>
                      </a:r>
                      <a:r>
                        <a:rPr lang="en-US" sz="1200" b="1" dirty="0">
                          <a:solidFill>
                            <a:schemeClr val="tx1"/>
                          </a:solidFill>
                        </a:rPr>
                        <a:t>no</a:t>
                      </a:r>
                      <a:r>
                        <a:rPr lang="en-US" sz="1200" dirty="0">
                          <a:solidFill>
                            <a:schemeClr val="tx1"/>
                          </a:solidFill>
                        </a:rPr>
                        <a:t> timestamps,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dirty="0"/>
                        <a:t>0xFF23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200" dirty="0">
                          <a:solidFill>
                            <a:schemeClr val="tx1"/>
                          </a:solidFill>
                        </a:rPr>
                        <a:t>Built trigger with timestamps and run # &amp; run type,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pPr algn="ctr"/>
                      <a:r>
                        <a:rPr lang="en-US" sz="1400" dirty="0"/>
                        <a:t>0xFF24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a:t>
                      </a:r>
                      <a:r>
                        <a:rPr lang="en-US" sz="1200" b="1" dirty="0">
                          <a:solidFill>
                            <a:schemeClr val="tx1"/>
                          </a:solidFill>
                        </a:rPr>
                        <a:t>no</a:t>
                      </a:r>
                      <a:r>
                        <a:rPr lang="en-US" sz="1200" dirty="0">
                          <a:solidFill>
                            <a:schemeClr val="tx1"/>
                          </a:solidFill>
                        </a:rPr>
                        <a:t> timestamps,</a:t>
                      </a:r>
                      <a:r>
                        <a:rPr lang="en-US" sz="1200" baseline="0" dirty="0">
                          <a:solidFill>
                            <a:schemeClr val="tx1"/>
                          </a:solidFill>
                        </a:rPr>
                        <a:t> </a:t>
                      </a:r>
                      <a:r>
                        <a:rPr lang="en-US" sz="1200" b="1" dirty="0">
                          <a:solidFill>
                            <a:schemeClr val="tx1"/>
                          </a:solidFill>
                        </a:rPr>
                        <a:t>no</a:t>
                      </a:r>
                      <a:r>
                        <a:rPr lang="en-US" sz="1200" dirty="0">
                          <a:solidFill>
                            <a:schemeClr val="tx1"/>
                          </a:solidFill>
                        </a:rPr>
                        <a:t> run # &amp; run type,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0926">
                <a:tc>
                  <a:txBody>
                    <a:bodyPr/>
                    <a:lstStyle/>
                    <a:p>
                      <a:pPr algn="ctr"/>
                      <a:r>
                        <a:rPr lang="en-US" sz="1400" baseline="0" dirty="0"/>
                        <a:t>0xFF25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timestamps, but </a:t>
                      </a:r>
                      <a:r>
                        <a:rPr lang="en-US" sz="1200" b="1" dirty="0">
                          <a:solidFill>
                            <a:schemeClr val="tx1"/>
                          </a:solidFill>
                        </a:rPr>
                        <a:t>no</a:t>
                      </a:r>
                      <a:r>
                        <a:rPr lang="en-US" sz="1200" dirty="0">
                          <a:solidFill>
                            <a:schemeClr val="tx1"/>
                          </a:solidFill>
                        </a:rPr>
                        <a:t> run # &amp; run type,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30926">
                <a:tc>
                  <a:txBody>
                    <a:bodyPr/>
                    <a:lstStyle/>
                    <a:p>
                      <a:pPr algn="ctr"/>
                      <a:r>
                        <a:rPr lang="en-US" sz="1400" baseline="0" dirty="0"/>
                        <a:t>0xFF26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run # &amp; run type, but </a:t>
                      </a:r>
                      <a:r>
                        <a:rPr lang="en-US" sz="1200" b="1" dirty="0">
                          <a:solidFill>
                            <a:schemeClr val="tx1"/>
                          </a:solidFill>
                        </a:rPr>
                        <a:t>no</a:t>
                      </a:r>
                      <a:r>
                        <a:rPr lang="en-US" sz="1200" dirty="0">
                          <a:solidFill>
                            <a:schemeClr val="tx1"/>
                          </a:solidFill>
                        </a:rPr>
                        <a:t> timestamps,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30926">
                <a:tc>
                  <a:txBody>
                    <a:bodyPr/>
                    <a:lstStyle/>
                    <a:p>
                      <a:pPr algn="ctr"/>
                      <a:r>
                        <a:rPr lang="en-US" sz="1400" baseline="0" dirty="0"/>
                        <a:t>0xFF27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200" dirty="0">
                          <a:solidFill>
                            <a:schemeClr val="tx1"/>
                          </a:solidFill>
                        </a:rPr>
                        <a:t>Built trigger with timestamps and run # &amp; run type,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30926">
                <a:tc>
                  <a:txBody>
                    <a:bodyPr/>
                    <a:lstStyle/>
                    <a:p>
                      <a:pPr algn="ctr"/>
                      <a:r>
                        <a:rPr lang="en-US" sz="1400" kern="1200" dirty="0">
                          <a:solidFill>
                            <a:schemeClr val="dk1"/>
                          </a:solidFill>
                          <a:effectLst/>
                          <a:latin typeface="+mn-lt"/>
                          <a:ea typeface="+mn-ea"/>
                          <a:cs typeface="+mn-cs"/>
                        </a:rPr>
                        <a:t>0xFF4F</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using at least one ROC with bad or nonexistent trigger</a:t>
                      </a:r>
                      <a:r>
                        <a:rPr lang="en-US" sz="1200" baseline="0" dirty="0">
                          <a:solidFill>
                            <a:schemeClr val="tx1"/>
                          </a:solidFill>
                        </a:rPr>
                        <a:t> bank</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990600"/>
            <a:ext cx="3124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  TAGS</a:t>
            </a:r>
          </a:p>
        </p:txBody>
      </p:sp>
      <p:graphicFrame>
        <p:nvGraphicFramePr>
          <p:cNvPr id="5" name="Table 4"/>
          <p:cNvGraphicFramePr>
            <a:graphicFrameLocks noGrp="1"/>
          </p:cNvGraphicFramePr>
          <p:nvPr>
            <p:extLst>
              <p:ext uri="{D42A27DB-BD31-4B8C-83A1-F6EECF244321}">
                <p14:modId xmlns:p14="http://schemas.microsoft.com/office/powerpoint/2010/main" val="694751235"/>
              </p:ext>
            </p:extLst>
          </p:nvPr>
        </p:nvGraphicFramePr>
        <p:xfrm>
          <a:off x="609600" y="1693816"/>
          <a:ext cx="7848600" cy="1654628"/>
        </p:xfrm>
        <a:graphic>
          <a:graphicData uri="http://schemas.openxmlformats.org/drawingml/2006/table">
            <a:tbl>
              <a:tblPr firstRow="1" bandRow="1">
                <a:tableStyleId>{85BE263C-DBD7-4A20-BB59-AAB30ACAA65A}</a:tableStyleId>
              </a:tblPr>
              <a:tblGrid>
                <a:gridCol w="1553367">
                  <a:extLst>
                    <a:ext uri="{9D8B030D-6E8A-4147-A177-3AD203B41FA5}">
                      <a16:colId xmlns:a16="http://schemas.microsoft.com/office/drawing/2014/main" val="20000"/>
                    </a:ext>
                  </a:extLst>
                </a:gridCol>
                <a:gridCol w="6295233">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i="0" kern="1200" dirty="0">
                          <a:solidFill>
                            <a:schemeClr val="dk1"/>
                          </a:solidFill>
                          <a:effectLst/>
                          <a:latin typeface="+mn-lt"/>
                          <a:ea typeface="+mn-ea"/>
                          <a:cs typeface="+mn-cs"/>
                        </a:rPr>
                        <a:t>Event built by primary event builder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0xFF58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kern="1200" dirty="0">
                          <a:solidFill>
                            <a:schemeClr val="dk1"/>
                          </a:solidFill>
                          <a:effectLst/>
                          <a:latin typeface="+mn-lt"/>
                          <a:ea typeface="+mn-ea"/>
                          <a:cs typeface="+mn-cs"/>
                        </a:rPr>
                        <a:t>Event built by primary event builder with sync bit set</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baseline="0" dirty="0"/>
                        <a:t>0xFF70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kern="1200" dirty="0">
                          <a:solidFill>
                            <a:schemeClr val="dk1"/>
                          </a:solidFill>
                          <a:effectLst/>
                          <a:latin typeface="+mn-lt"/>
                          <a:ea typeface="+mn-ea"/>
                          <a:cs typeface="+mn-cs"/>
                        </a:rPr>
                        <a:t>Event built by secondary event builder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dirty="0"/>
                        <a:t>0xFF78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i="0" kern="1200" dirty="0">
                          <a:solidFill>
                            <a:schemeClr val="dk1"/>
                          </a:solidFill>
                          <a:effectLst/>
                          <a:latin typeface="+mn-lt"/>
                          <a:ea typeface="+mn-ea"/>
                          <a:cs typeface="+mn-cs"/>
                        </a:rPr>
                        <a:t>Event built by secondary event builder with sync bit set</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55971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609600"/>
            <a:ext cx="26670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a:latin typeface="Arial" pitchFamily="34" charset="0"/>
                <a:cs typeface="Arial" pitchFamily="34" charset="0"/>
              </a:rPr>
              <a:t>STREAMING  TAGS</a:t>
            </a:r>
            <a:endParaRPr lang="en-US" sz="2000" b="1"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48279290"/>
              </p:ext>
            </p:extLst>
          </p:nvPr>
        </p:nvGraphicFramePr>
        <p:xfrm>
          <a:off x="609600" y="1312816"/>
          <a:ext cx="8001000" cy="4824552"/>
        </p:xfrm>
        <a:graphic>
          <a:graphicData uri="http://schemas.openxmlformats.org/drawingml/2006/table">
            <a:tbl>
              <a:tblPr firstRow="1" bandRow="1">
                <a:tableStyleId>{85BE263C-DBD7-4A20-BB59-AAB30ACAA65A}</a:tableStyleId>
              </a:tblPr>
              <a:tblGrid>
                <a:gridCol w="1553367">
                  <a:extLst>
                    <a:ext uri="{9D8B030D-6E8A-4147-A177-3AD203B41FA5}">
                      <a16:colId xmlns:a16="http://schemas.microsoft.com/office/drawing/2014/main" val="20000"/>
                    </a:ext>
                  </a:extLst>
                </a:gridCol>
                <a:gridCol w="6447633">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kern="1200" dirty="0">
                          <a:solidFill>
                            <a:schemeClr val="dk1"/>
                          </a:solidFill>
                          <a:effectLst/>
                          <a:latin typeface="+mn-lt"/>
                          <a:ea typeface="+mn-ea"/>
                          <a:cs typeface="+mn-cs"/>
                        </a:rPr>
                        <a:t>Stream Info Bank (SIB) from ROC 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0926">
                <a:tc>
                  <a:txBody>
                    <a:bodyPr/>
                    <a:lstStyle/>
                    <a:p>
                      <a:pPr algn="ctr"/>
                      <a:r>
                        <a:rPr lang="en-US" sz="1400" baseline="0" dirty="0"/>
                        <a:t>0xFF31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kern="1200" dirty="0">
                          <a:solidFill>
                            <a:schemeClr val="dk1"/>
                          </a:solidFill>
                          <a:effectLst/>
                          <a:latin typeface="+mn-lt"/>
                          <a:ea typeface="+mn-ea"/>
                          <a:cs typeface="+mn-cs"/>
                        </a:rPr>
                        <a:t>Stream Info Bank (SIB) from Aggregator 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30926">
                <a:tc>
                  <a:txBody>
                    <a:bodyPr/>
                    <a:lstStyle/>
                    <a:p>
                      <a:pPr algn="ctr"/>
                      <a:r>
                        <a:rPr lang="en-US" sz="1400" baseline="0" dirty="0"/>
                        <a:t>0xFF32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kern="1200" dirty="0">
                          <a:solidFill>
                            <a:schemeClr val="dk1"/>
                          </a:solidFill>
                          <a:effectLst/>
                          <a:latin typeface="+mn-lt"/>
                          <a:ea typeface="+mn-ea"/>
                          <a:cs typeface="+mn-cs"/>
                        </a:rPr>
                        <a:t>Stream Info Bank (SIB) from Aggregator containing frame #</a:t>
                      </a:r>
                      <a:r>
                        <a:rPr lang="en-US" sz="1400" b="0" i="0" kern="1200" baseline="0" dirty="0">
                          <a:solidFill>
                            <a:schemeClr val="dk1"/>
                          </a:solidFill>
                          <a:effectLst/>
                          <a:latin typeface="+mn-lt"/>
                          <a:ea typeface="+mn-ea"/>
                          <a:cs typeface="+mn-cs"/>
                        </a:rPr>
                        <a:t> followed by timestamp with non-fatal error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Time Slice Segment (TSS) from ROC </a:t>
                      </a:r>
                      <a:r>
                        <a:rPr lang="en-US" sz="1400" b="0" i="0" kern="1200" dirty="0">
                          <a:solidFill>
                            <a:schemeClr val="dk1"/>
                          </a:solidFill>
                          <a:effectLst/>
                          <a:latin typeface="+mn-lt"/>
                          <a:ea typeface="+mn-ea"/>
                          <a:cs typeface="+mn-cs"/>
                        </a:rPr>
                        <a:t>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0926">
                <a:tc>
                  <a:txBody>
                    <a:bodyPr/>
                    <a:lstStyle/>
                    <a:p>
                      <a:pPr algn="ctr"/>
                      <a:r>
                        <a:rPr lang="en-US" sz="1400" dirty="0"/>
                        <a:t>0x41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Aggregation Info Segment (AIS) from ROC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dirty="0"/>
                        <a:t>0x32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Time Slice Segment (TSS) from Aggregator </a:t>
                      </a:r>
                      <a:r>
                        <a:rPr lang="en-US" sz="1400" b="0" i="0" kern="1200" dirty="0">
                          <a:solidFill>
                            <a:schemeClr val="dk1"/>
                          </a:solidFill>
                          <a:effectLst/>
                          <a:latin typeface="+mn-lt"/>
                          <a:ea typeface="+mn-ea"/>
                          <a:cs typeface="+mn-cs"/>
                        </a:rPr>
                        <a:t>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693728"/>
                  </a:ext>
                </a:extLst>
              </a:tr>
              <a:tr h="330926">
                <a:tc>
                  <a:txBody>
                    <a:bodyPr/>
                    <a:lstStyle/>
                    <a:p>
                      <a:pPr algn="ctr"/>
                      <a:r>
                        <a:rPr lang="en-US" sz="1400" dirty="0"/>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Aggregation Info Segment (AIS) from Aggregator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0639815"/>
                  </a:ext>
                </a:extLst>
              </a:tr>
              <a:tr h="3309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a:t>0xFF60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dirty="0"/>
                        <a:t>Built from ROC Raw Data</a:t>
                      </a:r>
                      <a:r>
                        <a:rPr lang="en-US" sz="1400" b="0" i="0" baseline="0" dirty="0"/>
                        <a:t> streamed from ROC / VTP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t>0xFF61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dirty="0"/>
                        <a:t>Built from ROC Raw Data</a:t>
                      </a:r>
                      <a:r>
                        <a:rPr lang="en-US" sz="1400" b="0" i="0" baseline="0" dirty="0"/>
                        <a:t> streamed from ROC / VTP with non-fatal error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30926">
                <a:tc>
                  <a:txBody>
                    <a:bodyPr/>
                    <a:lstStyle/>
                    <a:p>
                      <a:pPr algn="ctr"/>
                      <a:r>
                        <a:rPr lang="en-US" sz="1400" baseline="0" dirty="0"/>
                        <a:t>0xFF62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1" kern="1200" dirty="0">
                          <a:solidFill>
                            <a:schemeClr val="dk1"/>
                          </a:solidFill>
                          <a:effectLst/>
                          <a:latin typeface="+mn-lt"/>
                          <a:ea typeface="+mn-ea"/>
                          <a:cs typeface="+mn-cs"/>
                        </a:rPr>
                        <a:t>Possibly:</a:t>
                      </a:r>
                      <a:r>
                        <a:rPr lang="en-US" sz="1400" i="0" kern="1200" dirty="0">
                          <a:solidFill>
                            <a:schemeClr val="dk1"/>
                          </a:solidFill>
                          <a:effectLst/>
                          <a:latin typeface="+mn-lt"/>
                          <a:ea typeface="+mn-ea"/>
                          <a:cs typeface="+mn-cs"/>
                        </a:rPr>
                        <a:t> event built by DC event builder in streaming mode</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30926">
                <a:tc>
                  <a:txBody>
                    <a:bodyPr/>
                    <a:lstStyle/>
                    <a:p>
                      <a:pPr algn="ctr"/>
                      <a:r>
                        <a:rPr lang="en-US" sz="1400" baseline="0" dirty="0"/>
                        <a:t>0xFF64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1" kern="1200" dirty="0">
                          <a:solidFill>
                            <a:schemeClr val="dk1"/>
                          </a:solidFill>
                          <a:effectLst/>
                          <a:latin typeface="+mn-lt"/>
                          <a:ea typeface="+mn-ea"/>
                          <a:cs typeface="+mn-cs"/>
                        </a:rPr>
                        <a:t>Possibly:</a:t>
                      </a:r>
                      <a:r>
                        <a:rPr lang="en-US" sz="1400" i="0" kern="1200" dirty="0">
                          <a:solidFill>
                            <a:schemeClr val="dk1"/>
                          </a:solidFill>
                          <a:effectLst/>
                          <a:latin typeface="+mn-lt"/>
                          <a:ea typeface="+mn-ea"/>
                          <a:cs typeface="+mn-cs"/>
                        </a:rPr>
                        <a:t> event built by secondary event builder in streaming mode</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30926">
                <a:tc>
                  <a:txBody>
                    <a:bodyPr/>
                    <a:lstStyle/>
                    <a:p>
                      <a:pPr algn="ctr"/>
                      <a:r>
                        <a:rPr lang="en-US" sz="1400" baseline="0" dirty="0"/>
                        <a:t>0xFF66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1" kern="1200" dirty="0">
                          <a:solidFill>
                            <a:schemeClr val="dk1"/>
                          </a:solidFill>
                          <a:effectLst/>
                          <a:latin typeface="+mn-lt"/>
                          <a:ea typeface="+mn-ea"/>
                          <a:cs typeface="+mn-cs"/>
                        </a:rPr>
                        <a:t>Possibly:</a:t>
                      </a:r>
                      <a:r>
                        <a:rPr lang="en-US" sz="1400" i="0" kern="1200" baseline="0" dirty="0">
                          <a:solidFill>
                            <a:schemeClr val="dk1"/>
                          </a:solidFill>
                          <a:effectLst/>
                          <a:latin typeface="+mn-lt"/>
                          <a:ea typeface="+mn-ea"/>
                          <a:cs typeface="+mn-cs"/>
                        </a:rPr>
                        <a:t> e</a:t>
                      </a:r>
                      <a:r>
                        <a:rPr lang="en-US" sz="1400" i="0" kern="1200" dirty="0">
                          <a:solidFill>
                            <a:schemeClr val="dk1"/>
                          </a:solidFill>
                          <a:effectLst/>
                          <a:latin typeface="+mn-lt"/>
                          <a:ea typeface="+mn-ea"/>
                          <a:cs typeface="+mn-cs"/>
                        </a:rPr>
                        <a:t>vent built by primary event builder in streaming mode</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30926">
                <a:tc>
                  <a:txBody>
                    <a:bodyPr/>
                    <a:lstStyle/>
                    <a:p>
                      <a:pPr algn="ctr"/>
                      <a:r>
                        <a:rPr lang="en-US" sz="1400" dirty="0"/>
                        <a:t>0xFF68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dirty="0"/>
                        <a:t>Missing Frame (no ROC data available, estimate for timestamp)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644484"/>
                  </a:ext>
                </a:extLst>
              </a:tr>
            </a:tbl>
          </a:graphicData>
        </a:graphic>
      </p:graphicFrame>
    </p:spTree>
    <p:extLst>
      <p:ext uri="{BB962C8B-B14F-4D97-AF65-F5344CB8AC3E}">
        <p14:creationId xmlns:p14="http://schemas.microsoft.com/office/powerpoint/2010/main" val="484872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4610" y="1295400"/>
            <a:ext cx="25908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CODA   RESERVED</a:t>
            </a:r>
          </a:p>
          <a:p>
            <a:pPr algn="ctr"/>
            <a:r>
              <a:rPr lang="en-US" sz="2000" b="1" dirty="0">
                <a:latin typeface="Arial" pitchFamily="34" charset="0"/>
                <a:cs typeface="Arial" pitchFamily="34" charset="0"/>
              </a:rPr>
              <a:t>BANK   TAGS</a:t>
            </a:r>
          </a:p>
        </p:txBody>
      </p:sp>
      <p:graphicFrame>
        <p:nvGraphicFramePr>
          <p:cNvPr id="5" name="Table 4"/>
          <p:cNvGraphicFramePr>
            <a:graphicFrameLocks noGrp="1"/>
          </p:cNvGraphicFramePr>
          <p:nvPr>
            <p:extLst>
              <p:ext uri="{D42A27DB-BD31-4B8C-83A1-F6EECF244321}">
                <p14:modId xmlns:p14="http://schemas.microsoft.com/office/powerpoint/2010/main" val="237114718"/>
              </p:ext>
            </p:extLst>
          </p:nvPr>
        </p:nvGraphicFramePr>
        <p:xfrm>
          <a:off x="846010" y="1981200"/>
          <a:ext cx="3116390" cy="2834640"/>
        </p:xfrm>
        <a:graphic>
          <a:graphicData uri="http://schemas.openxmlformats.org/drawingml/2006/table">
            <a:tbl>
              <a:tblPr firstRow="1" bandRow="1">
                <a:tableStyleId>{85BE263C-DBD7-4A20-BB59-AAB30ACAA65A}</a:tableStyleId>
              </a:tblPr>
              <a:tblGrid>
                <a:gridCol w="1600200">
                  <a:extLst>
                    <a:ext uri="{9D8B030D-6E8A-4147-A177-3AD203B41FA5}">
                      <a16:colId xmlns:a16="http://schemas.microsoft.com/office/drawing/2014/main" val="20000"/>
                    </a:ext>
                  </a:extLst>
                </a:gridCol>
                <a:gridCol w="1516190">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 Range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r>
                        <a:rPr lang="en-US" sz="1400" dirty="0"/>
                        <a:t>0xFF00</a:t>
                      </a:r>
                      <a:r>
                        <a:rPr lang="en-US" sz="1400" baseline="0" dirty="0"/>
                        <a:t>  -  0xFFFF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dirty="0"/>
                        <a:t>Complete range of reserved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400" baseline="0" dirty="0"/>
                        <a:t>0xFFE0  -  0xFFFF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Undetermined</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400" dirty="0"/>
                        <a:t>0xFFD0  - 0xFFDF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aseline="0" dirty="0"/>
                        <a:t>Control events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r>
                        <a:rPr lang="en-US" sz="1400" dirty="0"/>
                        <a:t>0xFF90  -  0xFFCF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Undetermined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r>
                        <a:rPr lang="en-US" sz="1400" baseline="0" dirty="0"/>
                        <a:t>0xFF50  -  0xFF8F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Physics</a:t>
                      </a:r>
                      <a:r>
                        <a:rPr lang="en-US" sz="1400" baseline="0" dirty="0"/>
                        <a:t> events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r>
                        <a:rPr lang="en-US" sz="1400" dirty="0"/>
                        <a:t>0xFF10  -  0xFF4F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Trigger banks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r>
                        <a:rPr lang="en-US" sz="1400" dirty="0"/>
                        <a:t>0xFF00  -  0xFF0F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a:t>Undetermined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
        <p:nvSpPr>
          <p:cNvPr id="6" name="TextBox 5"/>
          <p:cNvSpPr txBox="1"/>
          <p:nvPr/>
        </p:nvSpPr>
        <p:spPr>
          <a:xfrm>
            <a:off x="5181600" y="2286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CONTROL  EVENT  TAGS</a:t>
            </a:r>
          </a:p>
        </p:txBody>
      </p:sp>
      <p:graphicFrame>
        <p:nvGraphicFramePr>
          <p:cNvPr id="7" name="Table 6"/>
          <p:cNvGraphicFramePr>
            <a:graphicFrameLocks noGrp="1"/>
          </p:cNvGraphicFramePr>
          <p:nvPr>
            <p:extLst>
              <p:ext uri="{D42A27DB-BD31-4B8C-83A1-F6EECF244321}">
                <p14:modId xmlns:p14="http://schemas.microsoft.com/office/powerpoint/2010/main" val="945412828"/>
              </p:ext>
            </p:extLst>
          </p:nvPr>
        </p:nvGraphicFramePr>
        <p:xfrm>
          <a:off x="5638800" y="628710"/>
          <a:ext cx="2590800" cy="1985554"/>
        </p:xfrm>
        <a:graphic>
          <a:graphicData uri="http://schemas.openxmlformats.org/drawingml/2006/table">
            <a:tbl>
              <a:tblPr firstRow="1" bandRow="1">
                <a:tableStyleId>{85BE263C-DBD7-4A20-BB59-AAB30ACAA65A}</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Control 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0xFFD0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a:t>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baseline="0" dirty="0"/>
                        <a:t>0xFFD1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Prestart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dirty="0"/>
                        <a:t>0xFFD2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t>Go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0xFFD3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Pause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baseline="0" dirty="0"/>
                        <a:t>0xFFD4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7"/>
          <p:cNvSpPr txBox="1"/>
          <p:nvPr/>
        </p:nvSpPr>
        <p:spPr>
          <a:xfrm>
            <a:off x="5181600" y="3045822"/>
            <a:ext cx="35814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PHYSICS  EVENT  TAGS</a:t>
            </a:r>
          </a:p>
        </p:txBody>
      </p:sp>
      <p:graphicFrame>
        <p:nvGraphicFramePr>
          <p:cNvPr id="9" name="Table 8"/>
          <p:cNvGraphicFramePr>
            <a:graphicFrameLocks noGrp="1"/>
          </p:cNvGraphicFramePr>
          <p:nvPr>
            <p:extLst>
              <p:ext uri="{D42A27DB-BD31-4B8C-83A1-F6EECF244321}">
                <p14:modId xmlns:p14="http://schemas.microsoft.com/office/powerpoint/2010/main" val="1294832372"/>
              </p:ext>
            </p:extLst>
          </p:nvPr>
        </p:nvGraphicFramePr>
        <p:xfrm>
          <a:off x="5334000" y="3494312"/>
          <a:ext cx="3276600" cy="2982688"/>
        </p:xfrm>
        <a:graphic>
          <a:graphicData uri="http://schemas.openxmlformats.org/drawingml/2006/table">
            <a:tbl>
              <a:tblPr firstRow="1" bandRow="1">
                <a:tableStyleId>{85BE263C-DBD7-4A20-BB59-AAB30ACAA65A}</a:tableStyleId>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Event Made</a:t>
                      </a:r>
                      <a:r>
                        <a:rPr lang="en-US" sz="1600" baseline="0" dirty="0"/>
                        <a:t> 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r>
                        <a:rPr lang="en-US" sz="1400" dirty="0"/>
                        <a:t>PEB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dirty="0"/>
                        <a:t>0xFF58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PEB with sync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baseline="0" dirty="0"/>
                        <a:t>0xFF70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SEB</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baseline="0" dirty="0"/>
                        <a:t>0xFF78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SEB with sync set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0926">
                <a:tc>
                  <a:txBody>
                    <a:bodyPr/>
                    <a:lstStyle/>
                    <a:p>
                      <a:pPr algn="ctr"/>
                      <a:r>
                        <a:rPr lang="en-US" sz="1400" baseline="0" dirty="0"/>
                        <a:t>0xFF60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ROC Raw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baseline="0" dirty="0"/>
                        <a:t>0xFF62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pPr algn="ctr"/>
                      <a:r>
                        <a:rPr lang="en-US" sz="1400" baseline="0" dirty="0"/>
                        <a:t>0xFF64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SEB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0926">
                <a:tc>
                  <a:txBody>
                    <a:bodyPr/>
                    <a:lstStyle/>
                    <a:p>
                      <a:pPr algn="ctr"/>
                      <a:r>
                        <a:rPr lang="en-US" sz="1400" baseline="0" dirty="0"/>
                        <a:t>0xFF66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PEB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cxnSp>
        <p:nvCxnSpPr>
          <p:cNvPr id="11" name="Straight Arrow Connector 10"/>
          <p:cNvCxnSpPr/>
          <p:nvPr/>
        </p:nvCxnSpPr>
        <p:spPr>
          <a:xfrm flipV="1">
            <a:off x="3962400" y="1543110"/>
            <a:ext cx="1524000" cy="1809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62400" y="3977640"/>
            <a:ext cx="1219200" cy="1214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27"/>
          <p:cNvSpPr txBox="1"/>
          <p:nvPr/>
        </p:nvSpPr>
        <p:spPr>
          <a:xfrm>
            <a:off x="1858612" y="5724194"/>
            <a:ext cx="3258879" cy="461665"/>
          </a:xfrm>
          <a:prstGeom prst="rect">
            <a:avLst/>
          </a:prstGeom>
          <a:solidFill>
            <a:schemeClr val="bg1"/>
          </a:solidFill>
          <a:ln w="19050">
            <a:solidFill>
              <a:schemeClr val="tx1"/>
            </a:solidFill>
          </a:ln>
        </p:spPr>
        <p:txBody>
          <a:bodyPr wrap="square" rtlCol="0">
            <a:spAutoFit/>
          </a:bodyPr>
          <a:lstStyle/>
          <a:p>
            <a:r>
              <a:rPr lang="en-US" sz="1200" dirty="0">
                <a:latin typeface="Arial" pitchFamily="34" charset="0"/>
                <a:cs typeface="Arial" pitchFamily="34" charset="0"/>
              </a:rPr>
              <a:t>4</a:t>
            </a:r>
            <a:r>
              <a:rPr lang="en-US" sz="1200" baseline="30000" dirty="0">
                <a:latin typeface="Arial" pitchFamily="34" charset="0"/>
                <a:cs typeface="Arial" pitchFamily="34" charset="0"/>
              </a:rPr>
              <a:t>th</a:t>
            </a:r>
            <a:r>
              <a:rPr lang="en-US" sz="1200" dirty="0">
                <a:latin typeface="Arial" pitchFamily="34" charset="0"/>
                <a:cs typeface="Arial" pitchFamily="34" charset="0"/>
              </a:rPr>
              <a:t> bit set indicates that the last event in the entangled block is a sync event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4" y="1151308"/>
            <a:ext cx="973433"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Bank :</a:t>
            </a:r>
          </a:p>
        </p:txBody>
      </p:sp>
      <p:cxnSp>
        <p:nvCxnSpPr>
          <p:cNvPr id="15" name="Straight Arrow Connector 14"/>
          <p:cNvCxnSpPr/>
          <p:nvPr/>
        </p:nvCxnSpPr>
        <p:spPr>
          <a:xfrm flipV="1">
            <a:off x="3416152" y="2923403"/>
            <a:ext cx="0" cy="13908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0600" y="2370951"/>
            <a:ext cx="45720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Length (32 bit words, exclusive)</a:t>
            </a:r>
          </a:p>
        </p:txBody>
      </p:sp>
      <p:grpSp>
        <p:nvGrpSpPr>
          <p:cNvPr id="42" name="Group 41"/>
          <p:cNvGrpSpPr/>
          <p:nvPr/>
        </p:nvGrpSpPr>
        <p:grpSpPr>
          <a:xfrm>
            <a:off x="990600" y="2643424"/>
            <a:ext cx="4572000" cy="279977"/>
            <a:chOff x="5562600" y="2130622"/>
            <a:chExt cx="2209800" cy="279977"/>
          </a:xfrm>
        </p:grpSpPr>
        <p:grpSp>
          <p:nvGrpSpPr>
            <p:cNvPr id="43" name="Group 62"/>
            <p:cNvGrpSpPr/>
            <p:nvPr/>
          </p:nvGrpSpPr>
          <p:grpSpPr>
            <a:xfrm>
              <a:off x="5562600" y="2130622"/>
              <a:ext cx="2209800" cy="277000"/>
              <a:chOff x="3276600" y="1371599"/>
              <a:chExt cx="2209800" cy="277000"/>
            </a:xfrm>
          </p:grpSpPr>
          <p:sp>
            <p:nvSpPr>
              <p:cNvPr id="46" name="TextBox 45"/>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Tag (16 bits)                (2)    Type (6)          </a:t>
                </a:r>
                <a:r>
                  <a:rPr lang="en-US" sz="1200" b="1" dirty="0" err="1">
                    <a:latin typeface="Arial" pitchFamily="34" charset="0"/>
                    <a:cs typeface="Arial" pitchFamily="34" charset="0"/>
                  </a:rPr>
                  <a:t>Num</a:t>
                </a:r>
                <a:r>
                  <a:rPr lang="en-US" sz="1200" b="1" dirty="0">
                    <a:latin typeface="Arial" pitchFamily="34" charset="0"/>
                    <a:cs typeface="Arial" pitchFamily="34" charset="0"/>
                  </a:rPr>
                  <a:t> (8)</a:t>
                </a:r>
              </a:p>
            </p:txBody>
          </p:sp>
          <p:cxnSp>
            <p:nvCxnSpPr>
              <p:cNvPr id="47" name="Straight Connector 46"/>
              <p:cNvCxnSpPr>
                <a:stCxn id="46" idx="0"/>
                <a:endCxn id="46"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rot="16200000" flipH="1">
              <a:off x="7100500" y="2272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Straight Connector 62"/>
          <p:cNvCxnSpPr>
            <a:endCxn id="26" idx="3"/>
          </p:cNvCxnSpPr>
          <p:nvPr/>
        </p:nvCxnSpPr>
        <p:spPr>
          <a:xfrm>
            <a:off x="5562600" y="1629489"/>
            <a:ext cx="0" cy="879962"/>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628900" y="1628001"/>
            <a:ext cx="762000" cy="307777"/>
          </a:xfrm>
          <a:prstGeom prst="rect">
            <a:avLst/>
          </a:prstGeom>
        </p:spPr>
        <p:txBody>
          <a:bodyPr wrap="square">
            <a:spAutoFit/>
          </a:bodyPr>
          <a:lstStyle/>
          <a:p>
            <a:pPr algn="ctr"/>
            <a:r>
              <a:rPr lang="en-US" sz="1400" b="1" dirty="0">
                <a:solidFill>
                  <a:schemeClr val="accent1"/>
                </a:solidFill>
                <a:latin typeface="Arial" pitchFamily="34" charset="0"/>
                <a:cs typeface="Arial" pitchFamily="34" charset="0"/>
              </a:rPr>
              <a:t>32 bits</a:t>
            </a:r>
          </a:p>
        </p:txBody>
      </p:sp>
      <p:cxnSp>
        <p:nvCxnSpPr>
          <p:cNvPr id="69" name="Straight Connector 68"/>
          <p:cNvCxnSpPr/>
          <p:nvPr/>
        </p:nvCxnSpPr>
        <p:spPr>
          <a:xfrm>
            <a:off x="990604" y="1602433"/>
            <a:ext cx="0" cy="768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6" idx="3"/>
          </p:cNvCxnSpPr>
          <p:nvPr/>
        </p:nvCxnSpPr>
        <p:spPr>
          <a:xfrm flipV="1">
            <a:off x="3390900" y="1781889"/>
            <a:ext cx="2171700"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6" idx="1"/>
          </p:cNvCxnSpPr>
          <p:nvPr/>
        </p:nvCxnSpPr>
        <p:spPr>
          <a:xfrm flipH="1">
            <a:off x="990604" y="1781890"/>
            <a:ext cx="163829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3442900" y="2784901"/>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022305" y="2999601"/>
            <a:ext cx="78769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Padding</a:t>
            </a:r>
          </a:p>
        </p:txBody>
      </p:sp>
      <p:sp>
        <p:nvSpPr>
          <p:cNvPr id="100" name="TextBox 99"/>
          <p:cNvSpPr txBox="1"/>
          <p:nvPr/>
        </p:nvSpPr>
        <p:spPr>
          <a:xfrm>
            <a:off x="3505200" y="666690"/>
            <a:ext cx="2819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Evio Header Formats</a:t>
            </a:r>
          </a:p>
        </p:txBody>
      </p:sp>
      <p:sp>
        <p:nvSpPr>
          <p:cNvPr id="101" name="TextBox 100"/>
          <p:cNvSpPr txBox="1"/>
          <p:nvPr/>
        </p:nvSpPr>
        <p:spPr>
          <a:xfrm>
            <a:off x="990603" y="3538714"/>
            <a:ext cx="1447797"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Segment :</a:t>
            </a:r>
          </a:p>
        </p:txBody>
      </p:sp>
      <p:cxnSp>
        <p:nvCxnSpPr>
          <p:cNvPr id="102" name="Straight Arrow Connector 101"/>
          <p:cNvCxnSpPr/>
          <p:nvPr/>
        </p:nvCxnSpPr>
        <p:spPr>
          <a:xfrm flipV="1">
            <a:off x="2273153" y="4295003"/>
            <a:ext cx="0" cy="13908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990600" y="4015024"/>
            <a:ext cx="4572000" cy="277000"/>
            <a:chOff x="5562600" y="2130622"/>
            <a:chExt cx="2209800" cy="277000"/>
          </a:xfrm>
        </p:grpSpPr>
        <p:grpSp>
          <p:nvGrpSpPr>
            <p:cNvPr id="105" name="Group 62"/>
            <p:cNvGrpSpPr/>
            <p:nvPr/>
          </p:nvGrpSpPr>
          <p:grpSpPr>
            <a:xfrm>
              <a:off x="5562600" y="2130622"/>
              <a:ext cx="2209800" cy="277000"/>
              <a:chOff x="3276600" y="1371599"/>
              <a:chExt cx="2209800" cy="277000"/>
            </a:xfrm>
          </p:grpSpPr>
          <p:sp>
            <p:nvSpPr>
              <p:cNvPr id="107" name="TextBox 106"/>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Tag (8 bits)      (2)     Type (6)                    Length (16)</a:t>
                </a:r>
              </a:p>
            </p:txBody>
          </p:sp>
          <p:cxnSp>
            <p:nvCxnSpPr>
              <p:cNvPr id="108" name="Straight Connector 107"/>
              <p:cNvCxnSpPr>
                <a:stCxn id="107" idx="0"/>
                <a:endCxn id="107"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Straight Connector 105"/>
            <p:cNvCxnSpPr/>
            <p:nvPr/>
          </p:nvCxnSpPr>
          <p:spPr>
            <a:xfrm rot="16200000" flipH="1">
              <a:off x="6123871" y="226912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rot="16200000" flipH="1">
            <a:off x="1995101" y="4153524"/>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879306" y="4371201"/>
            <a:ext cx="78769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Padding</a:t>
            </a:r>
          </a:p>
        </p:txBody>
      </p:sp>
      <p:sp>
        <p:nvSpPr>
          <p:cNvPr id="116" name="TextBox 115"/>
          <p:cNvSpPr txBox="1"/>
          <p:nvPr/>
        </p:nvSpPr>
        <p:spPr>
          <a:xfrm>
            <a:off x="990604" y="5065308"/>
            <a:ext cx="201929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Tag Segment :</a:t>
            </a:r>
          </a:p>
        </p:txBody>
      </p:sp>
      <p:grpSp>
        <p:nvGrpSpPr>
          <p:cNvPr id="118" name="Group 117"/>
          <p:cNvGrpSpPr/>
          <p:nvPr/>
        </p:nvGrpSpPr>
        <p:grpSpPr>
          <a:xfrm>
            <a:off x="990600" y="5562600"/>
            <a:ext cx="4572000" cy="277000"/>
            <a:chOff x="5562600" y="2130622"/>
            <a:chExt cx="2209800" cy="277000"/>
          </a:xfrm>
        </p:grpSpPr>
        <p:grpSp>
          <p:nvGrpSpPr>
            <p:cNvPr id="119" name="Group 62"/>
            <p:cNvGrpSpPr/>
            <p:nvPr/>
          </p:nvGrpSpPr>
          <p:grpSpPr>
            <a:xfrm>
              <a:off x="5562600" y="2130622"/>
              <a:ext cx="2209800" cy="277000"/>
              <a:chOff x="3276600" y="1371599"/>
              <a:chExt cx="2209800" cy="277000"/>
            </a:xfrm>
          </p:grpSpPr>
          <p:sp>
            <p:nvSpPr>
              <p:cNvPr id="121" name="TextBox 120"/>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Tag (12 bits)           Type (4)                    Length (16)</a:t>
                </a:r>
              </a:p>
            </p:txBody>
          </p:sp>
          <p:cxnSp>
            <p:nvCxnSpPr>
              <p:cNvPr id="122" name="Straight Connector 121"/>
              <p:cNvCxnSpPr>
                <a:stCxn id="121" idx="0"/>
                <a:endCxn id="121"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rot="16200000" flipH="1">
              <a:off x="6123871" y="226912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Rectangle 126"/>
          <p:cNvSpPr/>
          <p:nvPr/>
        </p:nvSpPr>
        <p:spPr>
          <a:xfrm>
            <a:off x="914400" y="1981200"/>
            <a:ext cx="4648200"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 MSB (31)                                                             LSB (0)</a:t>
            </a:r>
          </a:p>
        </p:txBody>
      </p:sp>
      <p:sp>
        <p:nvSpPr>
          <p:cNvPr id="128" name="TextBox 127"/>
          <p:cNvSpPr txBox="1"/>
          <p:nvPr/>
        </p:nvSpPr>
        <p:spPr>
          <a:xfrm>
            <a:off x="6096000" y="3107827"/>
            <a:ext cx="2590800" cy="1015663"/>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unused bytes at end of following data if not a multiple of 32 bits.</a:t>
            </a:r>
          </a:p>
          <a:p>
            <a:r>
              <a:rPr lang="en-US" sz="1200" dirty="0">
                <a:solidFill>
                  <a:srgbClr val="0070C0"/>
                </a:solidFill>
              </a:rPr>
              <a:t>For shorts, it is 0 or 2.</a:t>
            </a:r>
          </a:p>
          <a:p>
            <a:r>
              <a:rPr lang="en-US" sz="1200" dirty="0">
                <a:solidFill>
                  <a:srgbClr val="0070C0"/>
                </a:solidFill>
              </a:rPr>
              <a:t>For chars (not strings), it is 0, 1, 2, or 3</a:t>
            </a:r>
          </a:p>
        </p:txBody>
      </p:sp>
      <p:cxnSp>
        <p:nvCxnSpPr>
          <p:cNvPr id="129" name="Straight Arrow Connector 128"/>
          <p:cNvCxnSpPr>
            <a:stCxn id="128" idx="1"/>
            <a:endCxn id="92" idx="3"/>
          </p:cNvCxnSpPr>
          <p:nvPr/>
        </p:nvCxnSpPr>
        <p:spPr>
          <a:xfrm flipH="1" flipV="1">
            <a:off x="3809999" y="3138101"/>
            <a:ext cx="2286001" cy="477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DB1EEF02-75F2-254E-99C9-16C958E52CAC}"/>
              </a:ext>
            </a:extLst>
          </p:cNvPr>
          <p:cNvSpPr txBox="1"/>
          <p:nvPr/>
        </p:nvSpPr>
        <p:spPr>
          <a:xfrm>
            <a:off x="6096000" y="4857274"/>
            <a:ext cx="2590800" cy="1384995"/>
          </a:xfrm>
          <a:prstGeom prst="rect">
            <a:avLst/>
          </a:prstGeom>
          <a:noFill/>
          <a:ln w="3175">
            <a:solidFill>
              <a:srgbClr val="0070C0"/>
            </a:solidFill>
            <a:prstDash val="lgDash"/>
          </a:ln>
        </p:spPr>
        <p:txBody>
          <a:bodyPr wrap="square" rtlCol="0">
            <a:spAutoFit/>
          </a:bodyPr>
          <a:lstStyle/>
          <a:p>
            <a:r>
              <a:rPr lang="en-US" sz="1200" b="1" i="1" u="sng" dirty="0">
                <a:solidFill>
                  <a:srgbClr val="0070C0"/>
                </a:solidFill>
              </a:rPr>
              <a:t>NOTE</a:t>
            </a:r>
            <a:r>
              <a:rPr lang="en-US" sz="1200" dirty="0">
                <a:solidFill>
                  <a:srgbClr val="0070C0"/>
                </a:solidFill>
              </a:rPr>
              <a:t>: there is </a:t>
            </a:r>
            <a:r>
              <a:rPr lang="en-US" sz="1200" b="1" dirty="0">
                <a:solidFill>
                  <a:srgbClr val="0070C0"/>
                </a:solidFill>
              </a:rPr>
              <a:t>no</a:t>
            </a:r>
            <a:r>
              <a:rPr lang="en-US" sz="1200" dirty="0">
                <a:solidFill>
                  <a:srgbClr val="0070C0"/>
                </a:solidFill>
              </a:rPr>
              <a:t> padding stored in tag segments, so only an even number of data elements should be used for shorts and a multiple of 4 for chars/bytes. If you add an odd amount, you’ll end up with extra elements at the end.</a:t>
            </a:r>
          </a:p>
        </p:txBody>
      </p:sp>
    </p:spTree>
    <p:extLst>
      <p:ext uri="{BB962C8B-B14F-4D97-AF65-F5344CB8AC3E}">
        <p14:creationId xmlns:p14="http://schemas.microsoft.com/office/powerpoint/2010/main" val="714734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a:endCxn id="12" idx="2"/>
          </p:cNvCxnSpPr>
          <p:nvPr/>
        </p:nvCxnSpPr>
        <p:spPr>
          <a:xfrm flipH="1" flipV="1">
            <a:off x="5981700" y="4494633"/>
            <a:ext cx="266700" cy="180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a:stCxn id="27" idx="3"/>
            <a:endCxn id="12" idx="1"/>
          </p:cNvCxnSpPr>
          <p:nvPr/>
        </p:nvCxnSpPr>
        <p:spPr>
          <a:xfrm>
            <a:off x="3810000" y="4024700"/>
            <a:ext cx="990600" cy="33143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7200" y="609600"/>
            <a:ext cx="3657600"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Partially-Built Physics Event (Data Concentrator Output)</a:t>
            </a:r>
          </a:p>
        </p:txBody>
      </p:sp>
      <p:sp>
        <p:nvSpPr>
          <p:cNvPr id="4" name="TextBox 3"/>
          <p:cNvSpPr txBox="1"/>
          <p:nvPr/>
        </p:nvSpPr>
        <p:spPr>
          <a:xfrm>
            <a:off x="4495800" y="5553075"/>
            <a:ext cx="3733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bank wraps 1 or more data blocks from a ROC.</a:t>
            </a:r>
          </a:p>
          <a:p>
            <a:r>
              <a:rPr lang="en-US" sz="1200" dirty="0">
                <a:solidFill>
                  <a:srgbClr val="0070C0"/>
                </a:solidFill>
              </a:rPr>
              <a:t>One bank for each ROC. See Data Bank diagram.</a:t>
            </a:r>
          </a:p>
        </p:txBody>
      </p:sp>
      <p:cxnSp>
        <p:nvCxnSpPr>
          <p:cNvPr id="5" name="Straight Arrow Connector 4"/>
          <p:cNvCxnSpPr>
            <a:stCxn id="63" idx="3"/>
            <a:endCxn id="67" idx="1"/>
          </p:cNvCxnSpPr>
          <p:nvPr/>
        </p:nvCxnSpPr>
        <p:spPr>
          <a:xfrm>
            <a:off x="3810000" y="2548326"/>
            <a:ext cx="990600" cy="63817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95800" y="3472935"/>
            <a:ext cx="16764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Bank type: see Trigger Bank Tags table</a:t>
            </a:r>
          </a:p>
        </p:txBody>
      </p:sp>
      <p:sp>
        <p:nvSpPr>
          <p:cNvPr id="7" name="TextBox 6"/>
          <p:cNvSpPr txBox="1"/>
          <p:nvPr/>
        </p:nvSpPr>
        <p:spPr>
          <a:xfrm>
            <a:off x="6248400" y="3472935"/>
            <a:ext cx="8382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segments</a:t>
            </a:r>
          </a:p>
        </p:txBody>
      </p:sp>
      <p:sp>
        <p:nvSpPr>
          <p:cNvPr id="8" name="TextBox 7"/>
          <p:cNvSpPr txBox="1"/>
          <p:nvPr/>
        </p:nvSpPr>
        <p:spPr>
          <a:xfrm>
            <a:off x="7162800" y="3472935"/>
            <a:ext cx="1219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ROCs </a:t>
            </a:r>
          </a:p>
        </p:txBody>
      </p:sp>
      <p:cxnSp>
        <p:nvCxnSpPr>
          <p:cNvPr id="9" name="Straight Arrow Connector 8"/>
          <p:cNvCxnSpPr>
            <a:stCxn id="4" idx="1"/>
            <a:endCxn id="29" idx="3"/>
          </p:cNvCxnSpPr>
          <p:nvPr/>
        </p:nvCxnSpPr>
        <p:spPr>
          <a:xfrm flipH="1" flipV="1">
            <a:off x="3810000" y="5780991"/>
            <a:ext cx="685800" cy="2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0"/>
          </p:cNvCxnSpPr>
          <p:nvPr/>
        </p:nvCxnSpPr>
        <p:spPr>
          <a:xfrm flipH="1" flipV="1">
            <a:off x="6248400" y="3276600"/>
            <a:ext cx="419100" cy="19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0"/>
          </p:cNvCxnSpPr>
          <p:nvPr/>
        </p:nvCxnSpPr>
        <p:spPr>
          <a:xfrm flipV="1">
            <a:off x="5334000" y="3276601"/>
            <a:ext cx="762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4217634"/>
            <a:ext cx="23622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Common or  ROC  Segments</a:t>
            </a:r>
          </a:p>
        </p:txBody>
      </p:sp>
      <p:sp>
        <p:nvSpPr>
          <p:cNvPr id="13" name="TextBox 12"/>
          <p:cNvSpPr txBox="1"/>
          <p:nvPr/>
        </p:nvSpPr>
        <p:spPr>
          <a:xfrm>
            <a:off x="4495800" y="4673615"/>
            <a:ext cx="3733800" cy="646331"/>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These segments will not exist if trigger data is </a:t>
            </a:r>
            <a:r>
              <a:rPr lang="en-US" sz="1200" dirty="0" err="1">
                <a:solidFill>
                  <a:srgbClr val="0070C0"/>
                </a:solidFill>
              </a:rPr>
              <a:t>sparsified</a:t>
            </a:r>
            <a:r>
              <a:rPr lang="en-US" sz="1200" dirty="0">
                <a:solidFill>
                  <a:srgbClr val="0070C0"/>
                </a:solidFill>
              </a:rPr>
              <a:t> or built in single event mode. See Trigger Bank Tags table &amp; Built Trigger Bank diagram. </a:t>
            </a:r>
          </a:p>
        </p:txBody>
      </p:sp>
      <p:sp>
        <p:nvSpPr>
          <p:cNvPr id="15" name="Rectangle 14"/>
          <p:cNvSpPr/>
          <p:nvPr/>
        </p:nvSpPr>
        <p:spPr>
          <a:xfrm>
            <a:off x="1600200" y="1562100"/>
            <a:ext cx="2209800" cy="45339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6" name="TextBox 15"/>
          <p:cNvSpPr txBox="1"/>
          <p:nvPr/>
        </p:nvSpPr>
        <p:spPr>
          <a:xfrm>
            <a:off x="1600200" y="1581150"/>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sp>
        <p:nvSpPr>
          <p:cNvPr id="17" name="TextBox 27"/>
          <p:cNvSpPr txBox="1"/>
          <p:nvPr/>
        </p:nvSpPr>
        <p:spPr>
          <a:xfrm>
            <a:off x="1600200" y="2132826"/>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Built Trigger Bank Length</a:t>
            </a:r>
          </a:p>
        </p:txBody>
      </p:sp>
      <p:sp>
        <p:nvSpPr>
          <p:cNvPr id="18" name="TextBox 17"/>
          <p:cNvSpPr txBox="1"/>
          <p:nvPr/>
        </p:nvSpPr>
        <p:spPr>
          <a:xfrm>
            <a:off x="1600200" y="4162425"/>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1</a:t>
            </a:r>
          </a:p>
          <a:p>
            <a:pPr algn="ctr"/>
            <a:endParaRPr lang="en-US" sz="1200" b="1" dirty="0">
              <a:latin typeface="Arial" pitchFamily="34" charset="0"/>
              <a:cs typeface="Arial" pitchFamily="34" charset="0"/>
            </a:endParaRPr>
          </a:p>
        </p:txBody>
      </p:sp>
      <p:sp>
        <p:nvSpPr>
          <p:cNvPr id="19" name="TextBox 29"/>
          <p:cNvSpPr txBox="1"/>
          <p:nvPr/>
        </p:nvSpPr>
        <p:spPr>
          <a:xfrm>
            <a:off x="1600200" y="481012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20" name="TextBox 19"/>
          <p:cNvSpPr txBox="1"/>
          <p:nvPr/>
        </p:nvSpPr>
        <p:spPr>
          <a:xfrm>
            <a:off x="457200" y="1661696"/>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21" name="TextBox 20"/>
          <p:cNvSpPr txBox="1"/>
          <p:nvPr/>
        </p:nvSpPr>
        <p:spPr>
          <a:xfrm>
            <a:off x="495300" y="2743200"/>
            <a:ext cx="762000" cy="830997"/>
          </a:xfrm>
          <a:prstGeom prst="rect">
            <a:avLst/>
          </a:prstGeom>
          <a:noFill/>
          <a:ln>
            <a:noFill/>
            <a:prstDash val="dash"/>
          </a:ln>
        </p:spPr>
        <p:txBody>
          <a:bodyPr wrap="square" rtlCol="0">
            <a:spAutoFit/>
          </a:bodyPr>
          <a:lstStyle/>
          <a:p>
            <a:pPr algn="ctr"/>
            <a:r>
              <a:rPr lang="en-US" sz="1600" dirty="0">
                <a:solidFill>
                  <a:srgbClr val="0070C0"/>
                </a:solidFill>
              </a:rPr>
              <a:t>Built Trigger Bank</a:t>
            </a:r>
          </a:p>
        </p:txBody>
      </p:sp>
      <p:sp>
        <p:nvSpPr>
          <p:cNvPr id="22" name="TextBox 21"/>
          <p:cNvSpPr txBox="1"/>
          <p:nvPr/>
        </p:nvSpPr>
        <p:spPr>
          <a:xfrm>
            <a:off x="533400" y="4800600"/>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23" name="Left Brace 22"/>
          <p:cNvSpPr/>
          <p:nvPr/>
        </p:nvSpPr>
        <p:spPr>
          <a:xfrm>
            <a:off x="1219200" y="2209800"/>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34"/>
          <p:cNvSpPr/>
          <p:nvPr/>
        </p:nvSpPr>
        <p:spPr>
          <a:xfrm>
            <a:off x="1219200" y="1562100"/>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a:off x="1219200" y="4191000"/>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1600200" y="2962275"/>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 Segment</a:t>
            </a:r>
          </a:p>
        </p:txBody>
      </p:sp>
      <p:sp>
        <p:nvSpPr>
          <p:cNvPr id="27" name="TextBox 50"/>
          <p:cNvSpPr txBox="1"/>
          <p:nvPr/>
        </p:nvSpPr>
        <p:spPr>
          <a:xfrm>
            <a:off x="1600200" y="3886200"/>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Segment</a:t>
            </a:r>
          </a:p>
        </p:txBody>
      </p:sp>
      <p:sp>
        <p:nvSpPr>
          <p:cNvPr id="28" name="TextBox 27"/>
          <p:cNvSpPr txBox="1"/>
          <p:nvPr/>
        </p:nvSpPr>
        <p:spPr>
          <a:xfrm>
            <a:off x="1600200" y="2685276"/>
            <a:ext cx="2209800" cy="276999"/>
          </a:xfrm>
          <a:prstGeom prst="rect">
            <a:avLst/>
          </a:prstGeom>
          <a:solidFill>
            <a:srgbClr val="FFFF00">
              <a:alpha val="25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2 Common (EB) Segments</a:t>
            </a:r>
          </a:p>
        </p:txBody>
      </p:sp>
      <p:sp>
        <p:nvSpPr>
          <p:cNvPr id="29" name="TextBox 28"/>
          <p:cNvSpPr txBox="1"/>
          <p:nvPr/>
        </p:nvSpPr>
        <p:spPr>
          <a:xfrm>
            <a:off x="1600200" y="5457825"/>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N</a:t>
            </a:r>
          </a:p>
          <a:p>
            <a:pPr algn="ctr"/>
            <a:r>
              <a:rPr lang="en-US" sz="1200" b="1" dirty="0">
                <a:latin typeface="Arial" pitchFamily="34" charset="0"/>
                <a:cs typeface="Arial" pitchFamily="34" charset="0"/>
              </a:rPr>
              <a:t> </a:t>
            </a:r>
          </a:p>
        </p:txBody>
      </p:sp>
      <p:sp>
        <p:nvSpPr>
          <p:cNvPr id="30" name="TextBox 29"/>
          <p:cNvSpPr txBox="1"/>
          <p:nvPr/>
        </p:nvSpPr>
        <p:spPr>
          <a:xfrm>
            <a:off x="1600200" y="3238500"/>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cxnSp>
        <p:nvCxnSpPr>
          <p:cNvPr id="31" name="Straight Connector 30"/>
          <p:cNvCxnSpPr>
            <a:stCxn id="39" idx="2"/>
          </p:cNvCxnSpPr>
          <p:nvPr/>
        </p:nvCxnSpPr>
        <p:spPr>
          <a:xfrm rot="16200000" flipH="1">
            <a:off x="5491550" y="386149"/>
            <a:ext cx="18020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3" idx="2"/>
          </p:cNvCxnSpPr>
          <p:nvPr/>
        </p:nvCxnSpPr>
        <p:spPr>
          <a:xfrm rot="5400000">
            <a:off x="6372225" y="962799"/>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91225" y="5334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4" name="TextBox 33"/>
          <p:cNvSpPr txBox="1"/>
          <p:nvPr/>
        </p:nvSpPr>
        <p:spPr>
          <a:xfrm>
            <a:off x="7162800" y="533400"/>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cxnSp>
        <p:nvCxnSpPr>
          <p:cNvPr id="35" name="Straight Connector 34"/>
          <p:cNvCxnSpPr/>
          <p:nvPr/>
        </p:nvCxnSpPr>
        <p:spPr>
          <a:xfrm rot="10800000" flipV="1">
            <a:off x="4800600" y="1267599"/>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38800" y="1267599"/>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6781800" y="1571625"/>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38" name="Straight Arrow Connector 37"/>
          <p:cNvCxnSpPr>
            <a:stCxn id="37" idx="1"/>
          </p:cNvCxnSpPr>
          <p:nvPr/>
        </p:nvCxnSpPr>
        <p:spPr>
          <a:xfrm rot="10800000" flipV="1">
            <a:off x="6324600" y="1710124"/>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7200" y="533400"/>
            <a:ext cx="1600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12 bit Event Builder ID</a:t>
            </a:r>
          </a:p>
        </p:txBody>
      </p:sp>
      <p:grpSp>
        <p:nvGrpSpPr>
          <p:cNvPr id="40" name="Group 39"/>
          <p:cNvGrpSpPr/>
          <p:nvPr/>
        </p:nvGrpSpPr>
        <p:grpSpPr>
          <a:xfrm>
            <a:off x="5334000" y="962799"/>
            <a:ext cx="2209800" cy="276999"/>
            <a:chOff x="5562600" y="962799"/>
            <a:chExt cx="2209800" cy="276999"/>
          </a:xfrm>
        </p:grpSpPr>
        <p:grpSp>
          <p:nvGrpSpPr>
            <p:cNvPr id="41" name="Group 337"/>
            <p:cNvGrpSpPr/>
            <p:nvPr/>
          </p:nvGrpSpPr>
          <p:grpSpPr>
            <a:xfrm>
              <a:off x="5562600" y="962799"/>
              <a:ext cx="2209800" cy="276999"/>
              <a:chOff x="6248400" y="1066800"/>
              <a:chExt cx="2209800" cy="276999"/>
            </a:xfrm>
            <a:solidFill>
              <a:schemeClr val="bg1"/>
            </a:solidFill>
          </p:grpSpPr>
          <p:sp>
            <p:nvSpPr>
              <p:cNvPr id="43" name="TextBox 4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EB ID       0x10        M</a:t>
                </a:r>
              </a:p>
            </p:txBody>
          </p:sp>
          <p:cxnSp>
            <p:nvCxnSpPr>
              <p:cNvPr id="44" name="Straight Connector 43"/>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00600" y="1572399"/>
            <a:ext cx="1715626" cy="1327912"/>
            <a:chOff x="5562600" y="1600200"/>
            <a:chExt cx="1715626" cy="1327912"/>
          </a:xfrm>
        </p:grpSpPr>
        <p:sp>
          <p:nvSpPr>
            <p:cNvPr id="47" name="TextBox 46"/>
            <p:cNvSpPr txBox="1"/>
            <p:nvPr/>
          </p:nvSpPr>
          <p:spPr>
            <a:xfrm rot="3272050">
              <a:off x="5399811" y="2294312"/>
              <a:ext cx="990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Unused</a:t>
              </a:r>
            </a:p>
          </p:txBody>
        </p:sp>
        <p:sp>
          <p:nvSpPr>
            <p:cNvPr id="48" name="TextBox 47"/>
            <p:cNvSpPr txBox="1"/>
            <p:nvPr/>
          </p:nvSpPr>
          <p:spPr>
            <a:xfrm rot="3252188">
              <a:off x="5926852" y="2213418"/>
              <a:ext cx="92574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49" name="TextBox 48"/>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50" name="TextBox 49"/>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51" name="Group 352"/>
            <p:cNvGrpSpPr/>
            <p:nvPr/>
          </p:nvGrpSpPr>
          <p:grpSpPr>
            <a:xfrm>
              <a:off x="5562600" y="1600200"/>
              <a:ext cx="1524000" cy="277000"/>
              <a:chOff x="5562600" y="1600200"/>
              <a:chExt cx="1524000" cy="277000"/>
            </a:xfrm>
          </p:grpSpPr>
          <p:sp>
            <p:nvSpPr>
              <p:cNvPr id="52" name="TextBox 51"/>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BE    ER   SY</a:t>
                </a:r>
              </a:p>
            </p:txBody>
          </p:sp>
          <p:cxnSp>
            <p:nvCxnSpPr>
              <p:cNvPr id="53" name="Straight Connector 52"/>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 name="Elbow Connector 323"/>
          <p:cNvCxnSpPr>
            <a:stCxn id="34" idx="2"/>
          </p:cNvCxnSpPr>
          <p:nvPr/>
        </p:nvCxnSpPr>
        <p:spPr>
          <a:xfrm rot="5400000">
            <a:off x="7550750" y="803449"/>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600200" y="1856600"/>
            <a:ext cx="2209800" cy="277000"/>
            <a:chOff x="1752600" y="152399"/>
            <a:chExt cx="2209800" cy="277000"/>
          </a:xfrm>
        </p:grpSpPr>
        <p:sp>
          <p:nvSpPr>
            <p:cNvPr id="58" name="TextBox 27"/>
            <p:cNvSpPr txBox="1"/>
            <p:nvPr/>
          </p:nvSpPr>
          <p:spPr>
            <a:xfrm>
              <a:off x="1752600" y="152400"/>
              <a:ext cx="2209800" cy="276999"/>
            </a:xfrm>
            <a:prstGeom prst="rect">
              <a:avLst/>
            </a:prstGeom>
            <a:solidFill>
              <a:schemeClr val="bg1">
                <a:lumMod val="85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S       EB ID       0x10        M</a:t>
              </a:r>
            </a:p>
          </p:txBody>
        </p:sp>
        <p:cxnSp>
          <p:nvCxnSpPr>
            <p:cNvPr id="59" name="Straight Connector 58"/>
            <p:cNvCxnSpPr>
              <a:stCxn id="58" idx="0"/>
              <a:endCxn id="58"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1918900"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1600200" y="2409825"/>
            <a:ext cx="2209800" cy="277000"/>
            <a:chOff x="1752600" y="152399"/>
            <a:chExt cx="2209800" cy="277000"/>
          </a:xfrm>
        </p:grpSpPr>
        <p:sp>
          <p:nvSpPr>
            <p:cNvPr id="63" name="TextBox 27"/>
            <p:cNvSpPr txBox="1"/>
            <p:nvPr/>
          </p:nvSpPr>
          <p:spPr>
            <a:xfrm>
              <a:off x="1752600" y="152400"/>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64" name="Straight Connector 63"/>
            <p:cNvCxnSpPr>
              <a:stCxn id="63" idx="0"/>
              <a:endCxn id="63"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4800600" y="3048000"/>
            <a:ext cx="2209800" cy="277000"/>
            <a:chOff x="1752600" y="152399"/>
            <a:chExt cx="2209800" cy="277000"/>
          </a:xfrm>
          <a:solidFill>
            <a:schemeClr val="bg1"/>
          </a:solidFill>
        </p:grpSpPr>
        <p:sp>
          <p:nvSpPr>
            <p:cNvPr id="67" name="TextBox 27"/>
            <p:cNvSpPr txBox="1"/>
            <p:nvPr/>
          </p:nvSpPr>
          <p:spPr>
            <a:xfrm>
              <a:off x="1752600" y="1524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68" name="Straight Connector 67"/>
            <p:cNvCxnSpPr>
              <a:stCxn id="67" idx="0"/>
              <a:endCxn id="67" idx="2"/>
            </p:cNvCxnSpPr>
            <p:nvPr/>
          </p:nvCxnSpPr>
          <p:spPr>
            <a:xfrm rot="16200000" flipH="1">
              <a:off x="2719000" y="2908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3290501" y="2909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0" name="Elbow Connector 196"/>
          <p:cNvCxnSpPr>
            <a:stCxn id="8" idx="0"/>
            <a:endCxn id="67" idx="3"/>
          </p:cNvCxnSpPr>
          <p:nvPr/>
        </p:nvCxnSpPr>
        <p:spPr>
          <a:xfrm rot="16200000" flipV="1">
            <a:off x="7248183" y="2948718"/>
            <a:ext cx="286434" cy="762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3"/>
            <a:endCxn id="43" idx="1"/>
          </p:cNvCxnSpPr>
          <p:nvPr/>
        </p:nvCxnSpPr>
        <p:spPr>
          <a:xfrm flipV="1">
            <a:off x="3810000" y="1101299"/>
            <a:ext cx="1524000" cy="89380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Straight Connector 128"/>
          <p:cNvCxnSpPr>
            <a:stCxn id="128" idx="2"/>
          </p:cNvCxnSpPr>
          <p:nvPr/>
        </p:nvCxnSpPr>
        <p:spPr>
          <a:xfrm flipH="1">
            <a:off x="5562600" y="3839349"/>
            <a:ext cx="800100" cy="19925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09600" y="304800"/>
            <a:ext cx="4419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Event’s Built Trigger Bank</a:t>
            </a:r>
          </a:p>
        </p:txBody>
      </p:sp>
      <p:sp>
        <p:nvSpPr>
          <p:cNvPr id="3" name="TextBox 2"/>
          <p:cNvSpPr txBox="1"/>
          <p:nvPr/>
        </p:nvSpPr>
        <p:spPr>
          <a:xfrm>
            <a:off x="304800" y="2434650"/>
            <a:ext cx="990600" cy="584775"/>
          </a:xfrm>
          <a:prstGeom prst="rect">
            <a:avLst/>
          </a:prstGeom>
          <a:noFill/>
          <a:ln>
            <a:noFill/>
            <a:prstDash val="dash"/>
          </a:ln>
        </p:spPr>
        <p:txBody>
          <a:bodyPr wrap="square" rtlCol="0">
            <a:spAutoFit/>
          </a:bodyPr>
          <a:lstStyle/>
          <a:p>
            <a:pPr algn="ctr"/>
            <a:r>
              <a:rPr lang="en-US" sz="1600" dirty="0">
                <a:solidFill>
                  <a:srgbClr val="0070C0"/>
                </a:solidFill>
              </a:rPr>
              <a:t>Common Data</a:t>
            </a:r>
          </a:p>
        </p:txBody>
      </p:sp>
      <p:sp>
        <p:nvSpPr>
          <p:cNvPr id="4" name="Left Brace 3"/>
          <p:cNvSpPr/>
          <p:nvPr/>
        </p:nvSpPr>
        <p:spPr>
          <a:xfrm>
            <a:off x="1219200" y="1371600"/>
            <a:ext cx="304800" cy="2743200"/>
          </a:xfrm>
          <a:prstGeom prst="leftBrace">
            <a:avLst>
              <a:gd name="adj1" fmla="val 39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a:off x="1219200" y="4114800"/>
            <a:ext cx="304800" cy="2286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95300" y="4953000"/>
            <a:ext cx="609600" cy="584775"/>
          </a:xfrm>
          <a:prstGeom prst="rect">
            <a:avLst/>
          </a:prstGeom>
          <a:noFill/>
          <a:ln>
            <a:noFill/>
            <a:prstDash val="dash"/>
          </a:ln>
        </p:spPr>
        <p:txBody>
          <a:bodyPr wrap="square" rtlCol="0">
            <a:spAutoFit/>
          </a:bodyPr>
          <a:lstStyle/>
          <a:p>
            <a:pPr algn="ctr"/>
            <a:r>
              <a:rPr lang="en-US" sz="1600" dirty="0">
                <a:solidFill>
                  <a:srgbClr val="0070C0"/>
                </a:solidFill>
              </a:rPr>
              <a:t>ROC</a:t>
            </a:r>
          </a:p>
          <a:p>
            <a:pPr algn="ctr"/>
            <a:r>
              <a:rPr lang="en-US" sz="1600" dirty="0">
                <a:solidFill>
                  <a:srgbClr val="0070C0"/>
                </a:solidFill>
              </a:rPr>
              <a:t>Data</a:t>
            </a:r>
          </a:p>
        </p:txBody>
      </p:sp>
      <p:sp>
        <p:nvSpPr>
          <p:cNvPr id="7" name="Left Brace 6"/>
          <p:cNvSpPr/>
          <p:nvPr/>
        </p:nvSpPr>
        <p:spPr>
          <a:xfrm flipH="1">
            <a:off x="3886200" y="3352800"/>
            <a:ext cx="304800" cy="7620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8" name="TextBox 7"/>
          <p:cNvSpPr txBox="1"/>
          <p:nvPr/>
        </p:nvSpPr>
        <p:spPr>
          <a:xfrm>
            <a:off x="4953000" y="4447401"/>
            <a:ext cx="3581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Array containing type (trigger ID)  of each event.</a:t>
            </a:r>
          </a:p>
        </p:txBody>
      </p:sp>
      <p:sp>
        <p:nvSpPr>
          <p:cNvPr id="9" name="TextBox 8"/>
          <p:cNvSpPr txBox="1"/>
          <p:nvPr/>
        </p:nvSpPr>
        <p:spPr>
          <a:xfrm>
            <a:off x="4953000" y="4876800"/>
            <a:ext cx="685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ROC  ID </a:t>
            </a:r>
          </a:p>
        </p:txBody>
      </p:sp>
      <p:sp>
        <p:nvSpPr>
          <p:cNvPr id="10" name="TextBox 9"/>
          <p:cNvSpPr txBox="1"/>
          <p:nvPr/>
        </p:nvSpPr>
        <p:spPr>
          <a:xfrm>
            <a:off x="5753100" y="4876800"/>
            <a:ext cx="11811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ints</a:t>
            </a:r>
          </a:p>
        </p:txBody>
      </p:sp>
      <p:sp>
        <p:nvSpPr>
          <p:cNvPr id="11" name="TextBox 10"/>
          <p:cNvSpPr txBox="1"/>
          <p:nvPr/>
        </p:nvSpPr>
        <p:spPr>
          <a:xfrm>
            <a:off x="7038975" y="4876800"/>
            <a:ext cx="1143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 of segment</a:t>
            </a:r>
          </a:p>
        </p:txBody>
      </p:sp>
      <p:cxnSp>
        <p:nvCxnSpPr>
          <p:cNvPr id="12" name="Straight Connector 11"/>
          <p:cNvCxnSpPr>
            <a:stCxn id="10" idx="2"/>
          </p:cNvCxnSpPr>
          <p:nvPr/>
        </p:nvCxnSpPr>
        <p:spPr>
          <a:xfrm rot="5400000">
            <a:off x="5877579" y="4915020"/>
            <a:ext cx="227292" cy="70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p:cNvCxnSpPr>
          <p:nvPr/>
        </p:nvCxnSpPr>
        <p:spPr>
          <a:xfrm rot="16200000" flipH="1">
            <a:off x="5200650" y="5249049"/>
            <a:ext cx="228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flipH="1">
            <a:off x="3886200" y="4114800"/>
            <a:ext cx="304800" cy="762000"/>
          </a:xfrm>
          <a:prstGeom prst="leftBrace">
            <a:avLst>
              <a:gd name="adj1" fmla="val 28125"/>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5" name="TextBox 14"/>
          <p:cNvSpPr txBox="1"/>
          <p:nvPr/>
        </p:nvSpPr>
        <p:spPr>
          <a:xfrm>
            <a:off x="4953000" y="5771616"/>
            <a:ext cx="3657600" cy="830997"/>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ROC specific metadata starting with timestamp (low 32 first). If </a:t>
            </a:r>
            <a:r>
              <a:rPr lang="en-US" sz="1200" dirty="0" err="1">
                <a:solidFill>
                  <a:srgbClr val="0070C0"/>
                </a:solidFill>
              </a:rPr>
              <a:t>sparsify</a:t>
            </a:r>
            <a:r>
              <a:rPr lang="en-US" sz="1200" dirty="0">
                <a:solidFill>
                  <a:srgbClr val="0070C0"/>
                </a:solidFill>
              </a:rPr>
              <a:t> config flag set, and no metadata exists, or if built in single event mode,  there is no segment.</a:t>
            </a:r>
          </a:p>
        </p:txBody>
      </p:sp>
      <p:cxnSp>
        <p:nvCxnSpPr>
          <p:cNvPr id="16" name="Straight Arrow Connector 15"/>
          <p:cNvCxnSpPr>
            <a:stCxn id="18" idx="1"/>
            <a:endCxn id="14" idx="1"/>
          </p:cNvCxnSpPr>
          <p:nvPr/>
        </p:nvCxnSpPr>
        <p:spPr>
          <a:xfrm flipH="1" flipV="1">
            <a:off x="4191000" y="4495800"/>
            <a:ext cx="762000" cy="956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953000" y="5310664"/>
            <a:ext cx="2209800" cy="279977"/>
            <a:chOff x="5334000" y="609600"/>
            <a:chExt cx="2209800" cy="279977"/>
          </a:xfrm>
        </p:grpSpPr>
        <p:sp>
          <p:nvSpPr>
            <p:cNvPr id="18" name="TextBox 17"/>
            <p:cNvSpPr txBox="1"/>
            <p:nvPr/>
          </p:nvSpPr>
          <p:spPr>
            <a:xfrm>
              <a:off x="5334000" y="612578"/>
              <a:ext cx="2209800" cy="276999"/>
            </a:xfrm>
            <a:prstGeom prst="rect">
              <a:avLst/>
            </a:prstGeom>
            <a:solidFill>
              <a:schemeClr val="bg1"/>
            </a:solidFill>
            <a:ln w="19050">
              <a:solidFill>
                <a:schemeClr val="tx1"/>
              </a:solidFill>
            </a:ln>
          </p:spPr>
          <p:txBody>
            <a:bodyPr wrap="square" rtlCol="0">
              <a:spAutoFit/>
            </a:bodyPr>
            <a:lstStyle/>
            <a:p>
              <a:r>
                <a:rPr lang="en-US" sz="1200" b="1" dirty="0">
                  <a:latin typeface="Arial" pitchFamily="34" charset="0"/>
                  <a:cs typeface="Arial" pitchFamily="34" charset="0"/>
                </a:rPr>
                <a:t>roc id    0x01            Len</a:t>
              </a:r>
            </a:p>
          </p:txBody>
        </p:sp>
        <p:cxnSp>
          <p:nvCxnSpPr>
            <p:cNvPr id="19" name="Straight Connector 18"/>
            <p:cNvCxnSpPr>
              <a:stCxn id="18" idx="0"/>
              <a:endCxn id="18"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582415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4648200" y="3200400"/>
            <a:ext cx="990600"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ID of EB that built this bank (8bits)</a:t>
            </a:r>
          </a:p>
        </p:txBody>
      </p:sp>
      <p:sp>
        <p:nvSpPr>
          <p:cNvPr id="23" name="TextBox 22"/>
          <p:cNvSpPr txBox="1"/>
          <p:nvPr/>
        </p:nvSpPr>
        <p:spPr>
          <a:xfrm>
            <a:off x="7058024" y="3371850"/>
            <a:ext cx="1552576"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unsigned shorts (6 bits)</a:t>
            </a:r>
          </a:p>
        </p:txBody>
      </p:sp>
      <p:sp>
        <p:nvSpPr>
          <p:cNvPr id="24" name="TextBox 23"/>
          <p:cNvSpPr txBox="1"/>
          <p:nvPr/>
        </p:nvSpPr>
        <p:spPr>
          <a:xfrm>
            <a:off x="7543800" y="4048125"/>
            <a:ext cx="838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 of </a:t>
            </a:r>
            <a:r>
              <a:rPr lang="en-US" sz="1200" dirty="0" err="1">
                <a:solidFill>
                  <a:srgbClr val="0070C0"/>
                </a:solidFill>
              </a:rPr>
              <a:t>seg</a:t>
            </a:r>
            <a:endParaRPr lang="en-US" sz="1200" dirty="0">
              <a:solidFill>
                <a:srgbClr val="0070C0"/>
              </a:solidFill>
            </a:endParaRPr>
          </a:p>
        </p:txBody>
      </p:sp>
      <p:cxnSp>
        <p:nvCxnSpPr>
          <p:cNvPr id="25" name="Straight Connector 24"/>
          <p:cNvCxnSpPr>
            <a:stCxn id="23" idx="2"/>
          </p:cNvCxnSpPr>
          <p:nvPr/>
        </p:nvCxnSpPr>
        <p:spPr>
          <a:xfrm flipH="1">
            <a:off x="5915026" y="3833515"/>
            <a:ext cx="1919286" cy="224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p:cNvCxnSpPr>
          <p:nvPr/>
        </p:nvCxnSpPr>
        <p:spPr>
          <a:xfrm flipH="1">
            <a:off x="5105400" y="3846731"/>
            <a:ext cx="38100" cy="268069"/>
          </a:xfrm>
          <a:prstGeom prst="line">
            <a:avLst/>
          </a:prstGeom>
        </p:spPr>
        <p:style>
          <a:lnRef idx="1">
            <a:schemeClr val="accent1"/>
          </a:lnRef>
          <a:fillRef idx="0">
            <a:schemeClr val="accent1"/>
          </a:fillRef>
          <a:effectRef idx="0">
            <a:schemeClr val="accent1"/>
          </a:effectRef>
          <a:fontRef idx="minor">
            <a:schemeClr val="tx1"/>
          </a:fontRef>
        </p:style>
      </p:cxnSp>
      <p:grpSp>
        <p:nvGrpSpPr>
          <p:cNvPr id="27" name="Group 70"/>
          <p:cNvGrpSpPr/>
          <p:nvPr/>
        </p:nvGrpSpPr>
        <p:grpSpPr>
          <a:xfrm>
            <a:off x="4953000" y="4040861"/>
            <a:ext cx="2209800" cy="279977"/>
            <a:chOff x="5334000" y="609600"/>
            <a:chExt cx="2209800" cy="279977"/>
          </a:xfrm>
          <a:solidFill>
            <a:schemeClr val="bg1"/>
          </a:solidFill>
        </p:grpSpPr>
        <p:sp>
          <p:nvSpPr>
            <p:cNvPr id="29" name="TextBox 28"/>
            <p:cNvSpPr txBox="1"/>
            <p:nvPr/>
          </p:nvSpPr>
          <p:spPr>
            <a:xfrm>
              <a:off x="5334000" y="612578"/>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EB id   p    5             Len</a:t>
              </a:r>
            </a:p>
          </p:txBody>
        </p:sp>
        <p:cxnSp>
          <p:nvCxnSpPr>
            <p:cNvPr id="30" name="Straight Connector 29"/>
            <p:cNvCxnSpPr>
              <a:stCxn id="29" idx="0"/>
              <a:endCxn id="29" idx="2"/>
            </p:cNvCxnSpPr>
            <p:nvPr/>
          </p:nvCxnSpPr>
          <p:spPr>
            <a:xfrm rot="16200000" flipH="1">
              <a:off x="6300400" y="751077"/>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728901" y="748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Elbow Connector 121"/>
          <p:cNvCxnSpPr>
            <a:stCxn id="11" idx="2"/>
          </p:cNvCxnSpPr>
          <p:nvPr/>
        </p:nvCxnSpPr>
        <p:spPr>
          <a:xfrm rot="5400000">
            <a:off x="7237467" y="5079133"/>
            <a:ext cx="298343" cy="44767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9575" y="914400"/>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34" name="Left Brace 33"/>
          <p:cNvSpPr/>
          <p:nvPr/>
        </p:nvSpPr>
        <p:spPr>
          <a:xfrm>
            <a:off x="1219200" y="8382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grpSp>
        <p:nvGrpSpPr>
          <p:cNvPr id="36" name="Group 35"/>
          <p:cNvGrpSpPr/>
          <p:nvPr/>
        </p:nvGrpSpPr>
        <p:grpSpPr>
          <a:xfrm>
            <a:off x="4953000" y="752475"/>
            <a:ext cx="3429000" cy="918865"/>
            <a:chOff x="4953000" y="762000"/>
            <a:chExt cx="3429000" cy="918865"/>
          </a:xfrm>
        </p:grpSpPr>
        <p:sp>
          <p:nvSpPr>
            <p:cNvPr id="37" name="TextBox 36"/>
            <p:cNvSpPr txBox="1"/>
            <p:nvPr/>
          </p:nvSpPr>
          <p:spPr>
            <a:xfrm>
              <a:off x="4953000" y="762000"/>
              <a:ext cx="1066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ID of EB that built this bank</a:t>
              </a:r>
            </a:p>
          </p:txBody>
        </p:sp>
        <p:sp>
          <p:nvSpPr>
            <p:cNvPr id="38" name="TextBox 37"/>
            <p:cNvSpPr txBox="1"/>
            <p:nvPr/>
          </p:nvSpPr>
          <p:spPr>
            <a:xfrm>
              <a:off x="6172200" y="762000"/>
              <a:ext cx="91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64 bit </a:t>
              </a:r>
              <a:r>
                <a:rPr lang="en-US" sz="1200" dirty="0" err="1">
                  <a:solidFill>
                    <a:srgbClr val="0070C0"/>
                  </a:solidFill>
                </a:rPr>
                <a:t>uints</a:t>
              </a:r>
              <a:endParaRPr lang="en-US" sz="1200" dirty="0">
                <a:solidFill>
                  <a:srgbClr val="0070C0"/>
                </a:solidFill>
              </a:endParaRPr>
            </a:p>
          </p:txBody>
        </p:sp>
        <p:sp>
          <p:nvSpPr>
            <p:cNvPr id="39" name="TextBox 38"/>
            <p:cNvSpPr txBox="1"/>
            <p:nvPr/>
          </p:nvSpPr>
          <p:spPr>
            <a:xfrm>
              <a:off x="7239000" y="942201"/>
              <a:ext cx="1143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 of segment</a:t>
              </a:r>
            </a:p>
          </p:txBody>
        </p:sp>
        <p:cxnSp>
          <p:nvCxnSpPr>
            <p:cNvPr id="40" name="Straight Connector 39"/>
            <p:cNvCxnSpPr>
              <a:stCxn id="38" idx="2"/>
            </p:cNvCxnSpPr>
            <p:nvPr/>
          </p:nvCxnSpPr>
          <p:spPr>
            <a:xfrm rot="5400000">
              <a:off x="5979170" y="807095"/>
              <a:ext cx="23366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2"/>
            </p:cNvCxnSpPr>
            <p:nvPr/>
          </p:nvCxnSpPr>
          <p:spPr>
            <a:xfrm rot="5400000">
              <a:off x="5219700" y="1185565"/>
              <a:ext cx="228600" cy="304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Group 70"/>
            <p:cNvGrpSpPr/>
            <p:nvPr/>
          </p:nvGrpSpPr>
          <p:grpSpPr>
            <a:xfrm>
              <a:off x="4953000" y="1400888"/>
              <a:ext cx="2209800" cy="279977"/>
              <a:chOff x="5334000" y="609600"/>
              <a:chExt cx="2209800" cy="279977"/>
            </a:xfrm>
            <a:solidFill>
              <a:schemeClr val="bg1"/>
            </a:solidFill>
          </p:grpSpPr>
          <p:sp>
            <p:nvSpPr>
              <p:cNvPr id="44" name="TextBox 43"/>
              <p:cNvSpPr txBox="1"/>
              <p:nvPr/>
            </p:nvSpPr>
            <p:spPr>
              <a:xfrm>
                <a:off x="5334000" y="612578"/>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EB id     0xa              Len</a:t>
                </a:r>
              </a:p>
            </p:txBody>
          </p:sp>
          <p:cxnSp>
            <p:nvCxnSpPr>
              <p:cNvPr id="45" name="Straight Connector 44"/>
              <p:cNvCxnSpPr>
                <a:stCxn id="44" idx="0"/>
                <a:endCxn id="44" idx="2"/>
              </p:cNvCxnSpPr>
              <p:nvPr/>
            </p:nvCxnSpPr>
            <p:spPr>
              <a:xfrm rot="16200000" flipH="1">
                <a:off x="6300400" y="751077"/>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5728901" y="748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Elbow Connector 118"/>
            <p:cNvCxnSpPr>
              <a:stCxn id="39" idx="2"/>
              <a:endCxn id="44" idx="3"/>
            </p:cNvCxnSpPr>
            <p:nvPr/>
          </p:nvCxnSpPr>
          <p:spPr>
            <a:xfrm rot="5400000">
              <a:off x="7325067" y="1056933"/>
              <a:ext cx="323166" cy="647700"/>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p:nvPr/>
        </p:nvCxnSpPr>
        <p:spPr>
          <a:xfrm>
            <a:off x="3810000" y="1532128"/>
            <a:ext cx="1143000" cy="71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53000" y="1837551"/>
            <a:ext cx="3657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64 bit number of first event in physics bank.</a:t>
            </a:r>
          </a:p>
        </p:txBody>
      </p:sp>
      <p:sp>
        <p:nvSpPr>
          <p:cNvPr id="49" name="Rectangle 48"/>
          <p:cNvSpPr/>
          <p:nvPr/>
        </p:nvSpPr>
        <p:spPr>
          <a:xfrm>
            <a:off x="1600200" y="838200"/>
            <a:ext cx="2209800" cy="55626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50" name="TextBox 49"/>
          <p:cNvSpPr txBox="1"/>
          <p:nvPr/>
        </p:nvSpPr>
        <p:spPr>
          <a:xfrm>
            <a:off x="1600200" y="838200"/>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Built Trigger Bank Length</a:t>
            </a:r>
          </a:p>
        </p:txBody>
      </p:sp>
      <p:grpSp>
        <p:nvGrpSpPr>
          <p:cNvPr id="52" name="Group 51"/>
          <p:cNvGrpSpPr/>
          <p:nvPr/>
        </p:nvGrpSpPr>
        <p:grpSpPr>
          <a:xfrm>
            <a:off x="1600200" y="1107102"/>
            <a:ext cx="2209800" cy="279977"/>
            <a:chOff x="5334000" y="609600"/>
            <a:chExt cx="2209800" cy="279977"/>
          </a:xfrm>
        </p:grpSpPr>
        <p:sp>
          <p:nvSpPr>
            <p:cNvPr id="53" name="TextBox 52"/>
            <p:cNvSpPr txBox="1"/>
            <p:nvPr/>
          </p:nvSpPr>
          <p:spPr>
            <a:xfrm>
              <a:off x="5334000" y="612578"/>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0XFF2X         0x20       N</a:t>
              </a:r>
            </a:p>
          </p:txBody>
        </p:sp>
        <p:cxnSp>
          <p:nvCxnSpPr>
            <p:cNvPr id="54" name="Straight Connector 53"/>
            <p:cNvCxnSpPr>
              <a:stCxn id="53" idx="0"/>
              <a:endCxn id="53"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87190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1600200" y="3040678"/>
            <a:ext cx="2209800" cy="1055072"/>
            <a:chOff x="1600200" y="2812078"/>
            <a:chExt cx="2209800" cy="1055072"/>
          </a:xfrm>
        </p:grpSpPr>
        <p:sp>
          <p:nvSpPr>
            <p:cNvPr id="57" name="TextBox 56"/>
            <p:cNvSpPr txBox="1"/>
            <p:nvPr/>
          </p:nvSpPr>
          <p:spPr>
            <a:xfrm>
              <a:off x="1600200" y="334625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grpSp>
          <p:nvGrpSpPr>
            <p:cNvPr id="58" name="Group 74"/>
            <p:cNvGrpSpPr/>
            <p:nvPr/>
          </p:nvGrpSpPr>
          <p:grpSpPr>
            <a:xfrm>
              <a:off x="1600200" y="2812078"/>
              <a:ext cx="2209800" cy="279977"/>
              <a:chOff x="5334000" y="609600"/>
              <a:chExt cx="2209800" cy="279977"/>
            </a:xfrm>
          </p:grpSpPr>
          <p:sp>
            <p:nvSpPr>
              <p:cNvPr id="65" name="TextBox 64"/>
              <p:cNvSpPr txBox="1"/>
              <p:nvPr/>
            </p:nvSpPr>
            <p:spPr>
              <a:xfrm>
                <a:off x="5334000" y="612578"/>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EB id   p    5             Len</a:t>
                </a:r>
              </a:p>
            </p:txBody>
          </p:sp>
          <p:cxnSp>
            <p:nvCxnSpPr>
              <p:cNvPr id="66" name="Straight Connector 65"/>
              <p:cNvCxnSpPr>
                <a:stCxn id="65" idx="0"/>
                <a:endCxn id="65"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6200000" flipH="1">
                <a:off x="5728901"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136"/>
            <p:cNvGrpSpPr/>
            <p:nvPr/>
          </p:nvGrpSpPr>
          <p:grpSpPr>
            <a:xfrm>
              <a:off x="1600200" y="3095624"/>
              <a:ext cx="2209800" cy="246222"/>
              <a:chOff x="5334000" y="620673"/>
              <a:chExt cx="2209800" cy="246222"/>
            </a:xfrm>
          </p:grpSpPr>
          <p:sp>
            <p:nvSpPr>
              <p:cNvPr id="63" name="TextBox 62"/>
              <p:cNvSpPr txBox="1"/>
              <p:nvPr/>
            </p:nvSpPr>
            <p:spPr>
              <a:xfrm>
                <a:off x="5334000" y="620674"/>
                <a:ext cx="2209800" cy="246221"/>
              </a:xfrm>
              <a:prstGeom prst="rect">
                <a:avLst/>
              </a:prstGeom>
              <a:noFill/>
              <a:ln w="19050">
                <a:solidFill>
                  <a:schemeClr val="tx1"/>
                </a:solidFill>
              </a:ln>
            </p:spPr>
            <p:txBody>
              <a:bodyPr wrap="square" rtlCol="0">
                <a:spAutoFit/>
              </a:bodyPr>
              <a:lstStyle/>
              <a:p>
                <a:r>
                  <a:rPr lang="en-US" sz="1000" b="1" dirty="0">
                    <a:latin typeface="Arial" pitchFamily="34" charset="0"/>
                    <a:cs typeface="Arial" pitchFamily="34" charset="0"/>
                  </a:rPr>
                  <a:t>  Event Type 2        Event Type 1</a:t>
                </a:r>
              </a:p>
            </p:txBody>
          </p:sp>
          <p:cxnSp>
            <p:nvCxnSpPr>
              <p:cNvPr id="64" name="Straight Connector 63"/>
              <p:cNvCxnSpPr>
                <a:stCxn id="63" idx="0"/>
                <a:endCxn id="63" idx="2"/>
              </p:cNvCxnSpPr>
              <p:nvPr/>
            </p:nvCxnSpPr>
            <p:spPr>
              <a:xfrm rot="16200000" flipH="1">
                <a:off x="6315789" y="743784"/>
                <a:ext cx="2462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139"/>
            <p:cNvGrpSpPr/>
            <p:nvPr/>
          </p:nvGrpSpPr>
          <p:grpSpPr>
            <a:xfrm>
              <a:off x="1600200" y="3620929"/>
              <a:ext cx="2209800" cy="246221"/>
              <a:chOff x="5334000" y="622103"/>
              <a:chExt cx="2209800" cy="246221"/>
            </a:xfrm>
          </p:grpSpPr>
          <p:sp>
            <p:nvSpPr>
              <p:cNvPr id="61" name="TextBox 60"/>
              <p:cNvSpPr txBox="1"/>
              <p:nvPr/>
            </p:nvSpPr>
            <p:spPr>
              <a:xfrm>
                <a:off x="5334000" y="622103"/>
                <a:ext cx="2209800" cy="246221"/>
              </a:xfrm>
              <a:prstGeom prst="rect">
                <a:avLst/>
              </a:prstGeom>
              <a:noFill/>
              <a:ln w="19050">
                <a:solidFill>
                  <a:schemeClr val="tx1"/>
                </a:solidFill>
              </a:ln>
            </p:spPr>
            <p:txBody>
              <a:bodyPr wrap="square" rtlCol="0">
                <a:spAutoFit/>
              </a:bodyPr>
              <a:lstStyle/>
              <a:p>
                <a:r>
                  <a:rPr lang="en-US" sz="1000" b="1" dirty="0">
                    <a:latin typeface="Arial" pitchFamily="34" charset="0"/>
                    <a:cs typeface="Arial" pitchFamily="34" charset="0"/>
                  </a:rPr>
                  <a:t> Event Type M      Event Type M-1</a:t>
                </a:r>
              </a:p>
            </p:txBody>
          </p:sp>
          <p:cxnSp>
            <p:nvCxnSpPr>
              <p:cNvPr id="62" name="Straight Connector 61"/>
              <p:cNvCxnSpPr>
                <a:stCxn id="61" idx="0"/>
                <a:endCxn id="61" idx="2"/>
              </p:cNvCxnSpPr>
              <p:nvPr/>
            </p:nvCxnSpPr>
            <p:spPr>
              <a:xfrm>
                <a:off x="6438900" y="622103"/>
                <a:ext cx="0" cy="2462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1600200" y="4095750"/>
            <a:ext cx="2209801" cy="1658124"/>
            <a:chOff x="1600200" y="4429125"/>
            <a:chExt cx="2209801" cy="1658124"/>
          </a:xfrm>
        </p:grpSpPr>
        <p:grpSp>
          <p:nvGrpSpPr>
            <p:cNvPr id="69" name="Group 84"/>
            <p:cNvGrpSpPr/>
            <p:nvPr/>
          </p:nvGrpSpPr>
          <p:grpSpPr>
            <a:xfrm>
              <a:off x="1600200" y="4429125"/>
              <a:ext cx="2209800" cy="1658124"/>
              <a:chOff x="1600200" y="2647176"/>
              <a:chExt cx="2209800" cy="1658124"/>
            </a:xfrm>
          </p:grpSpPr>
          <p:sp>
            <p:nvSpPr>
              <p:cNvPr id="74" name="TextBox 73"/>
              <p:cNvSpPr txBox="1"/>
              <p:nvPr/>
            </p:nvSpPr>
            <p:spPr>
              <a:xfrm>
                <a:off x="1600200" y="2923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for event 1</a:t>
                </a:r>
              </a:p>
            </p:txBody>
          </p:sp>
          <p:sp>
            <p:nvSpPr>
              <p:cNvPr id="75" name="TextBox 74"/>
              <p:cNvSpPr txBox="1"/>
              <p:nvPr/>
            </p:nvSpPr>
            <p:spPr>
              <a:xfrm>
                <a:off x="1600200" y="319962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for event 1</a:t>
                </a:r>
              </a:p>
            </p:txBody>
          </p:sp>
          <p:grpSp>
            <p:nvGrpSpPr>
              <p:cNvPr id="76" name="Group 170"/>
              <p:cNvGrpSpPr/>
              <p:nvPr/>
            </p:nvGrpSpPr>
            <p:grpSpPr>
              <a:xfrm>
                <a:off x="1600200" y="2647176"/>
                <a:ext cx="2209800" cy="279977"/>
                <a:chOff x="5334000" y="609600"/>
                <a:chExt cx="2209800" cy="279977"/>
              </a:xfrm>
            </p:grpSpPr>
            <p:sp>
              <p:nvSpPr>
                <p:cNvPr id="80" name="TextBox 79"/>
                <p:cNvSpPr txBox="1"/>
                <p:nvPr/>
              </p:nvSpPr>
              <p:spPr>
                <a:xfrm>
                  <a:off x="5334000" y="612578"/>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roc1 id   0x01           Len</a:t>
                  </a:r>
                </a:p>
              </p:txBody>
            </p:sp>
            <p:cxnSp>
              <p:nvCxnSpPr>
                <p:cNvPr id="81" name="Straight Connector 80"/>
                <p:cNvCxnSpPr>
                  <a:stCxn id="80" idx="0"/>
                  <a:endCxn id="80"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flipH="1">
                  <a:off x="582415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TextBox 80"/>
              <p:cNvSpPr txBox="1"/>
              <p:nvPr/>
            </p:nvSpPr>
            <p:spPr>
              <a:xfrm>
                <a:off x="1600200" y="3475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78" name="TextBox 77"/>
              <p:cNvSpPr txBox="1"/>
              <p:nvPr/>
            </p:nvSpPr>
            <p:spPr>
              <a:xfrm>
                <a:off x="1600200" y="37520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for event M</a:t>
                </a:r>
              </a:p>
            </p:txBody>
          </p:sp>
          <p:sp>
            <p:nvSpPr>
              <p:cNvPr id="79" name="TextBox 78"/>
              <p:cNvSpPr txBox="1"/>
              <p:nvPr/>
            </p:nvSpPr>
            <p:spPr>
              <a:xfrm>
                <a:off x="1600200" y="40283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for event M</a:t>
                </a:r>
              </a:p>
            </p:txBody>
          </p:sp>
        </p:grpSp>
        <p:cxnSp>
          <p:nvCxnSpPr>
            <p:cNvPr id="70" name="Straight Connector 69"/>
            <p:cNvCxnSpPr/>
            <p:nvPr/>
          </p:nvCxnSpPr>
          <p:spPr>
            <a:xfrm>
              <a:off x="3581400" y="4848224"/>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p:cNvCxnSpPr/>
            <p:nvPr/>
          </p:nvCxnSpPr>
          <p:spPr>
            <a:xfrm>
              <a:off x="1600200" y="484822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p:cNvCxnSpPr/>
            <p:nvPr/>
          </p:nvCxnSpPr>
          <p:spPr>
            <a:xfrm>
              <a:off x="1600200" y="566737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3" name="Straight Connector 72"/>
            <p:cNvCxnSpPr/>
            <p:nvPr/>
          </p:nvCxnSpPr>
          <p:spPr>
            <a:xfrm>
              <a:off x="3581400" y="566737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83" name="Curved Connector 82"/>
          <p:cNvCxnSpPr>
            <a:endCxn id="29" idx="1"/>
          </p:cNvCxnSpPr>
          <p:nvPr/>
        </p:nvCxnSpPr>
        <p:spPr>
          <a:xfrm>
            <a:off x="3810000" y="3142687"/>
            <a:ext cx="1143000" cy="1039652"/>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600200" y="27717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Run Number &amp; Run Type</a:t>
            </a:r>
          </a:p>
        </p:txBody>
      </p:sp>
      <p:grpSp>
        <p:nvGrpSpPr>
          <p:cNvPr id="85" name="Group 84"/>
          <p:cNvGrpSpPr/>
          <p:nvPr/>
        </p:nvGrpSpPr>
        <p:grpSpPr>
          <a:xfrm>
            <a:off x="1600200" y="1390650"/>
            <a:ext cx="2209800" cy="279977"/>
            <a:chOff x="5334000" y="609600"/>
            <a:chExt cx="2209800" cy="279977"/>
          </a:xfrm>
        </p:grpSpPr>
        <p:sp>
          <p:nvSpPr>
            <p:cNvPr id="86" name="TextBox 85"/>
            <p:cNvSpPr txBox="1"/>
            <p:nvPr/>
          </p:nvSpPr>
          <p:spPr>
            <a:xfrm>
              <a:off x="5334000" y="612578"/>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EB id     0xa              Len</a:t>
              </a:r>
            </a:p>
          </p:txBody>
        </p:sp>
        <p:cxnSp>
          <p:nvCxnSpPr>
            <p:cNvPr id="87" name="Straight Connector 86"/>
            <p:cNvCxnSpPr>
              <a:stCxn id="86" idx="0"/>
              <a:endCxn id="86"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H="1">
              <a:off x="5728901"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1600200" y="16661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First Event Number</a:t>
            </a:r>
          </a:p>
        </p:txBody>
      </p:sp>
      <p:sp>
        <p:nvSpPr>
          <p:cNvPr id="90" name="TextBox 89"/>
          <p:cNvSpPr txBox="1"/>
          <p:nvPr/>
        </p:nvSpPr>
        <p:spPr>
          <a:xfrm>
            <a:off x="1600200" y="194155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Average Timestamp 1</a:t>
            </a:r>
          </a:p>
        </p:txBody>
      </p:sp>
      <p:sp>
        <p:nvSpPr>
          <p:cNvPr id="91" name="TextBox 90"/>
          <p:cNvSpPr txBox="1"/>
          <p:nvPr/>
        </p:nvSpPr>
        <p:spPr>
          <a:xfrm>
            <a:off x="1600200" y="2217777"/>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92" name="TextBox 91"/>
          <p:cNvSpPr txBox="1"/>
          <p:nvPr/>
        </p:nvSpPr>
        <p:spPr>
          <a:xfrm>
            <a:off x="1600200" y="24947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Average Timestamp M</a:t>
            </a:r>
          </a:p>
        </p:txBody>
      </p:sp>
      <p:sp>
        <p:nvSpPr>
          <p:cNvPr id="93" name="TextBox 92"/>
          <p:cNvSpPr txBox="1"/>
          <p:nvPr/>
        </p:nvSpPr>
        <p:spPr>
          <a:xfrm>
            <a:off x="4953000" y="2209710"/>
            <a:ext cx="3657600" cy="461665"/>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Timestamps. If checking consistency, the avg. timestamp of all ROCs for each.</a:t>
            </a:r>
          </a:p>
        </p:txBody>
      </p:sp>
      <p:sp>
        <p:nvSpPr>
          <p:cNvPr id="94" name="Left Brace 93"/>
          <p:cNvSpPr/>
          <p:nvPr/>
        </p:nvSpPr>
        <p:spPr>
          <a:xfrm flipH="1">
            <a:off x="3886200" y="1948249"/>
            <a:ext cx="304800" cy="81915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95" name="Straight Arrow Connector 94"/>
          <p:cNvCxnSpPr>
            <a:stCxn id="93" idx="1"/>
            <a:endCxn id="94" idx="1"/>
          </p:cNvCxnSpPr>
          <p:nvPr/>
        </p:nvCxnSpPr>
        <p:spPr>
          <a:xfrm flipH="1" flipV="1">
            <a:off x="4191000" y="2357824"/>
            <a:ext cx="762000" cy="8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 idx="1"/>
            <a:endCxn id="7" idx="1"/>
          </p:cNvCxnSpPr>
          <p:nvPr/>
        </p:nvCxnSpPr>
        <p:spPr>
          <a:xfrm flipH="1" flipV="1">
            <a:off x="4191000" y="3733800"/>
            <a:ext cx="762000" cy="852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9" idx="3"/>
            <a:endCxn id="48" idx="1"/>
          </p:cNvCxnSpPr>
          <p:nvPr/>
        </p:nvCxnSpPr>
        <p:spPr>
          <a:xfrm>
            <a:off x="3810000" y="1804601"/>
            <a:ext cx="1143000" cy="1714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953000" y="2771001"/>
            <a:ext cx="3657600" cy="276999"/>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run # in high 32 bits. Run type in low 32 bits.</a:t>
            </a:r>
          </a:p>
        </p:txBody>
      </p:sp>
      <p:cxnSp>
        <p:nvCxnSpPr>
          <p:cNvPr id="100" name="Straight Arrow Connector 99"/>
          <p:cNvCxnSpPr>
            <a:stCxn id="84" idx="3"/>
            <a:endCxn id="99" idx="1"/>
          </p:cNvCxnSpPr>
          <p:nvPr/>
        </p:nvCxnSpPr>
        <p:spPr>
          <a:xfrm flipV="1">
            <a:off x="3810000" y="2909501"/>
            <a:ext cx="1143000" cy="77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5" idx="1"/>
            <a:endCxn id="14" idx="1"/>
          </p:cNvCxnSpPr>
          <p:nvPr/>
        </p:nvCxnSpPr>
        <p:spPr>
          <a:xfrm flipH="1" flipV="1">
            <a:off x="4191000" y="4495800"/>
            <a:ext cx="762000" cy="1691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flipH="1">
            <a:off x="5547926" y="4195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2176076" y="31865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791200" y="3562350"/>
            <a:ext cx="1143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Padding (2bits)</a:t>
            </a:r>
          </a:p>
        </p:txBody>
      </p:sp>
      <p:cxnSp>
        <p:nvCxnSpPr>
          <p:cNvPr id="133" name="Straight Connector 132"/>
          <p:cNvCxnSpPr>
            <a:stCxn id="29" idx="3"/>
            <a:endCxn id="24" idx="1"/>
          </p:cNvCxnSpPr>
          <p:nvPr/>
        </p:nvCxnSpPr>
        <p:spPr>
          <a:xfrm>
            <a:off x="7162800" y="4182339"/>
            <a:ext cx="381000" cy="42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8DC18070-F826-C444-B0E3-F3E24C54DEFB}"/>
              </a:ext>
            </a:extLst>
          </p:cNvPr>
          <p:cNvSpPr txBox="1"/>
          <p:nvPr/>
        </p:nvSpPr>
        <p:spPr>
          <a:xfrm>
            <a:off x="1609186" y="5749853"/>
            <a:ext cx="2209801" cy="654968"/>
          </a:xfrm>
          <a:prstGeom prst="rect">
            <a:avLst/>
          </a:prstGeom>
          <a:solidFill>
            <a:schemeClr val="accent3">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p:txBody>
      </p:sp>
      <p:sp>
        <p:nvSpPr>
          <p:cNvPr id="51" name="TextBox 50"/>
          <p:cNvSpPr txBox="1"/>
          <p:nvPr/>
        </p:nvSpPr>
        <p:spPr>
          <a:xfrm>
            <a:off x="1666875" y="5895201"/>
            <a:ext cx="2057400" cy="276999"/>
          </a:xfrm>
          <a:prstGeom prst="rect">
            <a:avLst/>
          </a:prstGeom>
          <a:noFill/>
          <a:ln w="19050">
            <a:noFill/>
          </a:ln>
        </p:spPr>
        <p:txBody>
          <a:bodyPr wrap="square" rtlCol="0">
            <a:spAutoFit/>
          </a:bodyPr>
          <a:lstStyle/>
          <a:p>
            <a:pPr algn="ctr"/>
            <a:r>
              <a:rPr lang="en-US" sz="1200" b="1" dirty="0">
                <a:solidFill>
                  <a:srgbClr val="0070C0"/>
                </a:solidFill>
                <a:cs typeface="Arial" pitchFamily="34" charset="0"/>
              </a:rPr>
              <a:t>(one for each ROC, to ROC 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a:stCxn id="67" idx="3"/>
            <a:endCxn id="65" idx="1"/>
          </p:cNvCxnSpPr>
          <p:nvPr/>
        </p:nvCxnSpPr>
        <p:spPr>
          <a:xfrm>
            <a:off x="3810000" y="3715435"/>
            <a:ext cx="990600" cy="23306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752600" y="719435"/>
            <a:ext cx="2057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a:t>
            </a:r>
          </a:p>
        </p:txBody>
      </p:sp>
      <p:sp>
        <p:nvSpPr>
          <p:cNvPr id="7" name="TextBox 6"/>
          <p:cNvSpPr txBox="1"/>
          <p:nvPr/>
        </p:nvSpPr>
        <p:spPr>
          <a:xfrm>
            <a:off x="4495800" y="5481935"/>
            <a:ext cx="3733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bank wraps 1 or more data blocks from a ROC.</a:t>
            </a:r>
          </a:p>
          <a:p>
            <a:r>
              <a:rPr lang="en-US" sz="1200" dirty="0">
                <a:solidFill>
                  <a:srgbClr val="0070C0"/>
                </a:solidFill>
              </a:rPr>
              <a:t>One bank for each ROC. See Data Bank diagram.</a:t>
            </a:r>
          </a:p>
        </p:txBody>
      </p:sp>
      <p:cxnSp>
        <p:nvCxnSpPr>
          <p:cNvPr id="12" name="Straight Arrow Connector 11"/>
          <p:cNvCxnSpPr>
            <a:stCxn id="125" idx="3"/>
            <a:endCxn id="137" idx="1"/>
          </p:cNvCxnSpPr>
          <p:nvPr/>
        </p:nvCxnSpPr>
        <p:spPr>
          <a:xfrm>
            <a:off x="3810000" y="2239061"/>
            <a:ext cx="990600" cy="2616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5800" y="2787135"/>
            <a:ext cx="16764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Bank type: see Trigger Bank Tags table</a:t>
            </a:r>
          </a:p>
        </p:txBody>
      </p:sp>
      <p:sp>
        <p:nvSpPr>
          <p:cNvPr id="14" name="TextBox 13"/>
          <p:cNvSpPr txBox="1"/>
          <p:nvPr/>
        </p:nvSpPr>
        <p:spPr>
          <a:xfrm>
            <a:off x="6248400" y="2787135"/>
            <a:ext cx="8382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segments</a:t>
            </a:r>
          </a:p>
        </p:txBody>
      </p:sp>
      <p:sp>
        <p:nvSpPr>
          <p:cNvPr id="15" name="TextBox 14"/>
          <p:cNvSpPr txBox="1"/>
          <p:nvPr/>
        </p:nvSpPr>
        <p:spPr>
          <a:xfrm>
            <a:off x="7162800" y="2787135"/>
            <a:ext cx="1219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ROCs </a:t>
            </a:r>
          </a:p>
        </p:txBody>
      </p:sp>
      <p:cxnSp>
        <p:nvCxnSpPr>
          <p:cNvPr id="18" name="Straight Arrow Connector 17"/>
          <p:cNvCxnSpPr>
            <a:stCxn id="7" idx="1"/>
            <a:endCxn id="71" idx="3"/>
          </p:cNvCxnSpPr>
          <p:nvPr/>
        </p:nvCxnSpPr>
        <p:spPr>
          <a:xfrm flipH="1" flipV="1">
            <a:off x="3810000" y="5471726"/>
            <a:ext cx="685800" cy="241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0"/>
          </p:cNvCxnSpPr>
          <p:nvPr/>
        </p:nvCxnSpPr>
        <p:spPr>
          <a:xfrm flipH="1" flipV="1">
            <a:off x="6248400" y="2590800"/>
            <a:ext cx="419100" cy="19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0"/>
          </p:cNvCxnSpPr>
          <p:nvPr/>
        </p:nvCxnSpPr>
        <p:spPr>
          <a:xfrm flipV="1">
            <a:off x="5334000" y="2590801"/>
            <a:ext cx="762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00200" y="1252835"/>
            <a:ext cx="2209800" cy="45339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52" name="TextBox 51"/>
          <p:cNvSpPr txBox="1"/>
          <p:nvPr/>
        </p:nvSpPr>
        <p:spPr>
          <a:xfrm>
            <a:off x="1600200" y="127188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sp>
        <p:nvSpPr>
          <p:cNvPr id="55" name="TextBox 27"/>
          <p:cNvSpPr txBox="1"/>
          <p:nvPr/>
        </p:nvSpPr>
        <p:spPr>
          <a:xfrm>
            <a:off x="1600200" y="1823561"/>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Built Trigger Bank Length</a:t>
            </a:r>
          </a:p>
        </p:txBody>
      </p:sp>
      <p:sp>
        <p:nvSpPr>
          <p:cNvPr id="56" name="TextBox 55"/>
          <p:cNvSpPr txBox="1"/>
          <p:nvPr/>
        </p:nvSpPr>
        <p:spPr>
          <a:xfrm>
            <a:off x="1600200" y="3853160"/>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1 for ROC 1</a:t>
            </a:r>
          </a:p>
          <a:p>
            <a:pPr algn="ctr"/>
            <a:endParaRPr lang="en-US" sz="1200" b="1" dirty="0">
              <a:latin typeface="Arial" pitchFamily="34" charset="0"/>
              <a:cs typeface="Arial" pitchFamily="34" charset="0"/>
            </a:endParaRPr>
          </a:p>
        </p:txBody>
      </p:sp>
      <p:sp>
        <p:nvSpPr>
          <p:cNvPr id="57" name="TextBox 29"/>
          <p:cNvSpPr txBox="1"/>
          <p:nvPr/>
        </p:nvSpPr>
        <p:spPr>
          <a:xfrm>
            <a:off x="1600200" y="4500860"/>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58" name="TextBox 57"/>
          <p:cNvSpPr txBox="1"/>
          <p:nvPr/>
        </p:nvSpPr>
        <p:spPr>
          <a:xfrm>
            <a:off x="457200" y="1352431"/>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59" name="TextBox 58"/>
          <p:cNvSpPr txBox="1"/>
          <p:nvPr/>
        </p:nvSpPr>
        <p:spPr>
          <a:xfrm>
            <a:off x="495300" y="2433935"/>
            <a:ext cx="762000" cy="830997"/>
          </a:xfrm>
          <a:prstGeom prst="rect">
            <a:avLst/>
          </a:prstGeom>
          <a:noFill/>
          <a:ln>
            <a:noFill/>
            <a:prstDash val="dash"/>
          </a:ln>
        </p:spPr>
        <p:txBody>
          <a:bodyPr wrap="square" rtlCol="0">
            <a:spAutoFit/>
          </a:bodyPr>
          <a:lstStyle/>
          <a:p>
            <a:pPr algn="ctr"/>
            <a:r>
              <a:rPr lang="en-US" sz="1600" dirty="0">
                <a:solidFill>
                  <a:srgbClr val="0070C0"/>
                </a:solidFill>
              </a:rPr>
              <a:t>Built Trigger Bank</a:t>
            </a:r>
          </a:p>
        </p:txBody>
      </p:sp>
      <p:sp>
        <p:nvSpPr>
          <p:cNvPr id="60" name="TextBox 59"/>
          <p:cNvSpPr txBox="1"/>
          <p:nvPr/>
        </p:nvSpPr>
        <p:spPr>
          <a:xfrm>
            <a:off x="533400" y="4491335"/>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61" name="Left Brace 60"/>
          <p:cNvSpPr/>
          <p:nvPr/>
        </p:nvSpPr>
        <p:spPr>
          <a:xfrm>
            <a:off x="1219200" y="190053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Left Brace 34"/>
          <p:cNvSpPr/>
          <p:nvPr/>
        </p:nvSpPr>
        <p:spPr>
          <a:xfrm>
            <a:off x="1219200" y="1252835"/>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Left Brace 62"/>
          <p:cNvSpPr/>
          <p:nvPr/>
        </p:nvSpPr>
        <p:spPr>
          <a:xfrm>
            <a:off x="1219200" y="388173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p:cNvSpPr txBox="1"/>
          <p:nvPr/>
        </p:nvSpPr>
        <p:spPr>
          <a:xfrm>
            <a:off x="1600200" y="2653010"/>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 Segment</a:t>
            </a:r>
          </a:p>
        </p:txBody>
      </p:sp>
      <p:sp>
        <p:nvSpPr>
          <p:cNvPr id="67" name="TextBox 50"/>
          <p:cNvSpPr txBox="1"/>
          <p:nvPr/>
        </p:nvSpPr>
        <p:spPr>
          <a:xfrm>
            <a:off x="1600200" y="3576935"/>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Segment</a:t>
            </a:r>
          </a:p>
        </p:txBody>
      </p:sp>
      <p:sp>
        <p:nvSpPr>
          <p:cNvPr id="68" name="TextBox 67"/>
          <p:cNvSpPr txBox="1"/>
          <p:nvPr/>
        </p:nvSpPr>
        <p:spPr>
          <a:xfrm>
            <a:off x="1600200" y="2376011"/>
            <a:ext cx="2209800" cy="276999"/>
          </a:xfrm>
          <a:prstGeom prst="rect">
            <a:avLst/>
          </a:prstGeom>
          <a:solidFill>
            <a:srgbClr val="FFFF00">
              <a:alpha val="25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2 Common (EB) Segments</a:t>
            </a:r>
          </a:p>
        </p:txBody>
      </p:sp>
      <p:sp>
        <p:nvSpPr>
          <p:cNvPr id="71" name="TextBox 70"/>
          <p:cNvSpPr txBox="1"/>
          <p:nvPr/>
        </p:nvSpPr>
        <p:spPr>
          <a:xfrm>
            <a:off x="1600200" y="5148560"/>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N for ROC N</a:t>
            </a:r>
          </a:p>
          <a:p>
            <a:pPr algn="ctr"/>
            <a:r>
              <a:rPr lang="en-US" sz="1200" b="1" dirty="0">
                <a:latin typeface="Arial" pitchFamily="34" charset="0"/>
                <a:cs typeface="Arial" pitchFamily="34" charset="0"/>
              </a:rPr>
              <a:t> </a:t>
            </a:r>
          </a:p>
        </p:txBody>
      </p:sp>
      <p:sp>
        <p:nvSpPr>
          <p:cNvPr id="80" name="TextBox 29"/>
          <p:cNvSpPr txBox="1"/>
          <p:nvPr/>
        </p:nvSpPr>
        <p:spPr>
          <a:xfrm>
            <a:off x="1600200" y="292923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cxnSp>
        <p:nvCxnSpPr>
          <p:cNvPr id="81" name="Straight Connector 80"/>
          <p:cNvCxnSpPr>
            <a:stCxn id="89" idx="2"/>
          </p:cNvCxnSpPr>
          <p:nvPr/>
        </p:nvCxnSpPr>
        <p:spPr>
          <a:xfrm>
            <a:off x="5067300" y="1408331"/>
            <a:ext cx="800100" cy="191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p:cNvCxnSpPr>
          <p:nvPr/>
        </p:nvCxnSpPr>
        <p:spPr>
          <a:xfrm rot="5400000">
            <a:off x="6372225" y="1547336"/>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991225" y="1117937"/>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84" name="TextBox 83"/>
          <p:cNvSpPr txBox="1"/>
          <p:nvPr/>
        </p:nvSpPr>
        <p:spPr>
          <a:xfrm>
            <a:off x="7162800" y="1117937"/>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sp>
        <p:nvSpPr>
          <p:cNvPr id="89" name="TextBox 88"/>
          <p:cNvSpPr txBox="1"/>
          <p:nvPr/>
        </p:nvSpPr>
        <p:spPr>
          <a:xfrm>
            <a:off x="4267200" y="762000"/>
            <a:ext cx="1600200"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12 bit Event Builder ID:</a:t>
            </a:r>
          </a:p>
          <a:p>
            <a:r>
              <a:rPr lang="en-US" sz="1200" dirty="0">
                <a:solidFill>
                  <a:srgbClr val="0070C0"/>
                </a:solidFill>
              </a:rPr>
              <a:t>see Physics Event Tags table</a:t>
            </a:r>
          </a:p>
        </p:txBody>
      </p:sp>
      <p:grpSp>
        <p:nvGrpSpPr>
          <p:cNvPr id="109" name="Group 108"/>
          <p:cNvGrpSpPr/>
          <p:nvPr/>
        </p:nvGrpSpPr>
        <p:grpSpPr>
          <a:xfrm>
            <a:off x="5334000" y="1547336"/>
            <a:ext cx="2209800" cy="276999"/>
            <a:chOff x="5562600" y="962799"/>
            <a:chExt cx="2209800" cy="276999"/>
          </a:xfrm>
        </p:grpSpPr>
        <p:grpSp>
          <p:nvGrpSpPr>
            <p:cNvPr id="91" name="Group 337"/>
            <p:cNvGrpSpPr/>
            <p:nvPr/>
          </p:nvGrpSpPr>
          <p:grpSpPr>
            <a:xfrm>
              <a:off x="5562600" y="962799"/>
              <a:ext cx="2209800" cy="276999"/>
              <a:chOff x="6248400" y="1066800"/>
              <a:chExt cx="2209800" cy="276999"/>
            </a:xfrm>
            <a:solidFill>
              <a:schemeClr val="bg1"/>
            </a:solidFill>
          </p:grpSpPr>
          <p:sp>
            <p:nvSpPr>
              <p:cNvPr id="93" name="TextBox 9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0xFFXX         0x10        M</a:t>
                </a:r>
              </a:p>
            </p:txBody>
          </p:sp>
          <p:cxnSp>
            <p:nvCxnSpPr>
              <p:cNvPr id="95" name="Straight Connector 9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2" name="Straight Connector 9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Elbow Connector 323"/>
          <p:cNvCxnSpPr>
            <a:stCxn id="84" idx="2"/>
          </p:cNvCxnSpPr>
          <p:nvPr/>
        </p:nvCxnSpPr>
        <p:spPr>
          <a:xfrm rot="5400000">
            <a:off x="7550750" y="1387986"/>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1600200" y="1547336"/>
            <a:ext cx="2209800" cy="276999"/>
            <a:chOff x="1752600" y="152400"/>
            <a:chExt cx="2209800" cy="276999"/>
          </a:xfrm>
        </p:grpSpPr>
        <p:sp>
          <p:nvSpPr>
            <p:cNvPr id="116" name="TextBox 27"/>
            <p:cNvSpPr txBox="1"/>
            <p:nvPr/>
          </p:nvSpPr>
          <p:spPr>
            <a:xfrm>
              <a:off x="1752600" y="152400"/>
              <a:ext cx="2209800" cy="276999"/>
            </a:xfrm>
            <a:prstGeom prst="rect">
              <a:avLst/>
            </a:prstGeom>
            <a:solidFill>
              <a:schemeClr val="bg1">
                <a:lumMod val="85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0xFFXX         0x10        M</a:t>
              </a:r>
            </a:p>
          </p:txBody>
        </p:sp>
        <p:cxnSp>
          <p:nvCxnSpPr>
            <p:cNvPr id="119" name="Straight Connector 118"/>
            <p:cNvCxnSpPr>
              <a:stCxn id="116" idx="0"/>
              <a:endCxn id="116" idx="2"/>
            </p:cNvCxnSpPr>
            <p:nvPr/>
          </p:nvCxnSpPr>
          <p:spPr>
            <a:xfrm>
              <a:off x="2857500" y="152400"/>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1600200" y="2100560"/>
            <a:ext cx="2209800" cy="277000"/>
            <a:chOff x="1752600" y="152399"/>
            <a:chExt cx="2209800" cy="277000"/>
          </a:xfrm>
        </p:grpSpPr>
        <p:sp>
          <p:nvSpPr>
            <p:cNvPr id="125" name="TextBox 27"/>
            <p:cNvSpPr txBox="1"/>
            <p:nvPr/>
          </p:nvSpPr>
          <p:spPr>
            <a:xfrm>
              <a:off x="1752600" y="152400"/>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126" name="Straight Connector 125"/>
            <p:cNvCxnSpPr>
              <a:stCxn id="125" idx="0"/>
              <a:endCxn id="125"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4800600" y="2362200"/>
            <a:ext cx="2209800" cy="277000"/>
            <a:chOff x="1752600" y="152399"/>
            <a:chExt cx="2209800" cy="277000"/>
          </a:xfrm>
          <a:solidFill>
            <a:schemeClr val="bg1"/>
          </a:solidFill>
        </p:grpSpPr>
        <p:sp>
          <p:nvSpPr>
            <p:cNvPr id="137" name="TextBox 27"/>
            <p:cNvSpPr txBox="1"/>
            <p:nvPr/>
          </p:nvSpPr>
          <p:spPr>
            <a:xfrm>
              <a:off x="1752600" y="1524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138" name="Straight Connector 137"/>
            <p:cNvCxnSpPr>
              <a:stCxn id="137" idx="0"/>
              <a:endCxn id="137" idx="2"/>
            </p:cNvCxnSpPr>
            <p:nvPr/>
          </p:nvCxnSpPr>
          <p:spPr>
            <a:xfrm rot="16200000" flipH="1">
              <a:off x="2719000" y="2908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6200000" flipH="1">
              <a:off x="3290501" y="2909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7" name="Elbow Connector 196"/>
          <p:cNvCxnSpPr>
            <a:stCxn id="15" idx="0"/>
            <a:endCxn id="137" idx="3"/>
          </p:cNvCxnSpPr>
          <p:nvPr/>
        </p:nvCxnSpPr>
        <p:spPr>
          <a:xfrm rot="16200000" flipV="1">
            <a:off x="7248183" y="2262918"/>
            <a:ext cx="286434" cy="762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16" idx="3"/>
            <a:endCxn id="93" idx="1"/>
          </p:cNvCxnSpPr>
          <p:nvPr/>
        </p:nvCxnSpPr>
        <p:spPr>
          <a:xfrm>
            <a:off x="3810000" y="1685836"/>
            <a:ext cx="1524000"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5" idx="2"/>
          </p:cNvCxnSpPr>
          <p:nvPr/>
        </p:nvCxnSpPr>
        <p:spPr>
          <a:xfrm flipH="1" flipV="1">
            <a:off x="5981700" y="4086999"/>
            <a:ext cx="266700" cy="18020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800600" y="3810000"/>
            <a:ext cx="23622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Common or  ROC  Segments</a:t>
            </a:r>
          </a:p>
        </p:txBody>
      </p:sp>
      <p:sp>
        <p:nvSpPr>
          <p:cNvPr id="69" name="TextBox 68"/>
          <p:cNvSpPr txBox="1"/>
          <p:nvPr/>
        </p:nvSpPr>
        <p:spPr>
          <a:xfrm>
            <a:off x="4495800" y="4265981"/>
            <a:ext cx="3733800" cy="646331"/>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These segments will not exist if trigger data is </a:t>
            </a:r>
            <a:r>
              <a:rPr lang="en-US" sz="1200" dirty="0" err="1">
                <a:solidFill>
                  <a:srgbClr val="0070C0"/>
                </a:solidFill>
              </a:rPr>
              <a:t>sparsified</a:t>
            </a:r>
            <a:r>
              <a:rPr lang="en-US" sz="1200" dirty="0">
                <a:solidFill>
                  <a:srgbClr val="0070C0"/>
                </a:solidFill>
              </a:rPr>
              <a:t> or built in single event mode. See Trigger Bank Tags table &amp; Built Trigger Bank diagram.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590675" y="1454348"/>
            <a:ext cx="2219325" cy="250805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4" name="TextBox 3"/>
          <p:cNvSpPr txBox="1"/>
          <p:nvPr/>
        </p:nvSpPr>
        <p:spPr>
          <a:xfrm>
            <a:off x="990600" y="6096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Event’s Data Bank</a:t>
            </a:r>
          </a:p>
        </p:txBody>
      </p:sp>
      <p:cxnSp>
        <p:nvCxnSpPr>
          <p:cNvPr id="5" name="Straight Arrow Connector 4"/>
          <p:cNvCxnSpPr>
            <a:stCxn id="112" idx="3"/>
            <a:endCxn id="41" idx="1"/>
          </p:cNvCxnSpPr>
          <p:nvPr/>
        </p:nvCxnSpPr>
        <p:spPr>
          <a:xfrm>
            <a:off x="3810000" y="1872051"/>
            <a:ext cx="1600200" cy="6564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00200" y="146089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Data Bank Length</a:t>
            </a:r>
          </a:p>
        </p:txBody>
      </p:sp>
      <p:sp>
        <p:nvSpPr>
          <p:cNvPr id="31" name="TextBox 30"/>
          <p:cNvSpPr txBox="1"/>
          <p:nvPr/>
        </p:nvSpPr>
        <p:spPr>
          <a:xfrm>
            <a:off x="1600200" y="20097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1</a:t>
            </a:r>
          </a:p>
          <a:p>
            <a:pPr algn="ctr"/>
            <a:endParaRPr lang="en-US" sz="1200" b="1" dirty="0">
              <a:latin typeface="Arial" pitchFamily="34" charset="0"/>
              <a:cs typeface="Arial" pitchFamily="34" charset="0"/>
            </a:endParaRPr>
          </a:p>
        </p:txBody>
      </p:sp>
      <p:sp>
        <p:nvSpPr>
          <p:cNvPr id="43" name="TextBox 42"/>
          <p:cNvSpPr txBox="1"/>
          <p:nvPr/>
        </p:nvSpPr>
        <p:spPr>
          <a:xfrm>
            <a:off x="1600200" y="2658844"/>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endParaRPr lang="en-US" sz="1200" b="1" dirty="0">
              <a:latin typeface="Arial" pitchFamily="34" charset="0"/>
              <a:cs typeface="Arial" pitchFamily="34" charset="0"/>
            </a:endParaRPr>
          </a:p>
        </p:txBody>
      </p:sp>
      <p:cxnSp>
        <p:nvCxnSpPr>
          <p:cNvPr id="81" name="Straight Connector 80"/>
          <p:cNvCxnSpPr>
            <a:stCxn id="93" idx="2"/>
          </p:cNvCxnSpPr>
          <p:nvPr/>
        </p:nvCxnSpPr>
        <p:spPr>
          <a:xfrm rot="16200000" flipH="1">
            <a:off x="5962650" y="2305050"/>
            <a:ext cx="22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4" idx="2"/>
          </p:cNvCxnSpPr>
          <p:nvPr/>
        </p:nvCxnSpPr>
        <p:spPr>
          <a:xfrm rot="5400000">
            <a:off x="6386900" y="2119699"/>
            <a:ext cx="637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5" idx="2"/>
          </p:cNvCxnSpPr>
          <p:nvPr/>
        </p:nvCxnSpPr>
        <p:spPr>
          <a:xfrm rot="5400000">
            <a:off x="7220337" y="2219712"/>
            <a:ext cx="265926"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172200" y="15240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85" name="TextBox 84"/>
          <p:cNvSpPr txBox="1"/>
          <p:nvPr/>
        </p:nvSpPr>
        <p:spPr>
          <a:xfrm>
            <a:off x="6781800" y="1924050"/>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sp>
        <p:nvSpPr>
          <p:cNvPr id="93" name="TextBox 92"/>
          <p:cNvSpPr txBox="1"/>
          <p:nvPr/>
        </p:nvSpPr>
        <p:spPr>
          <a:xfrm>
            <a:off x="5486400" y="1932801"/>
            <a:ext cx="1143000"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12 bit ROC  ID</a:t>
            </a:r>
          </a:p>
        </p:txBody>
      </p:sp>
      <p:sp>
        <p:nvSpPr>
          <p:cNvPr id="96" name="TextBox 95"/>
          <p:cNvSpPr txBox="1"/>
          <p:nvPr/>
        </p:nvSpPr>
        <p:spPr>
          <a:xfrm>
            <a:off x="4953000" y="2771001"/>
            <a:ext cx="3733800" cy="276999"/>
          </a:xfrm>
          <a:prstGeom prst="rect">
            <a:avLst/>
          </a:prstGeom>
          <a:noFill/>
          <a:ln>
            <a:noFill/>
            <a:prstDash val="dash"/>
          </a:ln>
        </p:spPr>
        <p:txBody>
          <a:bodyPr wrap="square" rtlCol="0">
            <a:spAutoFit/>
          </a:bodyPr>
          <a:lstStyle/>
          <a:p>
            <a:r>
              <a:rPr lang="en-US" sz="1200" dirty="0">
                <a:solidFill>
                  <a:srgbClr val="0070C0"/>
                </a:solidFill>
              </a:rPr>
              <a:t>(Same 2</a:t>
            </a:r>
            <a:r>
              <a:rPr lang="en-US" sz="1200" baseline="30000" dirty="0">
                <a:solidFill>
                  <a:srgbClr val="0070C0"/>
                </a:solidFill>
              </a:rPr>
              <a:t>nd</a:t>
            </a:r>
            <a:r>
              <a:rPr lang="en-US" sz="1200" dirty="0">
                <a:solidFill>
                  <a:srgbClr val="0070C0"/>
                </a:solidFill>
              </a:rPr>
              <a:t> header word as used in ROC Raw Record.)</a:t>
            </a:r>
          </a:p>
        </p:txBody>
      </p:sp>
      <p:sp>
        <p:nvSpPr>
          <p:cNvPr id="97" name="TextBox 96"/>
          <p:cNvSpPr txBox="1"/>
          <p:nvPr/>
        </p:nvSpPr>
        <p:spPr>
          <a:xfrm>
            <a:off x="1600200" y="33051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Last</a:t>
            </a:r>
          </a:p>
          <a:p>
            <a:pPr algn="ctr"/>
            <a:endParaRPr lang="en-US" sz="1200" b="1" dirty="0">
              <a:latin typeface="Arial" pitchFamily="34" charset="0"/>
              <a:cs typeface="Arial" pitchFamily="34" charset="0"/>
            </a:endParaRPr>
          </a:p>
        </p:txBody>
      </p:sp>
      <p:sp>
        <p:nvSpPr>
          <p:cNvPr id="100" name="TextBox 99"/>
          <p:cNvSpPr txBox="1"/>
          <p:nvPr/>
        </p:nvSpPr>
        <p:spPr>
          <a:xfrm>
            <a:off x="1447800" y="4572000"/>
            <a:ext cx="5486400" cy="1384995"/>
          </a:xfrm>
          <a:prstGeom prst="rect">
            <a:avLst/>
          </a:prstGeom>
          <a:noFill/>
          <a:ln w="19050">
            <a:noFill/>
          </a:ln>
        </p:spPr>
        <p:txBody>
          <a:bodyPr wrap="square" rtlCol="0">
            <a:spAutoFit/>
          </a:bodyPr>
          <a:lstStyle/>
          <a:p>
            <a:r>
              <a:rPr lang="en-US" sz="1400" dirty="0">
                <a:latin typeface="Arial" pitchFamily="34" charset="0"/>
                <a:cs typeface="Arial" pitchFamily="34" charset="0"/>
              </a:rPr>
              <a:t>Data blocks from a single ROC are wrapped in this data bank. There should be at least one data block and there may be more if more than one DMA is used in acquiring data for this ROC. If more than one block, each contains a fragment for every one of the M events and from unique modules. In addition, the last block may have data associated only with the last event (such as scalar data).</a:t>
            </a:r>
          </a:p>
        </p:txBody>
      </p:sp>
      <p:sp>
        <p:nvSpPr>
          <p:cNvPr id="101" name="TextBox 100"/>
          <p:cNvSpPr txBox="1"/>
          <p:nvPr/>
        </p:nvSpPr>
        <p:spPr>
          <a:xfrm>
            <a:off x="4876800" y="15240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102" name="Straight Connector 101"/>
          <p:cNvCxnSpPr>
            <a:stCxn id="101" idx="2"/>
            <a:endCxn id="41" idx="1"/>
          </p:cNvCxnSpPr>
          <p:nvPr/>
        </p:nvCxnSpPr>
        <p:spPr>
          <a:xfrm rot="5400000">
            <a:off x="5046449" y="2164750"/>
            <a:ext cx="72750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600200" y="1724025"/>
            <a:ext cx="2209800" cy="286525"/>
            <a:chOff x="1600200" y="1762125"/>
            <a:chExt cx="2209800" cy="286525"/>
          </a:xfrm>
        </p:grpSpPr>
        <p:grpSp>
          <p:nvGrpSpPr>
            <p:cNvPr id="110" name="Group 62"/>
            <p:cNvGrpSpPr/>
            <p:nvPr/>
          </p:nvGrpSpPr>
          <p:grpSpPr>
            <a:xfrm>
              <a:off x="1600200" y="1771650"/>
              <a:ext cx="2209800" cy="277000"/>
              <a:chOff x="3276600" y="1371599"/>
              <a:chExt cx="2209800" cy="277000"/>
            </a:xfrm>
            <a:solidFill>
              <a:schemeClr val="bg1"/>
            </a:solidFill>
          </p:grpSpPr>
          <p:sp>
            <p:nvSpPr>
              <p:cNvPr id="112" name="TextBox 111"/>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113" name="Straight Connector 112"/>
              <p:cNvCxnSpPr>
                <a:stCxn id="112" idx="0"/>
                <a:endCxn id="112"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5410200" y="2380475"/>
            <a:ext cx="2209800" cy="286525"/>
            <a:chOff x="1600200" y="1762125"/>
            <a:chExt cx="2209800" cy="286525"/>
          </a:xfrm>
        </p:grpSpPr>
        <p:grpSp>
          <p:nvGrpSpPr>
            <p:cNvPr id="38" name="Group 62"/>
            <p:cNvGrpSpPr/>
            <p:nvPr/>
          </p:nvGrpSpPr>
          <p:grpSpPr>
            <a:xfrm>
              <a:off x="1600200" y="1771650"/>
              <a:ext cx="2209800" cy="277000"/>
              <a:chOff x="3276600" y="1371599"/>
              <a:chExt cx="2209800" cy="277000"/>
            </a:xfrm>
            <a:solidFill>
              <a:schemeClr val="bg1"/>
            </a:solidFill>
          </p:grpSpPr>
          <p:sp>
            <p:nvSpPr>
              <p:cNvPr id="41" name="TextBox 40"/>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42" name="Straight Connector 41"/>
              <p:cNvCxnSpPr>
                <a:stCxn id="41" idx="0"/>
                <a:endCxn id="41"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5410200" y="3485376"/>
            <a:ext cx="2057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See Data Block Bank diagram.</a:t>
            </a:r>
          </a:p>
        </p:txBody>
      </p:sp>
      <p:cxnSp>
        <p:nvCxnSpPr>
          <p:cNvPr id="53" name="Straight Arrow Connector 52"/>
          <p:cNvCxnSpPr>
            <a:stCxn id="32" idx="1"/>
            <a:endCxn id="97" idx="3"/>
          </p:cNvCxnSpPr>
          <p:nvPr/>
        </p:nvCxnSpPr>
        <p:spPr>
          <a:xfrm rot="10800000" flipV="1">
            <a:off x="3810000" y="3623875"/>
            <a:ext cx="1600200" cy="4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9575" y="1524000"/>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44" name="Left Brace 43"/>
          <p:cNvSpPr/>
          <p:nvPr/>
        </p:nvSpPr>
        <p:spPr>
          <a:xfrm>
            <a:off x="1219200" y="14478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7" name="Straight Arrow Connector 116"/>
          <p:cNvCxnSpPr>
            <a:endCxn id="111" idx="1"/>
          </p:cNvCxnSpPr>
          <p:nvPr/>
        </p:nvCxnSpPr>
        <p:spPr>
          <a:xfrm>
            <a:off x="5562599" y="2209800"/>
            <a:ext cx="1371600" cy="5195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0" idx="2"/>
          </p:cNvCxnSpPr>
          <p:nvPr/>
        </p:nvCxnSpPr>
        <p:spPr>
          <a:xfrm>
            <a:off x="4800599" y="1268953"/>
            <a:ext cx="152400" cy="73135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314450" y="1505485"/>
            <a:ext cx="2219325" cy="18222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5" name="TextBox 4"/>
          <p:cNvSpPr txBox="1"/>
          <p:nvPr/>
        </p:nvSpPr>
        <p:spPr>
          <a:xfrm>
            <a:off x="1295400" y="946427"/>
            <a:ext cx="2209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Data Block Bank</a:t>
            </a:r>
          </a:p>
        </p:txBody>
      </p:sp>
      <p:cxnSp>
        <p:nvCxnSpPr>
          <p:cNvPr id="6" name="Straight Arrow Connector 5"/>
          <p:cNvCxnSpPr>
            <a:stCxn id="24" idx="3"/>
            <a:endCxn id="30" idx="1"/>
          </p:cNvCxnSpPr>
          <p:nvPr/>
        </p:nvCxnSpPr>
        <p:spPr>
          <a:xfrm>
            <a:off x="3533775" y="1923188"/>
            <a:ext cx="1295400" cy="19579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23975" y="1512033"/>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Data Block Bank Length</a:t>
            </a:r>
          </a:p>
        </p:txBody>
      </p:sp>
      <p:sp>
        <p:nvSpPr>
          <p:cNvPr id="8" name="TextBox 7"/>
          <p:cNvSpPr txBox="1"/>
          <p:nvPr/>
        </p:nvSpPr>
        <p:spPr>
          <a:xfrm>
            <a:off x="1323975" y="206091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Starting Event Number</a:t>
            </a:r>
          </a:p>
        </p:txBody>
      </p:sp>
      <p:cxnSp>
        <p:nvCxnSpPr>
          <p:cNvPr id="10" name="Straight Connector 9"/>
          <p:cNvCxnSpPr>
            <a:stCxn id="15" idx="2"/>
          </p:cNvCxnSpPr>
          <p:nvPr/>
        </p:nvCxnSpPr>
        <p:spPr>
          <a:xfrm flipH="1">
            <a:off x="5534023" y="1800285"/>
            <a:ext cx="66676" cy="200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3" idx="2"/>
          </p:cNvCxnSpPr>
          <p:nvPr/>
        </p:nvCxnSpPr>
        <p:spPr>
          <a:xfrm rot="5400000">
            <a:off x="5920174" y="1672084"/>
            <a:ext cx="80885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67399" y="990660"/>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ints</a:t>
            </a:r>
          </a:p>
        </p:txBody>
      </p:sp>
      <p:sp>
        <p:nvSpPr>
          <p:cNvPr id="14" name="TextBox 13"/>
          <p:cNvSpPr txBox="1"/>
          <p:nvPr/>
        </p:nvSpPr>
        <p:spPr>
          <a:xfrm>
            <a:off x="6886574" y="969288"/>
            <a:ext cx="1724025"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If single event mode,</a:t>
            </a:r>
          </a:p>
          <a:p>
            <a:r>
              <a:rPr lang="en-US" sz="1200" dirty="0">
                <a:solidFill>
                  <a:srgbClr val="0070C0"/>
                </a:solidFill>
              </a:rPr>
              <a:t>     E = event type</a:t>
            </a:r>
          </a:p>
          <a:p>
            <a:r>
              <a:rPr lang="en-US" sz="1200" dirty="0">
                <a:solidFill>
                  <a:srgbClr val="0070C0"/>
                </a:solidFill>
              </a:rPr>
              <a:t>else,</a:t>
            </a:r>
          </a:p>
          <a:p>
            <a:r>
              <a:rPr lang="en-US" sz="1200" dirty="0">
                <a:solidFill>
                  <a:srgbClr val="0070C0"/>
                </a:solidFill>
              </a:rPr>
              <a:t>    E = number of events</a:t>
            </a:r>
          </a:p>
        </p:txBody>
      </p:sp>
      <p:sp>
        <p:nvSpPr>
          <p:cNvPr id="15" name="TextBox 14"/>
          <p:cNvSpPr txBox="1"/>
          <p:nvPr/>
        </p:nvSpPr>
        <p:spPr>
          <a:xfrm>
            <a:off x="4952999" y="1523286"/>
            <a:ext cx="1295400"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12 bit Description</a:t>
            </a:r>
          </a:p>
        </p:txBody>
      </p:sp>
      <p:sp>
        <p:nvSpPr>
          <p:cNvPr id="16" name="TextBox 15"/>
          <p:cNvSpPr txBox="1"/>
          <p:nvPr/>
        </p:nvSpPr>
        <p:spPr>
          <a:xfrm>
            <a:off x="1323975" y="2337137"/>
            <a:ext cx="2209800" cy="1015663"/>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Raw Data</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grpSp>
        <p:nvGrpSpPr>
          <p:cNvPr id="20" name="Group 19"/>
          <p:cNvGrpSpPr/>
          <p:nvPr/>
        </p:nvGrpSpPr>
        <p:grpSpPr>
          <a:xfrm>
            <a:off x="1323975" y="1775162"/>
            <a:ext cx="2209800" cy="286525"/>
            <a:chOff x="1600200" y="1762125"/>
            <a:chExt cx="2209800" cy="286525"/>
          </a:xfrm>
        </p:grpSpPr>
        <p:grpSp>
          <p:nvGrpSpPr>
            <p:cNvPr id="21" name="Group 62"/>
            <p:cNvGrpSpPr/>
            <p:nvPr/>
          </p:nvGrpSpPr>
          <p:grpSpPr>
            <a:xfrm>
              <a:off x="1600200" y="1771651"/>
              <a:ext cx="2209800" cy="276999"/>
              <a:chOff x="3276600" y="1371600"/>
              <a:chExt cx="2209800" cy="276999"/>
            </a:xfrm>
            <a:solidFill>
              <a:schemeClr val="bg1"/>
            </a:solidFill>
          </p:grpSpPr>
          <p:sp>
            <p:nvSpPr>
              <p:cNvPr id="24" name="TextBox 23"/>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D           0x01        E</a:t>
                </a:r>
              </a:p>
            </p:txBody>
          </p:sp>
          <p:cxnSp>
            <p:nvCxnSpPr>
              <p:cNvPr id="25" name="Straight Connector 24"/>
              <p:cNvCxnSpPr>
                <a:stCxn id="24" idx="0"/>
                <a:endCxn id="24" idx="2"/>
              </p:cNvCxnSpPr>
              <p:nvPr/>
            </p:nvCxnSpPr>
            <p:spPr>
              <a:xfrm>
                <a:off x="4381500" y="1371600"/>
                <a:ext cx="0" cy="276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62"/>
          <p:cNvGrpSpPr/>
          <p:nvPr/>
        </p:nvGrpSpPr>
        <p:grpSpPr>
          <a:xfrm>
            <a:off x="4829175" y="1980486"/>
            <a:ext cx="2209800" cy="276999"/>
            <a:chOff x="3276600" y="1371600"/>
            <a:chExt cx="2209800" cy="276999"/>
          </a:xfrm>
          <a:solidFill>
            <a:schemeClr val="bg1"/>
          </a:solidFill>
        </p:grpSpPr>
        <p:sp>
          <p:nvSpPr>
            <p:cNvPr id="30" name="TextBox 29"/>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D           0x01        E</a:t>
              </a:r>
            </a:p>
          </p:txBody>
        </p:sp>
        <p:cxnSp>
          <p:nvCxnSpPr>
            <p:cNvPr id="31" name="Straight Connector 30"/>
            <p:cNvCxnSpPr>
              <a:stCxn id="30" idx="0"/>
              <a:endCxn id="30" idx="2"/>
            </p:cNvCxnSpPr>
            <p:nvPr/>
          </p:nvCxnSpPr>
          <p:spPr>
            <a:xfrm>
              <a:off x="4381500" y="1371600"/>
              <a:ext cx="0" cy="276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rot="16200000" flipH="1">
            <a:off x="6367075" y="211821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4995476" y="210946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4295775" y="227259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33975" y="227259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45" name="Group 44"/>
          <p:cNvGrpSpPr/>
          <p:nvPr/>
        </p:nvGrpSpPr>
        <p:grpSpPr>
          <a:xfrm>
            <a:off x="4295775" y="2577398"/>
            <a:ext cx="1715626" cy="1327912"/>
            <a:chOff x="5562600" y="1600200"/>
            <a:chExt cx="1715626" cy="1327912"/>
          </a:xfrm>
        </p:grpSpPr>
        <p:sp>
          <p:nvSpPr>
            <p:cNvPr id="46" name="TextBox 45"/>
            <p:cNvSpPr txBox="1"/>
            <p:nvPr/>
          </p:nvSpPr>
          <p:spPr>
            <a:xfrm rot="3272050">
              <a:off x="5399811" y="2201979"/>
              <a:ext cx="9906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Single event mode</a:t>
              </a:r>
            </a:p>
          </p:txBody>
        </p:sp>
        <p:sp>
          <p:nvSpPr>
            <p:cNvPr id="47" name="TextBox 46"/>
            <p:cNvSpPr txBox="1"/>
            <p:nvPr/>
          </p:nvSpPr>
          <p:spPr>
            <a:xfrm rot="3252188">
              <a:off x="5929528" y="2208190"/>
              <a:ext cx="912848"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48" name="TextBox 47"/>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49" name="TextBox 48"/>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50" name="Group 352"/>
            <p:cNvGrpSpPr/>
            <p:nvPr/>
          </p:nvGrpSpPr>
          <p:grpSpPr>
            <a:xfrm>
              <a:off x="5562600" y="1600200"/>
              <a:ext cx="1524000" cy="277000"/>
              <a:chOff x="5562600" y="1600200"/>
              <a:chExt cx="1524000" cy="277000"/>
            </a:xfrm>
          </p:grpSpPr>
          <p:sp>
            <p:nvSpPr>
              <p:cNvPr id="51" name="TextBox 50"/>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SE    BE    ER   SY</a:t>
                </a:r>
              </a:p>
            </p:txBody>
          </p:sp>
          <p:cxnSp>
            <p:nvCxnSpPr>
              <p:cNvPr id="52" name="Straight Connector 51"/>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1" name="Elbow Connector 60"/>
          <p:cNvCxnSpPr>
            <a:stCxn id="14" idx="2"/>
            <a:endCxn id="30" idx="3"/>
          </p:cNvCxnSpPr>
          <p:nvPr/>
        </p:nvCxnSpPr>
        <p:spPr>
          <a:xfrm rot="5400000">
            <a:off x="7234431" y="1604829"/>
            <a:ext cx="318701" cy="70961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2400" y="1566446"/>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44" name="Left Brace 43"/>
          <p:cNvSpPr/>
          <p:nvPr/>
        </p:nvSpPr>
        <p:spPr>
          <a:xfrm>
            <a:off x="962025" y="1498937"/>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55" name="TextBox 54"/>
          <p:cNvSpPr txBox="1"/>
          <p:nvPr/>
        </p:nvSpPr>
        <p:spPr>
          <a:xfrm>
            <a:off x="1066799" y="4913293"/>
            <a:ext cx="5486400" cy="954107"/>
          </a:xfrm>
          <a:prstGeom prst="rect">
            <a:avLst/>
          </a:prstGeom>
          <a:noFill/>
          <a:ln w="19050">
            <a:noFill/>
          </a:ln>
        </p:spPr>
        <p:txBody>
          <a:bodyPr wrap="square" rtlCol="0">
            <a:spAutoFit/>
          </a:bodyPr>
          <a:lstStyle/>
          <a:p>
            <a:r>
              <a:rPr lang="en-US" sz="1400" dirty="0">
                <a:latin typeface="Arial" pitchFamily="34" charset="0"/>
                <a:cs typeface="Arial" pitchFamily="34" charset="0"/>
              </a:rPr>
              <a:t>Contains raw data from a single ROC containing one or more events. If this block is the last in a data bank, and there are multiple events, and E = 1, then this data is associated only with the last event  (e.g. scalar readout). </a:t>
            </a:r>
          </a:p>
        </p:txBody>
      </p:sp>
      <p:sp>
        <p:nvSpPr>
          <p:cNvPr id="56" name="TextBox 55"/>
          <p:cNvSpPr txBox="1"/>
          <p:nvPr/>
        </p:nvSpPr>
        <p:spPr>
          <a:xfrm>
            <a:off x="1323974" y="2336363"/>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a:t>
            </a:r>
          </a:p>
        </p:txBody>
      </p:sp>
      <p:sp>
        <p:nvSpPr>
          <p:cNvPr id="57" name="TextBox 56"/>
          <p:cNvSpPr txBox="1"/>
          <p:nvPr/>
        </p:nvSpPr>
        <p:spPr>
          <a:xfrm>
            <a:off x="3700132" y="4419600"/>
            <a:ext cx="971551" cy="276999"/>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Low </a:t>
            </a:r>
            <a:r>
              <a:rPr lang="en-US" sz="1200" dirty="0">
                <a:solidFill>
                  <a:srgbClr val="0070C0"/>
                </a:solidFill>
              </a:rPr>
              <a:t>32 bits</a:t>
            </a:r>
          </a:p>
        </p:txBody>
      </p:sp>
      <p:cxnSp>
        <p:nvCxnSpPr>
          <p:cNvPr id="58" name="Curved Connector 57"/>
          <p:cNvCxnSpPr>
            <a:stCxn id="56" idx="3"/>
          </p:cNvCxnSpPr>
          <p:nvPr/>
        </p:nvCxnSpPr>
        <p:spPr>
          <a:xfrm>
            <a:off x="3533774" y="2474863"/>
            <a:ext cx="647701" cy="1944737"/>
          </a:xfrm>
          <a:prstGeom prst="curvedConnector2">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59" name="TextBox 58"/>
          <p:cNvSpPr txBox="1"/>
          <p:nvPr/>
        </p:nvSpPr>
        <p:spPr>
          <a:xfrm>
            <a:off x="1142999" y="3805535"/>
            <a:ext cx="2590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Raw data may be an </a:t>
            </a:r>
            <a:r>
              <a:rPr lang="en-US" sz="1200" dirty="0" err="1">
                <a:solidFill>
                  <a:srgbClr val="0070C0"/>
                </a:solidFill>
              </a:rPr>
              <a:t>int</a:t>
            </a:r>
            <a:r>
              <a:rPr lang="en-US" sz="1200" dirty="0">
                <a:solidFill>
                  <a:srgbClr val="0070C0"/>
                </a:solidFill>
              </a:rPr>
              <a:t> array or it may contain evio bank structures.</a:t>
            </a:r>
          </a:p>
        </p:txBody>
      </p:sp>
      <p:cxnSp>
        <p:nvCxnSpPr>
          <p:cNvPr id="60" name="Straight Arrow Connector 59"/>
          <p:cNvCxnSpPr>
            <a:stCxn id="4" idx="2"/>
            <a:endCxn id="59" idx="0"/>
          </p:cNvCxnSpPr>
          <p:nvPr/>
        </p:nvCxnSpPr>
        <p:spPr>
          <a:xfrm>
            <a:off x="2424113" y="3327737"/>
            <a:ext cx="14286" cy="47779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343399" y="991954"/>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sp>
        <p:nvSpPr>
          <p:cNvPr id="111" name="TextBox 110"/>
          <p:cNvSpPr txBox="1"/>
          <p:nvPr/>
        </p:nvSpPr>
        <p:spPr>
          <a:xfrm>
            <a:off x="6934199" y="2590800"/>
            <a:ext cx="990600" cy="276999"/>
          </a:xfrm>
          <a:prstGeom prst="rect">
            <a:avLst/>
          </a:prstGeom>
          <a:solidFill>
            <a:schemeClr val="bg1"/>
          </a:solidFill>
          <a:ln w="19050">
            <a:solidFill>
              <a:schemeClr val="tx1"/>
            </a:solidFill>
          </a:ln>
        </p:spPr>
        <p:txBody>
          <a:bodyPr wrap="square" rtlCol="0">
            <a:spAutoFit/>
          </a:bodyPr>
          <a:lstStyle/>
          <a:p>
            <a:r>
              <a:rPr lang="en-US" sz="1200" b="1" dirty="0">
                <a:latin typeface="Arial" pitchFamily="34" charset="0"/>
                <a:cs typeface="Arial" pitchFamily="34" charset="0"/>
              </a:rPr>
              <a:t>detector ID</a:t>
            </a:r>
          </a:p>
        </p:txBody>
      </p:sp>
      <p:sp>
        <p:nvSpPr>
          <p:cNvPr id="115" name="TextBox 114"/>
          <p:cNvSpPr txBox="1"/>
          <p:nvPr/>
        </p:nvSpPr>
        <p:spPr>
          <a:xfrm>
            <a:off x="6781799" y="2895600"/>
            <a:ext cx="1371601"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12 bit detector ID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9400" y="533400"/>
            <a:ext cx="4419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16-bit  EVIO  CODA-Format  Tag </a:t>
            </a:r>
          </a:p>
        </p:txBody>
      </p:sp>
      <p:sp>
        <p:nvSpPr>
          <p:cNvPr id="15" name="TextBox 14"/>
          <p:cNvSpPr txBox="1"/>
          <p:nvPr/>
        </p:nvSpPr>
        <p:spPr>
          <a:xfrm>
            <a:off x="5638800" y="2286000"/>
            <a:ext cx="3048000" cy="1169551"/>
          </a:xfrm>
          <a:prstGeom prst="rect">
            <a:avLst/>
          </a:prstGeom>
          <a:solidFill>
            <a:schemeClr val="bg1"/>
          </a:solidFill>
          <a:ln w="3175">
            <a:solidFill>
              <a:srgbClr val="0070C0"/>
            </a:solidFill>
            <a:prstDash val="lgDash"/>
          </a:ln>
        </p:spPr>
        <p:txBody>
          <a:bodyPr wrap="square" rtlCol="0">
            <a:spAutoFit/>
          </a:bodyPr>
          <a:lstStyle/>
          <a:p>
            <a:r>
              <a:rPr lang="en-US" sz="1400" dirty="0">
                <a:solidFill>
                  <a:srgbClr val="FF0000"/>
                </a:solidFill>
              </a:rPr>
              <a:t>12 bits of identification which have:</a:t>
            </a:r>
          </a:p>
          <a:p>
            <a:pPr marL="800100" lvl="1" indent="-342900">
              <a:buFont typeface="+mj-lt"/>
              <a:buAutoNum type="arabicParenR"/>
            </a:pPr>
            <a:r>
              <a:rPr lang="en-US" sz="1400" dirty="0">
                <a:solidFill>
                  <a:srgbClr val="0070C0"/>
                </a:solidFill>
              </a:rPr>
              <a:t>ROC ID for ROC Raw Records and Data Banks</a:t>
            </a:r>
          </a:p>
          <a:p>
            <a:pPr marL="800100" lvl="1" indent="-342900">
              <a:buFont typeface="+mj-lt"/>
              <a:buAutoNum type="arabicParenR"/>
            </a:pPr>
            <a:r>
              <a:rPr lang="en-US" sz="1400" dirty="0">
                <a:solidFill>
                  <a:srgbClr val="0070C0"/>
                </a:solidFill>
              </a:rPr>
              <a:t>EB ID for  partially built Physics Events</a:t>
            </a:r>
          </a:p>
        </p:txBody>
      </p:sp>
      <p:sp>
        <p:nvSpPr>
          <p:cNvPr id="19" name="TextBox 18"/>
          <p:cNvSpPr txBox="1"/>
          <p:nvPr/>
        </p:nvSpPr>
        <p:spPr>
          <a:xfrm>
            <a:off x="533400" y="2286000"/>
            <a:ext cx="3962400" cy="1815882"/>
          </a:xfrm>
          <a:prstGeom prst="rect">
            <a:avLst/>
          </a:prstGeom>
          <a:noFill/>
          <a:ln w="3175">
            <a:solidFill>
              <a:srgbClr val="0070C0"/>
            </a:solidFill>
            <a:prstDash val="lgDash"/>
          </a:ln>
        </p:spPr>
        <p:txBody>
          <a:bodyPr wrap="square" rtlCol="0">
            <a:spAutoFit/>
          </a:bodyPr>
          <a:lstStyle/>
          <a:p>
            <a:r>
              <a:rPr lang="en-US" sz="1400" dirty="0">
                <a:solidFill>
                  <a:srgbClr val="FF0000"/>
                </a:solidFill>
              </a:rPr>
              <a:t>4 bits which can be:</a:t>
            </a:r>
          </a:p>
          <a:p>
            <a:pPr marL="182880" lvl="1"/>
            <a:r>
              <a:rPr lang="en-US" sz="1400" dirty="0">
                <a:solidFill>
                  <a:srgbClr val="0070C0"/>
                </a:solidFill>
              </a:rPr>
              <a:t>Status bits for ROC Raw Records, partially built Physics Events, and Data Banks:</a:t>
            </a:r>
          </a:p>
          <a:p>
            <a:pPr marL="731520" lvl="2" indent="-342900">
              <a:buFont typeface="+mj-lt"/>
              <a:buAutoNum type="alphaLcParenR"/>
            </a:pPr>
            <a:r>
              <a:rPr lang="en-US" sz="1400" dirty="0">
                <a:solidFill>
                  <a:srgbClr val="7030A0"/>
                </a:solidFill>
              </a:rPr>
              <a:t>4</a:t>
            </a:r>
            <a:r>
              <a:rPr lang="en-US" sz="1400" baseline="30000" dirty="0">
                <a:solidFill>
                  <a:srgbClr val="7030A0"/>
                </a:solidFill>
              </a:rPr>
              <a:t>th</a:t>
            </a:r>
            <a:r>
              <a:rPr lang="en-US" sz="1400" dirty="0">
                <a:solidFill>
                  <a:srgbClr val="7030A0"/>
                </a:solidFill>
              </a:rPr>
              <a:t> (MSB) – Unused  (previously single event mode)</a:t>
            </a:r>
          </a:p>
          <a:p>
            <a:pPr marL="731520" lvl="2" indent="-342900">
              <a:buFont typeface="+mj-lt"/>
              <a:buAutoNum type="alphaLcParenR"/>
            </a:pPr>
            <a:r>
              <a:rPr lang="en-US" sz="1400" dirty="0">
                <a:solidFill>
                  <a:srgbClr val="7030A0"/>
                </a:solidFill>
              </a:rPr>
              <a:t>3</a:t>
            </a:r>
            <a:r>
              <a:rPr lang="en-US" sz="1400" baseline="30000" dirty="0">
                <a:solidFill>
                  <a:srgbClr val="7030A0"/>
                </a:solidFill>
              </a:rPr>
              <a:t>rd</a:t>
            </a:r>
            <a:r>
              <a:rPr lang="en-US" sz="1400" dirty="0">
                <a:solidFill>
                  <a:srgbClr val="7030A0"/>
                </a:solidFill>
              </a:rPr>
              <a:t> – Big endian data (data is </a:t>
            </a:r>
            <a:r>
              <a:rPr lang="en-US" sz="1400" dirty="0" err="1">
                <a:solidFill>
                  <a:srgbClr val="7030A0"/>
                </a:solidFill>
              </a:rPr>
              <a:t>unswapped</a:t>
            </a:r>
            <a:r>
              <a:rPr lang="en-US" sz="1400" dirty="0">
                <a:solidFill>
                  <a:srgbClr val="7030A0"/>
                </a:solidFill>
              </a:rPr>
              <a:t> )</a:t>
            </a:r>
          </a:p>
          <a:p>
            <a:pPr marL="731520" lvl="2" indent="-342900">
              <a:buFont typeface="+mj-lt"/>
              <a:buAutoNum type="alphaLcParenR"/>
            </a:pPr>
            <a:r>
              <a:rPr lang="en-US" sz="1400" dirty="0">
                <a:solidFill>
                  <a:srgbClr val="7030A0"/>
                </a:solidFill>
              </a:rPr>
              <a:t>2</a:t>
            </a:r>
            <a:r>
              <a:rPr lang="en-US" sz="1400" baseline="30000" dirty="0">
                <a:solidFill>
                  <a:srgbClr val="7030A0"/>
                </a:solidFill>
              </a:rPr>
              <a:t>nd</a:t>
            </a:r>
            <a:r>
              <a:rPr lang="en-US" sz="1400" dirty="0">
                <a:solidFill>
                  <a:srgbClr val="7030A0"/>
                </a:solidFill>
              </a:rPr>
              <a:t> - Error</a:t>
            </a:r>
          </a:p>
          <a:p>
            <a:pPr marL="731520" lvl="2" indent="-342900">
              <a:buFont typeface="+mj-lt"/>
              <a:buAutoNum type="alphaLcParenR"/>
            </a:pPr>
            <a:r>
              <a:rPr lang="en-US" sz="1400" dirty="0">
                <a:solidFill>
                  <a:srgbClr val="7030A0"/>
                </a:solidFill>
              </a:rPr>
              <a:t>1</a:t>
            </a:r>
            <a:r>
              <a:rPr lang="en-US" sz="1400" baseline="30000" dirty="0">
                <a:solidFill>
                  <a:srgbClr val="7030A0"/>
                </a:solidFill>
              </a:rPr>
              <a:t>st</a:t>
            </a:r>
            <a:r>
              <a:rPr lang="en-US" sz="1400" dirty="0">
                <a:solidFill>
                  <a:srgbClr val="7030A0"/>
                </a:solidFill>
              </a:rPr>
              <a:t> (LSB) – Sync</a:t>
            </a:r>
          </a:p>
        </p:txBody>
      </p:sp>
      <p:grpSp>
        <p:nvGrpSpPr>
          <p:cNvPr id="21" name="Group 20"/>
          <p:cNvGrpSpPr/>
          <p:nvPr/>
        </p:nvGrpSpPr>
        <p:grpSpPr>
          <a:xfrm>
            <a:off x="4038600" y="1133534"/>
            <a:ext cx="1600200" cy="409637"/>
            <a:chOff x="1600200" y="1762124"/>
            <a:chExt cx="2209800" cy="409637"/>
          </a:xfrm>
        </p:grpSpPr>
        <p:sp>
          <p:nvSpPr>
            <p:cNvPr id="25" name="TextBox 24"/>
            <p:cNvSpPr txBox="1"/>
            <p:nvPr/>
          </p:nvSpPr>
          <p:spPr>
            <a:xfrm>
              <a:off x="1600200" y="1771651"/>
              <a:ext cx="2209800" cy="400110"/>
            </a:xfrm>
            <a:prstGeom prst="rect">
              <a:avLst/>
            </a:prstGeom>
            <a:solidFill>
              <a:schemeClr val="bg1"/>
            </a:solidFill>
            <a:ln w="19050">
              <a:solidFill>
                <a:schemeClr val="tx1"/>
              </a:solidFill>
            </a:ln>
          </p:spPr>
          <p:txBody>
            <a:bodyPr wrap="square" rtlCol="0">
              <a:spAutoFit/>
            </a:bodyPr>
            <a:lstStyle/>
            <a:p>
              <a:r>
                <a:rPr lang="en-US" sz="2000" b="1" dirty="0">
                  <a:latin typeface="Arial" pitchFamily="34" charset="0"/>
                  <a:cs typeface="Arial" pitchFamily="34" charset="0"/>
                </a:rPr>
                <a:t> S        ID      </a:t>
              </a:r>
            </a:p>
          </p:txBody>
        </p:sp>
        <p:cxnSp>
          <p:nvCxnSpPr>
            <p:cNvPr id="24" name="Straight Connector 23"/>
            <p:cNvCxnSpPr/>
            <p:nvPr/>
          </p:nvCxnSpPr>
          <p:spPr>
            <a:xfrm rot="5400000">
              <a:off x="2026784" y="1966913"/>
              <a:ext cx="409577"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Elbow Connector 37"/>
          <p:cNvCxnSpPr>
            <a:stCxn id="25" idx="1"/>
            <a:endCxn id="19" idx="0"/>
          </p:cNvCxnSpPr>
          <p:nvPr/>
        </p:nvCxnSpPr>
        <p:spPr>
          <a:xfrm rot="10800000" flipV="1">
            <a:off x="2514600" y="1343116"/>
            <a:ext cx="1524000" cy="94288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7"/>
          <p:cNvCxnSpPr>
            <a:stCxn id="25" idx="3"/>
            <a:endCxn id="15" idx="0"/>
          </p:cNvCxnSpPr>
          <p:nvPr/>
        </p:nvCxnSpPr>
        <p:spPr>
          <a:xfrm>
            <a:off x="5638800" y="1343116"/>
            <a:ext cx="1524000" cy="94288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76600" y="4495800"/>
            <a:ext cx="3048000" cy="738664"/>
          </a:xfrm>
          <a:prstGeom prst="rect">
            <a:avLst/>
          </a:prstGeom>
          <a:solidFill>
            <a:schemeClr val="bg1"/>
          </a:solidFill>
          <a:ln w="3175">
            <a:solidFill>
              <a:srgbClr val="0070C0"/>
            </a:solidFill>
            <a:prstDash val="lgDash"/>
          </a:ln>
        </p:spPr>
        <p:txBody>
          <a:bodyPr wrap="square" rtlCol="0">
            <a:spAutoFit/>
          </a:bodyPr>
          <a:lstStyle/>
          <a:p>
            <a:pPr algn="ctr"/>
            <a:r>
              <a:rPr lang="en-US" sz="1400" dirty="0">
                <a:solidFill>
                  <a:srgbClr val="FF0000"/>
                </a:solidFill>
              </a:rPr>
              <a:t>16 bits of identification which are: </a:t>
            </a:r>
            <a:r>
              <a:rPr lang="en-US" sz="1400" dirty="0">
                <a:solidFill>
                  <a:srgbClr val="0070C0"/>
                </a:solidFill>
              </a:rPr>
              <a:t>0xFF00 – 0xFFFF in physics event and trigger bank tags.  Refer to table.</a:t>
            </a:r>
          </a:p>
        </p:txBody>
      </p:sp>
      <p:sp>
        <p:nvSpPr>
          <p:cNvPr id="18" name="Left Brace 17"/>
          <p:cNvSpPr/>
          <p:nvPr/>
        </p:nvSpPr>
        <p:spPr>
          <a:xfrm rot="16200000">
            <a:off x="4572000" y="1066800"/>
            <a:ext cx="457200" cy="1524000"/>
          </a:xfrm>
          <a:prstGeom prst="leftBrace">
            <a:avLst>
              <a:gd name="adj1" fmla="val 41667"/>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8" name="Straight Arrow Connector 27"/>
          <p:cNvCxnSpPr>
            <a:endCxn id="17" idx="0"/>
          </p:cNvCxnSpPr>
          <p:nvPr/>
        </p:nvCxnSpPr>
        <p:spPr>
          <a:xfrm>
            <a:off x="4800600" y="2209800"/>
            <a:ext cx="0" cy="2286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2819400"/>
            <a:ext cx="77724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Disentangling</a:t>
            </a:r>
            <a:r>
              <a:rPr kumimoji="0" lang="en-US" sz="4400" b="0" i="0" u="none" strike="noStrike" kern="1200" cap="none" spc="0" normalizeH="0" noProof="0" dirty="0">
                <a:ln>
                  <a:noFill/>
                </a:ln>
                <a:solidFill>
                  <a:schemeClr val="tx1"/>
                </a:solidFill>
                <a:effectLst/>
                <a:uLnTx/>
                <a:uFillTx/>
                <a:latin typeface="+mj-lt"/>
                <a:ea typeface="+mj-ea"/>
                <a:cs typeface="+mj-cs"/>
              </a:rPr>
              <a:t> Built Physics </a:t>
            </a:r>
            <a:r>
              <a:rPr kumimoji="0" lang="en-US" sz="4400" b="0" i="0" u="none" strike="noStrike" kern="1200" cap="none" spc="0" normalizeH="0" baseline="0" noProof="0" dirty="0">
                <a:ln>
                  <a:noFill/>
                </a:ln>
                <a:solidFill>
                  <a:schemeClr val="tx1"/>
                </a:solidFill>
                <a:effectLst/>
                <a:uLnTx/>
                <a:uFillTx/>
                <a:latin typeface="+mj-lt"/>
                <a:ea typeface="+mj-ea"/>
                <a:cs typeface="+mj-cs"/>
              </a:rPr>
              <a:t>Event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p:cNvCxnSpPr/>
          <p:nvPr/>
        </p:nvCxnSpPr>
        <p:spPr>
          <a:xfrm rot="16200000" flipH="1">
            <a:off x="3505200" y="4495800"/>
            <a:ext cx="35052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6" name="Straight Connector 105"/>
          <p:cNvCxnSpPr/>
          <p:nvPr/>
        </p:nvCxnSpPr>
        <p:spPr>
          <a:xfrm rot="5400000" flipH="1" flipV="1">
            <a:off x="4876800" y="1371600"/>
            <a:ext cx="7620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rot="16200000" flipH="1">
            <a:off x="3314700" y="2400300"/>
            <a:ext cx="6858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Straight Connector 76"/>
          <p:cNvCxnSpPr/>
          <p:nvPr/>
        </p:nvCxnSpPr>
        <p:spPr>
          <a:xfrm rot="5400000" flipH="1" flipV="1">
            <a:off x="3352800" y="1219200"/>
            <a:ext cx="6096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flipV="1">
            <a:off x="1676400" y="3581400"/>
            <a:ext cx="762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rot="5400000" flipH="1" flipV="1">
            <a:off x="1028701" y="2019301"/>
            <a:ext cx="2209798" cy="457200"/>
          </a:xfrm>
          <a:prstGeom prst="line">
            <a:avLst/>
          </a:prstGeom>
        </p:spPr>
        <p:style>
          <a:lnRef idx="2">
            <a:schemeClr val="accent2"/>
          </a:lnRef>
          <a:fillRef idx="0">
            <a:schemeClr val="accent2"/>
          </a:fillRef>
          <a:effectRef idx="1">
            <a:schemeClr val="accent2"/>
          </a:effectRef>
          <a:fontRef idx="minor">
            <a:schemeClr val="tx1"/>
          </a:fontRef>
        </p:style>
      </p:cxnSp>
      <p:sp>
        <p:nvSpPr>
          <p:cNvPr id="4" name="TextBox 3"/>
          <p:cNvSpPr txBox="1"/>
          <p:nvPr/>
        </p:nvSpPr>
        <p:spPr>
          <a:xfrm>
            <a:off x="609600" y="383977"/>
            <a:ext cx="12192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Physics</a:t>
            </a:r>
          </a:p>
          <a:p>
            <a:pPr algn="ctr"/>
            <a:r>
              <a:rPr lang="en-US" sz="2000" b="1" dirty="0">
                <a:solidFill>
                  <a:schemeClr val="accent1"/>
                </a:solidFill>
                <a:latin typeface="Arial" pitchFamily="34" charset="0"/>
                <a:cs typeface="Arial" pitchFamily="34" charset="0"/>
              </a:rPr>
              <a:t>Event</a:t>
            </a:r>
          </a:p>
        </p:txBody>
      </p:sp>
      <p:sp>
        <p:nvSpPr>
          <p:cNvPr id="5" name="Rectangle 4"/>
          <p:cNvSpPr/>
          <p:nvPr/>
        </p:nvSpPr>
        <p:spPr>
          <a:xfrm>
            <a:off x="609600" y="1143000"/>
            <a:ext cx="1295400" cy="3810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itchFamily="34" charset="0"/>
                <a:cs typeface="Arial" pitchFamily="34" charset="0"/>
              </a:rPr>
              <a:t>Trigger Bank</a:t>
            </a: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6" name="TextBox 5"/>
          <p:cNvSpPr txBox="1"/>
          <p:nvPr/>
        </p:nvSpPr>
        <p:spPr>
          <a:xfrm>
            <a:off x="609600" y="1162050"/>
            <a:ext cx="12954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Length</a:t>
            </a:r>
          </a:p>
        </p:txBody>
      </p:sp>
      <p:sp>
        <p:nvSpPr>
          <p:cNvPr id="8" name="TextBox 7"/>
          <p:cNvSpPr txBox="1"/>
          <p:nvPr/>
        </p:nvSpPr>
        <p:spPr>
          <a:xfrm>
            <a:off x="609600" y="3400425"/>
            <a:ext cx="1295400"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 Data Bank</a:t>
            </a:r>
          </a:p>
        </p:txBody>
      </p:sp>
      <p:sp>
        <p:nvSpPr>
          <p:cNvPr id="9" name="TextBox 29"/>
          <p:cNvSpPr txBox="1"/>
          <p:nvPr/>
        </p:nvSpPr>
        <p:spPr>
          <a:xfrm>
            <a:off x="609600" y="3857625"/>
            <a:ext cx="12954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19" name="TextBox 18"/>
          <p:cNvSpPr txBox="1"/>
          <p:nvPr/>
        </p:nvSpPr>
        <p:spPr>
          <a:xfrm>
            <a:off x="609600" y="4505325"/>
            <a:ext cx="1295400"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Data Bank</a:t>
            </a:r>
          </a:p>
        </p:txBody>
      </p:sp>
      <p:sp>
        <p:nvSpPr>
          <p:cNvPr id="22" name="TextBox 27"/>
          <p:cNvSpPr txBox="1"/>
          <p:nvPr/>
        </p:nvSpPr>
        <p:spPr>
          <a:xfrm>
            <a:off x="609600" y="1437501"/>
            <a:ext cx="1295400" cy="276999"/>
          </a:xfrm>
          <a:prstGeom prst="rect">
            <a:avLst/>
          </a:prstGeom>
          <a:noFill/>
          <a:ln w="19050">
            <a:solidFill>
              <a:schemeClr val="tx1"/>
            </a:solidFill>
          </a:ln>
        </p:spPr>
        <p:txBody>
          <a:bodyPr wrap="square" rtlCol="0">
            <a:spAutoFit/>
          </a:bodyPr>
          <a:lstStyle/>
          <a:p>
            <a:endParaRPr lang="en-US" sz="1200" b="1" dirty="0">
              <a:latin typeface="Arial" pitchFamily="34" charset="0"/>
              <a:cs typeface="Arial" pitchFamily="34" charset="0"/>
            </a:endParaRPr>
          </a:p>
        </p:txBody>
      </p:sp>
      <p:sp>
        <p:nvSpPr>
          <p:cNvPr id="34" name="TextBox 33"/>
          <p:cNvSpPr txBox="1"/>
          <p:nvPr/>
        </p:nvSpPr>
        <p:spPr>
          <a:xfrm>
            <a:off x="2438400" y="383977"/>
            <a:ext cx="8382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Data</a:t>
            </a:r>
          </a:p>
          <a:p>
            <a:pPr algn="ctr"/>
            <a:r>
              <a:rPr lang="en-US" sz="2000" b="1" dirty="0">
                <a:solidFill>
                  <a:schemeClr val="accent1"/>
                </a:solidFill>
                <a:latin typeface="Arial" pitchFamily="34" charset="0"/>
                <a:cs typeface="Arial" pitchFamily="34" charset="0"/>
              </a:rPr>
              <a:t>Bank</a:t>
            </a:r>
          </a:p>
        </p:txBody>
      </p:sp>
      <p:grpSp>
        <p:nvGrpSpPr>
          <p:cNvPr id="47" name="Group 46"/>
          <p:cNvGrpSpPr/>
          <p:nvPr/>
        </p:nvGrpSpPr>
        <p:grpSpPr>
          <a:xfrm>
            <a:off x="2333625" y="1143000"/>
            <a:ext cx="1143000" cy="2508052"/>
            <a:chOff x="3419475" y="3206948"/>
            <a:chExt cx="2219325" cy="2508052"/>
          </a:xfrm>
        </p:grpSpPr>
        <p:sp>
          <p:nvSpPr>
            <p:cNvPr id="33" name="Rectangle 32"/>
            <p:cNvSpPr/>
            <p:nvPr/>
          </p:nvSpPr>
          <p:spPr>
            <a:xfrm>
              <a:off x="3419475" y="3206948"/>
              <a:ext cx="2219325" cy="25080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35" name="TextBox 34"/>
            <p:cNvSpPr txBox="1"/>
            <p:nvPr/>
          </p:nvSpPr>
          <p:spPr>
            <a:xfrm>
              <a:off x="3429000" y="321349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Bank Length</a:t>
              </a:r>
            </a:p>
          </p:txBody>
        </p:sp>
        <p:sp>
          <p:nvSpPr>
            <p:cNvPr id="36" name="TextBox 35"/>
            <p:cNvSpPr txBox="1"/>
            <p:nvPr/>
          </p:nvSpPr>
          <p:spPr>
            <a:xfrm>
              <a:off x="3429000" y="37623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1</a:t>
              </a:r>
            </a:p>
            <a:p>
              <a:pPr algn="ctr"/>
              <a:endParaRPr lang="en-US" sz="1200" b="1" dirty="0">
                <a:latin typeface="Arial" pitchFamily="34" charset="0"/>
                <a:cs typeface="Arial" pitchFamily="34" charset="0"/>
              </a:endParaRPr>
            </a:p>
          </p:txBody>
        </p:sp>
        <p:sp>
          <p:nvSpPr>
            <p:cNvPr id="37" name="TextBox 36"/>
            <p:cNvSpPr txBox="1"/>
            <p:nvPr/>
          </p:nvSpPr>
          <p:spPr>
            <a:xfrm>
              <a:off x="3429000" y="4411444"/>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endParaRPr lang="en-US" sz="1200" b="1" dirty="0">
                <a:latin typeface="Arial" pitchFamily="34" charset="0"/>
                <a:cs typeface="Arial" pitchFamily="34" charset="0"/>
              </a:endParaRPr>
            </a:p>
          </p:txBody>
        </p:sp>
        <p:sp>
          <p:nvSpPr>
            <p:cNvPr id="38" name="TextBox 37"/>
            <p:cNvSpPr txBox="1"/>
            <p:nvPr/>
          </p:nvSpPr>
          <p:spPr>
            <a:xfrm>
              <a:off x="3429000" y="50577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Last</a:t>
              </a:r>
            </a:p>
            <a:p>
              <a:pPr algn="ctr"/>
              <a:endParaRPr lang="en-US" sz="1200" b="1" dirty="0">
                <a:latin typeface="Arial" pitchFamily="34" charset="0"/>
                <a:cs typeface="Arial" pitchFamily="34" charset="0"/>
              </a:endParaRPr>
            </a:p>
          </p:txBody>
        </p:sp>
        <p:sp>
          <p:nvSpPr>
            <p:cNvPr id="43" name="TextBox 42"/>
            <p:cNvSpPr txBox="1"/>
            <p:nvPr/>
          </p:nvSpPr>
          <p:spPr>
            <a:xfrm>
              <a:off x="3429000" y="3486151"/>
              <a:ext cx="2209800" cy="276999"/>
            </a:xfrm>
            <a:prstGeom prst="rect">
              <a:avLst/>
            </a:prstGeom>
            <a:solidFill>
              <a:schemeClr val="bg1"/>
            </a:solidFill>
            <a:ln w="19050">
              <a:solidFill>
                <a:schemeClr val="tx1"/>
              </a:solidFill>
            </a:ln>
          </p:spPr>
          <p:txBody>
            <a:bodyPr wrap="square" rtlCol="0">
              <a:spAutoFit/>
            </a:bodyPr>
            <a:lstStyle/>
            <a:p>
              <a:endParaRPr lang="en-US" sz="1200" b="1" dirty="0">
                <a:latin typeface="Arial" pitchFamily="34" charset="0"/>
                <a:cs typeface="Arial" pitchFamily="34" charset="0"/>
              </a:endParaRPr>
            </a:p>
          </p:txBody>
        </p:sp>
      </p:grpSp>
      <p:sp>
        <p:nvSpPr>
          <p:cNvPr id="62" name="TextBox 61"/>
          <p:cNvSpPr txBox="1"/>
          <p:nvPr/>
        </p:nvSpPr>
        <p:spPr>
          <a:xfrm>
            <a:off x="3933825" y="76200"/>
            <a:ext cx="942975" cy="1015663"/>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Data</a:t>
            </a:r>
          </a:p>
          <a:p>
            <a:pPr algn="ctr"/>
            <a:r>
              <a:rPr lang="en-US" sz="2000" b="1" dirty="0">
                <a:solidFill>
                  <a:schemeClr val="accent1"/>
                </a:solidFill>
                <a:latin typeface="Arial" pitchFamily="34" charset="0"/>
                <a:cs typeface="Arial" pitchFamily="34" charset="0"/>
              </a:rPr>
              <a:t>Block</a:t>
            </a:r>
          </a:p>
          <a:p>
            <a:pPr algn="ctr"/>
            <a:r>
              <a:rPr lang="en-US" sz="2000" b="1" dirty="0">
                <a:solidFill>
                  <a:schemeClr val="accent1"/>
                </a:solidFill>
                <a:latin typeface="Arial" pitchFamily="34" charset="0"/>
                <a:cs typeface="Arial" pitchFamily="34" charset="0"/>
              </a:rPr>
              <a:t>Bank</a:t>
            </a:r>
          </a:p>
        </p:txBody>
      </p:sp>
      <p:grpSp>
        <p:nvGrpSpPr>
          <p:cNvPr id="74" name="Group 73"/>
          <p:cNvGrpSpPr/>
          <p:nvPr/>
        </p:nvGrpSpPr>
        <p:grpSpPr>
          <a:xfrm>
            <a:off x="3886200" y="1162050"/>
            <a:ext cx="1152525" cy="1847315"/>
            <a:chOff x="3886200" y="1162050"/>
            <a:chExt cx="1152525" cy="1847315"/>
          </a:xfrm>
        </p:grpSpPr>
        <p:sp>
          <p:nvSpPr>
            <p:cNvPr id="61" name="Rectangle 60"/>
            <p:cNvSpPr/>
            <p:nvPr/>
          </p:nvSpPr>
          <p:spPr>
            <a:xfrm>
              <a:off x="3886200" y="1162050"/>
              <a:ext cx="1152525" cy="18222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63" name="TextBox 62"/>
            <p:cNvSpPr txBox="1"/>
            <p:nvPr/>
          </p:nvSpPr>
          <p:spPr>
            <a:xfrm>
              <a:off x="3891146" y="1168598"/>
              <a:ext cx="1147579"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Len</a:t>
              </a:r>
            </a:p>
          </p:txBody>
        </p:sp>
        <p:sp>
          <p:nvSpPr>
            <p:cNvPr id="64" name="TextBox 63"/>
            <p:cNvSpPr txBox="1"/>
            <p:nvPr/>
          </p:nvSpPr>
          <p:spPr>
            <a:xfrm>
              <a:off x="3891147" y="1717477"/>
              <a:ext cx="1147578"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Start </a:t>
              </a:r>
              <a:r>
                <a:rPr lang="en-US" sz="1200" b="1" dirty="0" err="1">
                  <a:latin typeface="Arial" pitchFamily="34" charset="0"/>
                  <a:cs typeface="Arial" pitchFamily="34" charset="0"/>
                </a:rPr>
                <a:t>Ev</a:t>
              </a:r>
              <a:r>
                <a:rPr lang="en-US" sz="1200" b="1" dirty="0">
                  <a:latin typeface="Arial" pitchFamily="34" charset="0"/>
                  <a:cs typeface="Arial" pitchFamily="34" charset="0"/>
                </a:rPr>
                <a:t> Num</a:t>
              </a:r>
            </a:p>
          </p:txBody>
        </p:sp>
        <p:sp>
          <p:nvSpPr>
            <p:cNvPr id="65" name="TextBox 64"/>
            <p:cNvSpPr txBox="1"/>
            <p:nvPr/>
          </p:nvSpPr>
          <p:spPr>
            <a:xfrm>
              <a:off x="3891146" y="1993702"/>
              <a:ext cx="1147579" cy="1015663"/>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Raw Data</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70" name="TextBox 69"/>
            <p:cNvSpPr txBox="1"/>
            <p:nvPr/>
          </p:nvSpPr>
          <p:spPr>
            <a:xfrm>
              <a:off x="3891146" y="1441253"/>
              <a:ext cx="1147579" cy="276999"/>
            </a:xfrm>
            <a:prstGeom prst="rect">
              <a:avLst/>
            </a:prstGeom>
            <a:solidFill>
              <a:schemeClr val="bg1"/>
            </a:solidFill>
            <a:ln w="19050">
              <a:solidFill>
                <a:schemeClr val="tx1"/>
              </a:solidFill>
            </a:ln>
          </p:spPr>
          <p:txBody>
            <a:bodyPr wrap="square" rtlCol="0">
              <a:spAutoFit/>
            </a:bodyPr>
            <a:lstStyle/>
            <a:p>
              <a:r>
                <a:rPr lang="en-US" sz="1200" b="1" dirty="0">
                  <a:latin typeface="Arial" pitchFamily="34" charset="0"/>
                  <a:cs typeface="Arial" pitchFamily="34" charset="0"/>
                </a:rPr>
                <a:t>                   M</a:t>
              </a:r>
            </a:p>
          </p:txBody>
        </p:sp>
      </p:grpSp>
      <p:sp>
        <p:nvSpPr>
          <p:cNvPr id="85" name="Rectangle 84"/>
          <p:cNvSpPr/>
          <p:nvPr/>
        </p:nvSpPr>
        <p:spPr>
          <a:xfrm>
            <a:off x="5486400" y="1219200"/>
            <a:ext cx="2219325" cy="5334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86" name="TextBox 85"/>
          <p:cNvSpPr txBox="1"/>
          <p:nvPr/>
        </p:nvSpPr>
        <p:spPr>
          <a:xfrm>
            <a:off x="5676900" y="127337"/>
            <a:ext cx="1676400" cy="1015663"/>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ROC 1</a:t>
            </a:r>
          </a:p>
          <a:p>
            <a:pPr algn="ctr"/>
            <a:r>
              <a:rPr lang="en-US" sz="2000" b="1" dirty="0">
                <a:solidFill>
                  <a:schemeClr val="accent1"/>
                </a:solidFill>
                <a:latin typeface="Arial" pitchFamily="34" charset="0"/>
                <a:cs typeface="Arial" pitchFamily="34" charset="0"/>
              </a:rPr>
              <a:t>Raw Data</a:t>
            </a:r>
          </a:p>
          <a:p>
            <a:pPr algn="ctr"/>
            <a:r>
              <a:rPr lang="en-US" sz="2000" b="1" dirty="0">
                <a:solidFill>
                  <a:schemeClr val="accent1"/>
                </a:solidFill>
                <a:latin typeface="Arial" pitchFamily="34" charset="0"/>
                <a:cs typeface="Arial" pitchFamily="34" charset="0"/>
              </a:rPr>
              <a:t>(FADC 250)</a:t>
            </a:r>
          </a:p>
        </p:txBody>
      </p:sp>
      <p:sp>
        <p:nvSpPr>
          <p:cNvPr id="98" name="TextBox 97"/>
          <p:cNvSpPr txBox="1"/>
          <p:nvPr/>
        </p:nvSpPr>
        <p:spPr>
          <a:xfrm>
            <a:off x="5495925" y="38100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cxnSp>
        <p:nvCxnSpPr>
          <p:cNvPr id="102" name="Straight Connector 101"/>
          <p:cNvCxnSpPr/>
          <p:nvPr/>
        </p:nvCxnSpPr>
        <p:spPr>
          <a:xfrm rot="16200000" flipH="1">
            <a:off x="4509701" y="1576774"/>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5495925" y="1225748"/>
            <a:ext cx="2209800" cy="1927027"/>
            <a:chOff x="5343525" y="1225748"/>
            <a:chExt cx="2209800" cy="1927027"/>
          </a:xfrm>
        </p:grpSpPr>
        <p:sp>
          <p:nvSpPr>
            <p:cNvPr id="87" name="TextBox 86"/>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88" name="TextBox 87"/>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94" name="TextBox 93"/>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96" name="TextBox 95"/>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97" name="TextBox 96"/>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99" name="TextBox 98"/>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15" name="TextBox 114"/>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sp>
        <p:nvSpPr>
          <p:cNvPr id="119" name="TextBox 118"/>
          <p:cNvSpPr txBox="1"/>
          <p:nvPr/>
        </p:nvSpPr>
        <p:spPr>
          <a:xfrm>
            <a:off x="7905750" y="2000250"/>
            <a:ext cx="990600" cy="338554"/>
          </a:xfrm>
          <a:prstGeom prst="rect">
            <a:avLst/>
          </a:prstGeom>
          <a:noFill/>
          <a:ln>
            <a:noFill/>
            <a:prstDash val="dash"/>
          </a:ln>
        </p:spPr>
        <p:txBody>
          <a:bodyPr wrap="square" rtlCol="0">
            <a:spAutoFit/>
          </a:bodyPr>
          <a:lstStyle/>
          <a:p>
            <a:pPr algn="ctr"/>
            <a:r>
              <a:rPr lang="en-US" sz="1600" dirty="0">
                <a:solidFill>
                  <a:srgbClr val="0070C0"/>
                </a:solidFill>
              </a:rPr>
              <a:t>Module 1</a:t>
            </a:r>
          </a:p>
        </p:txBody>
      </p:sp>
      <p:sp>
        <p:nvSpPr>
          <p:cNvPr id="121" name="Left Brace 120"/>
          <p:cNvSpPr/>
          <p:nvPr/>
        </p:nvSpPr>
        <p:spPr>
          <a:xfrm flipH="1">
            <a:off x="7772400" y="1219200"/>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grpSp>
        <p:nvGrpSpPr>
          <p:cNvPr id="125" name="Group 124"/>
          <p:cNvGrpSpPr/>
          <p:nvPr/>
        </p:nvGrpSpPr>
        <p:grpSpPr>
          <a:xfrm>
            <a:off x="5495925" y="4626173"/>
            <a:ext cx="2209800" cy="1927027"/>
            <a:chOff x="5343525" y="1225748"/>
            <a:chExt cx="2209800" cy="1927027"/>
          </a:xfrm>
        </p:grpSpPr>
        <p:sp>
          <p:nvSpPr>
            <p:cNvPr id="126" name="TextBox 125"/>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27" name="TextBox 126"/>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28" name="TextBox 127"/>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29" name="TextBox 128"/>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30" name="TextBox 129"/>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31" name="TextBox 130"/>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32" name="TextBox 131"/>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sp>
        <p:nvSpPr>
          <p:cNvPr id="133" name="TextBox 132"/>
          <p:cNvSpPr txBox="1"/>
          <p:nvPr/>
        </p:nvSpPr>
        <p:spPr>
          <a:xfrm>
            <a:off x="7848600" y="5429250"/>
            <a:ext cx="1066800" cy="338554"/>
          </a:xfrm>
          <a:prstGeom prst="rect">
            <a:avLst/>
          </a:prstGeom>
          <a:noFill/>
          <a:ln>
            <a:noFill/>
            <a:prstDash val="dash"/>
          </a:ln>
        </p:spPr>
        <p:txBody>
          <a:bodyPr wrap="square" rtlCol="0">
            <a:spAutoFit/>
          </a:bodyPr>
          <a:lstStyle/>
          <a:p>
            <a:pPr algn="ctr"/>
            <a:r>
              <a:rPr lang="en-US" sz="1600" dirty="0">
                <a:solidFill>
                  <a:srgbClr val="0070C0"/>
                </a:solidFill>
              </a:rPr>
              <a:t>Module K</a:t>
            </a:r>
          </a:p>
        </p:txBody>
      </p:sp>
      <p:sp>
        <p:nvSpPr>
          <p:cNvPr id="134" name="Left Brace 133"/>
          <p:cNvSpPr/>
          <p:nvPr/>
        </p:nvSpPr>
        <p:spPr>
          <a:xfrm flipH="1">
            <a:off x="7772400" y="4648200"/>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42" name="TextBox 141"/>
          <p:cNvSpPr txBox="1"/>
          <p:nvPr/>
        </p:nvSpPr>
        <p:spPr>
          <a:xfrm>
            <a:off x="3276600" y="3949005"/>
            <a:ext cx="1724025" cy="1384995"/>
          </a:xfrm>
          <a:prstGeom prst="rect">
            <a:avLst/>
          </a:prstGeom>
          <a:noFill/>
          <a:ln w="3175">
            <a:solidFill>
              <a:srgbClr val="0070C0"/>
            </a:solidFill>
            <a:prstDash val="lgDash"/>
          </a:ln>
        </p:spPr>
        <p:txBody>
          <a:bodyPr wrap="square" rtlCol="0">
            <a:spAutoFit/>
          </a:bodyPr>
          <a:lstStyle/>
          <a:p>
            <a:r>
              <a:rPr lang="en-US" sz="1200" dirty="0">
                <a:solidFill>
                  <a:srgbClr val="0070C0"/>
                </a:solidFill>
              </a:rPr>
              <a:t>One data block for each DMA in a single ROC. Each block must read out unique modules and in the same manner. In single event mode, only one block exists.</a:t>
            </a:r>
          </a:p>
        </p:txBody>
      </p:sp>
      <p:sp>
        <p:nvSpPr>
          <p:cNvPr id="143" name="TextBox 142"/>
          <p:cNvSpPr txBox="1"/>
          <p:nvPr/>
        </p:nvSpPr>
        <p:spPr>
          <a:xfrm>
            <a:off x="838200" y="5786735"/>
            <a:ext cx="3657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Entangled Data Format</a:t>
            </a:r>
          </a:p>
        </p:txBody>
      </p:sp>
      <p:cxnSp>
        <p:nvCxnSpPr>
          <p:cNvPr id="146" name="Straight Arrow Connector 145"/>
          <p:cNvCxnSpPr>
            <a:stCxn id="142" idx="0"/>
            <a:endCxn id="37" idx="3"/>
          </p:cNvCxnSpPr>
          <p:nvPr/>
        </p:nvCxnSpPr>
        <p:spPr>
          <a:xfrm rot="16200000" flipV="1">
            <a:off x="3168448" y="2978840"/>
            <a:ext cx="1278343" cy="661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8350" y="4489608"/>
            <a:ext cx="11430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Last block may have data associated only with last event.</a:t>
            </a:r>
          </a:p>
        </p:txBody>
      </p:sp>
      <p:cxnSp>
        <p:nvCxnSpPr>
          <p:cNvPr id="78" name="Straight Arrow Connector 77"/>
          <p:cNvCxnSpPr>
            <a:stCxn id="72" idx="0"/>
            <a:endCxn id="38" idx="2"/>
          </p:cNvCxnSpPr>
          <p:nvPr/>
        </p:nvCxnSpPr>
        <p:spPr>
          <a:xfrm rot="5400000" flipH="1" flipV="1">
            <a:off x="2333989" y="3916019"/>
            <a:ext cx="849450" cy="297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Straight Arrow Connector 142"/>
          <p:cNvCxnSpPr>
            <a:stCxn id="138" idx="6"/>
          </p:cNvCxnSpPr>
          <p:nvPr/>
        </p:nvCxnSpPr>
        <p:spPr>
          <a:xfrm flipV="1">
            <a:off x="2257425" y="3436203"/>
            <a:ext cx="3800475" cy="1135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9" idx="6"/>
          </p:cNvCxnSpPr>
          <p:nvPr/>
        </p:nvCxnSpPr>
        <p:spPr>
          <a:xfrm>
            <a:off x="2247900" y="1616154"/>
            <a:ext cx="3810000" cy="128664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514350" y="1025604"/>
            <a:ext cx="1447799" cy="4267200"/>
            <a:chOff x="533400" y="1219200"/>
            <a:chExt cx="2219325" cy="4267200"/>
          </a:xfrm>
        </p:grpSpPr>
        <p:sp>
          <p:nvSpPr>
            <p:cNvPr id="83" name="Rectangle 82"/>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101" name="TextBox 100"/>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nvGrpSpPr>
            <p:cNvPr id="102" name="Group 6"/>
            <p:cNvGrpSpPr/>
            <p:nvPr/>
          </p:nvGrpSpPr>
          <p:grpSpPr>
            <a:xfrm>
              <a:off x="542925" y="1225748"/>
              <a:ext cx="2209800" cy="1927027"/>
              <a:chOff x="5343525" y="1225748"/>
              <a:chExt cx="2209800" cy="1927027"/>
            </a:xfrm>
          </p:grpSpPr>
          <p:sp>
            <p:nvSpPr>
              <p:cNvPr id="115" name="TextBox 114"/>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16" name="TextBox 115"/>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17" name="TextBox 116"/>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18" name="TextBox 117"/>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19" name="TextBox 118"/>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20" name="TextBox 119"/>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21" name="TextBox 120"/>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nvGrpSpPr>
            <p:cNvPr id="103" name="Group 16"/>
            <p:cNvGrpSpPr/>
            <p:nvPr/>
          </p:nvGrpSpPr>
          <p:grpSpPr>
            <a:xfrm>
              <a:off x="542925" y="3152775"/>
              <a:ext cx="2209800" cy="1927027"/>
              <a:chOff x="5343525" y="1225748"/>
              <a:chExt cx="2209800" cy="1927027"/>
            </a:xfrm>
          </p:grpSpPr>
          <p:sp>
            <p:nvSpPr>
              <p:cNvPr id="105" name="TextBox 104"/>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06" name="TextBox 105"/>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07" name="TextBox 106"/>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11" name="TextBox 11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12" name="TextBox 11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13" name="TextBox 11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14" name="TextBox 11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sp>
        <p:nvSpPr>
          <p:cNvPr id="139" name="Oval 138"/>
          <p:cNvSpPr/>
          <p:nvPr/>
        </p:nvSpPr>
        <p:spPr>
          <a:xfrm>
            <a:off x="419100" y="1349454"/>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428625" y="3283029"/>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p:cNvSpPr/>
          <p:nvPr/>
        </p:nvSpPr>
        <p:spPr>
          <a:xfrm flipH="1">
            <a:off x="2200275" y="2838331"/>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6" name="Left Brace 15"/>
          <p:cNvSpPr/>
          <p:nvPr/>
        </p:nvSpPr>
        <p:spPr>
          <a:xfrm flipH="1">
            <a:off x="2200275" y="920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79" name="Straight Arrow Connector 78"/>
          <p:cNvCxnSpPr>
            <a:stCxn id="78" idx="6"/>
          </p:cNvCxnSpPr>
          <p:nvPr/>
        </p:nvCxnSpPr>
        <p:spPr>
          <a:xfrm flipV="1">
            <a:off x="2247900" y="1988403"/>
            <a:ext cx="3810000" cy="14089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2" idx="6"/>
          </p:cNvCxnSpPr>
          <p:nvPr/>
        </p:nvCxnSpPr>
        <p:spPr>
          <a:xfrm flipV="1">
            <a:off x="2247900" y="1455003"/>
            <a:ext cx="3810000" cy="875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95300"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ROC 1</a:t>
            </a:r>
          </a:p>
          <a:p>
            <a:pPr algn="ctr"/>
            <a:r>
              <a:rPr lang="en-US" sz="2000" b="1" dirty="0">
                <a:solidFill>
                  <a:schemeClr val="accent1"/>
                </a:solidFill>
                <a:latin typeface="Arial" pitchFamily="34" charset="0"/>
                <a:cs typeface="Arial" pitchFamily="34" charset="0"/>
              </a:rPr>
              <a:t>Raw Data</a:t>
            </a:r>
          </a:p>
        </p:txBody>
      </p:sp>
      <p:grpSp>
        <p:nvGrpSpPr>
          <p:cNvPr id="27" name="Group 26"/>
          <p:cNvGrpSpPr/>
          <p:nvPr/>
        </p:nvGrpSpPr>
        <p:grpSpPr>
          <a:xfrm>
            <a:off x="600076" y="920829"/>
            <a:ext cx="1447799" cy="4267200"/>
            <a:chOff x="533400" y="1219200"/>
            <a:chExt cx="2219325" cy="4267200"/>
          </a:xfrm>
        </p:grpSpPr>
        <p:sp>
          <p:nvSpPr>
            <p:cNvPr id="2" name="Rectangle 1"/>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4" name="TextBox 3"/>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nvGrpSpPr>
            <p:cNvPr id="7" name="Group 6"/>
            <p:cNvGrpSpPr/>
            <p:nvPr/>
          </p:nvGrpSpPr>
          <p:grpSpPr>
            <a:xfrm>
              <a:off x="542925" y="1225748"/>
              <a:ext cx="2209800" cy="1927027"/>
              <a:chOff x="5343525" y="1225748"/>
              <a:chExt cx="2209800" cy="1927027"/>
            </a:xfrm>
          </p:grpSpPr>
          <p:sp>
            <p:nvSpPr>
              <p:cNvPr id="8" name="TextBox 7"/>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9" name="TextBox 8"/>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0" name="TextBox 9"/>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1" name="TextBox 1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2" name="TextBox 1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3" name="TextBox 1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4" name="TextBox 1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nvGrpSpPr>
            <p:cNvPr id="17" name="Group 16"/>
            <p:cNvGrpSpPr/>
            <p:nvPr/>
          </p:nvGrpSpPr>
          <p:grpSpPr>
            <a:xfrm>
              <a:off x="542925" y="3152775"/>
              <a:ext cx="2209800" cy="1927027"/>
              <a:chOff x="5343525" y="1225748"/>
              <a:chExt cx="2209800" cy="1927027"/>
            </a:xfrm>
          </p:grpSpPr>
          <p:sp>
            <p:nvSpPr>
              <p:cNvPr id="18" name="TextBox 17"/>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9" name="TextBox 18"/>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20" name="TextBox 19"/>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21" name="TextBox 2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22" name="TextBox 2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23" name="TextBox 2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24" name="TextBox 2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sp>
        <p:nvSpPr>
          <p:cNvPr id="25" name="TextBox 24"/>
          <p:cNvSpPr txBox="1"/>
          <p:nvPr/>
        </p:nvSpPr>
        <p:spPr>
          <a:xfrm>
            <a:off x="2352675" y="3657481"/>
            <a:ext cx="914400" cy="307777"/>
          </a:xfrm>
          <a:prstGeom prst="rect">
            <a:avLst/>
          </a:prstGeom>
          <a:noFill/>
          <a:ln>
            <a:noFill/>
            <a:prstDash val="dash"/>
          </a:ln>
        </p:spPr>
        <p:txBody>
          <a:bodyPr wrap="square" rtlCol="0">
            <a:spAutoFit/>
          </a:bodyPr>
          <a:lstStyle/>
          <a:p>
            <a:pPr algn="ctr"/>
            <a:r>
              <a:rPr lang="en-US" sz="1400" dirty="0">
                <a:solidFill>
                  <a:srgbClr val="0070C0"/>
                </a:solidFill>
              </a:rPr>
              <a:t>Module 2</a:t>
            </a:r>
          </a:p>
        </p:txBody>
      </p:sp>
      <p:grpSp>
        <p:nvGrpSpPr>
          <p:cNvPr id="28" name="Group 27"/>
          <p:cNvGrpSpPr/>
          <p:nvPr/>
        </p:nvGrpSpPr>
        <p:grpSpPr>
          <a:xfrm>
            <a:off x="3419476" y="920829"/>
            <a:ext cx="1447799" cy="4267200"/>
            <a:chOff x="533400" y="1219200"/>
            <a:chExt cx="2219325" cy="4267200"/>
          </a:xfrm>
        </p:grpSpPr>
        <p:sp>
          <p:nvSpPr>
            <p:cNvPr id="29" name="Rectangle 28"/>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30" name="TextBox 29"/>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nvGrpSpPr>
            <p:cNvPr id="31" name="Group 6"/>
            <p:cNvGrpSpPr/>
            <p:nvPr/>
          </p:nvGrpSpPr>
          <p:grpSpPr>
            <a:xfrm>
              <a:off x="542925" y="1225748"/>
              <a:ext cx="2209800" cy="1927027"/>
              <a:chOff x="5343525" y="1225748"/>
              <a:chExt cx="2209800" cy="1927027"/>
            </a:xfrm>
          </p:grpSpPr>
          <p:sp>
            <p:nvSpPr>
              <p:cNvPr id="40" name="TextBox 39"/>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41" name="TextBox 40"/>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42" name="TextBox 41"/>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43" name="TextBox 42"/>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44" name="TextBox 43"/>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45" name="TextBox 44"/>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46" name="TextBox 45"/>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nvGrpSpPr>
            <p:cNvPr id="32" name="Group 16"/>
            <p:cNvGrpSpPr/>
            <p:nvPr/>
          </p:nvGrpSpPr>
          <p:grpSpPr>
            <a:xfrm>
              <a:off x="542925" y="3152775"/>
              <a:ext cx="2209800" cy="1927027"/>
              <a:chOff x="5343525" y="1225748"/>
              <a:chExt cx="2209800" cy="1927027"/>
            </a:xfrm>
          </p:grpSpPr>
          <p:sp>
            <p:nvSpPr>
              <p:cNvPr id="33" name="TextBox 32"/>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34" name="TextBox 33"/>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35" name="TextBox 34"/>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36" name="TextBox 35"/>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37" name="TextBox 36"/>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38" name="TextBox 37"/>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39" name="TextBox 38"/>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sp>
        <p:nvSpPr>
          <p:cNvPr id="47" name="Left Brace 46"/>
          <p:cNvSpPr/>
          <p:nvPr/>
        </p:nvSpPr>
        <p:spPr>
          <a:xfrm>
            <a:off x="3190875" y="920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48" name="Left Brace 47"/>
          <p:cNvSpPr/>
          <p:nvPr/>
        </p:nvSpPr>
        <p:spPr>
          <a:xfrm>
            <a:off x="3190875" y="2825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49" name="TextBox 48"/>
          <p:cNvSpPr txBox="1"/>
          <p:nvPr/>
        </p:nvSpPr>
        <p:spPr>
          <a:xfrm>
            <a:off x="3286125"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ROC 2</a:t>
            </a:r>
          </a:p>
          <a:p>
            <a:pPr algn="ctr"/>
            <a:r>
              <a:rPr lang="en-US" sz="2000" b="1" dirty="0">
                <a:solidFill>
                  <a:schemeClr val="accent1"/>
                </a:solidFill>
                <a:latin typeface="Arial" pitchFamily="34" charset="0"/>
                <a:cs typeface="Arial" pitchFamily="34" charset="0"/>
              </a:rPr>
              <a:t>Raw Data</a:t>
            </a:r>
          </a:p>
        </p:txBody>
      </p:sp>
      <p:sp>
        <p:nvSpPr>
          <p:cNvPr id="71" name="TextBox 70"/>
          <p:cNvSpPr txBox="1"/>
          <p:nvPr/>
        </p:nvSpPr>
        <p:spPr>
          <a:xfrm>
            <a:off x="6191250"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Event 1 Raw Data</a:t>
            </a:r>
          </a:p>
        </p:txBody>
      </p:sp>
      <p:sp>
        <p:nvSpPr>
          <p:cNvPr id="72" name="Oval 71"/>
          <p:cNvSpPr/>
          <p:nvPr/>
        </p:nvSpPr>
        <p:spPr>
          <a:xfrm>
            <a:off x="419100" y="1197054"/>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19100" y="3130629"/>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Brace 84"/>
          <p:cNvSpPr/>
          <p:nvPr/>
        </p:nvSpPr>
        <p:spPr>
          <a:xfrm flipH="1">
            <a:off x="8115300" y="921603"/>
            <a:ext cx="190500" cy="2743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86" name="TextBox 85"/>
          <p:cNvSpPr txBox="1"/>
          <p:nvPr/>
        </p:nvSpPr>
        <p:spPr>
          <a:xfrm>
            <a:off x="8191500" y="2131278"/>
            <a:ext cx="762000" cy="338554"/>
          </a:xfrm>
          <a:prstGeom prst="rect">
            <a:avLst/>
          </a:prstGeom>
          <a:noFill/>
          <a:ln>
            <a:noFill/>
            <a:prstDash val="dash"/>
          </a:ln>
        </p:spPr>
        <p:txBody>
          <a:bodyPr wrap="square" rtlCol="0">
            <a:spAutoFit/>
          </a:bodyPr>
          <a:lstStyle/>
          <a:p>
            <a:pPr algn="ctr"/>
            <a:r>
              <a:rPr lang="en-US" sz="1600" dirty="0">
                <a:solidFill>
                  <a:srgbClr val="0070C0"/>
                </a:solidFill>
              </a:rPr>
              <a:t>ROC 1</a:t>
            </a:r>
          </a:p>
        </p:txBody>
      </p:sp>
      <p:sp>
        <p:nvSpPr>
          <p:cNvPr id="96" name="Left Brace 95"/>
          <p:cNvSpPr/>
          <p:nvPr/>
        </p:nvSpPr>
        <p:spPr>
          <a:xfrm flipH="1">
            <a:off x="8143873" y="3741003"/>
            <a:ext cx="161926" cy="1600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97" name="TextBox 96"/>
          <p:cNvSpPr txBox="1"/>
          <p:nvPr/>
        </p:nvSpPr>
        <p:spPr>
          <a:xfrm>
            <a:off x="8191500" y="4341078"/>
            <a:ext cx="762000" cy="338554"/>
          </a:xfrm>
          <a:prstGeom prst="rect">
            <a:avLst/>
          </a:prstGeom>
          <a:noFill/>
          <a:ln>
            <a:noFill/>
            <a:prstDash val="dash"/>
          </a:ln>
        </p:spPr>
        <p:txBody>
          <a:bodyPr wrap="square" rtlCol="0">
            <a:spAutoFit/>
          </a:bodyPr>
          <a:lstStyle/>
          <a:p>
            <a:pPr algn="ctr"/>
            <a:r>
              <a:rPr lang="en-US" sz="1600" dirty="0">
                <a:solidFill>
                  <a:srgbClr val="0070C0"/>
                </a:solidFill>
              </a:rPr>
              <a:t>ROC 2</a:t>
            </a:r>
          </a:p>
        </p:txBody>
      </p:sp>
      <p:sp>
        <p:nvSpPr>
          <p:cNvPr id="98" name="Oval 97"/>
          <p:cNvSpPr/>
          <p:nvPr/>
        </p:nvSpPr>
        <p:spPr>
          <a:xfrm>
            <a:off x="3248025" y="1197054"/>
            <a:ext cx="1828800" cy="533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248025" y="3130629"/>
            <a:ext cx="1828800" cy="533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p:cNvCxnSpPr>
            <a:stCxn id="98" idx="6"/>
          </p:cNvCxnSpPr>
          <p:nvPr/>
        </p:nvCxnSpPr>
        <p:spPr>
          <a:xfrm>
            <a:off x="5076825" y="1463754"/>
            <a:ext cx="942975" cy="2810649"/>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9" idx="6"/>
          </p:cNvCxnSpPr>
          <p:nvPr/>
        </p:nvCxnSpPr>
        <p:spPr>
          <a:xfrm>
            <a:off x="5076825" y="3397329"/>
            <a:ext cx="942975" cy="1410474"/>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76300" y="5862935"/>
            <a:ext cx="71247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Entangled To Disentangled FADC 250 Raw Data</a:t>
            </a:r>
          </a:p>
        </p:txBody>
      </p:sp>
      <p:sp>
        <p:nvSpPr>
          <p:cNvPr id="122" name="TextBox 121"/>
          <p:cNvSpPr txBox="1"/>
          <p:nvPr/>
        </p:nvSpPr>
        <p:spPr>
          <a:xfrm>
            <a:off x="2095500" y="5083254"/>
            <a:ext cx="1295400" cy="276999"/>
          </a:xfrm>
          <a:prstGeom prst="rect">
            <a:avLst/>
          </a:prstGeom>
          <a:noFill/>
          <a:ln w="3175">
            <a:noFill/>
            <a:prstDash val="lgDash"/>
          </a:ln>
        </p:spPr>
        <p:txBody>
          <a:bodyPr wrap="square" rtlCol="0">
            <a:spAutoFit/>
          </a:bodyPr>
          <a:lstStyle/>
          <a:p>
            <a:r>
              <a:rPr lang="en-US" sz="1200" dirty="0">
                <a:solidFill>
                  <a:srgbClr val="0070C0"/>
                </a:solidFill>
              </a:rPr>
              <a:t>Data block bank 1</a:t>
            </a:r>
          </a:p>
        </p:txBody>
      </p:sp>
      <p:sp>
        <p:nvSpPr>
          <p:cNvPr id="123" name="TextBox 122"/>
          <p:cNvSpPr txBox="1"/>
          <p:nvPr/>
        </p:nvSpPr>
        <p:spPr>
          <a:xfrm>
            <a:off x="2095500" y="5388054"/>
            <a:ext cx="1295400" cy="276999"/>
          </a:xfrm>
          <a:prstGeom prst="rect">
            <a:avLst/>
          </a:prstGeom>
          <a:noFill/>
          <a:ln w="3175">
            <a:noFill/>
            <a:prstDash val="lgDash"/>
          </a:ln>
        </p:spPr>
        <p:txBody>
          <a:bodyPr wrap="square" rtlCol="0">
            <a:spAutoFit/>
          </a:bodyPr>
          <a:lstStyle/>
          <a:p>
            <a:r>
              <a:rPr lang="en-US" sz="1200" dirty="0">
                <a:solidFill>
                  <a:srgbClr val="0070C0"/>
                </a:solidFill>
              </a:rPr>
              <a:t>Data block bank 2</a:t>
            </a:r>
          </a:p>
        </p:txBody>
      </p:sp>
      <p:cxnSp>
        <p:nvCxnSpPr>
          <p:cNvPr id="124" name="Straight Arrow Connector 123"/>
          <p:cNvCxnSpPr/>
          <p:nvPr/>
        </p:nvCxnSpPr>
        <p:spPr>
          <a:xfrm rot="10800000">
            <a:off x="2095500" y="5007054"/>
            <a:ext cx="304804" cy="152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0800000">
            <a:off x="2009775" y="5321379"/>
            <a:ext cx="381000" cy="138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52674" y="1882854"/>
            <a:ext cx="885825" cy="307777"/>
          </a:xfrm>
          <a:prstGeom prst="rect">
            <a:avLst/>
          </a:prstGeom>
          <a:noFill/>
          <a:ln>
            <a:noFill/>
            <a:prstDash val="dash"/>
          </a:ln>
        </p:spPr>
        <p:txBody>
          <a:bodyPr wrap="square" rtlCol="0">
            <a:spAutoFit/>
          </a:bodyPr>
          <a:lstStyle/>
          <a:p>
            <a:pPr algn="ctr"/>
            <a:r>
              <a:rPr lang="en-US" sz="1400" dirty="0">
                <a:solidFill>
                  <a:srgbClr val="0070C0"/>
                </a:solidFill>
              </a:rPr>
              <a:t>Module 1</a:t>
            </a:r>
          </a:p>
        </p:txBody>
      </p:sp>
      <p:sp>
        <p:nvSpPr>
          <p:cNvPr id="51" name="Rectangle 50"/>
          <p:cNvSpPr/>
          <p:nvPr/>
        </p:nvSpPr>
        <p:spPr>
          <a:xfrm>
            <a:off x="6057901" y="920829"/>
            <a:ext cx="1932466" cy="442037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grpSp>
        <p:nvGrpSpPr>
          <p:cNvPr id="88" name="Group 87"/>
          <p:cNvGrpSpPr/>
          <p:nvPr/>
        </p:nvGrpSpPr>
        <p:grpSpPr>
          <a:xfrm>
            <a:off x="6061782" y="3702903"/>
            <a:ext cx="1928590" cy="1658124"/>
            <a:chOff x="6254615" y="1314450"/>
            <a:chExt cx="1444895" cy="1658124"/>
          </a:xfrm>
        </p:grpSpPr>
        <p:sp>
          <p:nvSpPr>
            <p:cNvPr id="89" name="TextBox 88"/>
            <p:cNvSpPr txBox="1"/>
            <p:nvPr/>
          </p:nvSpPr>
          <p:spPr>
            <a:xfrm>
              <a:off x="6254615" y="1314450"/>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ROC 2 Bank Header</a:t>
              </a:r>
            </a:p>
          </p:txBody>
        </p:sp>
        <p:sp>
          <p:nvSpPr>
            <p:cNvPr id="90" name="TextBox 89"/>
            <p:cNvSpPr txBox="1"/>
            <p:nvPr/>
          </p:nvSpPr>
          <p:spPr>
            <a:xfrm>
              <a:off x="6254615" y="1590675"/>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Module 1 Event Header</a:t>
              </a:r>
            </a:p>
          </p:txBody>
        </p:sp>
        <p:sp>
          <p:nvSpPr>
            <p:cNvPr id="91" name="TextBox 90"/>
            <p:cNvSpPr txBox="1"/>
            <p:nvPr/>
          </p:nvSpPr>
          <p:spPr>
            <a:xfrm>
              <a:off x="6254615" y="1868269"/>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Raw Data …</a:t>
              </a:r>
            </a:p>
          </p:txBody>
        </p:sp>
        <p:sp>
          <p:nvSpPr>
            <p:cNvPr id="92" name="TextBox 91"/>
            <p:cNvSpPr txBox="1"/>
            <p:nvPr/>
          </p:nvSpPr>
          <p:spPr>
            <a:xfrm>
              <a:off x="6254615" y="2141577"/>
              <a:ext cx="1441585"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Module 2 Event Head</a:t>
              </a:r>
              <a:r>
                <a:rPr lang="en-US" sz="1200" b="1" dirty="0">
                  <a:latin typeface="Arial" pitchFamily="34" charset="0"/>
                  <a:cs typeface="Arial" pitchFamily="34" charset="0"/>
                </a:rPr>
                <a:t>er</a:t>
              </a:r>
            </a:p>
          </p:txBody>
        </p:sp>
        <p:sp>
          <p:nvSpPr>
            <p:cNvPr id="93" name="TextBox 92"/>
            <p:cNvSpPr txBox="1"/>
            <p:nvPr/>
          </p:nvSpPr>
          <p:spPr>
            <a:xfrm>
              <a:off x="6254615" y="2418576"/>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Raw data …</a:t>
              </a:r>
            </a:p>
          </p:txBody>
        </p:sp>
        <p:sp>
          <p:nvSpPr>
            <p:cNvPr id="95" name="TextBox 94"/>
            <p:cNvSpPr txBox="1"/>
            <p:nvPr/>
          </p:nvSpPr>
          <p:spPr>
            <a:xfrm>
              <a:off x="6257925" y="2695575"/>
              <a:ext cx="1441585"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grpSp>
      <p:grpSp>
        <p:nvGrpSpPr>
          <p:cNvPr id="201" name="Group 200"/>
          <p:cNvGrpSpPr/>
          <p:nvPr/>
        </p:nvGrpSpPr>
        <p:grpSpPr>
          <a:xfrm>
            <a:off x="6066196" y="920829"/>
            <a:ext cx="1925400" cy="2781300"/>
            <a:chOff x="5951896" y="838200"/>
            <a:chExt cx="1925400" cy="2781300"/>
          </a:xfrm>
        </p:grpSpPr>
        <p:sp>
          <p:nvSpPr>
            <p:cNvPr id="65" name="TextBox 64"/>
            <p:cNvSpPr txBox="1"/>
            <p:nvPr/>
          </p:nvSpPr>
          <p:spPr>
            <a:xfrm>
              <a:off x="5951896" y="838200"/>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ROC 1 Bank Header</a:t>
              </a:r>
            </a:p>
          </p:txBody>
        </p:sp>
        <p:sp>
          <p:nvSpPr>
            <p:cNvPr id="66" name="TextBox 65"/>
            <p:cNvSpPr txBox="1"/>
            <p:nvPr/>
          </p:nvSpPr>
          <p:spPr>
            <a:xfrm>
              <a:off x="5951896" y="1114425"/>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1 Event Header</a:t>
              </a:r>
            </a:p>
          </p:txBody>
        </p:sp>
        <p:sp>
          <p:nvSpPr>
            <p:cNvPr id="67" name="TextBox 66"/>
            <p:cNvSpPr txBox="1"/>
            <p:nvPr/>
          </p:nvSpPr>
          <p:spPr>
            <a:xfrm>
              <a:off x="5951896" y="1392019"/>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68" name="TextBox 67"/>
            <p:cNvSpPr txBox="1"/>
            <p:nvPr/>
          </p:nvSpPr>
          <p:spPr>
            <a:xfrm>
              <a:off x="5951896" y="1665327"/>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2 Event Header</a:t>
              </a:r>
            </a:p>
          </p:txBody>
        </p:sp>
        <p:sp>
          <p:nvSpPr>
            <p:cNvPr id="55" name="TextBox 54"/>
            <p:cNvSpPr txBox="1"/>
            <p:nvPr/>
          </p:nvSpPr>
          <p:spPr>
            <a:xfrm>
              <a:off x="5951896" y="1942326"/>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149" name="TextBox 148"/>
            <p:cNvSpPr txBox="1"/>
            <p:nvPr/>
          </p:nvSpPr>
          <p:spPr>
            <a:xfrm>
              <a:off x="5953125" y="2514600"/>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J Event Header</a:t>
              </a:r>
            </a:p>
          </p:txBody>
        </p:sp>
        <p:sp>
          <p:nvSpPr>
            <p:cNvPr id="153" name="TextBox 152"/>
            <p:cNvSpPr txBox="1"/>
            <p:nvPr/>
          </p:nvSpPr>
          <p:spPr>
            <a:xfrm>
              <a:off x="5953125" y="2790051"/>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156" name="TextBox 155"/>
            <p:cNvSpPr txBox="1"/>
            <p:nvPr/>
          </p:nvSpPr>
          <p:spPr>
            <a:xfrm>
              <a:off x="5953125" y="3067050"/>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K Event Header</a:t>
              </a:r>
            </a:p>
          </p:txBody>
        </p:sp>
        <p:sp>
          <p:nvSpPr>
            <p:cNvPr id="157" name="TextBox 156"/>
            <p:cNvSpPr txBox="1"/>
            <p:nvPr/>
          </p:nvSpPr>
          <p:spPr>
            <a:xfrm>
              <a:off x="5953125" y="3342501"/>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193" name="TextBox 192"/>
            <p:cNvSpPr txBox="1"/>
            <p:nvPr/>
          </p:nvSpPr>
          <p:spPr>
            <a:xfrm>
              <a:off x="5953125" y="2209800"/>
              <a:ext cx="1924171"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524000"/>
            <a:ext cx="3581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Disentangled Physics Event</a:t>
            </a:r>
          </a:p>
        </p:txBody>
      </p:sp>
      <p:sp>
        <p:nvSpPr>
          <p:cNvPr id="3" name="TextBox 2"/>
          <p:cNvSpPr txBox="1"/>
          <p:nvPr/>
        </p:nvSpPr>
        <p:spPr>
          <a:xfrm>
            <a:off x="4800600" y="4572000"/>
            <a:ext cx="3733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bank wraps  raw data from all ROCs.</a:t>
            </a:r>
          </a:p>
          <a:p>
            <a:r>
              <a:rPr lang="en-US" sz="1200" dirty="0">
                <a:solidFill>
                  <a:srgbClr val="0070C0"/>
                </a:solidFill>
              </a:rPr>
              <a:t>See Single Event Data Bank diagram.</a:t>
            </a:r>
          </a:p>
        </p:txBody>
      </p:sp>
      <p:cxnSp>
        <p:nvCxnSpPr>
          <p:cNvPr id="8" name="Straight Arrow Connector 7"/>
          <p:cNvCxnSpPr>
            <a:stCxn id="3" idx="1"/>
            <a:endCxn id="29" idx="3"/>
          </p:cNvCxnSpPr>
          <p:nvPr/>
        </p:nvCxnSpPr>
        <p:spPr>
          <a:xfrm rot="10800000">
            <a:off x="3810000" y="4286935"/>
            <a:ext cx="990600" cy="515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00200" y="2095500"/>
            <a:ext cx="2209800" cy="25527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6" name="TextBox 15"/>
          <p:cNvSpPr txBox="1"/>
          <p:nvPr/>
        </p:nvSpPr>
        <p:spPr>
          <a:xfrm>
            <a:off x="1600200" y="21145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sp>
        <p:nvSpPr>
          <p:cNvPr id="18" name="TextBox 17"/>
          <p:cNvSpPr txBox="1"/>
          <p:nvPr/>
        </p:nvSpPr>
        <p:spPr>
          <a:xfrm>
            <a:off x="1600200" y="26683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Event 1 Data Bank</a:t>
            </a:r>
          </a:p>
          <a:p>
            <a:pPr algn="ctr"/>
            <a:endParaRPr lang="en-US" sz="1200" b="1" dirty="0">
              <a:latin typeface="Arial" pitchFamily="34" charset="0"/>
              <a:cs typeface="Arial" pitchFamily="34" charset="0"/>
            </a:endParaRPr>
          </a:p>
        </p:txBody>
      </p:sp>
      <p:sp>
        <p:nvSpPr>
          <p:cNvPr id="19" name="TextBox 29"/>
          <p:cNvSpPr txBox="1"/>
          <p:nvPr/>
        </p:nvSpPr>
        <p:spPr>
          <a:xfrm>
            <a:off x="1600200" y="33160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20" name="TextBox 19"/>
          <p:cNvSpPr txBox="1"/>
          <p:nvPr/>
        </p:nvSpPr>
        <p:spPr>
          <a:xfrm>
            <a:off x="457200" y="2195096"/>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22" name="TextBox 21"/>
          <p:cNvSpPr txBox="1"/>
          <p:nvPr/>
        </p:nvSpPr>
        <p:spPr>
          <a:xfrm>
            <a:off x="533400" y="3352800"/>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24" name="Left Brace 34"/>
          <p:cNvSpPr/>
          <p:nvPr/>
        </p:nvSpPr>
        <p:spPr>
          <a:xfrm>
            <a:off x="1219200" y="2095500"/>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a:off x="1219200" y="2696944"/>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600200" y="39637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Event M Data Bank</a:t>
            </a:r>
          </a:p>
          <a:p>
            <a:pPr algn="ctr"/>
            <a:r>
              <a:rPr lang="en-US" sz="1200" b="1" dirty="0">
                <a:latin typeface="Arial" pitchFamily="34" charset="0"/>
                <a:cs typeface="Arial" pitchFamily="34" charset="0"/>
              </a:rPr>
              <a:t> </a:t>
            </a:r>
          </a:p>
        </p:txBody>
      </p:sp>
      <p:cxnSp>
        <p:nvCxnSpPr>
          <p:cNvPr id="31" name="Straight Connector 30"/>
          <p:cNvCxnSpPr>
            <a:stCxn id="39" idx="2"/>
          </p:cNvCxnSpPr>
          <p:nvPr/>
        </p:nvCxnSpPr>
        <p:spPr>
          <a:xfrm rot="16200000" flipH="1">
            <a:off x="5586800" y="1914963"/>
            <a:ext cx="180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3" idx="2"/>
          </p:cNvCxnSpPr>
          <p:nvPr/>
        </p:nvCxnSpPr>
        <p:spPr>
          <a:xfrm rot="5400000">
            <a:off x="6372225" y="2396363"/>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91225" y="1966964"/>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4" name="TextBox 33"/>
          <p:cNvSpPr txBox="1"/>
          <p:nvPr/>
        </p:nvSpPr>
        <p:spPr>
          <a:xfrm>
            <a:off x="7162800" y="1966964"/>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cxnSp>
        <p:nvCxnSpPr>
          <p:cNvPr id="35" name="Straight Connector 34"/>
          <p:cNvCxnSpPr/>
          <p:nvPr/>
        </p:nvCxnSpPr>
        <p:spPr>
          <a:xfrm rot="10800000" flipV="1">
            <a:off x="4800600" y="2701163"/>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38800" y="2701163"/>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6781800" y="3005189"/>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38" name="Straight Arrow Connector 37"/>
          <p:cNvCxnSpPr>
            <a:stCxn id="37" idx="1"/>
          </p:cNvCxnSpPr>
          <p:nvPr/>
        </p:nvCxnSpPr>
        <p:spPr>
          <a:xfrm rot="10800000" flipV="1">
            <a:off x="6324600" y="3143688"/>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648200" y="1966964"/>
            <a:ext cx="1219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ROCs</a:t>
            </a:r>
          </a:p>
        </p:txBody>
      </p:sp>
      <p:grpSp>
        <p:nvGrpSpPr>
          <p:cNvPr id="40" name="Group 39"/>
          <p:cNvGrpSpPr/>
          <p:nvPr/>
        </p:nvGrpSpPr>
        <p:grpSpPr>
          <a:xfrm>
            <a:off x="5334000" y="2396363"/>
            <a:ext cx="2209800" cy="276999"/>
            <a:chOff x="5562600" y="962799"/>
            <a:chExt cx="2209800" cy="276999"/>
          </a:xfrm>
        </p:grpSpPr>
        <p:grpSp>
          <p:nvGrpSpPr>
            <p:cNvPr id="41" name="Group 337"/>
            <p:cNvGrpSpPr/>
            <p:nvPr/>
          </p:nvGrpSpPr>
          <p:grpSpPr>
            <a:xfrm>
              <a:off x="5562600" y="962799"/>
              <a:ext cx="2209800" cy="276999"/>
              <a:chOff x="6248400" y="1066800"/>
              <a:chExt cx="2209800" cy="276999"/>
            </a:xfrm>
            <a:solidFill>
              <a:schemeClr val="bg1"/>
            </a:solidFill>
          </p:grpSpPr>
          <p:sp>
            <p:nvSpPr>
              <p:cNvPr id="43" name="TextBox 4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N           0x10        M</a:t>
                </a:r>
              </a:p>
            </p:txBody>
          </p:sp>
          <p:cxnSp>
            <p:nvCxnSpPr>
              <p:cNvPr id="44" name="Straight Connector 43"/>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00600" y="3005963"/>
            <a:ext cx="1715626" cy="1327912"/>
            <a:chOff x="5562600" y="1600200"/>
            <a:chExt cx="1715626" cy="1327912"/>
          </a:xfrm>
        </p:grpSpPr>
        <p:sp>
          <p:nvSpPr>
            <p:cNvPr id="47" name="TextBox 46"/>
            <p:cNvSpPr txBox="1"/>
            <p:nvPr/>
          </p:nvSpPr>
          <p:spPr>
            <a:xfrm rot="3272050">
              <a:off x="5399811" y="2201979"/>
              <a:ext cx="9906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Single event mode</a:t>
              </a:r>
            </a:p>
          </p:txBody>
        </p:sp>
        <p:sp>
          <p:nvSpPr>
            <p:cNvPr id="48" name="TextBox 47"/>
            <p:cNvSpPr txBox="1"/>
            <p:nvPr/>
          </p:nvSpPr>
          <p:spPr>
            <a:xfrm rot="3252188">
              <a:off x="5933702" y="2200027"/>
              <a:ext cx="89271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49" name="TextBox 48"/>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50" name="TextBox 49"/>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51" name="Group 352"/>
            <p:cNvGrpSpPr/>
            <p:nvPr/>
          </p:nvGrpSpPr>
          <p:grpSpPr>
            <a:xfrm>
              <a:off x="5562600" y="1600200"/>
              <a:ext cx="1524000" cy="277000"/>
              <a:chOff x="5562600" y="1600200"/>
              <a:chExt cx="1524000" cy="277000"/>
            </a:xfrm>
          </p:grpSpPr>
          <p:sp>
            <p:nvSpPr>
              <p:cNvPr id="52" name="TextBox 51"/>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SE     R     ER    SY</a:t>
                </a:r>
              </a:p>
            </p:txBody>
          </p:sp>
          <p:cxnSp>
            <p:nvCxnSpPr>
              <p:cNvPr id="53" name="Straight Connector 52"/>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 name="Elbow Connector 323"/>
          <p:cNvCxnSpPr>
            <a:stCxn id="34" idx="2"/>
          </p:cNvCxnSpPr>
          <p:nvPr/>
        </p:nvCxnSpPr>
        <p:spPr>
          <a:xfrm rot="5400000">
            <a:off x="7550750" y="2237013"/>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600200" y="2390000"/>
            <a:ext cx="2209800" cy="277000"/>
            <a:chOff x="1752600" y="152399"/>
            <a:chExt cx="2209800" cy="277000"/>
          </a:xfrm>
        </p:grpSpPr>
        <p:sp>
          <p:nvSpPr>
            <p:cNvPr id="58"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S           N          0x10        M</a:t>
              </a:r>
            </a:p>
          </p:txBody>
        </p:sp>
        <p:cxnSp>
          <p:nvCxnSpPr>
            <p:cNvPr id="59" name="Straight Connector 58"/>
            <p:cNvCxnSpPr>
              <a:stCxn id="58" idx="0"/>
              <a:endCxn id="58"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1918900"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p:nvPr/>
        </p:nvCxnSpPr>
        <p:spPr>
          <a:xfrm>
            <a:off x="3810000" y="2528501"/>
            <a:ext cx="1524000" cy="636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4572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Evio Content Type Codes</a:t>
            </a:r>
          </a:p>
        </p:txBody>
      </p:sp>
      <p:graphicFrame>
        <p:nvGraphicFramePr>
          <p:cNvPr id="3" name="Table 2"/>
          <p:cNvGraphicFramePr>
            <a:graphicFrameLocks noGrp="1"/>
          </p:cNvGraphicFramePr>
          <p:nvPr>
            <p:extLst>
              <p:ext uri="{D42A27DB-BD31-4B8C-83A1-F6EECF244321}">
                <p14:modId xmlns:p14="http://schemas.microsoft.com/office/powerpoint/2010/main" val="1536333881"/>
              </p:ext>
            </p:extLst>
          </p:nvPr>
        </p:nvGraphicFramePr>
        <p:xfrm>
          <a:off x="376125" y="1066800"/>
          <a:ext cx="8391750" cy="5273040"/>
        </p:xfrm>
        <a:graphic>
          <a:graphicData uri="http://schemas.openxmlformats.org/drawingml/2006/table">
            <a:tbl>
              <a:tblPr firstRow="1" bandRow="1">
                <a:tableStyleId>{85BE263C-DBD7-4A20-BB59-AAB30ACAA65A}</a:tableStyleId>
              </a:tblPr>
              <a:tblGrid>
                <a:gridCol w="1568524">
                  <a:extLst>
                    <a:ext uri="{9D8B030D-6E8A-4147-A177-3AD203B41FA5}">
                      <a16:colId xmlns:a16="http://schemas.microsoft.com/office/drawing/2014/main" val="20000"/>
                    </a:ext>
                  </a:extLst>
                </a:gridCol>
                <a:gridCol w="2274507">
                  <a:extLst>
                    <a:ext uri="{9D8B030D-6E8A-4147-A177-3AD203B41FA5}">
                      <a16:colId xmlns:a16="http://schemas.microsoft.com/office/drawing/2014/main" val="20001"/>
                    </a:ext>
                  </a:extLst>
                </a:gridCol>
                <a:gridCol w="1411671">
                  <a:extLst>
                    <a:ext uri="{9D8B030D-6E8A-4147-A177-3AD203B41FA5}">
                      <a16:colId xmlns:a16="http://schemas.microsoft.com/office/drawing/2014/main" val="20002"/>
                    </a:ext>
                  </a:extLst>
                </a:gridCol>
                <a:gridCol w="3137048">
                  <a:extLst>
                    <a:ext uri="{9D8B030D-6E8A-4147-A177-3AD203B41FA5}">
                      <a16:colId xmlns:a16="http://schemas.microsoft.com/office/drawing/2014/main" val="20003"/>
                    </a:ext>
                  </a:extLst>
                </a:gridCol>
              </a:tblGrid>
              <a:tr h="321644">
                <a:tc>
                  <a:txBody>
                    <a:bodyPr/>
                    <a:lstStyle/>
                    <a:p>
                      <a:pPr algn="ctr"/>
                      <a:r>
                        <a:rPr lang="en-US" sz="1600" dirty="0"/>
                        <a:t>Content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Primitive 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Content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Primitive 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63163">
                <a:tc>
                  <a:txBody>
                    <a:bodyPr/>
                    <a:lstStyle/>
                    <a:p>
                      <a:pPr algn="ctr"/>
                      <a:r>
                        <a:rPr lang="en-US" sz="1200" b="1" dirty="0"/>
                        <a:t>0x0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b="1" dirty="0"/>
                        <a:t>32  bit</a:t>
                      </a:r>
                      <a:r>
                        <a:rPr lang="en-US" sz="1200" b="1" baseline="0" dirty="0"/>
                        <a:t>   unknown (not swapped)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b="1" dirty="0"/>
                        <a:t>0x21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b="1" dirty="0" err="1"/>
                        <a:t>Hollerit</a:t>
                      </a:r>
                      <a:r>
                        <a:rPr lang="en-US" sz="1200" b="1" dirty="0"/>
                        <a:t>  (C</a:t>
                      </a:r>
                      <a:r>
                        <a:rPr lang="en-US" sz="1200" b="1" baseline="0" dirty="0"/>
                        <a:t>omposite data internal)</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3163">
                <a:tc>
                  <a:txBody>
                    <a:bodyPr/>
                    <a:lstStyle/>
                    <a:p>
                      <a:pPr algn="ctr"/>
                      <a:r>
                        <a:rPr lang="en-US" sz="1200" b="1" baseline="0" dirty="0"/>
                        <a:t>0x1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32  bit   unsigned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0x22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N value  (32 bit </a:t>
                      </a:r>
                      <a:r>
                        <a:rPr lang="en-US" sz="1200" b="1" dirty="0" err="1"/>
                        <a:t>int</a:t>
                      </a:r>
                      <a:r>
                        <a:rPr lang="en-US" sz="1200" b="1" dirty="0"/>
                        <a:t>,  Composite data 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3163">
                <a:tc>
                  <a:txBody>
                    <a:bodyPr/>
                    <a:lstStyle/>
                    <a:p>
                      <a:pPr algn="ctr"/>
                      <a:r>
                        <a:rPr lang="en-US" sz="1200" b="1" dirty="0"/>
                        <a:t>0x2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32  bit</a:t>
                      </a:r>
                      <a:r>
                        <a:rPr lang="en-US" sz="1200" b="1" baseline="0" dirty="0"/>
                        <a:t>   float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0x23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n</a:t>
                      </a:r>
                      <a:r>
                        <a:rPr lang="en-US" sz="1200" b="1" baseline="0" dirty="0"/>
                        <a:t> value (16 bit </a:t>
                      </a:r>
                      <a:r>
                        <a:rPr lang="en-US" sz="1200" b="1" baseline="0" dirty="0" err="1"/>
                        <a:t>int</a:t>
                      </a:r>
                      <a:r>
                        <a:rPr lang="en-US" sz="1200" b="1" baseline="0" dirty="0"/>
                        <a:t>, </a:t>
                      </a:r>
                      <a:r>
                        <a:rPr lang="en-US" sz="1200" b="1" dirty="0"/>
                        <a:t>Composite data 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3163">
                <a:tc>
                  <a:txBody>
                    <a:bodyPr/>
                    <a:lstStyle/>
                    <a:p>
                      <a:pPr algn="ctr"/>
                      <a:r>
                        <a:rPr lang="en-US" sz="1200" b="1" dirty="0"/>
                        <a:t>0x3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baseline="0" dirty="0"/>
                        <a:t>  8  bit   char*   (string)</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0x24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m value (8 bit </a:t>
                      </a:r>
                      <a:r>
                        <a:rPr lang="en-US" sz="1200" b="1" baseline="0" dirty="0" err="1"/>
                        <a:t>int</a:t>
                      </a:r>
                      <a:r>
                        <a:rPr lang="en-US" sz="1200" b="1" baseline="0" dirty="0"/>
                        <a:t>, </a:t>
                      </a:r>
                      <a:r>
                        <a:rPr lang="en-US" sz="1200" b="1" dirty="0"/>
                        <a:t>Composite data 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3163">
                <a:tc>
                  <a:txBody>
                    <a:bodyPr/>
                    <a:lstStyle/>
                    <a:p>
                      <a:pPr algn="ctr"/>
                      <a:r>
                        <a:rPr lang="en-US" sz="1200" b="1" dirty="0"/>
                        <a:t>0x4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16  bit   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3163">
                <a:tc>
                  <a:txBody>
                    <a:bodyPr/>
                    <a:lstStyle/>
                    <a:p>
                      <a:pPr algn="ctr"/>
                      <a:r>
                        <a:rPr lang="en-US" sz="1200" b="1" dirty="0"/>
                        <a:t>0x5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16  bit   unsigned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3163">
                <a:tc>
                  <a:txBody>
                    <a:bodyPr/>
                    <a:lstStyle/>
                    <a:p>
                      <a:pPr algn="ctr"/>
                      <a:r>
                        <a:rPr lang="en-US" sz="1200" b="1" baseline="0" dirty="0"/>
                        <a:t>0x6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  8  bit   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63163">
                <a:tc>
                  <a:txBody>
                    <a:bodyPr/>
                    <a:lstStyle/>
                    <a:p>
                      <a:pPr algn="ctr"/>
                      <a:r>
                        <a:rPr lang="en-US" sz="1200" b="1" dirty="0"/>
                        <a:t>0x7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  8  bit   unsigned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63163">
                <a:tc>
                  <a:txBody>
                    <a:bodyPr/>
                    <a:lstStyle/>
                    <a:p>
                      <a:pPr algn="ctr"/>
                      <a:r>
                        <a:rPr lang="en-US" sz="1200" b="1" dirty="0"/>
                        <a:t>0x8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64  bit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63163">
                <a:tc>
                  <a:txBody>
                    <a:bodyPr/>
                    <a:lstStyle/>
                    <a:p>
                      <a:pPr algn="ctr"/>
                      <a:r>
                        <a:rPr lang="en-US" sz="1200" b="1" baseline="0" dirty="0"/>
                        <a:t>0x9</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64  bit   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63163">
                <a:tc>
                  <a:txBody>
                    <a:bodyPr/>
                    <a:lstStyle/>
                    <a:p>
                      <a:pPr algn="ctr"/>
                      <a:r>
                        <a:rPr lang="en-US" sz="1200" b="1" baseline="0" dirty="0"/>
                        <a:t>0xa</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64  bit   unsigned </a:t>
                      </a:r>
                      <a:r>
                        <a:rPr lang="en-US" sz="1200" b="1" baseline="0" dirty="0"/>
                        <a:t> </a:t>
                      </a:r>
                      <a:r>
                        <a:rPr lang="en-US" sz="1200" b="1" baseline="0"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63163">
                <a:tc>
                  <a:txBody>
                    <a:bodyPr/>
                    <a:lstStyle/>
                    <a:p>
                      <a:pPr algn="ctr"/>
                      <a:r>
                        <a:rPr lang="en-US" sz="1200" b="1" baseline="0" dirty="0"/>
                        <a:t>0xb</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32  bit</a:t>
                      </a:r>
                      <a:r>
                        <a:rPr lang="en-US" sz="1200" b="1" baseline="0" dirty="0"/>
                        <a:t>   signed  </a:t>
                      </a:r>
                      <a:r>
                        <a:rPr lang="en-US" sz="1200" b="1" baseline="0"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63163">
                <a:tc>
                  <a:txBody>
                    <a:bodyPr/>
                    <a:lstStyle/>
                    <a:p>
                      <a:pPr algn="ctr"/>
                      <a:r>
                        <a:rPr lang="en-US" sz="1200" b="1" dirty="0"/>
                        <a:t>0xc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Tag 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63163">
                <a:tc>
                  <a:txBody>
                    <a:bodyPr/>
                    <a:lstStyle/>
                    <a:p>
                      <a:pPr algn="ctr"/>
                      <a:r>
                        <a:rPr lang="en-US" sz="1200" b="1" dirty="0"/>
                        <a:t>0xd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63163">
                <a:tc>
                  <a:txBody>
                    <a:bodyPr/>
                    <a:lstStyle/>
                    <a:p>
                      <a:pPr algn="ctr"/>
                      <a:r>
                        <a:rPr lang="en-US" sz="1200" b="1" dirty="0"/>
                        <a:t>0xe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Bank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63163">
                <a:tc>
                  <a:txBody>
                    <a:bodyPr/>
                    <a:lstStyle/>
                    <a:p>
                      <a:pPr algn="ctr"/>
                      <a:r>
                        <a:rPr lang="en-US" sz="1200" b="1" dirty="0"/>
                        <a:t>0xf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Composite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263163">
                <a:tc>
                  <a:txBody>
                    <a:bodyPr/>
                    <a:lstStyle/>
                    <a:p>
                      <a:pPr algn="ctr"/>
                      <a:r>
                        <a:rPr lang="en-US" sz="1200" b="1" dirty="0"/>
                        <a:t>0x10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Bank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263163">
                <a:tc>
                  <a:txBody>
                    <a:bodyPr/>
                    <a:lstStyle/>
                    <a:p>
                      <a:pPr algn="ctr"/>
                      <a:r>
                        <a:rPr lang="en-US" sz="1200" b="1" dirty="0"/>
                        <a:t>0x20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183331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5" name="Straight Connector 164"/>
          <p:cNvCxnSpPr/>
          <p:nvPr/>
        </p:nvCxnSpPr>
        <p:spPr>
          <a:xfrm rot="16200000" flipH="1">
            <a:off x="5405437" y="4224338"/>
            <a:ext cx="466728" cy="2"/>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5800" y="228600"/>
            <a:ext cx="4876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Single Event (Disentangled) Data Bank</a:t>
            </a:r>
          </a:p>
        </p:txBody>
      </p:sp>
      <p:cxnSp>
        <p:nvCxnSpPr>
          <p:cNvPr id="38" name="Straight Arrow Connector 37"/>
          <p:cNvCxnSpPr>
            <a:endCxn id="59" idx="1"/>
          </p:cNvCxnSpPr>
          <p:nvPr/>
        </p:nvCxnSpPr>
        <p:spPr>
          <a:xfrm>
            <a:off x="3886200" y="1186251"/>
            <a:ext cx="1323976" cy="45642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45" idx="2"/>
          </p:cNvCxnSpPr>
          <p:nvPr/>
        </p:nvCxnSpPr>
        <p:spPr>
          <a:xfrm rot="5400000" flipH="1" flipV="1">
            <a:off x="5765394" y="1293406"/>
            <a:ext cx="561201" cy="52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2"/>
          </p:cNvCxnSpPr>
          <p:nvPr/>
        </p:nvCxnSpPr>
        <p:spPr>
          <a:xfrm rot="5400000">
            <a:off x="6660357" y="1340645"/>
            <a:ext cx="228600" cy="29051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372224" y="1094601"/>
            <a:ext cx="1095376"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 </a:t>
            </a:r>
          </a:p>
        </p:txBody>
      </p:sp>
      <p:sp>
        <p:nvSpPr>
          <p:cNvPr id="44" name="TextBox 43"/>
          <p:cNvSpPr txBox="1"/>
          <p:nvPr/>
        </p:nvSpPr>
        <p:spPr>
          <a:xfrm>
            <a:off x="7543800" y="1094601"/>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ROCs</a:t>
            </a:r>
          </a:p>
        </p:txBody>
      </p:sp>
      <p:sp>
        <p:nvSpPr>
          <p:cNvPr id="45" name="TextBox 44"/>
          <p:cNvSpPr txBox="1"/>
          <p:nvPr/>
        </p:nvSpPr>
        <p:spPr>
          <a:xfrm>
            <a:off x="5210176" y="762000"/>
            <a:ext cx="1724024"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Disentangled Data Bank</a:t>
            </a:r>
          </a:p>
        </p:txBody>
      </p:sp>
      <p:sp>
        <p:nvSpPr>
          <p:cNvPr id="47" name="TextBox 46"/>
          <p:cNvSpPr txBox="1"/>
          <p:nvPr/>
        </p:nvSpPr>
        <p:spPr>
          <a:xfrm>
            <a:off x="4829176" y="1094601"/>
            <a:ext cx="885824"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48" name="Straight Connector 47"/>
          <p:cNvCxnSpPr>
            <a:stCxn id="47" idx="2"/>
          </p:cNvCxnSpPr>
          <p:nvPr/>
        </p:nvCxnSpPr>
        <p:spPr>
          <a:xfrm rot="16200000" flipH="1">
            <a:off x="5226844" y="1416844"/>
            <a:ext cx="152400" cy="61912"/>
          </a:xfrm>
          <a:prstGeom prst="line">
            <a:avLst/>
          </a:prstGeom>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5210176" y="1503400"/>
            <a:ext cx="2209800" cy="278549"/>
            <a:chOff x="1600200" y="1770875"/>
            <a:chExt cx="2209800" cy="278549"/>
          </a:xfrm>
        </p:grpSpPr>
        <p:grpSp>
          <p:nvGrpSpPr>
            <p:cNvPr id="56" name="Group 62"/>
            <p:cNvGrpSpPr/>
            <p:nvPr/>
          </p:nvGrpSpPr>
          <p:grpSpPr>
            <a:xfrm>
              <a:off x="1600200" y="1771650"/>
              <a:ext cx="2209800" cy="277000"/>
              <a:chOff x="3276600" y="1371599"/>
              <a:chExt cx="2209800" cy="277000"/>
            </a:xfrm>
            <a:solidFill>
              <a:schemeClr val="bg1"/>
            </a:solidFill>
          </p:grpSpPr>
          <p:sp>
            <p:nvSpPr>
              <p:cNvPr id="59" name="TextBox 58"/>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0xFF30      0x10        N</a:t>
                </a:r>
              </a:p>
            </p:txBody>
          </p:sp>
          <p:cxnSp>
            <p:nvCxnSpPr>
              <p:cNvPr id="60" name="Straight Connector 59"/>
              <p:cNvCxnSpPr>
                <a:stCxn id="59" idx="0"/>
                <a:endCxn id="59"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1766501" y="19109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p:cNvCxnSpPr/>
          <p:nvPr/>
        </p:nvCxnSpPr>
        <p:spPr>
          <a:xfrm rot="10800000" flipV="1">
            <a:off x="4676776" y="179628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14976" y="179628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3" name="TextBox 62"/>
          <p:cNvSpPr txBox="1"/>
          <p:nvPr/>
        </p:nvSpPr>
        <p:spPr>
          <a:xfrm>
            <a:off x="6657976" y="2100314"/>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64" name="Straight Arrow Connector 63"/>
          <p:cNvCxnSpPr>
            <a:stCxn id="63" idx="1"/>
          </p:cNvCxnSpPr>
          <p:nvPr/>
        </p:nvCxnSpPr>
        <p:spPr>
          <a:xfrm rot="10800000" flipV="1">
            <a:off x="6200776" y="2238813"/>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4676776" y="2101088"/>
            <a:ext cx="1715626" cy="1327912"/>
            <a:chOff x="5562600" y="1600200"/>
            <a:chExt cx="1715626" cy="1327912"/>
          </a:xfrm>
          <a:solidFill>
            <a:schemeClr val="bg1"/>
          </a:solidFill>
        </p:grpSpPr>
        <p:sp>
          <p:nvSpPr>
            <p:cNvPr id="66" name="TextBox 65"/>
            <p:cNvSpPr txBox="1"/>
            <p:nvPr/>
          </p:nvSpPr>
          <p:spPr>
            <a:xfrm rot="3272050">
              <a:off x="5399811" y="2201979"/>
              <a:ext cx="990600" cy="461665"/>
            </a:xfrm>
            <a:prstGeom prst="rect">
              <a:avLst/>
            </a:prstGeom>
            <a:grpFill/>
            <a:ln w="3175">
              <a:solidFill>
                <a:srgbClr val="0070C0"/>
              </a:solidFill>
              <a:prstDash val="lgDash"/>
            </a:ln>
          </p:spPr>
          <p:txBody>
            <a:bodyPr wrap="square" rtlCol="0">
              <a:spAutoFit/>
            </a:bodyPr>
            <a:lstStyle/>
            <a:p>
              <a:r>
                <a:rPr lang="en-US" sz="1200" dirty="0">
                  <a:solidFill>
                    <a:srgbClr val="0070C0"/>
                  </a:solidFill>
                </a:rPr>
                <a:t>Single event mode</a:t>
              </a:r>
            </a:p>
          </p:txBody>
        </p:sp>
        <p:sp>
          <p:nvSpPr>
            <p:cNvPr id="67" name="TextBox 66"/>
            <p:cNvSpPr txBox="1"/>
            <p:nvPr/>
          </p:nvSpPr>
          <p:spPr>
            <a:xfrm rot="3252188">
              <a:off x="5938778" y="2190115"/>
              <a:ext cx="868278"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68" name="TextBox 67"/>
            <p:cNvSpPr txBox="1"/>
            <p:nvPr/>
          </p:nvSpPr>
          <p:spPr>
            <a:xfrm rot="3222158">
              <a:off x="6441705" y="2050588"/>
              <a:ext cx="533400" cy="276999"/>
            </a:xfrm>
            <a:prstGeom prst="rect">
              <a:avLst/>
            </a:prstGeom>
            <a:grpFill/>
            <a:ln w="3175">
              <a:solidFill>
                <a:srgbClr val="0070C0"/>
              </a:solidFill>
              <a:prstDash val="lgDash"/>
            </a:ln>
          </p:spPr>
          <p:txBody>
            <a:bodyPr wrap="square" rtlCol="0">
              <a:spAutoFit/>
            </a:bodyPr>
            <a:lstStyle/>
            <a:p>
              <a:r>
                <a:rPr lang="en-US" sz="1200" dirty="0">
                  <a:solidFill>
                    <a:srgbClr val="0070C0"/>
                  </a:solidFill>
                </a:rPr>
                <a:t>Error</a:t>
              </a:r>
            </a:p>
          </p:txBody>
        </p:sp>
        <p:sp>
          <p:nvSpPr>
            <p:cNvPr id="69" name="TextBox 68"/>
            <p:cNvSpPr txBox="1"/>
            <p:nvPr/>
          </p:nvSpPr>
          <p:spPr>
            <a:xfrm rot="3150932">
              <a:off x="6873027" y="2052891"/>
              <a:ext cx="533400"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70" name="Group 352"/>
            <p:cNvGrpSpPr/>
            <p:nvPr/>
          </p:nvGrpSpPr>
          <p:grpSpPr>
            <a:xfrm>
              <a:off x="5562600" y="1600200"/>
              <a:ext cx="1524000" cy="277000"/>
              <a:chOff x="5562600" y="1600200"/>
              <a:chExt cx="1524000" cy="277000"/>
            </a:xfrm>
            <a:grpFill/>
          </p:grpSpPr>
          <p:sp>
            <p:nvSpPr>
              <p:cNvPr id="71" name="TextBox 70"/>
              <p:cNvSpPr txBox="1"/>
              <p:nvPr/>
            </p:nvSpPr>
            <p:spPr>
              <a:xfrm>
                <a:off x="5562600" y="1600201"/>
                <a:ext cx="15240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SE     R     ER    SY</a:t>
                </a:r>
              </a:p>
            </p:txBody>
          </p:sp>
          <p:cxnSp>
            <p:nvCxnSpPr>
              <p:cNvPr id="72" name="Straight Connector 71"/>
              <p:cNvCxnSpPr/>
              <p:nvPr/>
            </p:nvCxnSpPr>
            <p:spPr>
              <a:xfrm rot="16200000" flipH="1">
                <a:off x="6186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805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6567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5" name="Elbow Connector 60"/>
          <p:cNvCxnSpPr>
            <a:stCxn id="44" idx="2"/>
          </p:cNvCxnSpPr>
          <p:nvPr/>
        </p:nvCxnSpPr>
        <p:spPr>
          <a:xfrm rot="5400000">
            <a:off x="7574950" y="1216626"/>
            <a:ext cx="271076" cy="58102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09600" y="838200"/>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77" name="Left Brace 76"/>
          <p:cNvSpPr/>
          <p:nvPr/>
        </p:nvSpPr>
        <p:spPr>
          <a:xfrm>
            <a:off x="1343026" y="7620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98" name="TextBox 97"/>
          <p:cNvSpPr txBox="1"/>
          <p:nvPr/>
        </p:nvSpPr>
        <p:spPr>
          <a:xfrm>
            <a:off x="666750" y="4286250"/>
            <a:ext cx="762000" cy="338554"/>
          </a:xfrm>
          <a:prstGeom prst="rect">
            <a:avLst/>
          </a:prstGeom>
          <a:noFill/>
          <a:ln>
            <a:noFill/>
            <a:prstDash val="dash"/>
          </a:ln>
        </p:spPr>
        <p:txBody>
          <a:bodyPr wrap="square" rtlCol="0">
            <a:spAutoFit/>
          </a:bodyPr>
          <a:lstStyle/>
          <a:p>
            <a:pPr algn="ctr"/>
            <a:r>
              <a:rPr lang="en-US" sz="1600" dirty="0">
                <a:solidFill>
                  <a:srgbClr val="0070C0"/>
                </a:solidFill>
              </a:rPr>
              <a:t>ROC N</a:t>
            </a:r>
          </a:p>
        </p:txBody>
      </p:sp>
      <p:sp>
        <p:nvSpPr>
          <p:cNvPr id="149" name="Rectangle 148"/>
          <p:cNvSpPr/>
          <p:nvPr/>
        </p:nvSpPr>
        <p:spPr>
          <a:xfrm>
            <a:off x="1695451" y="768548"/>
            <a:ext cx="2190749" cy="57084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50" name="TextBox 149"/>
          <p:cNvSpPr txBox="1"/>
          <p:nvPr/>
        </p:nvSpPr>
        <p:spPr>
          <a:xfrm>
            <a:off x="1704976" y="775096"/>
            <a:ext cx="2181224"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Data Block Bank Length</a:t>
            </a:r>
          </a:p>
        </p:txBody>
      </p:sp>
      <p:grpSp>
        <p:nvGrpSpPr>
          <p:cNvPr id="153" name="Group 152"/>
          <p:cNvGrpSpPr/>
          <p:nvPr/>
        </p:nvGrpSpPr>
        <p:grpSpPr>
          <a:xfrm>
            <a:off x="1704976" y="1038225"/>
            <a:ext cx="2181224" cy="286525"/>
            <a:chOff x="1600200" y="1762125"/>
            <a:chExt cx="2209800" cy="286525"/>
          </a:xfrm>
        </p:grpSpPr>
        <p:grpSp>
          <p:nvGrpSpPr>
            <p:cNvPr id="154" name="Group 62"/>
            <p:cNvGrpSpPr/>
            <p:nvPr/>
          </p:nvGrpSpPr>
          <p:grpSpPr>
            <a:xfrm>
              <a:off x="1600200" y="1771650"/>
              <a:ext cx="2209800" cy="277000"/>
              <a:chOff x="3276600" y="1371599"/>
              <a:chExt cx="2209800" cy="277000"/>
            </a:xfrm>
            <a:solidFill>
              <a:schemeClr val="bg1"/>
            </a:solidFill>
          </p:grpSpPr>
          <p:sp>
            <p:nvSpPr>
              <p:cNvPr id="157" name="TextBox 156"/>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0xFF30      0x10       N</a:t>
                </a:r>
              </a:p>
            </p:txBody>
          </p:sp>
          <p:cxnSp>
            <p:nvCxnSpPr>
              <p:cNvPr id="158" name="Straight Connector 157"/>
              <p:cNvCxnSpPr>
                <a:stCxn id="157" idx="0"/>
                <a:endCxn id="157"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5" name="Straight Connector 154"/>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6057900" y="8543151"/>
            <a:ext cx="1924171"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sp>
        <p:nvSpPr>
          <p:cNvPr id="184" name="Left Brace 183"/>
          <p:cNvSpPr/>
          <p:nvPr/>
        </p:nvSpPr>
        <p:spPr>
          <a:xfrm>
            <a:off x="1343025" y="2439174"/>
            <a:ext cx="304800" cy="4037826"/>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185" name="Left Brace 184"/>
          <p:cNvSpPr/>
          <p:nvPr/>
        </p:nvSpPr>
        <p:spPr>
          <a:xfrm>
            <a:off x="1343025" y="1323975"/>
            <a:ext cx="304800" cy="809625"/>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186" name="TextBox 185"/>
          <p:cNvSpPr txBox="1"/>
          <p:nvPr/>
        </p:nvSpPr>
        <p:spPr>
          <a:xfrm>
            <a:off x="666750" y="1566446"/>
            <a:ext cx="762000" cy="338554"/>
          </a:xfrm>
          <a:prstGeom prst="rect">
            <a:avLst/>
          </a:prstGeom>
          <a:noFill/>
          <a:ln>
            <a:noFill/>
            <a:prstDash val="dash"/>
          </a:ln>
        </p:spPr>
        <p:txBody>
          <a:bodyPr wrap="square" rtlCol="0">
            <a:spAutoFit/>
          </a:bodyPr>
          <a:lstStyle/>
          <a:p>
            <a:pPr algn="ctr"/>
            <a:r>
              <a:rPr lang="en-US" sz="1600" dirty="0">
                <a:solidFill>
                  <a:srgbClr val="0070C0"/>
                </a:solidFill>
              </a:rPr>
              <a:t>ROC 1</a:t>
            </a:r>
          </a:p>
        </p:txBody>
      </p:sp>
      <p:grpSp>
        <p:nvGrpSpPr>
          <p:cNvPr id="128" name="Group 127"/>
          <p:cNvGrpSpPr/>
          <p:nvPr/>
        </p:nvGrpSpPr>
        <p:grpSpPr>
          <a:xfrm>
            <a:off x="1704975" y="2438400"/>
            <a:ext cx="2181225" cy="4029075"/>
            <a:chOff x="1704975" y="2590800"/>
            <a:chExt cx="2181225" cy="4029075"/>
          </a:xfrm>
        </p:grpSpPr>
        <p:sp>
          <p:nvSpPr>
            <p:cNvPr id="173" name="TextBox 172"/>
            <p:cNvSpPr txBox="1"/>
            <p:nvPr/>
          </p:nvSpPr>
          <p:spPr>
            <a:xfrm>
              <a:off x="1704975" y="259080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Bank Length</a:t>
              </a:r>
            </a:p>
          </p:txBody>
        </p:sp>
        <p:sp>
          <p:nvSpPr>
            <p:cNvPr id="174" name="TextBox 173"/>
            <p:cNvSpPr txBox="1"/>
            <p:nvPr/>
          </p:nvSpPr>
          <p:spPr>
            <a:xfrm>
              <a:off x="1704975" y="4799052"/>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Module 1 Event Header</a:t>
              </a:r>
            </a:p>
          </p:txBody>
        </p:sp>
        <p:sp>
          <p:nvSpPr>
            <p:cNvPr id="175" name="TextBox 174"/>
            <p:cNvSpPr txBox="1"/>
            <p:nvPr/>
          </p:nvSpPr>
          <p:spPr>
            <a:xfrm>
              <a:off x="1704975" y="5076646"/>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a:t>
              </a:r>
            </a:p>
          </p:txBody>
        </p:sp>
        <p:sp>
          <p:nvSpPr>
            <p:cNvPr id="177" name="TextBox 176"/>
            <p:cNvSpPr txBox="1"/>
            <p:nvPr/>
          </p:nvSpPr>
          <p:spPr>
            <a:xfrm>
              <a:off x="1706367" y="5512653"/>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Module K Event Header</a:t>
              </a:r>
            </a:p>
          </p:txBody>
        </p:sp>
        <p:sp>
          <p:nvSpPr>
            <p:cNvPr id="178" name="TextBox 177"/>
            <p:cNvSpPr txBox="1"/>
            <p:nvPr/>
          </p:nvSpPr>
          <p:spPr>
            <a:xfrm>
              <a:off x="1706367" y="5789652"/>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a:t>
              </a:r>
            </a:p>
          </p:txBody>
        </p:sp>
        <p:sp>
          <p:nvSpPr>
            <p:cNvPr id="179" name="TextBox 178"/>
            <p:cNvSpPr txBox="1"/>
            <p:nvPr/>
          </p:nvSpPr>
          <p:spPr>
            <a:xfrm>
              <a:off x="1706367" y="5236428"/>
              <a:ext cx="2179833"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sp>
          <p:nvSpPr>
            <p:cNvPr id="190" name="TextBox 189"/>
            <p:cNvSpPr txBox="1"/>
            <p:nvPr/>
          </p:nvSpPr>
          <p:spPr>
            <a:xfrm>
              <a:off x="1704975" y="6065877"/>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Non-Module Event Header</a:t>
              </a:r>
            </a:p>
          </p:txBody>
        </p:sp>
        <p:sp>
          <p:nvSpPr>
            <p:cNvPr id="191" name="TextBox 190"/>
            <p:cNvSpPr txBox="1"/>
            <p:nvPr/>
          </p:nvSpPr>
          <p:spPr>
            <a:xfrm>
              <a:off x="1704975" y="6342876"/>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a:t>
              </a:r>
            </a:p>
          </p:txBody>
        </p:sp>
      </p:grpSp>
      <p:sp>
        <p:nvSpPr>
          <p:cNvPr id="193" name="Left Brace 192"/>
          <p:cNvSpPr/>
          <p:nvPr/>
        </p:nvSpPr>
        <p:spPr>
          <a:xfrm flipH="1">
            <a:off x="3962400" y="5943600"/>
            <a:ext cx="304800" cy="5334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97" name="TextBox 196"/>
          <p:cNvSpPr txBox="1"/>
          <p:nvPr/>
        </p:nvSpPr>
        <p:spPr>
          <a:xfrm>
            <a:off x="4676776" y="5981700"/>
            <a:ext cx="3352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Some Rocs, on the last event of a block of events, may have non-module data (e.g. scalar data).</a:t>
            </a:r>
          </a:p>
        </p:txBody>
      </p:sp>
      <p:cxnSp>
        <p:nvCxnSpPr>
          <p:cNvPr id="198" name="Straight Arrow Connector 197"/>
          <p:cNvCxnSpPr>
            <a:stCxn id="197" idx="1"/>
            <a:endCxn id="193" idx="1"/>
          </p:cNvCxnSpPr>
          <p:nvPr/>
        </p:nvCxnSpPr>
        <p:spPr>
          <a:xfrm rot="10800000">
            <a:off x="4267200" y="6210301"/>
            <a:ext cx="409576" cy="2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1828800" y="2161401"/>
            <a:ext cx="1905000" cy="276999"/>
          </a:xfrm>
          <a:prstGeom prst="rect">
            <a:avLst/>
          </a:prstGeom>
          <a:noFill/>
          <a:ln w="19050">
            <a:noFill/>
          </a:ln>
        </p:spPr>
        <p:txBody>
          <a:bodyPr wrap="square" rtlCol="0">
            <a:spAutoFit/>
          </a:bodyPr>
          <a:lstStyle/>
          <a:p>
            <a:pPr algn="ctr"/>
            <a:r>
              <a:rPr lang="en-US" sz="1200" b="1" dirty="0">
                <a:solidFill>
                  <a:srgbClr val="0070C0"/>
                </a:solidFill>
                <a:cs typeface="Arial" pitchFamily="34" charset="0"/>
              </a:rPr>
              <a:t>(one for each ROC)</a:t>
            </a:r>
          </a:p>
        </p:txBody>
      </p:sp>
      <p:sp>
        <p:nvSpPr>
          <p:cNvPr id="86" name="TextBox 85"/>
          <p:cNvSpPr txBox="1"/>
          <p:nvPr/>
        </p:nvSpPr>
        <p:spPr>
          <a:xfrm>
            <a:off x="1704976" y="1323975"/>
            <a:ext cx="2181224"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 Bank Length</a:t>
            </a:r>
          </a:p>
        </p:txBody>
      </p:sp>
      <p:grpSp>
        <p:nvGrpSpPr>
          <p:cNvPr id="87" name="Group 86"/>
          <p:cNvGrpSpPr/>
          <p:nvPr/>
        </p:nvGrpSpPr>
        <p:grpSpPr>
          <a:xfrm>
            <a:off x="1704976" y="1595854"/>
            <a:ext cx="2181224" cy="277775"/>
            <a:chOff x="1600200" y="1770875"/>
            <a:chExt cx="2209800" cy="277775"/>
          </a:xfrm>
        </p:grpSpPr>
        <p:grpSp>
          <p:nvGrpSpPr>
            <p:cNvPr id="88" name="Group 62"/>
            <p:cNvGrpSpPr/>
            <p:nvPr/>
          </p:nvGrpSpPr>
          <p:grpSpPr>
            <a:xfrm>
              <a:off x="1600200" y="1771650"/>
              <a:ext cx="2209800" cy="277000"/>
              <a:chOff x="3276600" y="1371599"/>
              <a:chExt cx="2209800" cy="277000"/>
            </a:xfrm>
            <a:solidFill>
              <a:schemeClr val="bg1"/>
            </a:solidFill>
          </p:grpSpPr>
          <p:sp>
            <p:nvSpPr>
              <p:cNvPr id="91" name="TextBox 90"/>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0          6            0x01      KK</a:t>
                </a:r>
              </a:p>
            </p:txBody>
          </p:sp>
          <p:cxnSp>
            <p:nvCxnSpPr>
              <p:cNvPr id="92" name="Straight Connector 91"/>
              <p:cNvCxnSpPr>
                <a:stCxn id="91" idx="0"/>
                <a:endCxn id="91"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1704975" y="2713849"/>
            <a:ext cx="2181224" cy="277775"/>
            <a:chOff x="1600200" y="1770875"/>
            <a:chExt cx="2209800" cy="277775"/>
          </a:xfrm>
        </p:grpSpPr>
        <p:grpSp>
          <p:nvGrpSpPr>
            <p:cNvPr id="95" name="Group 62"/>
            <p:cNvGrpSpPr/>
            <p:nvPr/>
          </p:nvGrpSpPr>
          <p:grpSpPr>
            <a:xfrm>
              <a:off x="1600200" y="1771650"/>
              <a:ext cx="2209800" cy="277000"/>
              <a:chOff x="3276600" y="1371599"/>
              <a:chExt cx="2209800" cy="277000"/>
            </a:xfrm>
            <a:solidFill>
              <a:schemeClr val="bg1"/>
            </a:solidFill>
          </p:grpSpPr>
          <p:sp>
            <p:nvSpPr>
              <p:cNvPr id="99" name="TextBox 98"/>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1           6           0x01       K</a:t>
                </a:r>
              </a:p>
            </p:txBody>
          </p:sp>
          <p:cxnSp>
            <p:nvCxnSpPr>
              <p:cNvPr id="100" name="Straight Connector 99"/>
              <p:cNvCxnSpPr>
                <a:stCxn id="99" idx="0"/>
                <a:endCxn id="99"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6" name="Straight Connector 95"/>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706367" y="1876425"/>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22" name="TextBox 121"/>
          <p:cNvSpPr txBox="1"/>
          <p:nvPr/>
        </p:nvSpPr>
        <p:spPr>
          <a:xfrm>
            <a:off x="1706367" y="299085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(63 - 32)</a:t>
            </a:r>
          </a:p>
        </p:txBody>
      </p:sp>
      <p:sp>
        <p:nvSpPr>
          <p:cNvPr id="123" name="TextBox 122"/>
          <p:cNvSpPr txBox="1"/>
          <p:nvPr/>
        </p:nvSpPr>
        <p:spPr>
          <a:xfrm>
            <a:off x="1706367" y="3268444"/>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(31 – 0)</a:t>
            </a:r>
          </a:p>
        </p:txBody>
      </p:sp>
      <p:sp>
        <p:nvSpPr>
          <p:cNvPr id="124" name="TextBox 123"/>
          <p:cNvSpPr txBox="1"/>
          <p:nvPr/>
        </p:nvSpPr>
        <p:spPr>
          <a:xfrm>
            <a:off x="1706367" y="354330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(47 – 32)</a:t>
            </a:r>
          </a:p>
        </p:txBody>
      </p:sp>
      <p:sp>
        <p:nvSpPr>
          <p:cNvPr id="125" name="TextBox 124"/>
          <p:cNvSpPr txBox="1"/>
          <p:nvPr/>
        </p:nvSpPr>
        <p:spPr>
          <a:xfrm>
            <a:off x="1706367" y="3820894"/>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(31 – 0)</a:t>
            </a:r>
          </a:p>
        </p:txBody>
      </p:sp>
      <p:sp>
        <p:nvSpPr>
          <p:cNvPr id="126" name="TextBox 125"/>
          <p:cNvSpPr txBox="1"/>
          <p:nvPr/>
        </p:nvSpPr>
        <p:spPr>
          <a:xfrm>
            <a:off x="1706367" y="409575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Type (15 – 0)</a:t>
            </a:r>
          </a:p>
        </p:txBody>
      </p:sp>
      <p:sp>
        <p:nvSpPr>
          <p:cNvPr id="127" name="TextBox 126"/>
          <p:cNvSpPr txBox="1"/>
          <p:nvPr/>
        </p:nvSpPr>
        <p:spPr>
          <a:xfrm>
            <a:off x="1706367" y="4373344"/>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Run Number</a:t>
            </a:r>
          </a:p>
        </p:txBody>
      </p:sp>
      <p:sp>
        <p:nvSpPr>
          <p:cNvPr id="152" name="TextBox 151"/>
          <p:cNvSpPr txBox="1"/>
          <p:nvPr/>
        </p:nvSpPr>
        <p:spPr>
          <a:xfrm>
            <a:off x="4676775" y="5329535"/>
            <a:ext cx="3200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64 bit event </a:t>
            </a:r>
            <a:r>
              <a:rPr lang="en-US" sz="1200">
                <a:solidFill>
                  <a:srgbClr val="0070C0"/>
                </a:solidFill>
              </a:rPr>
              <a:t>#, 48 </a:t>
            </a:r>
            <a:r>
              <a:rPr lang="en-US" sz="1200" dirty="0">
                <a:solidFill>
                  <a:srgbClr val="0070C0"/>
                </a:solidFill>
              </a:rPr>
              <a:t>bit mean timestamp, 16 bit event type and 32 bit run number of this event. </a:t>
            </a:r>
          </a:p>
        </p:txBody>
      </p:sp>
      <p:sp>
        <p:nvSpPr>
          <p:cNvPr id="159" name="Left Brace 158"/>
          <p:cNvSpPr/>
          <p:nvPr/>
        </p:nvSpPr>
        <p:spPr>
          <a:xfrm flipH="1">
            <a:off x="3962400" y="2971800"/>
            <a:ext cx="304800" cy="16764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160" name="Straight Arrow Connector 159"/>
          <p:cNvCxnSpPr>
            <a:stCxn id="152" idx="1"/>
            <a:endCxn id="159" idx="1"/>
          </p:cNvCxnSpPr>
          <p:nvPr/>
        </p:nvCxnSpPr>
        <p:spPr>
          <a:xfrm rot="10800000">
            <a:off x="4267201" y="3810000"/>
            <a:ext cx="409575" cy="1750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16200000" flipH="1">
            <a:off x="5786437" y="4672012"/>
            <a:ext cx="46672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70" idx="2"/>
          </p:cNvCxnSpPr>
          <p:nvPr/>
        </p:nvCxnSpPr>
        <p:spPr>
          <a:xfrm rot="16200000" flipH="1">
            <a:off x="7219757" y="4267006"/>
            <a:ext cx="319475" cy="42862"/>
          </a:xfrm>
          <a:prstGeom prst="line">
            <a:avLst/>
          </a:prstGeom>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867525" y="3851701"/>
            <a:ext cx="981075"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ints</a:t>
            </a:r>
          </a:p>
        </p:txBody>
      </p:sp>
      <p:sp>
        <p:nvSpPr>
          <p:cNvPr id="171" name="TextBox 170"/>
          <p:cNvSpPr txBox="1"/>
          <p:nvPr/>
        </p:nvSpPr>
        <p:spPr>
          <a:xfrm>
            <a:off x="6629400" y="4676775"/>
            <a:ext cx="1524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modules </a:t>
            </a:r>
          </a:p>
        </p:txBody>
      </p:sp>
      <p:sp>
        <p:nvSpPr>
          <p:cNvPr id="172" name="TextBox 171"/>
          <p:cNvSpPr txBox="1"/>
          <p:nvPr/>
        </p:nvSpPr>
        <p:spPr>
          <a:xfrm>
            <a:off x="4953000" y="4667250"/>
            <a:ext cx="15240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Number of words before module data</a:t>
            </a:r>
          </a:p>
        </p:txBody>
      </p:sp>
      <p:cxnSp>
        <p:nvCxnSpPr>
          <p:cNvPr id="182" name="Elbow Connector 60"/>
          <p:cNvCxnSpPr>
            <a:stCxn id="171" idx="3"/>
          </p:cNvCxnSpPr>
          <p:nvPr/>
        </p:nvCxnSpPr>
        <p:spPr>
          <a:xfrm flipH="1" flipV="1">
            <a:off x="7724776" y="4413677"/>
            <a:ext cx="428624" cy="401598"/>
          </a:xfrm>
          <a:prstGeom prst="bentConnector3">
            <a:avLst>
              <a:gd name="adj1" fmla="val -53333"/>
            </a:avLst>
          </a:prstGeom>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5514976" y="4274401"/>
            <a:ext cx="2209800" cy="277775"/>
            <a:chOff x="1600200" y="1770875"/>
            <a:chExt cx="2209800" cy="277775"/>
          </a:xfrm>
          <a:solidFill>
            <a:schemeClr val="bg1"/>
          </a:solidFill>
        </p:grpSpPr>
        <p:grpSp>
          <p:nvGrpSpPr>
            <p:cNvPr id="135" name="Group 62"/>
            <p:cNvGrpSpPr/>
            <p:nvPr/>
          </p:nvGrpSpPr>
          <p:grpSpPr>
            <a:xfrm>
              <a:off x="1600200" y="1771650"/>
              <a:ext cx="2209800" cy="277000"/>
              <a:chOff x="3276600" y="1371599"/>
              <a:chExt cx="2209800" cy="277000"/>
            </a:xfrm>
            <a:grpFill/>
          </p:grpSpPr>
          <p:sp>
            <p:nvSpPr>
              <p:cNvPr id="138" name="TextBox 137"/>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1          6             0x01        K</a:t>
                </a:r>
              </a:p>
            </p:txBody>
          </p:sp>
          <p:cxnSp>
            <p:nvCxnSpPr>
              <p:cNvPr id="139" name="Straight Connector 138"/>
              <p:cNvCxnSpPr>
                <a:stCxn id="138" idx="0"/>
                <a:endCxn id="138"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6" name="Straight Connector 135"/>
            <p:cNvCxnSpPr/>
            <p:nvPr/>
          </p:nvCxnSpPr>
          <p:spPr>
            <a:xfrm rot="16200000" flipH="1">
              <a:off x="3138100" y="1909375"/>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5" name="Curved Connector 114"/>
          <p:cNvCxnSpPr>
            <a:stCxn id="99" idx="3"/>
            <a:endCxn id="138" idx="1"/>
          </p:cNvCxnSpPr>
          <p:nvPr/>
        </p:nvCxnSpPr>
        <p:spPr>
          <a:xfrm>
            <a:off x="3886199" y="2853125"/>
            <a:ext cx="1628777" cy="1560552"/>
          </a:xfrm>
          <a:prstGeom prst="curvedConnector3">
            <a:avLst>
              <a:gd name="adj1" fmla="val 50000"/>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47" name="Straight Connector 146"/>
          <p:cNvCxnSpPr/>
          <p:nvPr/>
        </p:nvCxnSpPr>
        <p:spPr>
          <a:xfrm rot="16200000" flipH="1">
            <a:off x="5652700" y="44152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1842700" y="28531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1842701" y="17387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5334000" y="3686175"/>
            <a:ext cx="13716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1 in high bit if have non-module data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p:cNvGraphicFramePr>
            <a:graphicFrameLocks noGrp="1"/>
          </p:cNvGraphicFramePr>
          <p:nvPr/>
        </p:nvGraphicFramePr>
        <p:xfrm>
          <a:off x="4648200" y="431405"/>
          <a:ext cx="4175072" cy="1323704"/>
        </p:xfrm>
        <a:graphic>
          <a:graphicData uri="http://schemas.openxmlformats.org/drawingml/2006/table">
            <a:tbl>
              <a:tblPr firstRow="1" bandRow="1">
                <a:tableStyleId>{85BE263C-DBD7-4A20-BB59-AAB30ACAA65A}</a:tableStyleId>
              </a:tblPr>
              <a:tblGrid>
                <a:gridCol w="681268">
                  <a:extLst>
                    <a:ext uri="{9D8B030D-6E8A-4147-A177-3AD203B41FA5}">
                      <a16:colId xmlns:a16="http://schemas.microsoft.com/office/drawing/2014/main" val="20000"/>
                    </a:ext>
                  </a:extLst>
                </a:gridCol>
                <a:gridCol w="669273">
                  <a:extLst>
                    <a:ext uri="{9D8B030D-6E8A-4147-A177-3AD203B41FA5}">
                      <a16:colId xmlns:a16="http://schemas.microsoft.com/office/drawing/2014/main" val="20001"/>
                    </a:ext>
                  </a:extLst>
                </a:gridCol>
                <a:gridCol w="2824531">
                  <a:extLst>
                    <a:ext uri="{9D8B030D-6E8A-4147-A177-3AD203B41FA5}">
                      <a16:colId xmlns:a16="http://schemas.microsoft.com/office/drawing/2014/main" val="20002"/>
                    </a:ext>
                  </a:extLst>
                </a:gridCol>
              </a:tblGrid>
              <a:tr h="330926">
                <a:tc>
                  <a:txBody>
                    <a:bodyPr/>
                    <a:lstStyle/>
                    <a:p>
                      <a:pPr algn="l"/>
                      <a:r>
                        <a:rPr lang="en-US" sz="1200" dirty="0"/>
                        <a:t>31</a:t>
                      </a:r>
                      <a:r>
                        <a:rPr lang="en-US" sz="1200" baseline="30000" dirty="0"/>
                        <a:t>st</a:t>
                      </a:r>
                      <a:r>
                        <a:rPr lang="en-US" sz="1200" dirty="0"/>
                        <a:t>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4-bit data type (see chart)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26 - 0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dependent</a:t>
                      </a:r>
                      <a:r>
                        <a:rPr lang="en-US" sz="1200" baseline="0" dirty="0"/>
                        <a:t> data payload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3</a:t>
                      </a:r>
                      <a:r>
                        <a:rPr lang="en-US" sz="1200" baseline="0" dirty="0"/>
                        <a:t> 0 - 0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baseline="0" dirty="0"/>
                        <a:t>Data payload using last defined data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23" name="Table 22"/>
          <p:cNvGraphicFramePr>
            <a:graphicFrameLocks noGrp="1"/>
          </p:cNvGraphicFramePr>
          <p:nvPr/>
        </p:nvGraphicFramePr>
        <p:xfrm>
          <a:off x="381000" y="1676400"/>
          <a:ext cx="3886200" cy="182880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251460">
                <a:tc gridSpan="2">
                  <a:txBody>
                    <a:bodyPr/>
                    <a:lstStyle/>
                    <a:p>
                      <a:pPr algn="ctr"/>
                      <a:r>
                        <a:rPr lang="en-US" sz="1200" baseline="0" dirty="0"/>
                        <a:t>Data Type Values</a:t>
                      </a:r>
                    </a:p>
                  </a:txBody>
                  <a:tcPr/>
                </a:tc>
                <a:tc hMerge="1">
                  <a:txBody>
                    <a:bodyPr/>
                    <a:lstStyle/>
                    <a:p>
                      <a:endParaRPr lang="en-US" sz="1200" baseline="0" dirty="0"/>
                    </a:p>
                  </a:txBody>
                  <a:tcPr/>
                </a:tc>
                <a:extLst>
                  <a:ext uri="{0D108BD9-81ED-4DB2-BD59-A6C34878D82A}">
                    <a16:rowId xmlns:a16="http://schemas.microsoft.com/office/drawing/2014/main" val="10000"/>
                  </a:ext>
                </a:extLst>
              </a:tr>
              <a:tr h="1424940">
                <a:tc>
                  <a:txBody>
                    <a:bodyPr/>
                    <a:lstStyle/>
                    <a:p>
                      <a:r>
                        <a:rPr lang="en-US" sz="1200" baseline="0" dirty="0"/>
                        <a:t>0 – block header</a:t>
                      </a:r>
                    </a:p>
                    <a:p>
                      <a:r>
                        <a:rPr lang="en-US" sz="1200" baseline="0" dirty="0"/>
                        <a:t>1 – block trailer</a:t>
                      </a:r>
                    </a:p>
                    <a:p>
                      <a:r>
                        <a:rPr lang="en-US" sz="1200" baseline="0" dirty="0"/>
                        <a:t>2 – event header</a:t>
                      </a:r>
                    </a:p>
                    <a:p>
                      <a:r>
                        <a:rPr lang="en-US" sz="1200" baseline="0" dirty="0"/>
                        <a:t>3 – trigger time</a:t>
                      </a:r>
                    </a:p>
                    <a:p>
                      <a:r>
                        <a:rPr lang="en-US" sz="1200" baseline="0" dirty="0"/>
                        <a:t>4 – window raw data</a:t>
                      </a:r>
                    </a:p>
                    <a:p>
                      <a:r>
                        <a:rPr lang="en-US" sz="1200" baseline="0" dirty="0"/>
                        <a:t>5 – window sum</a:t>
                      </a:r>
                    </a:p>
                    <a:p>
                      <a:r>
                        <a:rPr lang="en-US" sz="1200" baseline="0" dirty="0"/>
                        <a:t>6 – pulse raw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7 – pulse integral</a:t>
                      </a:r>
                    </a:p>
                    <a:p>
                      <a:r>
                        <a:rPr lang="en-US" sz="1200" baseline="0" dirty="0"/>
                        <a:t>8 – pulse time</a:t>
                      </a:r>
                    </a:p>
                    <a:p>
                      <a:r>
                        <a:rPr lang="en-US" sz="1200" baseline="0" dirty="0"/>
                        <a:t>9 – streaming raw data</a:t>
                      </a:r>
                    </a:p>
                    <a:p>
                      <a:r>
                        <a:rPr lang="en-US" sz="1200" baseline="0" dirty="0"/>
                        <a:t>10 – 12 user defined</a:t>
                      </a:r>
                    </a:p>
                    <a:p>
                      <a:r>
                        <a:rPr lang="en-US" sz="1200" baseline="0" dirty="0"/>
                        <a:t>13 – event trailer (debug only)</a:t>
                      </a:r>
                    </a:p>
                    <a:p>
                      <a:r>
                        <a:rPr lang="en-US" sz="1200" baseline="0" dirty="0"/>
                        <a:t>14 – data not valid (empty module)</a:t>
                      </a:r>
                    </a:p>
                    <a:p>
                      <a:r>
                        <a:rPr lang="en-US" sz="1200" baseline="0" dirty="0"/>
                        <a:t>15 – filler (non-data) word</a:t>
                      </a:r>
                      <a:endParaRPr lang="en-US" sz="1200" dirty="0"/>
                    </a:p>
                    <a:p>
                      <a:endParaRPr lang="en-US" sz="1200" dirty="0"/>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4876800" y="1952625"/>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Trailer Word Format</a:t>
            </a:r>
          </a:p>
        </p:txBody>
      </p:sp>
      <p:graphicFrame>
        <p:nvGraphicFramePr>
          <p:cNvPr id="26" name="Table 25"/>
          <p:cNvGraphicFramePr>
            <a:graphicFrameLocks noGrp="1"/>
          </p:cNvGraphicFramePr>
          <p:nvPr/>
        </p:nvGraphicFramePr>
        <p:xfrm>
          <a:off x="4648200" y="2325520"/>
          <a:ext cx="4114800" cy="1780904"/>
        </p:xfrm>
        <a:graphic>
          <a:graphicData uri="http://schemas.openxmlformats.org/drawingml/2006/table">
            <a:tbl>
              <a:tblPr firstRow="1" bandRow="1">
                <a:tableStyleId>{85BE263C-DBD7-4A20-BB59-AAB30ACAA65A}</a:tableStyleId>
              </a:tblPr>
              <a:tblGrid>
                <a:gridCol w="685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30926">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This is a type defining</a:t>
                      </a:r>
                      <a:r>
                        <a:rPr lang="en-US" sz="1200" baseline="0" dirty="0"/>
                        <a:t> word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 block trailer</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26 –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Slot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r>
                        <a:rPr lang="en-US" sz="1200" dirty="0"/>
                        <a:t>21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Total # of words in block of 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Number</a:t>
                      </a:r>
                      <a:r>
                        <a:rPr lang="en-US" sz="1200" baseline="0" dirty="0"/>
                        <a:t> of 32 bit words in block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27" name="TextBox 26"/>
          <p:cNvSpPr txBox="1"/>
          <p:nvPr/>
        </p:nvSpPr>
        <p:spPr>
          <a:xfrm>
            <a:off x="571500" y="382899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Header Word Format</a:t>
            </a:r>
          </a:p>
        </p:txBody>
      </p:sp>
      <p:graphicFrame>
        <p:nvGraphicFramePr>
          <p:cNvPr id="28" name="Table 27"/>
          <p:cNvGraphicFramePr>
            <a:graphicFrameLocks noGrp="1"/>
          </p:cNvGraphicFramePr>
          <p:nvPr/>
        </p:nvGraphicFramePr>
        <p:xfrm>
          <a:off x="419100" y="4219575"/>
          <a:ext cx="3810000" cy="2438400"/>
        </p:xfrm>
        <a:graphic>
          <a:graphicData uri="http://schemas.openxmlformats.org/drawingml/2006/table">
            <a:tbl>
              <a:tblPr firstRow="1" bandRow="1">
                <a:tableStyleId>{85BE263C-DBD7-4A20-BB59-AAB30ACAA65A}</a:tableStyleId>
              </a:tblPr>
              <a:tblGrid>
                <a:gridCol w="6477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tblGrid>
              <a:tr h="330926">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This is a type defining</a:t>
                      </a:r>
                      <a:r>
                        <a:rPr lang="en-US" sz="1200" baseline="0" dirty="0"/>
                        <a:t> word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 block header</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26 –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Slot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r>
                        <a:rPr lang="en-US" sz="1200" dirty="0"/>
                        <a:t>21 – 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Event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Number</a:t>
                      </a:r>
                      <a:r>
                        <a:rPr lang="en-US" sz="1200" baseline="0" dirty="0"/>
                        <a:t> of events in block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r>
                        <a:rPr lang="en-US" sz="1200" dirty="0"/>
                        <a:t>13 –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Module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0=FADC250,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r>
                        <a:rPr lang="en-US" sz="1200" dirty="0"/>
                        <a:t>11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Event block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Used to align block when building 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9" name="TextBox 8"/>
          <p:cNvSpPr txBox="1"/>
          <p:nvPr/>
        </p:nvSpPr>
        <p:spPr>
          <a:xfrm>
            <a:off x="4876800" y="43053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Event Header Word Format</a:t>
            </a:r>
          </a:p>
        </p:txBody>
      </p:sp>
      <p:sp>
        <p:nvSpPr>
          <p:cNvPr id="12" name="TextBox 11"/>
          <p:cNvSpPr txBox="1"/>
          <p:nvPr/>
        </p:nvSpPr>
        <p:spPr>
          <a:xfrm>
            <a:off x="4876800" y="762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General Data Word Format</a:t>
            </a:r>
          </a:p>
        </p:txBody>
      </p:sp>
      <p:sp>
        <p:nvSpPr>
          <p:cNvPr id="15" name="TextBox 14"/>
          <p:cNvSpPr txBox="1"/>
          <p:nvPr/>
        </p:nvSpPr>
        <p:spPr>
          <a:xfrm>
            <a:off x="1143000" y="609600"/>
            <a:ext cx="2133600"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800" b="1" dirty="0">
                <a:latin typeface="Arial" pitchFamily="34" charset="0"/>
                <a:cs typeface="Arial" pitchFamily="34" charset="0"/>
              </a:rPr>
              <a:t>FADC 250</a:t>
            </a:r>
          </a:p>
        </p:txBody>
      </p:sp>
      <p:graphicFrame>
        <p:nvGraphicFramePr>
          <p:cNvPr id="16" name="Table 15"/>
          <p:cNvGraphicFramePr>
            <a:graphicFrameLocks noGrp="1"/>
          </p:cNvGraphicFramePr>
          <p:nvPr/>
        </p:nvGraphicFramePr>
        <p:xfrm>
          <a:off x="4648200" y="4676835"/>
          <a:ext cx="4114800" cy="1981200"/>
        </p:xfrm>
        <a:graphic>
          <a:graphicData uri="http://schemas.openxmlformats.org/drawingml/2006/table">
            <a:tbl>
              <a:tblPr firstRow="1" bandRow="1">
                <a:tableStyleId>{85BE263C-DBD7-4A20-BB59-AAB30ACAA65A}</a:tableStyleId>
              </a:tblPr>
              <a:tblGrid>
                <a:gridCol w="685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30926">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This is a type defining</a:t>
                      </a:r>
                      <a:r>
                        <a:rPr lang="en-US" sz="1200" baseline="0" dirty="0"/>
                        <a:t> word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 event header</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26 –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Slot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6570">
                <a:tc>
                  <a:txBody>
                    <a:bodyPr/>
                    <a:lstStyle/>
                    <a:p>
                      <a:r>
                        <a:rPr lang="en-US" sz="1200" dirty="0"/>
                        <a:t>21 –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Module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0=FADC250,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0926">
                <a:tc>
                  <a:txBody>
                    <a:bodyPr/>
                    <a:lstStyle/>
                    <a:p>
                      <a:r>
                        <a:rPr lang="en-US" sz="1200" dirty="0"/>
                        <a:t>19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Trigger</a:t>
                      </a:r>
                      <a:r>
                        <a:rPr lang="en-US" sz="1200" baseline="0" dirty="0"/>
                        <a:t> number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baseline="0" dirty="0"/>
                        <a:t>ADC processing chip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02187" y="704690"/>
            <a:ext cx="2381250"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Streaming Format </a:t>
            </a:r>
            <a:r>
              <a:rPr lang="en-US" sz="1400" b="1" dirty="0">
                <a:latin typeface="Arial" pitchFamily="34" charset="0"/>
                <a:cs typeface="Arial" pitchFamily="34" charset="0"/>
              </a:rPr>
              <a:t>proposed by</a:t>
            </a:r>
          </a:p>
          <a:p>
            <a:pPr algn="ctr"/>
            <a:r>
              <a:rPr lang="en-US" sz="1400" b="1" dirty="0">
                <a:latin typeface="Arial" pitchFamily="34" charset="0"/>
                <a:cs typeface="Arial" pitchFamily="34" charset="0"/>
              </a:rPr>
              <a:t>Graham </a:t>
            </a:r>
            <a:r>
              <a:rPr lang="en-US" sz="1400" b="1" dirty="0" err="1">
                <a:latin typeface="Arial" pitchFamily="34" charset="0"/>
                <a:cs typeface="Arial" pitchFamily="34" charset="0"/>
              </a:rPr>
              <a:t>Heyes</a:t>
            </a:r>
            <a:endParaRPr lang="en-US" sz="1400" b="1" dirty="0">
              <a:latin typeface="Arial" pitchFamily="34" charset="0"/>
              <a:cs typeface="Arial" pitchFamily="34" charset="0"/>
            </a:endParaRPr>
          </a:p>
        </p:txBody>
      </p:sp>
      <p:sp>
        <p:nvSpPr>
          <p:cNvPr id="102" name="TextBox 101"/>
          <p:cNvSpPr txBox="1"/>
          <p:nvPr/>
        </p:nvSpPr>
        <p:spPr>
          <a:xfrm>
            <a:off x="4953000" y="5300441"/>
            <a:ext cx="1524000" cy="584775"/>
          </a:xfrm>
          <a:prstGeom prst="rect">
            <a:avLst/>
          </a:prstGeom>
          <a:noFill/>
          <a:ln>
            <a:noFill/>
            <a:prstDash val="dash"/>
          </a:ln>
        </p:spPr>
        <p:txBody>
          <a:bodyPr wrap="square" rtlCol="0">
            <a:spAutoFit/>
          </a:bodyPr>
          <a:lstStyle/>
          <a:p>
            <a:pPr algn="ctr"/>
            <a:r>
              <a:rPr lang="en-US" sz="1600" dirty="0">
                <a:solidFill>
                  <a:srgbClr val="009E00"/>
                </a:solidFill>
              </a:rPr>
              <a:t>Uncompressed</a:t>
            </a:r>
          </a:p>
          <a:p>
            <a:pPr algn="ctr"/>
            <a:r>
              <a:rPr lang="en-US" sz="1600" dirty="0">
                <a:solidFill>
                  <a:srgbClr val="009E00"/>
                </a:solidFill>
              </a:rPr>
              <a:t>Payload Length</a:t>
            </a:r>
          </a:p>
        </p:txBody>
      </p:sp>
      <p:sp>
        <p:nvSpPr>
          <p:cNvPr id="235" name="Left Brace 234"/>
          <p:cNvSpPr/>
          <p:nvPr/>
        </p:nvSpPr>
        <p:spPr>
          <a:xfrm flipH="1">
            <a:off x="4648200" y="4782742"/>
            <a:ext cx="381000" cy="15696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830443" y="4982797"/>
            <a:ext cx="1219200" cy="830997"/>
          </a:xfrm>
          <a:prstGeom prst="rect">
            <a:avLst/>
          </a:prstGeom>
          <a:noFill/>
          <a:ln>
            <a:noFill/>
            <a:prstDash val="dash"/>
          </a:ln>
        </p:spPr>
        <p:txBody>
          <a:bodyPr wrap="square" rtlCol="0">
            <a:spAutoFit/>
          </a:bodyPr>
          <a:lstStyle/>
          <a:p>
            <a:pPr algn="ctr"/>
            <a:r>
              <a:rPr lang="en-US" sz="1600" dirty="0">
                <a:solidFill>
                  <a:srgbClr val="009E00"/>
                </a:solidFill>
              </a:rPr>
              <a:t>Compressed</a:t>
            </a:r>
          </a:p>
          <a:p>
            <a:pPr algn="ctr"/>
            <a:r>
              <a:rPr lang="en-US" sz="1600" dirty="0">
                <a:solidFill>
                  <a:srgbClr val="009E00"/>
                </a:solidFill>
              </a:rPr>
              <a:t>Payload Length</a:t>
            </a:r>
          </a:p>
        </p:txBody>
      </p:sp>
      <p:sp>
        <p:nvSpPr>
          <p:cNvPr id="112" name="Left Brace 111"/>
          <p:cNvSpPr/>
          <p:nvPr/>
        </p:nvSpPr>
        <p:spPr>
          <a:xfrm>
            <a:off x="2087743" y="4802477"/>
            <a:ext cx="304800" cy="995929"/>
          </a:xfrm>
          <a:prstGeom prst="leftBrace">
            <a:avLst>
              <a:gd name="adj1" fmla="val 64583"/>
              <a:gd name="adj2" fmla="val 50000"/>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2438400" y="1826194"/>
            <a:ext cx="2209800" cy="48032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18" name="TextBox 117"/>
          <p:cNvSpPr txBox="1"/>
          <p:nvPr/>
        </p:nvSpPr>
        <p:spPr>
          <a:xfrm>
            <a:off x="2438400" y="182619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Source ID</a:t>
            </a:r>
          </a:p>
        </p:txBody>
      </p:sp>
      <p:sp>
        <p:nvSpPr>
          <p:cNvPr id="119" name="TextBox 118"/>
          <p:cNvSpPr txBox="1"/>
          <p:nvPr/>
        </p:nvSpPr>
        <p:spPr>
          <a:xfrm>
            <a:off x="2438400" y="2106796"/>
            <a:ext cx="2209800" cy="276999"/>
          </a:xfrm>
          <a:prstGeom prst="rect">
            <a:avLst/>
          </a:prstGeom>
          <a:noFill/>
          <a:ln w="19050">
            <a:solidFill>
              <a:schemeClr val="tx1"/>
            </a:solidFill>
          </a:ln>
        </p:spPr>
        <p:txBody>
          <a:bodyPr wrap="square" rtlCol="0">
            <a:spAutoFit/>
          </a:bodyPr>
          <a:lstStyle/>
          <a:p>
            <a:pPr algn="ctr"/>
            <a:r>
              <a:rPr lang="en-US" sz="1200" b="1">
                <a:latin typeface="Arial" pitchFamily="34" charset="0"/>
                <a:cs typeface="Arial" pitchFamily="34" charset="0"/>
              </a:rPr>
              <a:t>Magic Number</a:t>
            </a:r>
            <a:endParaRPr lang="en-US" sz="1200" b="1" dirty="0">
              <a:latin typeface="Arial" pitchFamily="34" charset="0"/>
              <a:cs typeface="Arial" pitchFamily="34" charset="0"/>
            </a:endParaRPr>
          </a:p>
        </p:txBody>
      </p:sp>
      <p:sp>
        <p:nvSpPr>
          <p:cNvPr id="120" name="TextBox 119"/>
          <p:cNvSpPr txBox="1"/>
          <p:nvPr/>
        </p:nvSpPr>
        <p:spPr>
          <a:xfrm>
            <a:off x="2438400" y="4782743"/>
            <a:ext cx="1132405" cy="1015663"/>
          </a:xfrm>
          <a:prstGeom prst="rect">
            <a:avLst/>
          </a:prstGeom>
          <a:solidFill>
            <a:srgbClr val="FFC0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21" name="TextBox 120"/>
          <p:cNvSpPr txBox="1"/>
          <p:nvPr/>
        </p:nvSpPr>
        <p:spPr>
          <a:xfrm>
            <a:off x="3580330" y="4782742"/>
            <a:ext cx="1067870" cy="1569660"/>
          </a:xfrm>
          <a:prstGeom prst="rect">
            <a:avLst/>
          </a:prstGeom>
          <a:solidFill>
            <a:srgbClr val="FFFF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Uncompressed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71" name="TextBox 170"/>
          <p:cNvSpPr txBox="1"/>
          <p:nvPr/>
        </p:nvSpPr>
        <p:spPr>
          <a:xfrm>
            <a:off x="2438400" y="2377032"/>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Total Len (bytes)</a:t>
            </a:r>
          </a:p>
        </p:txBody>
      </p:sp>
      <p:sp>
        <p:nvSpPr>
          <p:cNvPr id="161" name="TextBox 160"/>
          <p:cNvSpPr txBox="1"/>
          <p:nvPr/>
        </p:nvSpPr>
        <p:spPr>
          <a:xfrm>
            <a:off x="2438400" y="2939819"/>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Compressed Len (bytes)</a:t>
            </a:r>
          </a:p>
        </p:txBody>
      </p:sp>
      <p:sp>
        <p:nvSpPr>
          <p:cNvPr id="162" name="TextBox 161"/>
          <p:cNvSpPr txBox="1"/>
          <p:nvPr/>
        </p:nvSpPr>
        <p:spPr>
          <a:xfrm>
            <a:off x="2438400" y="321643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Format Version</a:t>
            </a:r>
          </a:p>
        </p:txBody>
      </p:sp>
      <p:sp>
        <p:nvSpPr>
          <p:cNvPr id="163" name="TextBox 162"/>
          <p:cNvSpPr txBox="1"/>
          <p:nvPr/>
        </p:nvSpPr>
        <p:spPr>
          <a:xfrm>
            <a:off x="2438400" y="3951745"/>
            <a:ext cx="2209800" cy="830997"/>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Timestamp (128 bit) =</a:t>
            </a:r>
          </a:p>
          <a:p>
            <a:pPr algn="ctr"/>
            <a:r>
              <a:rPr lang="en-US" sz="1200" b="1" dirty="0">
                <a:latin typeface="Arial" pitchFamily="34" charset="0"/>
                <a:cs typeface="Arial" pitchFamily="34" charset="0"/>
              </a:rPr>
              <a:t>Seconds (64 bits)</a:t>
            </a:r>
          </a:p>
          <a:p>
            <a:pPr algn="ctr"/>
            <a:r>
              <a:rPr lang="en-US" sz="1200" b="1" dirty="0">
                <a:latin typeface="Arial" pitchFamily="34" charset="0"/>
                <a:cs typeface="Arial" pitchFamily="34" charset="0"/>
              </a:rPr>
              <a:t>Nanoseconds (64 bits)</a:t>
            </a:r>
          </a:p>
        </p:txBody>
      </p:sp>
      <p:sp>
        <p:nvSpPr>
          <p:cNvPr id="167" name="TextBox 166"/>
          <p:cNvSpPr txBox="1"/>
          <p:nvPr/>
        </p:nvSpPr>
        <p:spPr>
          <a:xfrm>
            <a:off x="2438400" y="2654031"/>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Len (bytes)</a:t>
            </a:r>
          </a:p>
        </p:txBody>
      </p:sp>
      <p:sp>
        <p:nvSpPr>
          <p:cNvPr id="103" name="TextBox 102"/>
          <p:cNvSpPr txBox="1"/>
          <p:nvPr/>
        </p:nvSpPr>
        <p:spPr>
          <a:xfrm>
            <a:off x="2438400" y="3493430"/>
            <a:ext cx="2219325"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Record Count (64 bit)</a:t>
            </a:r>
          </a:p>
          <a:p>
            <a:pPr algn="ctr"/>
            <a:endParaRPr lang="en-US" sz="1200" b="1" dirty="0">
              <a:latin typeface="Arial" pitchFamily="34" charset="0"/>
              <a:cs typeface="Arial" pitchFamily="34" charset="0"/>
            </a:endParaRPr>
          </a:p>
        </p:txBody>
      </p:sp>
      <p:sp>
        <p:nvSpPr>
          <p:cNvPr id="110" name="Left Brace 109"/>
          <p:cNvSpPr/>
          <p:nvPr/>
        </p:nvSpPr>
        <p:spPr>
          <a:xfrm flipH="1">
            <a:off x="6258871" y="1838032"/>
            <a:ext cx="381000" cy="47778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TextBox 112"/>
          <p:cNvSpPr txBox="1"/>
          <p:nvPr/>
        </p:nvSpPr>
        <p:spPr>
          <a:xfrm>
            <a:off x="2438400" y="6352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Padding</a:t>
            </a:r>
          </a:p>
        </p:txBody>
      </p:sp>
      <p:cxnSp>
        <p:nvCxnSpPr>
          <p:cNvPr id="9" name="Straight Connector 8"/>
          <p:cNvCxnSpPr/>
          <p:nvPr/>
        </p:nvCxnSpPr>
        <p:spPr>
          <a:xfrm>
            <a:off x="4876800" y="6629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1826194"/>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639871" y="4082816"/>
            <a:ext cx="1279990" cy="338554"/>
          </a:xfrm>
          <a:prstGeom prst="rect">
            <a:avLst/>
          </a:prstGeom>
          <a:noFill/>
          <a:ln>
            <a:noFill/>
            <a:prstDash val="dash"/>
          </a:ln>
        </p:spPr>
        <p:txBody>
          <a:bodyPr wrap="square" rtlCol="0">
            <a:spAutoFit/>
          </a:bodyPr>
          <a:lstStyle/>
          <a:p>
            <a:pPr algn="ctr"/>
            <a:r>
              <a:rPr lang="en-US" sz="1600" dirty="0">
                <a:solidFill>
                  <a:srgbClr val="009E00"/>
                </a:solidFill>
              </a:rPr>
              <a:t>Total Length</a:t>
            </a:r>
          </a:p>
        </p:txBody>
      </p:sp>
      <p:grpSp>
        <p:nvGrpSpPr>
          <p:cNvPr id="12" name="Group 11"/>
          <p:cNvGrpSpPr/>
          <p:nvPr/>
        </p:nvGrpSpPr>
        <p:grpSpPr>
          <a:xfrm>
            <a:off x="1308146" y="273550"/>
            <a:ext cx="4544367" cy="3124200"/>
            <a:chOff x="1162050" y="838200"/>
            <a:chExt cx="4544367" cy="3124200"/>
          </a:xfrm>
        </p:grpSpPr>
        <p:sp>
          <p:nvSpPr>
            <p:cNvPr id="129" name="Rectangle 128"/>
            <p:cNvSpPr/>
            <p:nvPr/>
          </p:nvSpPr>
          <p:spPr>
            <a:xfrm>
              <a:off x="2209800" y="1828800"/>
              <a:ext cx="2438400"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MSB (31)                 LSB(0)</a:t>
              </a:r>
            </a:p>
          </p:txBody>
        </p:sp>
        <p:cxnSp>
          <p:nvCxnSpPr>
            <p:cNvPr id="131" name="Straight Arrow Connector 130"/>
            <p:cNvCxnSpPr/>
            <p:nvPr/>
          </p:nvCxnSpPr>
          <p:spPr>
            <a:xfrm>
              <a:off x="41148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22860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19200" y="976699"/>
              <a:ext cx="1066804" cy="1385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19200" y="2393450"/>
              <a:ext cx="914404" cy="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162050" y="2514600"/>
              <a:ext cx="990600" cy="523220"/>
            </a:xfrm>
            <a:prstGeom prst="rect">
              <a:avLst/>
            </a:prstGeom>
            <a:noFill/>
            <a:ln w="3175">
              <a:noFill/>
              <a:prstDash val="lgDash"/>
            </a:ln>
          </p:spPr>
          <p:txBody>
            <a:bodyPr wrap="square" rtlCol="0">
              <a:spAutoFit/>
            </a:bodyPr>
            <a:lstStyle/>
            <a:p>
              <a:pPr algn="ctr"/>
              <a:r>
                <a:rPr lang="en-US" sz="1400" dirty="0">
                  <a:solidFill>
                    <a:srgbClr val="0070C0"/>
                  </a:solidFill>
                </a:rPr>
                <a:t>Increasing Memory</a:t>
              </a:r>
            </a:p>
          </p:txBody>
        </p:sp>
        <p:cxnSp>
          <p:nvCxnSpPr>
            <p:cNvPr id="138" name="Straight Arrow Connector 137"/>
            <p:cNvCxnSpPr/>
            <p:nvPr/>
          </p:nvCxnSpPr>
          <p:spPr>
            <a:xfrm>
              <a:off x="1676400" y="31242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1524000" y="838200"/>
              <a:ext cx="251460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BIG endian</a:t>
              </a:r>
            </a:p>
          </p:txBody>
        </p:sp>
        <p:cxnSp>
          <p:nvCxnSpPr>
            <p:cNvPr id="140" name="Straight Arrow Connector 139"/>
            <p:cNvCxnSpPr/>
            <p:nvPr/>
          </p:nvCxnSpPr>
          <p:spPr>
            <a:xfrm>
              <a:off x="4114800" y="990600"/>
              <a:ext cx="1095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4487221" y="864781"/>
              <a:ext cx="1219196" cy="1537902"/>
            </a:xfrm>
            <a:prstGeom prst="line">
              <a:avLst/>
            </a:prstGeom>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495550" y="1140023"/>
              <a:ext cx="283845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LITTLE endian</a:t>
              </a:r>
            </a:p>
          </p:txBody>
        </p:sp>
        <p:cxnSp>
          <p:nvCxnSpPr>
            <p:cNvPr id="144" name="Straight Arrow Connector 143"/>
            <p:cNvCxnSpPr/>
            <p:nvPr/>
          </p:nvCxnSpPr>
          <p:spPr>
            <a:xfrm flipH="1">
              <a:off x="1657350" y="1293911"/>
              <a:ext cx="7954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683148" y="1983166"/>
            <a:ext cx="2174852" cy="11838"/>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682216" y="1824314"/>
            <a:ext cx="1801866" cy="584775"/>
          </a:xfrm>
          <a:prstGeom prst="rect">
            <a:avLst/>
          </a:prstGeom>
          <a:noFill/>
          <a:ln>
            <a:noFill/>
            <a:prstDash val="dash"/>
          </a:ln>
        </p:spPr>
        <p:txBody>
          <a:bodyPr wrap="square" rtlCol="0">
            <a:spAutoFit/>
          </a:bodyPr>
          <a:lstStyle/>
          <a:p>
            <a:pPr algn="ctr"/>
            <a:r>
              <a:rPr lang="en-US" sz="1600" dirty="0">
                <a:solidFill>
                  <a:schemeClr val="accent6">
                    <a:lumMod val="75000"/>
                  </a:schemeClr>
                </a:solidFill>
              </a:rPr>
              <a:t>First to simplify routing</a:t>
            </a:r>
          </a:p>
        </p:txBody>
      </p:sp>
      <p:cxnSp>
        <p:nvCxnSpPr>
          <p:cNvPr id="149" name="Straight Arrow Connector 148"/>
          <p:cNvCxnSpPr/>
          <p:nvPr/>
        </p:nvCxnSpPr>
        <p:spPr>
          <a:xfrm>
            <a:off x="4683148" y="2259171"/>
            <a:ext cx="1883163" cy="261685"/>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6449371" y="2364960"/>
            <a:ext cx="2682345" cy="584775"/>
          </a:xfrm>
          <a:prstGeom prst="rect">
            <a:avLst/>
          </a:prstGeom>
          <a:noFill/>
          <a:ln>
            <a:noFill/>
            <a:prstDash val="dash"/>
          </a:ln>
        </p:spPr>
        <p:txBody>
          <a:bodyPr wrap="square" rtlCol="0">
            <a:spAutoFit/>
          </a:bodyPr>
          <a:lstStyle/>
          <a:p>
            <a:pPr algn="ctr"/>
            <a:r>
              <a:rPr lang="en-US" sz="1600" dirty="0">
                <a:solidFill>
                  <a:schemeClr val="accent6">
                    <a:lumMod val="75000"/>
                  </a:schemeClr>
                </a:solidFill>
              </a:rPr>
              <a:t>Filter out rogue connections</a:t>
            </a:r>
            <a:r>
              <a:rPr lang="en-US" sz="1600">
                <a:solidFill>
                  <a:schemeClr val="accent6">
                    <a:lumMod val="75000"/>
                  </a:schemeClr>
                </a:solidFill>
              </a:rPr>
              <a:t>, endian considerations</a:t>
            </a:r>
            <a:endParaRPr lang="en-US" sz="1600" dirty="0">
              <a:solidFill>
                <a:schemeClr val="accent6">
                  <a:lumMod val="75000"/>
                </a:schemeClr>
              </a:solidFill>
            </a:endParaRPr>
          </a:p>
        </p:txBody>
      </p:sp>
    </p:spTree>
    <p:extLst>
      <p:ext uri="{BB962C8B-B14F-4D97-AF65-F5344CB8AC3E}">
        <p14:creationId xmlns:p14="http://schemas.microsoft.com/office/powerpoint/2010/main" val="1066619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0142" y="304800"/>
            <a:ext cx="3947467"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Possible Streaming Format</a:t>
            </a:r>
            <a:endParaRPr lang="en-US" sz="1400" b="1" dirty="0">
              <a:latin typeface="Arial" pitchFamily="34" charset="0"/>
              <a:cs typeface="Arial" pitchFamily="34" charset="0"/>
            </a:endParaRPr>
          </a:p>
        </p:txBody>
      </p:sp>
      <p:sp>
        <p:nvSpPr>
          <p:cNvPr id="5" name="TextBox 4"/>
          <p:cNvSpPr txBox="1"/>
          <p:nvPr/>
        </p:nvSpPr>
        <p:spPr>
          <a:xfrm>
            <a:off x="4813012" y="4749469"/>
            <a:ext cx="990600" cy="584775"/>
          </a:xfrm>
          <a:prstGeom prst="rect">
            <a:avLst/>
          </a:prstGeom>
          <a:noFill/>
          <a:ln>
            <a:noFill/>
            <a:prstDash val="dash"/>
          </a:ln>
        </p:spPr>
        <p:txBody>
          <a:bodyPr wrap="square" rtlCol="0">
            <a:spAutoFit/>
          </a:bodyPr>
          <a:lstStyle/>
          <a:p>
            <a:pPr algn="ctr"/>
            <a:r>
              <a:rPr lang="en-US" sz="1600" dirty="0">
                <a:solidFill>
                  <a:srgbClr val="009E00"/>
                </a:solidFill>
              </a:rPr>
              <a:t>Payload Length</a:t>
            </a:r>
          </a:p>
        </p:txBody>
      </p:sp>
      <p:sp>
        <p:nvSpPr>
          <p:cNvPr id="6" name="Left Brace 5"/>
          <p:cNvSpPr/>
          <p:nvPr/>
        </p:nvSpPr>
        <p:spPr>
          <a:xfrm flipH="1">
            <a:off x="4508212" y="4231770"/>
            <a:ext cx="381000" cy="15696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71070" y="1641962"/>
            <a:ext cx="1630543" cy="954107"/>
          </a:xfrm>
          <a:prstGeom prst="rect">
            <a:avLst/>
          </a:prstGeom>
          <a:noFill/>
          <a:ln>
            <a:noFill/>
            <a:prstDash val="dash"/>
          </a:ln>
        </p:spPr>
        <p:txBody>
          <a:bodyPr wrap="square" rtlCol="0">
            <a:spAutoFit/>
          </a:bodyPr>
          <a:lstStyle/>
          <a:p>
            <a:pPr algn="ctr"/>
            <a:r>
              <a:rPr lang="en-US" sz="1400" dirty="0">
                <a:solidFill>
                  <a:schemeClr val="accent2">
                    <a:lumMod val="75000"/>
                  </a:schemeClr>
                </a:solidFill>
              </a:rPr>
              <a:t>Compression type,</a:t>
            </a:r>
          </a:p>
          <a:p>
            <a:pPr algn="ctr"/>
            <a:r>
              <a:rPr lang="en-US" sz="1400" dirty="0">
                <a:solidFill>
                  <a:schemeClr val="accent2">
                    <a:lumMod val="75000"/>
                  </a:schemeClr>
                </a:solidFill>
              </a:rPr>
              <a:t>Source type,</a:t>
            </a:r>
          </a:p>
          <a:p>
            <a:pPr algn="ctr"/>
            <a:r>
              <a:rPr lang="en-US" sz="1400" dirty="0">
                <a:solidFill>
                  <a:schemeClr val="accent2">
                    <a:lumMod val="75000"/>
                  </a:schemeClr>
                </a:solidFill>
              </a:rPr>
              <a:t>Data structure,</a:t>
            </a:r>
          </a:p>
          <a:p>
            <a:pPr algn="ctr"/>
            <a:r>
              <a:rPr lang="mr-IN" sz="1400" dirty="0">
                <a:solidFill>
                  <a:schemeClr val="accent2">
                    <a:lumMod val="75000"/>
                  </a:schemeClr>
                </a:solidFill>
              </a:rPr>
              <a:t>…</a:t>
            </a:r>
            <a:endParaRPr lang="en-US" sz="1400" dirty="0">
              <a:solidFill>
                <a:schemeClr val="accent2">
                  <a:lumMod val="75000"/>
                </a:schemeClr>
              </a:solidFill>
            </a:endParaRPr>
          </a:p>
        </p:txBody>
      </p:sp>
      <p:sp>
        <p:nvSpPr>
          <p:cNvPr id="8" name="Left Brace 7"/>
          <p:cNvSpPr/>
          <p:nvPr/>
        </p:nvSpPr>
        <p:spPr>
          <a:xfrm>
            <a:off x="1947755" y="4251505"/>
            <a:ext cx="304800" cy="995929"/>
          </a:xfrm>
          <a:prstGeom prst="leftBrace">
            <a:avLst>
              <a:gd name="adj1" fmla="val 64583"/>
              <a:gd name="adj2" fmla="val 50000"/>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9" name="Rectangle 8"/>
          <p:cNvSpPr/>
          <p:nvPr/>
        </p:nvSpPr>
        <p:spPr>
          <a:xfrm>
            <a:off x="2301410" y="990601"/>
            <a:ext cx="2209800" cy="50878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0" name="TextBox 9"/>
          <p:cNvSpPr txBox="1"/>
          <p:nvPr/>
        </p:nvSpPr>
        <p:spPr>
          <a:xfrm>
            <a:off x="2298412" y="9906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Magic Number</a:t>
            </a:r>
          </a:p>
        </p:txBody>
      </p:sp>
      <p:sp>
        <p:nvSpPr>
          <p:cNvPr id="11" name="TextBox 10"/>
          <p:cNvSpPr txBox="1"/>
          <p:nvPr/>
        </p:nvSpPr>
        <p:spPr>
          <a:xfrm>
            <a:off x="2298412" y="127120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Format Version</a:t>
            </a:r>
          </a:p>
        </p:txBody>
      </p:sp>
      <p:sp>
        <p:nvSpPr>
          <p:cNvPr id="12" name="TextBox 11"/>
          <p:cNvSpPr txBox="1"/>
          <p:nvPr/>
        </p:nvSpPr>
        <p:spPr>
          <a:xfrm>
            <a:off x="2298412" y="4231771"/>
            <a:ext cx="1132405" cy="1015663"/>
          </a:xfrm>
          <a:prstGeom prst="rect">
            <a:avLst/>
          </a:prstGeom>
          <a:solidFill>
            <a:srgbClr val="FFC0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3" name="TextBox 12"/>
          <p:cNvSpPr txBox="1"/>
          <p:nvPr/>
        </p:nvSpPr>
        <p:spPr>
          <a:xfrm>
            <a:off x="3440342" y="4231770"/>
            <a:ext cx="1067870" cy="1569660"/>
          </a:xfrm>
          <a:prstGeom prst="rect">
            <a:avLst/>
          </a:prstGeom>
          <a:solidFill>
            <a:srgbClr val="FFFF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Uncompressed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6" name="TextBox 15"/>
          <p:cNvSpPr txBox="1"/>
          <p:nvPr/>
        </p:nvSpPr>
        <p:spPr>
          <a:xfrm>
            <a:off x="2298412" y="155372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Source ID</a:t>
            </a:r>
          </a:p>
        </p:txBody>
      </p:sp>
      <p:sp>
        <p:nvSpPr>
          <p:cNvPr id="17" name="TextBox 16"/>
          <p:cNvSpPr txBox="1"/>
          <p:nvPr/>
        </p:nvSpPr>
        <p:spPr>
          <a:xfrm>
            <a:off x="2298412" y="3400773"/>
            <a:ext cx="2209800" cy="830997"/>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Timestamp (128 bit)</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9" name="TextBox 18"/>
          <p:cNvSpPr txBox="1"/>
          <p:nvPr/>
        </p:nvSpPr>
        <p:spPr>
          <a:xfrm>
            <a:off x="2298412" y="2942458"/>
            <a:ext cx="2219325"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Record Count (64 bit)</a:t>
            </a:r>
          </a:p>
          <a:p>
            <a:pPr algn="ctr"/>
            <a:endParaRPr lang="en-US" sz="1200" b="1" dirty="0">
              <a:latin typeface="Arial" pitchFamily="34" charset="0"/>
              <a:cs typeface="Arial" pitchFamily="34" charset="0"/>
            </a:endParaRPr>
          </a:p>
        </p:txBody>
      </p:sp>
      <p:sp>
        <p:nvSpPr>
          <p:cNvPr id="20" name="Left Brace 19"/>
          <p:cNvSpPr/>
          <p:nvPr/>
        </p:nvSpPr>
        <p:spPr>
          <a:xfrm flipH="1">
            <a:off x="5806610" y="990601"/>
            <a:ext cx="381000" cy="5087827"/>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298412" y="580142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Padding</a:t>
            </a:r>
          </a:p>
        </p:txBody>
      </p:sp>
      <p:cxnSp>
        <p:nvCxnSpPr>
          <p:cNvPr id="22" name="Straight Connector 21"/>
          <p:cNvCxnSpPr/>
          <p:nvPr/>
        </p:nvCxnSpPr>
        <p:spPr>
          <a:xfrm>
            <a:off x="4621393" y="6078428"/>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13012" y="990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87610" y="3451526"/>
            <a:ext cx="1279990" cy="338554"/>
          </a:xfrm>
          <a:prstGeom prst="rect">
            <a:avLst/>
          </a:prstGeom>
          <a:noFill/>
          <a:ln>
            <a:noFill/>
            <a:prstDash val="dash"/>
          </a:ln>
        </p:spPr>
        <p:txBody>
          <a:bodyPr wrap="square" rtlCol="0">
            <a:spAutoFit/>
          </a:bodyPr>
          <a:lstStyle/>
          <a:p>
            <a:pPr algn="ctr"/>
            <a:r>
              <a:rPr lang="en-US" sz="1600" dirty="0">
                <a:solidFill>
                  <a:srgbClr val="009E00"/>
                </a:solidFill>
              </a:rPr>
              <a:t>Total Length</a:t>
            </a:r>
          </a:p>
        </p:txBody>
      </p:sp>
      <p:grpSp>
        <p:nvGrpSpPr>
          <p:cNvPr id="30" name="Group 29"/>
          <p:cNvGrpSpPr/>
          <p:nvPr/>
        </p:nvGrpSpPr>
        <p:grpSpPr>
          <a:xfrm>
            <a:off x="2298412" y="2103627"/>
            <a:ext cx="2209800" cy="838831"/>
            <a:chOff x="2306173" y="2103627"/>
            <a:chExt cx="2209800" cy="838831"/>
          </a:xfrm>
        </p:grpSpPr>
        <p:sp>
          <p:nvSpPr>
            <p:cNvPr id="14" name="TextBox 13"/>
            <p:cNvSpPr txBox="1"/>
            <p:nvPr/>
          </p:nvSpPr>
          <p:spPr>
            <a:xfrm>
              <a:off x="2306173" y="2103627"/>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Total Length (bytes)</a:t>
              </a:r>
            </a:p>
          </p:txBody>
        </p:sp>
        <p:sp>
          <p:nvSpPr>
            <p:cNvPr id="18" name="TextBox 17"/>
            <p:cNvSpPr txBox="1"/>
            <p:nvPr/>
          </p:nvSpPr>
          <p:spPr>
            <a:xfrm>
              <a:off x="2306173" y="2384543"/>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Length</a:t>
              </a:r>
            </a:p>
          </p:txBody>
        </p:sp>
        <p:sp>
          <p:nvSpPr>
            <p:cNvPr id="26" name="TextBox 25"/>
            <p:cNvSpPr txBox="1"/>
            <p:nvPr/>
          </p:nvSpPr>
          <p:spPr>
            <a:xfrm>
              <a:off x="2306173" y="2665459"/>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Compressed Length</a:t>
              </a:r>
            </a:p>
          </p:txBody>
        </p:sp>
      </p:grpSp>
      <p:sp>
        <p:nvSpPr>
          <p:cNvPr id="28" name="TextBox 27"/>
          <p:cNvSpPr txBox="1"/>
          <p:nvPr/>
        </p:nvSpPr>
        <p:spPr>
          <a:xfrm>
            <a:off x="2298412" y="1826186"/>
            <a:ext cx="2209800" cy="276999"/>
          </a:xfrm>
          <a:prstGeom prst="rect">
            <a:avLst/>
          </a:prstGeom>
          <a:solidFill>
            <a:schemeClr val="accent2">
              <a:lumMod val="75000"/>
              <a:alpha val="20000"/>
            </a:schemeClr>
          </a:solidFill>
          <a:ln w="19050">
            <a:solidFill>
              <a:schemeClr val="tx1">
                <a:alpha val="30000"/>
              </a:schemeClr>
            </a:solidFill>
          </a:ln>
        </p:spPr>
        <p:txBody>
          <a:bodyPr wrap="square" rtlCol="0">
            <a:spAutoFit/>
          </a:bodyPr>
          <a:lstStyle/>
          <a:p>
            <a:pPr algn="ctr"/>
            <a:r>
              <a:rPr lang="en-US" sz="1200" b="1" dirty="0">
                <a:latin typeface="Arial" pitchFamily="34" charset="0"/>
                <a:cs typeface="Arial" pitchFamily="34" charset="0"/>
              </a:rPr>
              <a:t>Bit Info</a:t>
            </a:r>
          </a:p>
        </p:txBody>
      </p:sp>
      <p:cxnSp>
        <p:nvCxnSpPr>
          <p:cNvPr id="32" name="Straight Arrow Connector 31"/>
          <p:cNvCxnSpPr/>
          <p:nvPr/>
        </p:nvCxnSpPr>
        <p:spPr>
          <a:xfrm flipH="1">
            <a:off x="1722257" y="1981200"/>
            <a:ext cx="576155" cy="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52355" y="4447214"/>
            <a:ext cx="1219200" cy="830997"/>
          </a:xfrm>
          <a:prstGeom prst="rect">
            <a:avLst/>
          </a:prstGeom>
          <a:noFill/>
          <a:ln>
            <a:noFill/>
            <a:prstDash val="dash"/>
          </a:ln>
        </p:spPr>
        <p:txBody>
          <a:bodyPr wrap="square" rtlCol="0">
            <a:spAutoFit/>
          </a:bodyPr>
          <a:lstStyle/>
          <a:p>
            <a:pPr algn="ctr"/>
            <a:r>
              <a:rPr lang="en-US" sz="1600" dirty="0">
                <a:solidFill>
                  <a:srgbClr val="009E00"/>
                </a:solidFill>
              </a:rPr>
              <a:t>Compressed</a:t>
            </a:r>
          </a:p>
          <a:p>
            <a:pPr algn="ctr"/>
            <a:r>
              <a:rPr lang="en-US" sz="1600" dirty="0">
                <a:solidFill>
                  <a:srgbClr val="009E00"/>
                </a:solidFill>
              </a:rPr>
              <a:t>Payload Length</a:t>
            </a:r>
          </a:p>
        </p:txBody>
      </p:sp>
    </p:spTree>
    <p:extLst>
      <p:ext uri="{BB962C8B-B14F-4D97-AF65-F5344CB8AC3E}">
        <p14:creationId xmlns:p14="http://schemas.microsoft.com/office/powerpoint/2010/main" val="127894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1A4E48A-8CA4-0344-99F2-114DCAF5D5A3}"/>
              </a:ext>
            </a:extLst>
          </p:cNvPr>
          <p:cNvGraphicFramePr>
            <a:graphicFrameLocks noGrp="1"/>
          </p:cNvGraphicFramePr>
          <p:nvPr>
            <p:extLst>
              <p:ext uri="{D42A27DB-BD31-4B8C-83A1-F6EECF244321}">
                <p14:modId xmlns:p14="http://schemas.microsoft.com/office/powerpoint/2010/main" val="310686921"/>
              </p:ext>
            </p:extLst>
          </p:nvPr>
        </p:nvGraphicFramePr>
        <p:xfrm>
          <a:off x="1676400" y="3588544"/>
          <a:ext cx="5300980" cy="2507456"/>
        </p:xfrm>
        <a:graphic>
          <a:graphicData uri="http://schemas.openxmlformats.org/drawingml/2006/table">
            <a:tbl>
              <a:tblPr firstRow="1" firstCol="1" lastRow="1" lastCol="1" bandRow="1" bandCol="1">
                <a:tableStyleId>{5C22544A-7EE6-4342-B048-85BDC9FD1C3A}</a:tableStyleId>
              </a:tblPr>
              <a:tblGrid>
                <a:gridCol w="5300980">
                  <a:extLst>
                    <a:ext uri="{9D8B030D-6E8A-4147-A177-3AD203B41FA5}">
                      <a16:colId xmlns:a16="http://schemas.microsoft.com/office/drawing/2014/main" val="1402945093"/>
                    </a:ext>
                  </a:extLst>
                </a:gridCol>
              </a:tblGrid>
              <a:tr h="308844">
                <a:tc>
                  <a:txBody>
                    <a:bodyPr/>
                    <a:lstStyle/>
                    <a:p>
                      <a:pPr marL="0" marR="0" algn="l">
                        <a:spcBef>
                          <a:spcPts val="0"/>
                        </a:spcBef>
                        <a:spcAft>
                          <a:spcPts val="0"/>
                        </a:spcAft>
                      </a:pPr>
                      <a:r>
                        <a:rPr lang="en-US" sz="1600" dirty="0">
                          <a:solidFill>
                            <a:schemeClr val="tx1"/>
                          </a:solidFill>
                          <a:effectLst/>
                        </a:rPr>
                        <a:t>         tag          |          type           |                       length</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70794"/>
                  </a:ext>
                </a:extLst>
              </a:tr>
              <a:tr h="773453">
                <a:tc>
                  <a:txBody>
                    <a:bodyPr/>
                    <a:lstStyle/>
                    <a:p>
                      <a:pPr marL="0" marR="0" algn="ctr">
                        <a:spcBef>
                          <a:spcPts val="0"/>
                        </a:spcBef>
                        <a:spcAft>
                          <a:spcPts val="0"/>
                        </a:spcAft>
                      </a:pPr>
                      <a:r>
                        <a:rPr lang="en-US" sz="1600" dirty="0">
                          <a:solidFill>
                            <a:schemeClr val="tx1"/>
                          </a:solidFill>
                          <a:effectLst/>
                        </a:rPr>
                        <a:t> </a:t>
                      </a:r>
                    </a:p>
                    <a:p>
                      <a:pPr marL="0" marR="0" algn="ctr">
                        <a:spcBef>
                          <a:spcPts val="0"/>
                        </a:spcBef>
                        <a:spcAft>
                          <a:spcPts val="0"/>
                        </a:spcAft>
                      </a:pPr>
                      <a:r>
                        <a:rPr lang="en-US" sz="1600" dirty="0">
                          <a:solidFill>
                            <a:schemeClr val="tx1"/>
                          </a:solidFill>
                          <a:effectLst/>
                        </a:rPr>
                        <a:t>data format string ...</a:t>
                      </a:r>
                    </a:p>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3144627"/>
                  </a:ext>
                </a:extLst>
              </a:tr>
              <a:tr h="325853">
                <a:tc>
                  <a:txBody>
                    <a:bodyPr/>
                    <a:lstStyle/>
                    <a:p>
                      <a:pPr marL="0" marR="0" algn="ctr">
                        <a:spcBef>
                          <a:spcPts val="0"/>
                        </a:spcBef>
                        <a:spcAft>
                          <a:spcPts val="0"/>
                        </a:spcAft>
                      </a:pPr>
                      <a:r>
                        <a:rPr lang="en-US" sz="1600">
                          <a:solidFill>
                            <a:schemeClr val="tx1"/>
                          </a:solidFill>
                          <a:effectLst/>
                        </a:rPr>
                        <a:t>length</a:t>
                      </a:r>
                      <a:endParaRPr lang="en-US"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2543336"/>
                  </a:ext>
                </a:extLst>
              </a:tr>
              <a:tr h="325853">
                <a:tc>
                  <a:txBody>
                    <a:bodyPr/>
                    <a:lstStyle/>
                    <a:p>
                      <a:pPr marL="0" marR="0" algn="l">
                        <a:spcBef>
                          <a:spcPts val="0"/>
                        </a:spcBef>
                        <a:spcAft>
                          <a:spcPts val="0"/>
                        </a:spcAft>
                      </a:pPr>
                      <a:r>
                        <a:rPr lang="en-US" sz="1600">
                          <a:solidFill>
                            <a:schemeClr val="tx1"/>
                          </a:solidFill>
                          <a:effectLst/>
                        </a:rPr>
                        <a:t>                     tag                           | pad |     type     |         num</a:t>
                      </a:r>
                      <a:endParaRPr lang="en-US"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7658345"/>
                  </a:ext>
                </a:extLst>
              </a:tr>
              <a:tr h="773453">
                <a:tc>
                  <a:txBody>
                    <a:bodyPr/>
                    <a:lstStyle/>
                    <a:p>
                      <a:pPr marL="0" marR="0" algn="ctr">
                        <a:spcBef>
                          <a:spcPts val="0"/>
                        </a:spcBef>
                        <a:spcAft>
                          <a:spcPts val="0"/>
                        </a:spcAft>
                      </a:pPr>
                      <a:r>
                        <a:rPr lang="en-US" sz="1600" dirty="0">
                          <a:solidFill>
                            <a:schemeClr val="tx1"/>
                          </a:solidFill>
                          <a:effectLst/>
                        </a:rPr>
                        <a:t> </a:t>
                      </a:r>
                    </a:p>
                    <a:p>
                      <a:pPr marL="0" marR="0" algn="ctr">
                        <a:spcBef>
                          <a:spcPts val="0"/>
                        </a:spcBef>
                        <a:spcAft>
                          <a:spcPts val="0"/>
                        </a:spcAft>
                      </a:pPr>
                      <a:r>
                        <a:rPr lang="en-US" sz="1600" dirty="0">
                          <a:solidFill>
                            <a:schemeClr val="tx1"/>
                          </a:solidFill>
                          <a:effectLst/>
                        </a:rPr>
                        <a:t>actual data ...</a:t>
                      </a:r>
                    </a:p>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2783230"/>
                  </a:ext>
                </a:extLst>
              </a:tr>
            </a:tbl>
          </a:graphicData>
        </a:graphic>
      </p:graphicFrame>
      <p:sp>
        <p:nvSpPr>
          <p:cNvPr id="6" name="TextBox 5">
            <a:extLst>
              <a:ext uri="{FF2B5EF4-FFF2-40B4-BE49-F238E27FC236}">
                <a16:creationId xmlns:a16="http://schemas.microsoft.com/office/drawing/2014/main" id="{35279E1A-3A61-704F-8C4B-3680C82D3FBD}"/>
              </a:ext>
            </a:extLst>
          </p:cNvPr>
          <p:cNvSpPr txBox="1"/>
          <p:nvPr/>
        </p:nvSpPr>
        <p:spPr>
          <a:xfrm>
            <a:off x="2592558" y="357425"/>
            <a:ext cx="35814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Composite Data Type</a:t>
            </a:r>
          </a:p>
        </p:txBody>
      </p:sp>
      <p:grpSp>
        <p:nvGrpSpPr>
          <p:cNvPr id="16" name="Group 15">
            <a:extLst>
              <a:ext uri="{FF2B5EF4-FFF2-40B4-BE49-F238E27FC236}">
                <a16:creationId xmlns:a16="http://schemas.microsoft.com/office/drawing/2014/main" id="{3F6478AB-B634-4C47-8380-F01E830647A6}"/>
              </a:ext>
            </a:extLst>
          </p:cNvPr>
          <p:cNvGrpSpPr/>
          <p:nvPr/>
        </p:nvGrpSpPr>
        <p:grpSpPr>
          <a:xfrm>
            <a:off x="1588144" y="2534136"/>
            <a:ext cx="5389236" cy="907018"/>
            <a:chOff x="1511944" y="992832"/>
            <a:chExt cx="5389236" cy="907018"/>
          </a:xfrm>
        </p:grpSpPr>
        <p:cxnSp>
          <p:nvCxnSpPr>
            <p:cNvPr id="7" name="Straight Connector 6">
              <a:extLst>
                <a:ext uri="{FF2B5EF4-FFF2-40B4-BE49-F238E27FC236}">
                  <a16:creationId xmlns:a16="http://schemas.microsoft.com/office/drawing/2014/main" id="{DD30415A-4ABF-CF4F-852F-69FB5D19B841}"/>
                </a:ext>
              </a:extLst>
            </p:cNvPr>
            <p:cNvCxnSpPr>
              <a:cxnSpLocks/>
            </p:cNvCxnSpPr>
            <p:nvPr/>
          </p:nvCxnSpPr>
          <p:spPr>
            <a:xfrm>
              <a:off x="6901180" y="1019888"/>
              <a:ext cx="0" cy="879962"/>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96008AC-0138-3A49-9314-3C3AD48EADB5}"/>
                </a:ext>
              </a:extLst>
            </p:cNvPr>
            <p:cNvSpPr/>
            <p:nvPr/>
          </p:nvSpPr>
          <p:spPr>
            <a:xfrm>
              <a:off x="3499777" y="1018400"/>
              <a:ext cx="883481" cy="307777"/>
            </a:xfrm>
            <a:prstGeom prst="rect">
              <a:avLst/>
            </a:prstGeom>
          </p:spPr>
          <p:txBody>
            <a:bodyPr wrap="square">
              <a:spAutoFit/>
            </a:bodyPr>
            <a:lstStyle/>
            <a:p>
              <a:pPr algn="ctr"/>
              <a:r>
                <a:rPr lang="en-US" sz="1400" b="1" dirty="0">
                  <a:solidFill>
                    <a:schemeClr val="accent1"/>
                  </a:solidFill>
                  <a:latin typeface="Arial" pitchFamily="34" charset="0"/>
                  <a:cs typeface="Arial" pitchFamily="34" charset="0"/>
                </a:rPr>
                <a:t>32 bits</a:t>
              </a:r>
            </a:p>
          </p:txBody>
        </p:sp>
        <p:cxnSp>
          <p:nvCxnSpPr>
            <p:cNvPr id="9" name="Straight Connector 8">
              <a:extLst>
                <a:ext uri="{FF2B5EF4-FFF2-40B4-BE49-F238E27FC236}">
                  <a16:creationId xmlns:a16="http://schemas.microsoft.com/office/drawing/2014/main" id="{920FE7CF-F927-3F4F-92AA-B624FB837A84}"/>
                </a:ext>
              </a:extLst>
            </p:cNvPr>
            <p:cNvCxnSpPr>
              <a:cxnSpLocks/>
            </p:cNvCxnSpPr>
            <p:nvPr/>
          </p:nvCxnSpPr>
          <p:spPr>
            <a:xfrm>
              <a:off x="1600297" y="992832"/>
              <a:ext cx="0" cy="768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C4E6674-4BAA-0447-91A5-7000CF4571F5}"/>
                </a:ext>
              </a:extLst>
            </p:cNvPr>
            <p:cNvCxnSpPr>
              <a:stCxn id="8" idx="3"/>
            </p:cNvCxnSpPr>
            <p:nvPr/>
          </p:nvCxnSpPr>
          <p:spPr>
            <a:xfrm flipV="1">
              <a:off x="4383258" y="1172288"/>
              <a:ext cx="2517922"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C098B5-FBF8-914B-8734-2B23BE267976}"/>
                </a:ext>
              </a:extLst>
            </p:cNvPr>
            <p:cNvCxnSpPr>
              <a:stCxn id="8" idx="1"/>
            </p:cNvCxnSpPr>
            <p:nvPr/>
          </p:nvCxnSpPr>
          <p:spPr>
            <a:xfrm flipH="1">
              <a:off x="1600297" y="1172289"/>
              <a:ext cx="189948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D69BC9A-FC9A-6746-8524-9DCD9E55270A}"/>
                </a:ext>
              </a:extLst>
            </p:cNvPr>
            <p:cNvSpPr/>
            <p:nvPr/>
          </p:nvSpPr>
          <p:spPr>
            <a:xfrm>
              <a:off x="1511944" y="1371599"/>
              <a:ext cx="5389236"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 MSB (31)                                                                           LSB (0)</a:t>
              </a:r>
            </a:p>
          </p:txBody>
        </p:sp>
      </p:grpSp>
      <p:sp>
        <p:nvSpPr>
          <p:cNvPr id="18" name="Rectangle 17">
            <a:extLst>
              <a:ext uri="{FF2B5EF4-FFF2-40B4-BE49-F238E27FC236}">
                <a16:creationId xmlns:a16="http://schemas.microsoft.com/office/drawing/2014/main" id="{D2772188-C8CE-3142-93CE-09642D305B7F}"/>
              </a:ext>
            </a:extLst>
          </p:cNvPr>
          <p:cNvSpPr/>
          <p:nvPr/>
        </p:nvSpPr>
        <p:spPr>
          <a:xfrm>
            <a:off x="1066800" y="1075205"/>
            <a:ext cx="7162800" cy="1200329"/>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rPr>
              <a:t>In Hall B’s new data type, the first word comprises a TAGSEGMENT header which is followed by a string describing the data to come. After this TAGSEGMENT containing the data format string, is a BANK containing the actual data.</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042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533400"/>
            <a:ext cx="51720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Header   (evio format versions 1-3) </a:t>
            </a:r>
          </a:p>
        </p:txBody>
      </p:sp>
      <p:graphicFrame>
        <p:nvGraphicFramePr>
          <p:cNvPr id="37" name="Table 36"/>
          <p:cNvGraphicFramePr>
            <a:graphicFrameLocks noGrp="1"/>
          </p:cNvGraphicFramePr>
          <p:nvPr>
            <p:extLst>
              <p:ext uri="{D42A27DB-BD31-4B8C-83A1-F6EECF244321}">
                <p14:modId xmlns:p14="http://schemas.microsoft.com/office/powerpoint/2010/main" val="889996581"/>
              </p:ext>
            </p:extLst>
          </p:nvPr>
        </p:nvGraphicFramePr>
        <p:xfrm>
          <a:off x="381000" y="1038225"/>
          <a:ext cx="3132140" cy="3505200"/>
        </p:xfrm>
        <a:graphic>
          <a:graphicData uri="http://schemas.openxmlformats.org/drawingml/2006/table">
            <a:tbl>
              <a:tblPr firstRow="1" bandRow="1">
                <a:tableStyleId>{8A107856-5554-42FB-B03E-39F5DBC370BA}</a:tableStyleId>
              </a:tblPr>
              <a:tblGrid>
                <a:gridCol w="457200">
                  <a:extLst>
                    <a:ext uri="{9D8B030D-6E8A-4147-A177-3AD203B41FA5}">
                      <a16:colId xmlns:a16="http://schemas.microsoft.com/office/drawing/2014/main" val="2160399558"/>
                    </a:ext>
                  </a:extLst>
                </a:gridCol>
                <a:gridCol w="2674940">
                  <a:extLst>
                    <a:ext uri="{9D8B030D-6E8A-4147-A177-3AD203B41FA5}">
                      <a16:colId xmlns:a16="http://schemas.microsoft.com/office/drawing/2014/main" val="24067835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Length</a:t>
                      </a:r>
                    </a:p>
                  </a:txBody>
                  <a:tcPr/>
                </a:tc>
                <a:extLst>
                  <a:ext uri="{0D108BD9-81ED-4DB2-BD59-A6C34878D82A}">
                    <a16:rowId xmlns:a16="http://schemas.microsoft.com/office/drawing/2014/main" val="5728495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Number</a:t>
                      </a:r>
                    </a:p>
                  </a:txBody>
                  <a:tcPr/>
                </a:tc>
                <a:extLst>
                  <a:ext uri="{0D108BD9-81ED-4DB2-BD59-A6C34878D82A}">
                    <a16:rowId xmlns:a16="http://schemas.microsoft.com/office/drawing/2014/main" val="30489959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Header Length</a:t>
                      </a:r>
                    </a:p>
                  </a:txBody>
                  <a:tcPr/>
                </a:tc>
                <a:extLst>
                  <a:ext uri="{0D108BD9-81ED-4DB2-BD59-A6C34878D82A}">
                    <a16:rowId xmlns:a16="http://schemas.microsoft.com/office/drawing/2014/main" val="22976370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Start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extLst>
                  <a:ext uri="{0D108BD9-81ED-4DB2-BD59-A6C34878D82A}">
                    <a16:rowId xmlns:a16="http://schemas.microsoft.com/office/drawing/2014/main" val="17941069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End</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extLst>
                  <a:ext uri="{0D108BD9-81ED-4DB2-BD59-A6C34878D82A}">
                    <a16:rowId xmlns:a16="http://schemas.microsoft.com/office/drawing/2014/main" val="691911157"/>
                  </a:ext>
                </a:extLst>
              </a:tr>
              <a:tr h="370840">
                <a:tc>
                  <a:txBody>
                    <a:bodyPr/>
                    <a:lstStyle/>
                    <a:p>
                      <a:pPr algn="ctr"/>
                      <a:r>
                        <a:rPr lang="en-US" b="1" dirty="0"/>
                        <a:t>6</a:t>
                      </a:r>
                    </a:p>
                  </a:txBody>
                  <a:tcPr/>
                </a:tc>
                <a:tc>
                  <a:txBody>
                    <a:bodyPr/>
                    <a:lstStyle/>
                    <a:p>
                      <a:pPr algn="ctr"/>
                      <a:r>
                        <a:rPr lang="en-US" sz="1800" b="1" dirty="0">
                          <a:latin typeface="Arial" pitchFamily="34" charset="0"/>
                          <a:cs typeface="Arial" pitchFamily="34" charset="0"/>
                        </a:rPr>
                        <a:t>Version</a:t>
                      </a:r>
                      <a:endParaRPr lang="en-US" dirty="0"/>
                    </a:p>
                  </a:txBody>
                  <a:tcPr/>
                </a:tc>
                <a:extLst>
                  <a:ext uri="{0D108BD9-81ED-4DB2-BD59-A6C34878D82A}">
                    <a16:rowId xmlns:a16="http://schemas.microsoft.com/office/drawing/2014/main" val="915679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Reserved</a:t>
                      </a:r>
                    </a:p>
                  </a:txBody>
                  <a:tcPr/>
                </a:tc>
                <a:extLst>
                  <a:ext uri="{0D108BD9-81ED-4DB2-BD59-A6C34878D82A}">
                    <a16:rowId xmlns:a16="http://schemas.microsoft.com/office/drawing/2014/main" val="30572659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Magic Number</a:t>
                      </a:r>
                    </a:p>
                  </a:txBody>
                  <a:tcPr/>
                </a:tc>
                <a:extLst>
                  <a:ext uri="{0D108BD9-81ED-4DB2-BD59-A6C34878D82A}">
                    <a16:rowId xmlns:a16="http://schemas.microsoft.com/office/drawing/2014/main" val="186783468"/>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4073585778"/>
              </p:ext>
            </p:extLst>
          </p:nvPr>
        </p:nvGraphicFramePr>
        <p:xfrm>
          <a:off x="3724475" y="1038225"/>
          <a:ext cx="5100638" cy="3505200"/>
        </p:xfrm>
        <a:graphic>
          <a:graphicData uri="http://schemas.openxmlformats.org/drawingml/2006/table">
            <a:tbl>
              <a:tblPr firstRow="1" bandRow="1">
                <a:tableStyleId>{8A107856-5554-42FB-B03E-39F5DBC370BA}</a:tableStyleId>
              </a:tblPr>
              <a:tblGrid>
                <a:gridCol w="5100638">
                  <a:extLst>
                    <a:ext uri="{9D8B030D-6E8A-4147-A177-3AD203B41FA5}">
                      <a16:colId xmlns:a16="http://schemas.microsoft.com/office/drawing/2014/main" val="2406783565"/>
                    </a:ext>
                  </a:extLst>
                </a:gridCol>
              </a:tblGrid>
              <a:tr h="370840">
                <a:tc>
                  <a:txBody>
                    <a:bodyPr/>
                    <a:lstStyle/>
                    <a:p>
                      <a:pPr algn="l"/>
                      <a:r>
                        <a:rPr lang="en-US" sz="1800" dirty="0">
                          <a:solidFill>
                            <a:srgbClr val="0070C0"/>
                          </a:solidFill>
                        </a:rPr>
                        <a:t>Length of block in 32-bit words, inclusive</a:t>
                      </a:r>
                    </a:p>
                  </a:txBody>
                  <a:tcPr/>
                </a:tc>
                <a:extLst>
                  <a:ext uri="{0D108BD9-81ED-4DB2-BD59-A6C34878D82A}">
                    <a16:rowId xmlns:a16="http://schemas.microsoft.com/office/drawing/2014/main" val="572849522"/>
                  </a:ext>
                </a:extLst>
              </a:tr>
              <a:tr h="370840">
                <a:tc>
                  <a:txBody>
                    <a:bodyPr/>
                    <a:lstStyle/>
                    <a:p>
                      <a:pPr algn="l"/>
                      <a:r>
                        <a:rPr lang="en-US" sz="1800" b="1" dirty="0">
                          <a:solidFill>
                            <a:srgbClr val="0070C0"/>
                          </a:solidFill>
                        </a:rPr>
                        <a:t>Record id</a:t>
                      </a:r>
                      <a:r>
                        <a:rPr lang="en-US" sz="1800" b="1" baseline="0" dirty="0">
                          <a:solidFill>
                            <a:srgbClr val="0070C0"/>
                          </a:solidFill>
                        </a:rPr>
                        <a:t> starting at 0</a:t>
                      </a:r>
                      <a:endParaRPr lang="en-US" sz="1800" b="1" dirty="0">
                        <a:solidFill>
                          <a:srgbClr val="0070C0"/>
                        </a:solidFill>
                      </a:endParaRPr>
                    </a:p>
                  </a:txBody>
                  <a:tcPr/>
                </a:tc>
                <a:extLst>
                  <a:ext uri="{0D108BD9-81ED-4DB2-BD59-A6C34878D82A}">
                    <a16:rowId xmlns:a16="http://schemas.microsoft.com/office/drawing/2014/main" val="3048995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70C0"/>
                          </a:solidFill>
                        </a:rPr>
                        <a:t>Length of block header in 32-bit words</a:t>
                      </a:r>
                      <a:r>
                        <a:rPr lang="en-US" sz="1800" b="1" baseline="0" dirty="0">
                          <a:solidFill>
                            <a:srgbClr val="0070C0"/>
                          </a:solidFill>
                        </a:rPr>
                        <a:t> (</a:t>
                      </a:r>
                      <a:r>
                        <a:rPr lang="en-US" sz="1800" b="1" dirty="0">
                          <a:solidFill>
                            <a:srgbClr val="0070C0"/>
                          </a:solidFill>
                        </a:rPr>
                        <a:t>8)</a:t>
                      </a:r>
                    </a:p>
                  </a:txBody>
                  <a:tcPr/>
                </a:tc>
                <a:extLst>
                  <a:ext uri="{0D108BD9-81ED-4DB2-BD59-A6C34878D82A}">
                    <a16:rowId xmlns:a16="http://schemas.microsoft.com/office/drawing/2014/main" val="2297637020"/>
                  </a:ext>
                </a:extLst>
              </a:tr>
              <a:tr h="370840">
                <a:tc>
                  <a:txBody>
                    <a:bodyPr/>
                    <a:lstStyle/>
                    <a:p>
                      <a:pPr algn="l"/>
                      <a:r>
                        <a:rPr lang="en-US" sz="1800" b="1" dirty="0">
                          <a:solidFill>
                            <a:srgbClr val="0070C0"/>
                          </a:solidFill>
                        </a:rPr>
                        <a:t>Offset in words to first event header in block relative to start of block</a:t>
                      </a:r>
                    </a:p>
                  </a:txBody>
                  <a:tcPr/>
                </a:tc>
                <a:extLst>
                  <a:ext uri="{0D108BD9-81ED-4DB2-BD59-A6C34878D82A}">
                    <a16:rowId xmlns:a16="http://schemas.microsoft.com/office/drawing/2014/main" val="1794106948"/>
                  </a:ext>
                </a:extLst>
              </a:tr>
              <a:tr h="370840">
                <a:tc>
                  <a:txBody>
                    <a:bodyPr/>
                    <a:lstStyle/>
                    <a:p>
                      <a:pPr algn="l"/>
                      <a:r>
                        <a:rPr lang="en-US" sz="1800" b="1" dirty="0">
                          <a:solidFill>
                            <a:srgbClr val="0070C0"/>
                          </a:solidFill>
                        </a:rPr>
                        <a:t>Number of valid words in block (header + data).</a:t>
                      </a:r>
                      <a:r>
                        <a:rPr lang="en-US" sz="1800" b="1" baseline="0" dirty="0">
                          <a:solidFill>
                            <a:srgbClr val="0070C0"/>
                          </a:solidFill>
                        </a:rPr>
                        <a:t> Same as block length except for the last block.</a:t>
                      </a:r>
                      <a:endParaRPr lang="en-US" sz="1800" b="1" dirty="0">
                        <a:latin typeface="Arial" pitchFamily="34" charset="0"/>
                        <a:cs typeface="Arial" pitchFamily="34" charset="0"/>
                      </a:endParaRPr>
                    </a:p>
                  </a:txBody>
                  <a:tcPr/>
                </a:tc>
                <a:extLst>
                  <a:ext uri="{0D108BD9-81ED-4DB2-BD59-A6C34878D82A}">
                    <a16:rowId xmlns:a16="http://schemas.microsoft.com/office/drawing/2014/main" val="691911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libri"/>
                          <a:ea typeface="+mn-ea"/>
                          <a:cs typeface="+mn-cs"/>
                        </a:rPr>
                        <a:t>Evio format version</a:t>
                      </a:r>
                    </a:p>
                  </a:txBody>
                  <a:tcPr/>
                </a:tc>
                <a:extLst>
                  <a:ext uri="{0D108BD9-81ED-4DB2-BD59-A6C34878D82A}">
                    <a16:rowId xmlns:a16="http://schemas.microsoft.com/office/drawing/2014/main" val="91567990"/>
                  </a:ext>
                </a:extLst>
              </a:tr>
              <a:tr h="370840">
                <a:tc>
                  <a:txBody>
                    <a:bodyPr/>
                    <a:lstStyle/>
                    <a:p>
                      <a:pPr algn="l"/>
                      <a:r>
                        <a:rPr lang="en-US" sz="1800" b="1" dirty="0">
                          <a:solidFill>
                            <a:srgbClr val="0070C0"/>
                          </a:solidFill>
                        </a:rPr>
                        <a:t>Reserved</a:t>
                      </a:r>
                    </a:p>
                  </a:txBody>
                  <a:tcPr/>
                </a:tc>
                <a:extLst>
                  <a:ext uri="{0D108BD9-81ED-4DB2-BD59-A6C34878D82A}">
                    <a16:rowId xmlns:a16="http://schemas.microsoft.com/office/drawing/2014/main" val="3057265993"/>
                  </a:ext>
                </a:extLst>
              </a:tr>
              <a:tr h="370840">
                <a:tc>
                  <a:txBody>
                    <a:bodyPr/>
                    <a:lstStyle/>
                    <a:p>
                      <a:pPr algn="l"/>
                      <a:r>
                        <a:rPr lang="en-US" sz="1800" b="1" dirty="0">
                          <a:solidFill>
                            <a:srgbClr val="0070C0"/>
                          </a:solidFill>
                        </a:rPr>
                        <a:t>Number for endianness tracking (0xc0da0100) </a:t>
                      </a:r>
                    </a:p>
                  </a:txBody>
                  <a:tcPr/>
                </a:tc>
                <a:extLst>
                  <a:ext uri="{0D108BD9-81ED-4DB2-BD59-A6C34878D82A}">
                    <a16:rowId xmlns:a16="http://schemas.microsoft.com/office/drawing/2014/main" val="186783468"/>
                  </a:ext>
                </a:extLst>
              </a:tr>
            </a:tbl>
          </a:graphicData>
        </a:graphic>
      </p:graphicFrame>
    </p:spTree>
    <p:extLst>
      <p:ext uri="{BB962C8B-B14F-4D97-AF65-F5344CB8AC3E}">
        <p14:creationId xmlns:p14="http://schemas.microsoft.com/office/powerpoint/2010/main" val="299396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533400"/>
            <a:ext cx="51720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Header   (evio format version 4) </a:t>
            </a:r>
          </a:p>
        </p:txBody>
      </p:sp>
      <p:graphicFrame>
        <p:nvGraphicFramePr>
          <p:cNvPr id="3" name="Table 2"/>
          <p:cNvGraphicFramePr>
            <a:graphicFrameLocks noGrp="1"/>
          </p:cNvGraphicFramePr>
          <p:nvPr>
            <p:extLst>
              <p:ext uri="{D42A27DB-BD31-4B8C-83A1-F6EECF244321}">
                <p14:modId xmlns:p14="http://schemas.microsoft.com/office/powerpoint/2010/main" val="278249335"/>
              </p:ext>
            </p:extLst>
          </p:nvPr>
        </p:nvGraphicFramePr>
        <p:xfrm>
          <a:off x="381000" y="1038225"/>
          <a:ext cx="3132140" cy="4351655"/>
        </p:xfrm>
        <a:graphic>
          <a:graphicData uri="http://schemas.openxmlformats.org/drawingml/2006/table">
            <a:tbl>
              <a:tblPr firstRow="1" bandRow="1">
                <a:tableStyleId>{8A107856-5554-42FB-B03E-39F5DBC370BA}</a:tableStyleId>
              </a:tblPr>
              <a:tblGrid>
                <a:gridCol w="457200">
                  <a:extLst>
                    <a:ext uri="{9D8B030D-6E8A-4147-A177-3AD203B41FA5}">
                      <a16:colId xmlns:a16="http://schemas.microsoft.com/office/drawing/2014/main" val="317302207"/>
                    </a:ext>
                  </a:extLst>
                </a:gridCol>
                <a:gridCol w="1600200">
                  <a:extLst>
                    <a:ext uri="{9D8B030D-6E8A-4147-A177-3AD203B41FA5}">
                      <a16:colId xmlns:a16="http://schemas.microsoft.com/office/drawing/2014/main" val="2406783565"/>
                    </a:ext>
                  </a:extLst>
                </a:gridCol>
                <a:gridCol w="1074740">
                  <a:extLst>
                    <a:ext uri="{9D8B030D-6E8A-4147-A177-3AD203B41FA5}">
                      <a16:colId xmlns:a16="http://schemas.microsoft.com/office/drawing/2014/main" val="347428036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1</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Length</a:t>
                      </a:r>
                    </a:p>
                  </a:txBody>
                  <a:tcPr/>
                </a:tc>
                <a:tc hMerge="1">
                  <a:txBody>
                    <a:bodyPr/>
                    <a:lstStyle/>
                    <a:p>
                      <a:endParaRPr lang="en-US"/>
                    </a:p>
                  </a:txBody>
                  <a:tcPr/>
                </a:tc>
                <a:extLst>
                  <a:ext uri="{0D108BD9-81ED-4DB2-BD59-A6C34878D82A}">
                    <a16:rowId xmlns:a16="http://schemas.microsoft.com/office/drawing/2014/main" val="5728495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30489959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Header Length</a:t>
                      </a:r>
                    </a:p>
                  </a:txBody>
                  <a:tcPr/>
                </a:tc>
                <a:tc hMerge="1">
                  <a:txBody>
                    <a:bodyPr/>
                    <a:lstStyle/>
                    <a:p>
                      <a:endParaRPr lang="en-US"/>
                    </a:p>
                  </a:txBody>
                  <a:tcPr/>
                </a:tc>
                <a:extLst>
                  <a:ext uri="{0D108BD9-81ED-4DB2-BD59-A6C34878D82A}">
                    <a16:rowId xmlns:a16="http://schemas.microsoft.com/office/drawing/2014/main" val="22976370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Event Count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17941069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5</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Reserved 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691911157"/>
                  </a:ext>
                </a:extLst>
              </a:tr>
              <a:tr h="673735">
                <a:tc>
                  <a:txBody>
                    <a:bodyPr/>
                    <a:lstStyle/>
                    <a:p>
                      <a:pPr algn="ctr"/>
                      <a:r>
                        <a:rPr lang="en-US" b="1" dirty="0"/>
                        <a:t>6</a:t>
                      </a:r>
                    </a:p>
                  </a:txBody>
                  <a:tcPr/>
                </a:tc>
                <a:tc>
                  <a:txBody>
                    <a:bodyPr/>
                    <a:lstStyle/>
                    <a:p>
                      <a:pPr algn="ctr"/>
                      <a:r>
                        <a:rPr lang="en-US" sz="1800" b="1" dirty="0">
                          <a:latin typeface="Arial" pitchFamily="34" charset="0"/>
                          <a:cs typeface="Arial" pitchFamily="34" charset="0"/>
                        </a:rPr>
                        <a:t> Bit Info</a:t>
                      </a:r>
                      <a:endParaRPr lang="en-US" dirty="0"/>
                    </a:p>
                  </a:txBody>
                  <a:tcPr/>
                </a:tc>
                <a:tc>
                  <a:txBody>
                    <a:bodyPr/>
                    <a:lstStyle/>
                    <a:p>
                      <a:r>
                        <a:rPr lang="en-US" sz="1800" b="1" dirty="0">
                          <a:latin typeface="Arial" pitchFamily="34" charset="0"/>
                          <a:cs typeface="Arial" pitchFamily="34" charset="0"/>
                        </a:rPr>
                        <a:t>Version</a:t>
                      </a:r>
                    </a:p>
                    <a:p>
                      <a:endParaRPr lang="en-US" sz="1800" b="1" dirty="0">
                        <a:latin typeface="Arial" pitchFamily="34" charset="0"/>
                        <a:cs typeface="Arial" pitchFamily="34" charset="0"/>
                      </a:endParaRPr>
                    </a:p>
                  </a:txBody>
                  <a:tcPr/>
                </a:tc>
                <a:extLst>
                  <a:ext uri="{0D108BD9-81ED-4DB2-BD59-A6C34878D82A}">
                    <a16:rowId xmlns:a16="http://schemas.microsoft.com/office/drawing/2014/main" val="915679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7</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Reserved 2</a:t>
                      </a:r>
                    </a:p>
                  </a:txBody>
                  <a:tcPr/>
                </a:tc>
                <a:tc hMerge="1">
                  <a:txBody>
                    <a:bodyPr/>
                    <a:lstStyle/>
                    <a:p>
                      <a:endParaRPr lang="en-US"/>
                    </a:p>
                  </a:txBody>
                  <a:tcPr/>
                </a:tc>
                <a:extLst>
                  <a:ext uri="{0D108BD9-81ED-4DB2-BD59-A6C34878D82A}">
                    <a16:rowId xmlns:a16="http://schemas.microsoft.com/office/drawing/2014/main" val="30572659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8</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Magic Number</a:t>
                      </a:r>
                    </a:p>
                  </a:txBody>
                  <a:tcPr/>
                </a:tc>
                <a:tc hMerge="1">
                  <a:txBody>
                    <a:bodyPr/>
                    <a:lstStyle/>
                    <a:p>
                      <a:endParaRPr lang="en-US"/>
                    </a:p>
                  </a:txBody>
                  <a:tcPr/>
                </a:tc>
                <a:extLst>
                  <a:ext uri="{0D108BD9-81ED-4DB2-BD59-A6C34878D82A}">
                    <a16:rowId xmlns:a16="http://schemas.microsoft.com/office/drawing/2014/main" val="18678346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00488912"/>
              </p:ext>
            </p:extLst>
          </p:nvPr>
        </p:nvGraphicFramePr>
        <p:xfrm>
          <a:off x="3724475" y="1038225"/>
          <a:ext cx="5100638" cy="4361815"/>
        </p:xfrm>
        <a:graphic>
          <a:graphicData uri="http://schemas.openxmlformats.org/drawingml/2006/table">
            <a:tbl>
              <a:tblPr firstRow="1" bandRow="1">
                <a:tableStyleId>{8A107856-5554-42FB-B03E-39F5DBC370BA}</a:tableStyleId>
              </a:tblPr>
              <a:tblGrid>
                <a:gridCol w="5100638">
                  <a:extLst>
                    <a:ext uri="{9D8B030D-6E8A-4147-A177-3AD203B41FA5}">
                      <a16:colId xmlns:a16="http://schemas.microsoft.com/office/drawing/2014/main" val="2406783565"/>
                    </a:ext>
                  </a:extLst>
                </a:gridCol>
              </a:tblGrid>
              <a:tr h="370840">
                <a:tc>
                  <a:txBody>
                    <a:bodyPr/>
                    <a:lstStyle/>
                    <a:p>
                      <a:pPr algn="l"/>
                      <a:r>
                        <a:rPr lang="en-US" sz="1800" dirty="0">
                          <a:solidFill>
                            <a:srgbClr val="0070C0"/>
                          </a:solidFill>
                        </a:rPr>
                        <a:t>Length of block in 32-bit words, inclusive</a:t>
                      </a:r>
                    </a:p>
                  </a:txBody>
                  <a:tcPr/>
                </a:tc>
                <a:extLst>
                  <a:ext uri="{0D108BD9-81ED-4DB2-BD59-A6C34878D82A}">
                    <a16:rowId xmlns:a16="http://schemas.microsoft.com/office/drawing/2014/main" val="572849522"/>
                  </a:ext>
                </a:extLst>
              </a:tr>
              <a:tr h="370840">
                <a:tc>
                  <a:txBody>
                    <a:bodyPr/>
                    <a:lstStyle/>
                    <a:p>
                      <a:pPr algn="l"/>
                      <a:r>
                        <a:rPr lang="en-US" sz="1800" b="1" dirty="0">
                          <a:solidFill>
                            <a:srgbClr val="0070C0"/>
                          </a:solidFill>
                        </a:rPr>
                        <a:t>Order of block in network transfer (record id) starting at 1. From</a:t>
                      </a:r>
                      <a:r>
                        <a:rPr lang="en-US" sz="1800" b="1" baseline="0" dirty="0">
                          <a:solidFill>
                            <a:srgbClr val="0070C0"/>
                          </a:solidFill>
                        </a:rPr>
                        <a:t> </a:t>
                      </a:r>
                      <a:r>
                        <a:rPr lang="en-US" sz="1800" b="1" dirty="0">
                          <a:solidFill>
                            <a:srgbClr val="0070C0"/>
                          </a:solidFill>
                        </a:rPr>
                        <a:t>ROC:</a:t>
                      </a:r>
                      <a:r>
                        <a:rPr lang="en-US" sz="1800" b="1" baseline="0" dirty="0">
                          <a:solidFill>
                            <a:srgbClr val="0070C0"/>
                          </a:solidFill>
                        </a:rPr>
                        <a:t> </a:t>
                      </a:r>
                      <a:r>
                        <a:rPr lang="en-US" sz="1800" b="1" dirty="0">
                          <a:solidFill>
                            <a:srgbClr val="0070C0"/>
                          </a:solidFill>
                        </a:rPr>
                        <a:t>-1 if payload banks not being built.</a:t>
                      </a:r>
                    </a:p>
                  </a:txBody>
                  <a:tcPr/>
                </a:tc>
                <a:extLst>
                  <a:ext uri="{0D108BD9-81ED-4DB2-BD59-A6C34878D82A}">
                    <a16:rowId xmlns:a16="http://schemas.microsoft.com/office/drawing/2014/main" val="3048995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70C0"/>
                          </a:solidFill>
                        </a:rPr>
                        <a:t>Length of block header in 32-bit words</a:t>
                      </a:r>
                      <a:r>
                        <a:rPr lang="en-US" sz="1800" b="1" baseline="0" dirty="0">
                          <a:solidFill>
                            <a:srgbClr val="0070C0"/>
                          </a:solidFill>
                        </a:rPr>
                        <a:t> (</a:t>
                      </a:r>
                      <a:r>
                        <a:rPr lang="en-US" sz="1800" b="1" dirty="0">
                          <a:solidFill>
                            <a:srgbClr val="0070C0"/>
                          </a:solidFill>
                        </a:rPr>
                        <a:t>8)</a:t>
                      </a:r>
                    </a:p>
                  </a:txBody>
                  <a:tcPr/>
                </a:tc>
                <a:extLst>
                  <a:ext uri="{0D108BD9-81ED-4DB2-BD59-A6C34878D82A}">
                    <a16:rowId xmlns:a16="http://schemas.microsoft.com/office/drawing/2014/main" val="2297637020"/>
                  </a:ext>
                </a:extLst>
              </a:tr>
              <a:tr h="370840">
                <a:tc>
                  <a:txBody>
                    <a:bodyPr/>
                    <a:lstStyle/>
                    <a:p>
                      <a:pPr algn="l"/>
                      <a:r>
                        <a:rPr lang="en-US" sz="1800" b="1" dirty="0">
                          <a:solidFill>
                            <a:srgbClr val="0070C0"/>
                          </a:solidFill>
                        </a:rPr>
                        <a:t>Number of evio events (payload banks) in block, not including dictionary.</a:t>
                      </a:r>
                    </a:p>
                  </a:txBody>
                  <a:tcPr/>
                </a:tc>
                <a:extLst>
                  <a:ext uri="{0D108BD9-81ED-4DB2-BD59-A6C34878D82A}">
                    <a16:rowId xmlns:a16="http://schemas.microsoft.com/office/drawing/2014/main" val="1794106948"/>
                  </a:ext>
                </a:extLst>
              </a:tr>
              <a:tr h="370840">
                <a:tc>
                  <a:txBody>
                    <a:bodyPr/>
                    <a:lstStyle/>
                    <a:p>
                      <a:pPr algn="l"/>
                      <a:r>
                        <a:rPr lang="en-US" sz="1800" b="1" dirty="0">
                          <a:solidFill>
                            <a:srgbClr val="0070C0"/>
                          </a:solidFill>
                        </a:rPr>
                        <a:t>If content is being built (</a:t>
                      </a:r>
                      <a:r>
                        <a:rPr lang="en-US" sz="1800" b="1" dirty="0" err="1">
                          <a:solidFill>
                            <a:srgbClr val="0070C0"/>
                          </a:solidFill>
                        </a:rPr>
                        <a:t>eg</a:t>
                      </a:r>
                      <a:r>
                        <a:rPr lang="en-US" sz="1800" b="1" dirty="0">
                          <a:solidFill>
                            <a:srgbClr val="0070C0"/>
                          </a:solidFill>
                        </a:rPr>
                        <a:t> ROC Raw type), = source CODA id,</a:t>
                      </a:r>
                      <a:r>
                        <a:rPr lang="en-US" sz="1800" b="1" baseline="0" dirty="0">
                          <a:solidFill>
                            <a:srgbClr val="0070C0"/>
                          </a:solidFill>
                        </a:rPr>
                        <a:t> </a:t>
                      </a:r>
                      <a:r>
                        <a:rPr lang="en-US" sz="1800" b="1" dirty="0">
                          <a:solidFill>
                            <a:srgbClr val="0070C0"/>
                          </a:solidFill>
                        </a:rPr>
                        <a:t>else reserved</a:t>
                      </a:r>
                      <a:endParaRPr lang="en-US" sz="1800" b="1" dirty="0">
                        <a:latin typeface="Arial" pitchFamily="34" charset="0"/>
                        <a:cs typeface="Arial" pitchFamily="34" charset="0"/>
                      </a:endParaRPr>
                    </a:p>
                  </a:txBody>
                  <a:tcPr/>
                </a:tc>
                <a:extLst>
                  <a:ext uri="{0D108BD9-81ED-4DB2-BD59-A6C34878D82A}">
                    <a16:rowId xmlns:a16="http://schemas.microsoft.com/office/drawing/2014/main" val="691911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mn-lt"/>
                          <a:ea typeface="+mn-ea"/>
                          <a:cs typeface="+mn-cs"/>
                        </a:rPr>
                        <a:t>Evio format version in low 8 bits.  Bit Info in high 24 bits  </a:t>
                      </a:r>
                      <a:r>
                        <a:rPr kumimoji="0" lang="en-US" sz="1200" b="1" i="0" u="none" strike="noStrike" kern="1200" cap="none" spc="0" normalizeH="0" baseline="0" noProof="0" dirty="0">
                          <a:ln>
                            <a:noFill/>
                          </a:ln>
                          <a:solidFill>
                            <a:srgbClr val="0070C0"/>
                          </a:solidFill>
                          <a:effectLst/>
                          <a:uLnTx/>
                          <a:uFillTx/>
                          <a:latin typeface="Calibri"/>
                          <a:ea typeface="+mn-ea"/>
                          <a:cs typeface="+mn-cs"/>
                        </a:rPr>
                        <a:t>See next slide.</a:t>
                      </a:r>
                    </a:p>
                  </a:txBody>
                  <a:tcPr/>
                </a:tc>
                <a:extLst>
                  <a:ext uri="{0D108BD9-81ED-4DB2-BD59-A6C34878D82A}">
                    <a16:rowId xmlns:a16="http://schemas.microsoft.com/office/drawing/2014/main" val="91567990"/>
                  </a:ext>
                </a:extLst>
              </a:tr>
              <a:tr h="414655">
                <a:tc>
                  <a:txBody>
                    <a:bodyPr/>
                    <a:lstStyle/>
                    <a:p>
                      <a:pPr algn="l"/>
                      <a:r>
                        <a:rPr lang="en-US" sz="1800" b="1" dirty="0">
                          <a:solidFill>
                            <a:srgbClr val="0070C0"/>
                          </a:solidFill>
                        </a:rPr>
                        <a:t>Reserved</a:t>
                      </a:r>
                    </a:p>
                  </a:txBody>
                  <a:tcPr/>
                </a:tc>
                <a:extLst>
                  <a:ext uri="{0D108BD9-81ED-4DB2-BD59-A6C34878D82A}">
                    <a16:rowId xmlns:a16="http://schemas.microsoft.com/office/drawing/2014/main" val="3057265993"/>
                  </a:ext>
                </a:extLst>
              </a:tr>
              <a:tr h="370840">
                <a:tc>
                  <a:txBody>
                    <a:bodyPr/>
                    <a:lstStyle/>
                    <a:p>
                      <a:pPr algn="l"/>
                      <a:r>
                        <a:rPr lang="en-US" sz="1800" b="1" dirty="0">
                          <a:solidFill>
                            <a:srgbClr val="0070C0"/>
                          </a:solidFill>
                        </a:rPr>
                        <a:t>Number for endianness tracking (0xc0da0100) </a:t>
                      </a:r>
                    </a:p>
                  </a:txBody>
                  <a:tcPr/>
                </a:tc>
                <a:extLst>
                  <a:ext uri="{0D108BD9-81ED-4DB2-BD59-A6C34878D82A}">
                    <a16:rowId xmlns:a16="http://schemas.microsoft.com/office/drawing/2014/main" val="186783468"/>
                  </a:ext>
                </a:extLst>
              </a:tr>
            </a:tbl>
          </a:graphicData>
        </a:graphic>
      </p:graphicFrame>
    </p:spTree>
    <p:extLst>
      <p:ext uri="{BB962C8B-B14F-4D97-AF65-F5344CB8AC3E}">
        <p14:creationId xmlns:p14="http://schemas.microsoft.com/office/powerpoint/2010/main" val="227601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a:off x="5562600" y="2445857"/>
            <a:ext cx="0" cy="44974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71600" y="317973"/>
            <a:ext cx="6705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Block Header, Bit Info / Version Word</a:t>
            </a:r>
          </a:p>
        </p:txBody>
      </p:sp>
      <p:cxnSp>
        <p:nvCxnSpPr>
          <p:cNvPr id="3" name="Straight Connector 2"/>
          <p:cNvCxnSpPr/>
          <p:nvPr/>
        </p:nvCxnSpPr>
        <p:spPr>
          <a:xfrm>
            <a:off x="6741264" y="1817132"/>
            <a:ext cx="0" cy="609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010400" y="1359932"/>
            <a:ext cx="1345753" cy="369332"/>
          </a:xfrm>
          <a:prstGeom prst="rect">
            <a:avLst/>
          </a:prstGeom>
          <a:noFill/>
        </p:spPr>
        <p:txBody>
          <a:bodyPr wrap="none" rtlCol="0">
            <a:spAutoFit/>
          </a:bodyPr>
          <a:lstStyle/>
          <a:p>
            <a:r>
              <a:rPr lang="en-US" b="1"/>
              <a:t>Evio Version</a:t>
            </a:r>
            <a:endParaRPr lang="en-US" b="1" dirty="0"/>
          </a:p>
        </p:txBody>
      </p:sp>
      <p:sp>
        <p:nvSpPr>
          <p:cNvPr id="6" name="TextBox 5"/>
          <p:cNvSpPr txBox="1"/>
          <p:nvPr/>
        </p:nvSpPr>
        <p:spPr>
          <a:xfrm>
            <a:off x="4724400" y="1359932"/>
            <a:ext cx="1063689" cy="369332"/>
          </a:xfrm>
          <a:prstGeom prst="rect">
            <a:avLst/>
          </a:prstGeom>
          <a:noFill/>
        </p:spPr>
        <p:txBody>
          <a:bodyPr wrap="none" rtlCol="0">
            <a:spAutoFit/>
          </a:bodyPr>
          <a:lstStyle/>
          <a:p>
            <a:r>
              <a:rPr lang="en-US" b="1" dirty="0">
                <a:solidFill>
                  <a:schemeClr val="accent6">
                    <a:lumMod val="75000"/>
                  </a:schemeClr>
                </a:solidFill>
              </a:rPr>
              <a:t>Data Info</a:t>
            </a:r>
          </a:p>
        </p:txBody>
      </p:sp>
      <p:sp>
        <p:nvSpPr>
          <p:cNvPr id="10" name="TextBox 9"/>
          <p:cNvSpPr txBox="1"/>
          <p:nvPr/>
        </p:nvSpPr>
        <p:spPr>
          <a:xfrm>
            <a:off x="1743684" y="1359932"/>
            <a:ext cx="1075716" cy="369332"/>
          </a:xfrm>
          <a:prstGeom prst="rect">
            <a:avLst/>
          </a:prstGeom>
          <a:noFill/>
        </p:spPr>
        <p:txBody>
          <a:bodyPr wrap="square" rtlCol="0">
            <a:spAutoFit/>
          </a:bodyPr>
          <a:lstStyle/>
          <a:p>
            <a:r>
              <a:rPr lang="en-US" b="1" dirty="0">
                <a:solidFill>
                  <a:schemeClr val="accent3">
                    <a:lumMod val="75000"/>
                  </a:schemeClr>
                </a:solidFill>
              </a:rPr>
              <a:t>Reserved</a:t>
            </a:r>
          </a:p>
        </p:txBody>
      </p:sp>
      <p:cxnSp>
        <p:nvCxnSpPr>
          <p:cNvPr id="13" name="Straight Connector 12"/>
          <p:cNvCxnSpPr/>
          <p:nvPr/>
        </p:nvCxnSpPr>
        <p:spPr>
          <a:xfrm>
            <a:off x="4495800" y="1845985"/>
            <a:ext cx="0" cy="5998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flipH="1">
            <a:off x="5300925" y="1988988"/>
            <a:ext cx="718875" cy="307777"/>
          </a:xfrm>
          <a:prstGeom prst="rect">
            <a:avLst/>
          </a:prstGeom>
          <a:noFill/>
        </p:spPr>
        <p:txBody>
          <a:bodyPr wrap="square" rtlCol="0">
            <a:spAutoFit/>
          </a:bodyPr>
          <a:lstStyle/>
          <a:p>
            <a:r>
              <a:rPr lang="en-US" sz="1400" b="1" dirty="0">
                <a:solidFill>
                  <a:schemeClr val="accent6">
                    <a:lumMod val="75000"/>
                  </a:schemeClr>
                </a:solidFill>
              </a:rPr>
              <a:t>15 - 8</a:t>
            </a:r>
          </a:p>
        </p:txBody>
      </p:sp>
      <p:sp>
        <p:nvSpPr>
          <p:cNvPr id="20" name="TextBox 19"/>
          <p:cNvSpPr txBox="1"/>
          <p:nvPr/>
        </p:nvSpPr>
        <p:spPr>
          <a:xfrm flipH="1">
            <a:off x="7467599" y="1988988"/>
            <a:ext cx="700997" cy="307777"/>
          </a:xfrm>
          <a:prstGeom prst="rect">
            <a:avLst/>
          </a:prstGeom>
          <a:noFill/>
        </p:spPr>
        <p:txBody>
          <a:bodyPr wrap="square" rtlCol="0">
            <a:spAutoFit/>
          </a:bodyPr>
          <a:lstStyle/>
          <a:p>
            <a:r>
              <a:rPr lang="en-US" sz="1400" b="1" dirty="0">
                <a:solidFill>
                  <a:schemeClr val="accent4">
                    <a:lumMod val="75000"/>
                  </a:schemeClr>
                </a:solidFill>
              </a:rPr>
              <a:t>7 - 0</a:t>
            </a:r>
          </a:p>
        </p:txBody>
      </p:sp>
      <p:sp>
        <p:nvSpPr>
          <p:cNvPr id="27" name="Rectangle 26"/>
          <p:cNvSpPr/>
          <p:nvPr/>
        </p:nvSpPr>
        <p:spPr>
          <a:xfrm>
            <a:off x="457200" y="1831777"/>
            <a:ext cx="8305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1170622826"/>
              </p:ext>
            </p:extLst>
          </p:nvPr>
        </p:nvGraphicFramePr>
        <p:xfrm>
          <a:off x="4495800" y="2895599"/>
          <a:ext cx="4229589" cy="3608219"/>
        </p:xfrm>
        <a:graphic>
          <a:graphicData uri="http://schemas.openxmlformats.org/drawingml/2006/table">
            <a:tbl>
              <a:tblPr firstRow="1" bandRow="1">
                <a:tableStyleId>{5DA37D80-6434-44D0-A028-1B22A696006F}</a:tableStyleId>
              </a:tblPr>
              <a:tblGrid>
                <a:gridCol w="638493">
                  <a:extLst>
                    <a:ext uri="{9D8B030D-6E8A-4147-A177-3AD203B41FA5}">
                      <a16:colId xmlns:a16="http://schemas.microsoft.com/office/drawing/2014/main" val="2464272670"/>
                    </a:ext>
                  </a:extLst>
                </a:gridCol>
                <a:gridCol w="3591096">
                  <a:extLst>
                    <a:ext uri="{9D8B030D-6E8A-4147-A177-3AD203B41FA5}">
                      <a16:colId xmlns:a16="http://schemas.microsoft.com/office/drawing/2014/main" val="3105417358"/>
                    </a:ext>
                  </a:extLst>
                </a:gridCol>
              </a:tblGrid>
              <a:tr h="419203">
                <a:tc>
                  <a:txBody>
                    <a:bodyPr/>
                    <a:lstStyle/>
                    <a:p>
                      <a:pPr algn="ctr"/>
                      <a:r>
                        <a:rPr lang="en-US" sz="1600" dirty="0"/>
                        <a:t>BIT</a:t>
                      </a:r>
                    </a:p>
                  </a:txBody>
                  <a:tcPr/>
                </a:tc>
                <a:tc>
                  <a:txBody>
                    <a:bodyPr/>
                    <a:lstStyle/>
                    <a:p>
                      <a:pPr algn="ctr"/>
                      <a:r>
                        <a:rPr lang="en-US" sz="1600" dirty="0"/>
                        <a:t>FUNCTION (if bit set)</a:t>
                      </a:r>
                    </a:p>
                  </a:txBody>
                  <a:tcPr/>
                </a:tc>
                <a:extLst>
                  <a:ext uri="{0D108BD9-81ED-4DB2-BD59-A6C34878D82A}">
                    <a16:rowId xmlns:a16="http://schemas.microsoft.com/office/drawing/2014/main" val="1560087998"/>
                  </a:ext>
                </a:extLst>
              </a:tr>
              <a:tr h="431494">
                <a:tc>
                  <a:txBody>
                    <a:bodyPr/>
                    <a:lstStyle/>
                    <a:p>
                      <a:r>
                        <a:rPr lang="en-US" sz="1400" b="1" dirty="0">
                          <a:solidFill>
                            <a:schemeClr val="tx1"/>
                          </a:solidFill>
                        </a:rPr>
                        <a:t>8</a:t>
                      </a:r>
                    </a:p>
                  </a:txBody>
                  <a:tcPr/>
                </a:tc>
                <a:tc>
                  <a:txBody>
                    <a:bodyPr/>
                    <a:lstStyle/>
                    <a:p>
                      <a:r>
                        <a:rPr lang="en-US" sz="1400" b="1" dirty="0">
                          <a:solidFill>
                            <a:schemeClr val="tx1"/>
                          </a:solidFill>
                        </a:rPr>
                        <a:t>Dictionary exists</a:t>
                      </a:r>
                    </a:p>
                  </a:txBody>
                  <a:tcPr/>
                </a:tc>
                <a:extLst>
                  <a:ext uri="{0D108BD9-81ED-4DB2-BD59-A6C34878D82A}">
                    <a16:rowId xmlns:a16="http://schemas.microsoft.com/office/drawing/2014/main" val="800046308"/>
                  </a:ext>
                </a:extLst>
              </a:tr>
              <a:tr h="431494">
                <a:tc>
                  <a:txBody>
                    <a:bodyPr/>
                    <a:lstStyle/>
                    <a:p>
                      <a:r>
                        <a:rPr lang="en-US" sz="1400" b="1" dirty="0">
                          <a:solidFill>
                            <a:schemeClr val="tx1"/>
                          </a:solidFill>
                        </a:rPr>
                        <a:t>9</a:t>
                      </a:r>
                    </a:p>
                  </a:txBody>
                  <a:tcPr/>
                </a:tc>
                <a:tc>
                  <a:txBody>
                    <a:bodyPr/>
                    <a:lstStyle/>
                    <a:p>
                      <a:r>
                        <a:rPr lang="en-US" sz="1400" b="1" dirty="0">
                          <a:solidFill>
                            <a:schemeClr val="tx1"/>
                          </a:solidFill>
                        </a:rPr>
                        <a:t>Is last</a:t>
                      </a:r>
                      <a:r>
                        <a:rPr lang="en-US" sz="1400" b="1" baseline="0" dirty="0">
                          <a:solidFill>
                            <a:schemeClr val="tx1"/>
                          </a:solidFill>
                        </a:rPr>
                        <a:t> record in stream or file</a:t>
                      </a:r>
                      <a:endParaRPr lang="en-US" sz="1400" b="1" dirty="0">
                        <a:solidFill>
                          <a:schemeClr val="tx1"/>
                        </a:solidFill>
                      </a:endParaRPr>
                    </a:p>
                  </a:txBody>
                  <a:tcPr/>
                </a:tc>
                <a:extLst>
                  <a:ext uri="{0D108BD9-81ED-4DB2-BD59-A6C34878D82A}">
                    <a16:rowId xmlns:a16="http://schemas.microsoft.com/office/drawing/2014/main" val="3364704689"/>
                  </a:ext>
                </a:extLst>
              </a:tr>
              <a:tr h="626119">
                <a:tc>
                  <a:txBody>
                    <a:bodyPr/>
                    <a:lstStyle/>
                    <a:p>
                      <a:r>
                        <a:rPr lang="en-US" sz="1400" b="1" dirty="0">
                          <a:solidFill>
                            <a:schemeClr val="tx1"/>
                          </a:solidFill>
                        </a:rPr>
                        <a:t>10-13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Data content type for CODA online only: ROC Raw = 0, Physics = 1, Partial Physics = 2,  Disentangled = 3, User = 4, Control = 5, Mixed </a:t>
                      </a:r>
                      <a:r>
                        <a:rPr kumimoji="0" lang="en-US" sz="1400" b="1" i="0" u="none" strike="noStrike" kern="1200" cap="none" spc="0" normalizeH="0" baseline="0" noProof="0">
                          <a:ln>
                            <a:noFill/>
                          </a:ln>
                          <a:solidFill>
                            <a:schemeClr val="tx1"/>
                          </a:solidFill>
                          <a:effectLst/>
                          <a:uLnTx/>
                          <a:uFillTx/>
                          <a:latin typeface="+mn-lt"/>
                          <a:ea typeface="+mn-ea"/>
                          <a:cs typeface="+mn-cs"/>
                        </a:rPr>
                        <a:t>= 6, Other </a:t>
                      </a:r>
                      <a:r>
                        <a:rPr kumimoji="0" lang="en-US" sz="1400" b="1" i="0" u="none" strike="noStrike" kern="1200" cap="none" spc="0" normalizeH="0" baseline="0" noProof="0" dirty="0">
                          <a:ln>
                            <a:noFill/>
                          </a:ln>
                          <a:solidFill>
                            <a:schemeClr val="tx1"/>
                          </a:solidFill>
                          <a:effectLst/>
                          <a:uLnTx/>
                          <a:uFillTx/>
                          <a:latin typeface="+mn-lt"/>
                          <a:ea typeface="+mn-ea"/>
                          <a:cs typeface="+mn-cs"/>
                        </a:rPr>
                        <a:t>= 15</a:t>
                      </a:r>
                      <a:endParaRPr lang="en-US" sz="1400" b="1" dirty="0">
                        <a:solidFill>
                          <a:schemeClr val="tx1"/>
                        </a:solidFill>
                      </a:endParaRPr>
                    </a:p>
                  </a:txBody>
                  <a:tcPr/>
                </a:tc>
                <a:extLst>
                  <a:ext uri="{0D108BD9-81ED-4DB2-BD59-A6C34878D82A}">
                    <a16:rowId xmlns:a16="http://schemas.microsoft.com/office/drawing/2014/main" val="1200868339"/>
                  </a:ext>
                </a:extLst>
              </a:tr>
              <a:tr h="431494">
                <a:tc>
                  <a:txBody>
                    <a:bodyPr/>
                    <a:lstStyle/>
                    <a:p>
                      <a:r>
                        <a:rPr lang="en-US" sz="1400" b="1" dirty="0">
                          <a:solidFill>
                            <a:schemeClr val="tx1"/>
                          </a:solidFill>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Has ”first event” (in every</a:t>
                      </a:r>
                      <a:r>
                        <a:rPr lang="en-US" sz="1400" b="1" baseline="0" dirty="0">
                          <a:solidFill>
                            <a:schemeClr val="tx1"/>
                          </a:solidFill>
                        </a:rPr>
                        <a:t> split file) which is first USER type event in this block</a:t>
                      </a:r>
                      <a:endParaRPr lang="en-US" sz="1400" b="1" dirty="0">
                        <a:solidFill>
                          <a:schemeClr val="tx1"/>
                        </a:solidFill>
                      </a:endParaRPr>
                    </a:p>
                  </a:txBody>
                  <a:tcPr/>
                </a:tc>
                <a:extLst>
                  <a:ext uri="{0D108BD9-81ED-4DB2-BD59-A6C34878D82A}">
                    <a16:rowId xmlns:a16="http://schemas.microsoft.com/office/drawing/2014/main" val="475819000"/>
                  </a:ext>
                </a:extLst>
              </a:tr>
              <a:tr h="431494">
                <a:tc>
                  <a:txBody>
                    <a:bodyPr/>
                    <a:lstStyle/>
                    <a:p>
                      <a:r>
                        <a:rPr lang="en-US" sz="1400" b="1" dirty="0">
                          <a:solidFill>
                            <a:schemeClr val="tx1"/>
                          </a:solidFill>
                        </a:rPr>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Streaming data  (not triggered)</a:t>
                      </a:r>
                    </a:p>
                  </a:txBody>
                  <a:tcPr/>
                </a:tc>
                <a:extLst>
                  <a:ext uri="{0D108BD9-81ED-4DB2-BD59-A6C34878D82A}">
                    <a16:rowId xmlns:a16="http://schemas.microsoft.com/office/drawing/2014/main" val="10005"/>
                  </a:ext>
                </a:extLst>
              </a:tr>
              <a:tr h="431494">
                <a:tc>
                  <a:txBody>
                    <a:bodyPr/>
                    <a:lstStyle/>
                    <a:p>
                      <a:r>
                        <a:rPr lang="en-US" sz="1400" b="1" dirty="0">
                          <a:solidFill>
                            <a:schemeClr val="tx1"/>
                          </a:solidFill>
                        </a:rPr>
                        <a:t>16-31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Reserved</a:t>
                      </a:r>
                    </a:p>
                  </a:txBody>
                  <a:tcPr/>
                </a:tc>
                <a:extLst>
                  <a:ext uri="{0D108BD9-81ED-4DB2-BD59-A6C34878D82A}">
                    <a16:rowId xmlns:a16="http://schemas.microsoft.com/office/drawing/2014/main" val="10006"/>
                  </a:ext>
                </a:extLst>
              </a:tr>
            </a:tbl>
          </a:graphicData>
        </a:graphic>
      </p:graphicFrame>
      <p:sp>
        <p:nvSpPr>
          <p:cNvPr id="33" name="Rectangle 32"/>
          <p:cNvSpPr/>
          <p:nvPr/>
        </p:nvSpPr>
        <p:spPr>
          <a:xfrm>
            <a:off x="762000" y="5029200"/>
            <a:ext cx="3276600" cy="923330"/>
          </a:xfrm>
          <a:prstGeom prst="rect">
            <a:avLst/>
          </a:prstGeom>
        </p:spPr>
        <p:txBody>
          <a:bodyPr wrap="square">
            <a:spAutoFit/>
          </a:bodyPr>
          <a:lstStyle/>
          <a:p>
            <a:pPr lvl="0">
              <a:defRPr/>
            </a:pPr>
            <a:r>
              <a:rPr lang="en-US" b="1" dirty="0">
                <a:solidFill>
                  <a:srgbClr val="0070C0"/>
                </a:solidFill>
              </a:rPr>
              <a:t>NOTE: User events from ROC are typed as ROC Raw (EB handles this).</a:t>
            </a:r>
          </a:p>
        </p:txBody>
      </p:sp>
    </p:spTree>
    <p:extLst>
      <p:ext uri="{BB962C8B-B14F-4D97-AF65-F5344CB8AC3E}">
        <p14:creationId xmlns:p14="http://schemas.microsoft.com/office/powerpoint/2010/main" val="90252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6500" y="1981200"/>
            <a:ext cx="4191000" cy="193899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4000" b="1" dirty="0">
                <a:latin typeface="Arial" pitchFamily="34" charset="0"/>
                <a:cs typeface="Arial" pitchFamily="34" charset="0"/>
              </a:rPr>
              <a:t>HIPO/EVIO FORMAT VERSION 6</a:t>
            </a:r>
          </a:p>
        </p:txBody>
      </p:sp>
    </p:spTree>
    <p:extLst>
      <p:ext uri="{BB962C8B-B14F-4D97-AF65-F5344CB8AC3E}">
        <p14:creationId xmlns:p14="http://schemas.microsoft.com/office/powerpoint/2010/main" val="392341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416880</TotalTime>
  <Words>5584</Words>
  <Application>Microsoft Macintosh PowerPoint</Application>
  <PresentationFormat>On-screen Show (4:3)</PresentationFormat>
  <Paragraphs>1306</Paragraphs>
  <Slides>43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Mangal</vt:lpstr>
      <vt:lpstr>Times New Roman</vt:lpstr>
      <vt:lpstr>Office Theme</vt:lpstr>
      <vt:lpstr>CODA Online Data Formats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Jefferson Science Associates, LLC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bangdm</dc:creator>
  <cp:lastModifiedBy>Carl Timmer</cp:lastModifiedBy>
  <cp:revision>1296</cp:revision>
  <cp:lastPrinted>2025-03-26T17:53:44Z</cp:lastPrinted>
  <dcterms:created xsi:type="dcterms:W3CDTF">2008-04-17T16:56:55Z</dcterms:created>
  <dcterms:modified xsi:type="dcterms:W3CDTF">2025-04-11T19:54:42Z</dcterms:modified>
</cp:coreProperties>
</file>