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64100" cy="42799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BC00"/>
    <a:srgbClr val="FFFFFF"/>
    <a:srgbClr val="00D1E2"/>
    <a:srgbClr val="E6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79"/>
  </p:normalViewPr>
  <p:slideViewPr>
    <p:cSldViewPr>
      <p:cViewPr>
        <p:scale>
          <a:sx n="48" d="100"/>
          <a:sy n="48" d="100"/>
        </p:scale>
        <p:origin x="2600"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7D1E1A-4DEA-CC41-98E6-C47FA7D3BEBB}" type="datetimeFigureOut">
              <a:rPr lang="en-US" smtClean="0"/>
              <a:t>5/21/24</a:t>
            </a:fld>
            <a:endParaRPr 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DC6981-8BDE-2442-B713-604DCBD51A89}" type="slidenum">
              <a:rPr lang="en-US" smtClean="0"/>
              <a:t>‹#›</a:t>
            </a:fld>
            <a:endParaRPr lang="en-US"/>
          </a:p>
        </p:txBody>
      </p:sp>
    </p:spTree>
    <p:extLst>
      <p:ext uri="{BB962C8B-B14F-4D97-AF65-F5344CB8AC3E}">
        <p14:creationId xmlns:p14="http://schemas.microsoft.com/office/powerpoint/2010/main" val="40099999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DC6981-8BDE-2442-B713-604DCBD51A89}" type="slidenum">
              <a:rPr lang="en-US" smtClean="0"/>
              <a:t>1</a:t>
            </a:fld>
            <a:endParaRPr lang="en-US"/>
          </a:p>
        </p:txBody>
      </p:sp>
    </p:spTree>
    <p:extLst>
      <p:ext uri="{BB962C8B-B14F-4D97-AF65-F5344CB8AC3E}">
        <p14:creationId xmlns:p14="http://schemas.microsoft.com/office/powerpoint/2010/main" val="865106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2.png"/><Relationship Id="rId21" Type="http://schemas.openxmlformats.org/officeDocument/2006/relationships/image" Target="../media/image17.png"/><Relationship Id="rId7" Type="http://schemas.openxmlformats.org/officeDocument/2006/relationships/image" Target="../media/image1.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image" Target="../media/image24.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24" Type="http://schemas.openxmlformats.org/officeDocument/2006/relationships/image" Target="../media/image20.png"/><Relationship Id="rId32" Type="http://schemas.openxmlformats.org/officeDocument/2006/relationships/image" Target="../media/image27.png"/><Relationship Id="rId5" Type="http://schemas.openxmlformats.org/officeDocument/2006/relationships/image" Target="../media/image3.png"/><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3.png"/><Relationship Id="rId10" Type="http://schemas.openxmlformats.org/officeDocument/2006/relationships/image" Target="../media/image6.png"/><Relationship Id="rId19" Type="http://schemas.openxmlformats.org/officeDocument/2006/relationships/image" Target="../media/image15.png"/><Relationship Id="rId31" Type="http://schemas.openxmlformats.org/officeDocument/2006/relationships/image" Target="../media/image26.png"/><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5.png"/><Relationship Id="rId30"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0"/>
            <a:ext cx="30266640" cy="4058984"/>
          </a:xfrm>
          <a:custGeom>
            <a:avLst/>
            <a:gdLst>
              <a:gd name="connsiteX0" fmla="*/ 0 w 30262742"/>
              <a:gd name="connsiteY0" fmla="*/ 0 h 5289080"/>
              <a:gd name="connsiteX1" fmla="*/ 30262742 w 30262742"/>
              <a:gd name="connsiteY1" fmla="*/ 0 h 5289080"/>
              <a:gd name="connsiteX2" fmla="*/ 30262742 w 30262742"/>
              <a:gd name="connsiteY2" fmla="*/ 5289080 h 5289080"/>
              <a:gd name="connsiteX3" fmla="*/ 0 w 30262742"/>
              <a:gd name="connsiteY3" fmla="*/ 5289080 h 5289080"/>
              <a:gd name="connsiteX4" fmla="*/ 0 w 30262742"/>
              <a:gd name="connsiteY4" fmla="*/ 0 h 528908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262742" h="5289080">
                <a:moveTo>
                  <a:pt x="0" y="0"/>
                </a:moveTo>
                <a:lnTo>
                  <a:pt x="30262742" y="0"/>
                </a:lnTo>
                <a:lnTo>
                  <a:pt x="30262742" y="5289080"/>
                </a:lnTo>
                <a:lnTo>
                  <a:pt x="0" y="5289080"/>
                </a:lnTo>
                <a:lnTo>
                  <a:pt x="0" y="0"/>
                </a:lnTo>
              </a:path>
            </a:pathLst>
          </a:custGeom>
          <a:no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latin typeface="Avenir" panose="02000503020000020003" pitchFamily="2" charset="0"/>
              <a:cs typeface="Calibri" panose="020F0502020204030204" pitchFamily="34" charset="0"/>
            </a:endParaRPr>
          </a:p>
        </p:txBody>
      </p:sp>
      <p:sp>
        <p:nvSpPr>
          <p:cNvPr id="2" name="TextBox 1"/>
          <p:cNvSpPr txBox="1"/>
          <p:nvPr/>
        </p:nvSpPr>
        <p:spPr>
          <a:xfrm>
            <a:off x="8401270" y="1276792"/>
            <a:ext cx="18043525" cy="2233240"/>
          </a:xfrm>
          <a:prstGeom prst="rect">
            <a:avLst/>
          </a:prstGeom>
          <a:noFill/>
        </p:spPr>
        <p:txBody>
          <a:bodyPr wrap="square" lIns="0" tIns="0" rIns="0" rtlCol="0">
            <a:spAutoFit/>
          </a:bodyPr>
          <a:lstStyle/>
          <a:p>
            <a:pPr algn="ctr">
              <a:lnSpc>
                <a:spcPts val="8400"/>
              </a:lnSpc>
              <a:tabLst>
                <a:tab pos="3644900" algn="l"/>
                <a:tab pos="7785100" algn="l"/>
                <a:tab pos="8255000" algn="l"/>
              </a:tabLst>
            </a:pPr>
            <a:r>
              <a:rPr lang="en-US" altLang="zh-CN" sz="8800" b="1" dirty="0">
                <a:latin typeface="Avenir" panose="02000503020000020003" pitchFamily="2" charset="0"/>
                <a:cs typeface="Calibri" panose="020F0502020204030204" pitchFamily="34" charset="0"/>
              </a:rPr>
              <a:t>Artificial Intelligence (AI)</a:t>
            </a:r>
          </a:p>
          <a:p>
            <a:pPr algn="ctr">
              <a:lnSpc>
                <a:spcPts val="8400"/>
              </a:lnSpc>
              <a:tabLst>
                <a:tab pos="3644900" algn="l"/>
                <a:tab pos="7785100" algn="l"/>
                <a:tab pos="8255000" algn="l"/>
              </a:tabLst>
            </a:pPr>
            <a:r>
              <a:rPr lang="en-US" altLang="zh-CN" sz="8000" dirty="0">
                <a:latin typeface="Avenir" panose="02000503020000020003" pitchFamily="2" charset="0"/>
                <a:cs typeface="Calibri" panose="020F0502020204030204" pitchFamily="34" charset="0"/>
              </a:rPr>
              <a:t> </a:t>
            </a:r>
            <a:r>
              <a:rPr lang="en-US" altLang="zh-CN" sz="4000" b="1" dirty="0">
                <a:latin typeface="Avenir" panose="02000503020000020003" pitchFamily="2" charset="0"/>
                <a:cs typeface="Calibri" panose="020F0502020204030204" pitchFamily="34" charset="0"/>
              </a:rPr>
              <a:t>Thomas</a:t>
            </a:r>
            <a:r>
              <a:rPr lang="en-US" altLang="zh-CN" sz="4000" dirty="0">
                <a:latin typeface="Avenir" panose="02000503020000020003" pitchFamily="2" charset="0"/>
                <a:cs typeface="Calibri" panose="020F0502020204030204" pitchFamily="34" charset="0"/>
              </a:rPr>
              <a:t> </a:t>
            </a:r>
            <a:r>
              <a:rPr lang="en-US" altLang="zh-CN" sz="4000" b="1" dirty="0">
                <a:latin typeface="Avenir" panose="02000503020000020003" pitchFamily="2" charset="0"/>
                <a:cs typeface="Calibri" panose="020F0502020204030204" pitchFamily="34" charset="0"/>
              </a:rPr>
              <a:t>Jefferson</a:t>
            </a:r>
            <a:r>
              <a:rPr lang="en-US" altLang="zh-CN" sz="4000" dirty="0">
                <a:latin typeface="Avenir" panose="02000503020000020003" pitchFamily="2" charset="0"/>
                <a:cs typeface="Calibri" panose="020F0502020204030204" pitchFamily="34" charset="0"/>
              </a:rPr>
              <a:t> </a:t>
            </a:r>
            <a:r>
              <a:rPr lang="en-US" altLang="zh-CN" sz="4000" b="1" dirty="0">
                <a:latin typeface="Avenir" panose="02000503020000020003" pitchFamily="2" charset="0"/>
                <a:cs typeface="Calibri" panose="020F0502020204030204" pitchFamily="34" charset="0"/>
              </a:rPr>
              <a:t>National</a:t>
            </a:r>
            <a:r>
              <a:rPr lang="en-US" altLang="zh-CN" sz="4000" dirty="0">
                <a:latin typeface="Avenir" panose="02000503020000020003" pitchFamily="2" charset="0"/>
                <a:cs typeface="Calibri" panose="020F0502020204030204" pitchFamily="34" charset="0"/>
              </a:rPr>
              <a:t> </a:t>
            </a:r>
            <a:r>
              <a:rPr lang="en-US" altLang="zh-CN" sz="4000" b="1" dirty="0">
                <a:latin typeface="Avenir" panose="02000503020000020003" pitchFamily="2" charset="0"/>
                <a:cs typeface="Calibri" panose="020F0502020204030204" pitchFamily="34" charset="0"/>
              </a:rPr>
              <a:t>Accelerator</a:t>
            </a:r>
            <a:r>
              <a:rPr lang="en-US" altLang="zh-CN" sz="4000" dirty="0">
                <a:latin typeface="Avenir" panose="02000503020000020003" pitchFamily="2" charset="0"/>
                <a:cs typeface="Calibri" panose="020F0502020204030204" pitchFamily="34" charset="0"/>
              </a:rPr>
              <a:t> </a:t>
            </a:r>
            <a:r>
              <a:rPr lang="en-US" altLang="zh-CN" sz="4000" b="1" dirty="0">
                <a:latin typeface="Avenir" panose="02000503020000020003" pitchFamily="2" charset="0"/>
                <a:cs typeface="Calibri" panose="020F0502020204030204" pitchFamily="34" charset="0"/>
              </a:rPr>
              <a:t>Facility</a:t>
            </a:r>
          </a:p>
        </p:txBody>
      </p:sp>
      <p:grpSp>
        <p:nvGrpSpPr>
          <p:cNvPr id="40" name="Group 39">
            <a:extLst>
              <a:ext uri="{FF2B5EF4-FFF2-40B4-BE49-F238E27FC236}">
                <a16:creationId xmlns:a16="http://schemas.microsoft.com/office/drawing/2014/main" id="{DC022F08-7E89-6344-BF04-A2060CFD3E5C}"/>
              </a:ext>
            </a:extLst>
          </p:cNvPr>
          <p:cNvGrpSpPr/>
          <p:nvPr/>
        </p:nvGrpSpPr>
        <p:grpSpPr>
          <a:xfrm>
            <a:off x="171000" y="4345247"/>
            <a:ext cx="13970450" cy="15878454"/>
            <a:chOff x="273050" y="4880131"/>
            <a:chExt cx="9317958" cy="11609869"/>
          </a:xfrm>
        </p:grpSpPr>
        <p:sp>
          <p:nvSpPr>
            <p:cNvPr id="11" name="Freeform 3"/>
            <p:cNvSpPr/>
            <p:nvPr/>
          </p:nvSpPr>
          <p:spPr>
            <a:xfrm>
              <a:off x="273050" y="4880131"/>
              <a:ext cx="9317958" cy="629996"/>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0800000" scaled="0"/>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Avenir" panose="02000503020000020003" pitchFamily="2" charset="0"/>
                  <a:cs typeface="Calibri" panose="020F0502020204030204" pitchFamily="34" charset="0"/>
                </a:rPr>
                <a:t>What is it?</a:t>
              </a:r>
              <a:endParaRPr lang="zh-CN" altLang="en-US" sz="3600" b="1" dirty="0">
                <a:latin typeface="Avenir" panose="02000503020000020003" pitchFamily="2" charset="0"/>
                <a:cs typeface="Calibri" panose="020F0502020204030204" pitchFamily="34" charset="0"/>
              </a:endParaRPr>
            </a:p>
          </p:txBody>
        </p:sp>
        <p:sp>
          <p:nvSpPr>
            <p:cNvPr id="38" name="Rectangle 37">
              <a:extLst>
                <a:ext uri="{FF2B5EF4-FFF2-40B4-BE49-F238E27FC236}">
                  <a16:creationId xmlns:a16="http://schemas.microsoft.com/office/drawing/2014/main" id="{98E66545-D881-714C-8E21-47455B84C62A}"/>
                </a:ext>
              </a:extLst>
            </p:cNvPr>
            <p:cNvSpPr/>
            <p:nvPr/>
          </p:nvSpPr>
          <p:spPr>
            <a:xfrm>
              <a:off x="273050" y="5626099"/>
              <a:ext cx="9317958" cy="10863901"/>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latin typeface="Avenir" panose="02000503020000020003" pitchFamily="2" charset="0"/>
                <a:cs typeface="Calibri" panose="020F0502020204030204" pitchFamily="34" charset="0"/>
              </a:endParaRPr>
            </a:p>
          </p:txBody>
        </p:sp>
      </p:grpSp>
      <p:grpSp>
        <p:nvGrpSpPr>
          <p:cNvPr id="75" name="Group 74">
            <a:extLst>
              <a:ext uri="{FF2B5EF4-FFF2-40B4-BE49-F238E27FC236}">
                <a16:creationId xmlns:a16="http://schemas.microsoft.com/office/drawing/2014/main" id="{CFC8A5E8-9FE3-CC4D-8F10-2355B84AC266}"/>
              </a:ext>
            </a:extLst>
          </p:cNvPr>
          <p:cNvGrpSpPr/>
          <p:nvPr/>
        </p:nvGrpSpPr>
        <p:grpSpPr>
          <a:xfrm>
            <a:off x="14522285" y="4347384"/>
            <a:ext cx="15584779" cy="15898415"/>
            <a:chOff x="273050" y="4575338"/>
            <a:chExt cx="9317958" cy="16183247"/>
          </a:xfrm>
        </p:grpSpPr>
        <p:sp>
          <p:nvSpPr>
            <p:cNvPr id="76" name="Freeform 3">
              <a:extLst>
                <a:ext uri="{FF2B5EF4-FFF2-40B4-BE49-F238E27FC236}">
                  <a16:creationId xmlns:a16="http://schemas.microsoft.com/office/drawing/2014/main" id="{8A9A152D-EE33-7C40-B60D-E35506F1BA8F}"/>
                </a:ext>
              </a:extLst>
            </p:cNvPr>
            <p:cNvSpPr/>
            <p:nvPr/>
          </p:nvSpPr>
          <p:spPr>
            <a:xfrm>
              <a:off x="273050" y="4575338"/>
              <a:ext cx="9317958" cy="856713"/>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0800000" scaled="0"/>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Avenir" panose="02000503020000020003" pitchFamily="2" charset="0"/>
                  <a:cs typeface="Calibri" panose="020F0502020204030204" pitchFamily="34" charset="0"/>
                </a:rPr>
                <a:t>AI In Tracking</a:t>
              </a:r>
              <a:endParaRPr lang="zh-CN" altLang="en-US" sz="3600" b="1" dirty="0">
                <a:latin typeface="Avenir" panose="02000503020000020003" pitchFamily="2" charset="0"/>
                <a:cs typeface="Calibri" panose="020F0502020204030204" pitchFamily="34" charset="0"/>
              </a:endParaRPr>
            </a:p>
          </p:txBody>
        </p:sp>
        <p:sp>
          <p:nvSpPr>
            <p:cNvPr id="77" name="Rectangle 76">
              <a:extLst>
                <a:ext uri="{FF2B5EF4-FFF2-40B4-BE49-F238E27FC236}">
                  <a16:creationId xmlns:a16="http://schemas.microsoft.com/office/drawing/2014/main" id="{8523CCBE-903C-5743-AA1C-B9E021498E26}"/>
                </a:ext>
              </a:extLst>
            </p:cNvPr>
            <p:cNvSpPr/>
            <p:nvPr/>
          </p:nvSpPr>
          <p:spPr>
            <a:xfrm>
              <a:off x="273050" y="5626099"/>
              <a:ext cx="9317958" cy="151324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venir" panose="02000503020000020003" pitchFamily="2" charset="0"/>
                <a:cs typeface="Calibri" panose="020F0502020204030204" pitchFamily="34" charset="0"/>
              </a:endParaRPr>
            </a:p>
          </p:txBody>
        </p:sp>
      </p:grpSp>
      <p:sp>
        <p:nvSpPr>
          <p:cNvPr id="79" name="Freeform 3">
            <a:extLst>
              <a:ext uri="{FF2B5EF4-FFF2-40B4-BE49-F238E27FC236}">
                <a16:creationId xmlns:a16="http://schemas.microsoft.com/office/drawing/2014/main" id="{62184687-BC39-FF40-96EF-E6D790D71A6C}"/>
              </a:ext>
            </a:extLst>
          </p:cNvPr>
          <p:cNvSpPr/>
          <p:nvPr/>
        </p:nvSpPr>
        <p:spPr>
          <a:xfrm>
            <a:off x="23207625" y="39660450"/>
            <a:ext cx="6532075" cy="742978"/>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0800000" scaled="0"/>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Avenir" panose="02000503020000020003" pitchFamily="2" charset="0"/>
                <a:cs typeface="Calibri" panose="020F0502020204030204" pitchFamily="34" charset="0"/>
              </a:rPr>
              <a:t>Contributing Institutions</a:t>
            </a:r>
            <a:endParaRPr lang="zh-CN" altLang="en-US" sz="3600" b="1" dirty="0">
              <a:latin typeface="Avenir" panose="02000503020000020003" pitchFamily="2" charset="0"/>
              <a:cs typeface="Calibri" panose="020F0502020204030204" pitchFamily="34" charset="0"/>
            </a:endParaRPr>
          </a:p>
        </p:txBody>
      </p:sp>
      <p:sp>
        <p:nvSpPr>
          <p:cNvPr id="80" name="Rectangle 79">
            <a:extLst>
              <a:ext uri="{FF2B5EF4-FFF2-40B4-BE49-F238E27FC236}">
                <a16:creationId xmlns:a16="http://schemas.microsoft.com/office/drawing/2014/main" id="{782D6FF9-7AE5-8244-867C-7E3F25D5E396}"/>
              </a:ext>
            </a:extLst>
          </p:cNvPr>
          <p:cNvSpPr/>
          <p:nvPr/>
        </p:nvSpPr>
        <p:spPr>
          <a:xfrm>
            <a:off x="23206191" y="40547823"/>
            <a:ext cx="6532075" cy="1966151"/>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wrap="none" lIns="274320" rtlCol="0" anchor="ctr"/>
          <a:lstStyle/>
          <a:p>
            <a:pPr marL="457200" indent="-457200">
              <a:buFont typeface="Arial" panose="020B0604020202020204" pitchFamily="34" charset="0"/>
              <a:buChar char="•"/>
            </a:pPr>
            <a:r>
              <a:rPr lang="en-US" sz="2400" dirty="0">
                <a:solidFill>
                  <a:schemeClr val="tx1"/>
                </a:solidFill>
                <a:latin typeface="Avenir" panose="02000503020000020003" pitchFamily="2" charset="0"/>
                <a:cs typeface="Calibri" panose="020F0502020204030204" pitchFamily="34" charset="0"/>
              </a:rPr>
              <a:t>Jefferson Lab, Newport News, VA, USA</a:t>
            </a:r>
          </a:p>
          <a:p>
            <a:pPr marL="457200" indent="-457200">
              <a:buFont typeface="Arial" panose="020B0604020202020204" pitchFamily="34" charset="0"/>
              <a:buChar char="•"/>
            </a:pPr>
            <a:r>
              <a:rPr lang="en-US" sz="2400" dirty="0">
                <a:solidFill>
                  <a:schemeClr val="tx1"/>
                </a:solidFill>
                <a:latin typeface="Avenir" panose="02000503020000020003" pitchFamily="2" charset="0"/>
                <a:cs typeface="Calibri" panose="020F0502020204030204" pitchFamily="34" charset="0"/>
              </a:rPr>
              <a:t>University of Glasgow, Glasgow, UK</a:t>
            </a:r>
          </a:p>
          <a:p>
            <a:pPr marL="457200" indent="-457200">
              <a:buFont typeface="Arial" panose="020B0604020202020204" pitchFamily="34" charset="0"/>
              <a:buChar char="•"/>
            </a:pPr>
            <a:r>
              <a:rPr lang="en-US" sz="2400" dirty="0">
                <a:solidFill>
                  <a:schemeClr val="tx1"/>
                </a:solidFill>
                <a:latin typeface="Avenir" panose="02000503020000020003" pitchFamily="2" charset="0"/>
                <a:cs typeface="Calibri" panose="020F0502020204030204" pitchFamily="34" charset="0"/>
              </a:rPr>
              <a:t>Old Dominion University, Norfolk, VA, USA</a:t>
            </a:r>
          </a:p>
        </p:txBody>
      </p:sp>
      <p:grpSp>
        <p:nvGrpSpPr>
          <p:cNvPr id="91" name="Group 90">
            <a:extLst>
              <a:ext uri="{FF2B5EF4-FFF2-40B4-BE49-F238E27FC236}">
                <a16:creationId xmlns:a16="http://schemas.microsoft.com/office/drawing/2014/main" id="{75E1649E-4D1F-8C40-9A74-FFE1DE45F88E}"/>
              </a:ext>
            </a:extLst>
          </p:cNvPr>
          <p:cNvGrpSpPr/>
          <p:nvPr/>
        </p:nvGrpSpPr>
        <p:grpSpPr>
          <a:xfrm>
            <a:off x="171000" y="20400348"/>
            <a:ext cx="24696116" cy="11133752"/>
            <a:chOff x="273050" y="4691862"/>
            <a:chExt cx="32027549" cy="11133752"/>
          </a:xfrm>
        </p:grpSpPr>
        <p:sp>
          <p:nvSpPr>
            <p:cNvPr id="92" name="Freeform 3">
              <a:extLst>
                <a:ext uri="{FF2B5EF4-FFF2-40B4-BE49-F238E27FC236}">
                  <a16:creationId xmlns:a16="http://schemas.microsoft.com/office/drawing/2014/main" id="{C035300C-3CC1-B041-B172-1E2ED75289BA}"/>
                </a:ext>
              </a:extLst>
            </p:cNvPr>
            <p:cNvSpPr/>
            <p:nvPr/>
          </p:nvSpPr>
          <p:spPr>
            <a:xfrm>
              <a:off x="273050" y="4691862"/>
              <a:ext cx="32027549" cy="818265"/>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0800000" scaled="0"/>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Avenir" panose="02000503020000020003" pitchFamily="2" charset="0"/>
                  <a:cs typeface="Calibri" panose="020F0502020204030204" pitchFamily="34" charset="0"/>
                </a:rPr>
                <a:t>Data Analysis with AI</a:t>
              </a:r>
              <a:endParaRPr lang="zh-CN" altLang="en-US" sz="3600" b="1" dirty="0">
                <a:latin typeface="Avenir" panose="02000503020000020003" pitchFamily="2" charset="0"/>
                <a:cs typeface="Calibri" panose="020F0502020204030204" pitchFamily="34" charset="0"/>
              </a:endParaRPr>
            </a:p>
          </p:txBody>
        </p:sp>
        <p:sp>
          <p:nvSpPr>
            <p:cNvPr id="93" name="Rectangle 92">
              <a:extLst>
                <a:ext uri="{FF2B5EF4-FFF2-40B4-BE49-F238E27FC236}">
                  <a16:creationId xmlns:a16="http://schemas.microsoft.com/office/drawing/2014/main" id="{991033E5-17E2-1A4A-A0CA-555F1EA0D74C}"/>
                </a:ext>
              </a:extLst>
            </p:cNvPr>
            <p:cNvSpPr/>
            <p:nvPr/>
          </p:nvSpPr>
          <p:spPr>
            <a:xfrm>
              <a:off x="273050" y="5626100"/>
              <a:ext cx="32027549" cy="10199514"/>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venir" panose="02000503020000020003" pitchFamily="2" charset="0"/>
                <a:cs typeface="Calibri" panose="020F0502020204030204" pitchFamily="34" charset="0"/>
              </a:endParaRPr>
            </a:p>
          </p:txBody>
        </p:sp>
      </p:grpSp>
      <p:grpSp>
        <p:nvGrpSpPr>
          <p:cNvPr id="94" name="Group 93">
            <a:extLst>
              <a:ext uri="{FF2B5EF4-FFF2-40B4-BE49-F238E27FC236}">
                <a16:creationId xmlns:a16="http://schemas.microsoft.com/office/drawing/2014/main" id="{C13BEE0F-4138-9B4D-BD95-081D1AC29644}"/>
              </a:ext>
            </a:extLst>
          </p:cNvPr>
          <p:cNvGrpSpPr/>
          <p:nvPr/>
        </p:nvGrpSpPr>
        <p:grpSpPr>
          <a:xfrm>
            <a:off x="25190450" y="20399358"/>
            <a:ext cx="4972386" cy="11134741"/>
            <a:chOff x="273050" y="4690575"/>
            <a:chExt cx="9317958" cy="11152251"/>
          </a:xfrm>
        </p:grpSpPr>
        <p:sp>
          <p:nvSpPr>
            <p:cNvPr id="95" name="Freeform 3">
              <a:extLst>
                <a:ext uri="{FF2B5EF4-FFF2-40B4-BE49-F238E27FC236}">
                  <a16:creationId xmlns:a16="http://schemas.microsoft.com/office/drawing/2014/main" id="{3948DED3-E622-084A-B836-EB5755AC8277}"/>
                </a:ext>
              </a:extLst>
            </p:cNvPr>
            <p:cNvSpPr/>
            <p:nvPr/>
          </p:nvSpPr>
          <p:spPr>
            <a:xfrm>
              <a:off x="273050" y="4690575"/>
              <a:ext cx="9317958" cy="819552"/>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0800000" scaled="0"/>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Avenir" panose="02000503020000020003" pitchFamily="2" charset="0"/>
                  <a:cs typeface="Calibri" panose="020F0502020204030204" pitchFamily="34" charset="0"/>
                </a:rPr>
                <a:t>Did you know?</a:t>
              </a:r>
              <a:endParaRPr lang="zh-CN" altLang="en-US" sz="3600" b="1" dirty="0">
                <a:latin typeface="Avenir" panose="02000503020000020003" pitchFamily="2" charset="0"/>
                <a:cs typeface="Calibri" panose="020F0502020204030204" pitchFamily="34" charset="0"/>
              </a:endParaRPr>
            </a:p>
          </p:txBody>
        </p:sp>
        <p:sp>
          <p:nvSpPr>
            <p:cNvPr id="96" name="Rectangle 95">
              <a:extLst>
                <a:ext uri="{FF2B5EF4-FFF2-40B4-BE49-F238E27FC236}">
                  <a16:creationId xmlns:a16="http://schemas.microsoft.com/office/drawing/2014/main" id="{3C7D140C-3D54-DE4C-A2B6-12D2FC1A8E2F}"/>
                </a:ext>
              </a:extLst>
            </p:cNvPr>
            <p:cNvSpPr/>
            <p:nvPr/>
          </p:nvSpPr>
          <p:spPr>
            <a:xfrm>
              <a:off x="273050" y="5626099"/>
              <a:ext cx="9317958" cy="10216727"/>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latin typeface="Avenir" panose="02000503020000020003" pitchFamily="2" charset="0"/>
                <a:cs typeface="Calibri" panose="020F0502020204030204" pitchFamily="34" charset="0"/>
              </a:endParaRPr>
            </a:p>
          </p:txBody>
        </p:sp>
      </p:grpSp>
      <p:sp>
        <p:nvSpPr>
          <p:cNvPr id="115" name="TextBox 114">
            <a:extLst>
              <a:ext uri="{FF2B5EF4-FFF2-40B4-BE49-F238E27FC236}">
                <a16:creationId xmlns:a16="http://schemas.microsoft.com/office/drawing/2014/main" id="{F52275B9-DDD0-D143-A431-59B197F39F9A}"/>
              </a:ext>
            </a:extLst>
          </p:cNvPr>
          <p:cNvSpPr txBox="1"/>
          <p:nvPr/>
        </p:nvSpPr>
        <p:spPr>
          <a:xfrm>
            <a:off x="316224" y="5758018"/>
            <a:ext cx="13727144" cy="4154984"/>
          </a:xfrm>
          <a:prstGeom prst="rect">
            <a:avLst/>
          </a:prstGeom>
          <a:noFill/>
        </p:spPr>
        <p:txBody>
          <a:bodyPr wrap="square" rtlCol="0">
            <a:spAutoFit/>
          </a:bodyPr>
          <a:lstStyle/>
          <a:p>
            <a:r>
              <a:rPr lang="en-US" sz="2400" dirty="0">
                <a:latin typeface="Avenir" panose="02000503020000020003" pitchFamily="2" charset="0"/>
                <a:cs typeface="Calibri" panose="020F0502020204030204" pitchFamily="34" charset="0"/>
              </a:rPr>
              <a:t>From helping doctors diagnose diseases to generating cool images, Artificial Intelligence (AI) has been used for many applications in industry and science, even at CLAS12! So, what is AI?</a:t>
            </a:r>
          </a:p>
          <a:p>
            <a:endParaRPr lang="en-US" sz="2400" dirty="0">
              <a:latin typeface="Avenir" panose="02000503020000020003" pitchFamily="2" charset="0"/>
              <a:cs typeface="Calibri" panose="020F0502020204030204" pitchFamily="34" charset="0"/>
            </a:endParaRPr>
          </a:p>
          <a:p>
            <a:r>
              <a:rPr lang="en-US" sz="2400" dirty="0">
                <a:latin typeface="Avenir" panose="02000503020000020003" pitchFamily="2" charset="0"/>
                <a:cs typeface="Calibri" panose="020F0502020204030204" pitchFamily="34" charset="0"/>
              </a:rPr>
              <a:t>AI, in its broadest sense, is intelligence exhibited by machines. It aims to have computers perform tasks that typically require human intelligence, like recognizing cats and dogs in pictures. It does so by combining large amounts of data with fast, iterative algorithms, allowing the computers to learn automatically from patterns or features in the data.</a:t>
            </a:r>
          </a:p>
          <a:p>
            <a:endParaRPr lang="en-US" sz="2400" dirty="0">
              <a:latin typeface="Avenir" panose="02000503020000020003" pitchFamily="2" charset="0"/>
              <a:cs typeface="Calibri" panose="020F0502020204030204" pitchFamily="34" charset="0"/>
            </a:endParaRPr>
          </a:p>
          <a:p>
            <a:r>
              <a:rPr lang="en-US" sz="2400" dirty="0">
                <a:latin typeface="Avenir" panose="02000503020000020003" pitchFamily="2" charset="0"/>
                <a:cs typeface="Calibri" panose="020F0502020204030204" pitchFamily="34" charset="0"/>
              </a:rPr>
              <a:t>At CLAS12 we mostly use Machine Learning (ML), a subset of AI where computers learn to make predictions from data, without being explicitly programmed. It's like teaching a computer to recognize patterns by showing it examples, rather than giving it rules to follow.</a:t>
            </a:r>
          </a:p>
        </p:txBody>
      </p:sp>
      <p:sp>
        <p:nvSpPr>
          <p:cNvPr id="116" name="TextBox 115">
            <a:extLst>
              <a:ext uri="{FF2B5EF4-FFF2-40B4-BE49-F238E27FC236}">
                <a16:creationId xmlns:a16="http://schemas.microsoft.com/office/drawing/2014/main" id="{323CD00F-ADBC-2B43-9718-303BDECFA26D}"/>
              </a:ext>
            </a:extLst>
          </p:cNvPr>
          <p:cNvSpPr txBox="1"/>
          <p:nvPr/>
        </p:nvSpPr>
        <p:spPr>
          <a:xfrm>
            <a:off x="25638778" y="21463165"/>
            <a:ext cx="4075729" cy="994118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venir" panose="02000503020000020003" pitchFamily="2" charset="0"/>
                <a:cs typeface="Calibri" panose="020F0502020204030204" pitchFamily="34" charset="0"/>
              </a:rPr>
              <a:t>Machine Learning got its name in 1959, referring to how an algorithm changes itself to learn to do a task.</a:t>
            </a:r>
          </a:p>
          <a:p>
            <a:endParaRPr lang="en-US" sz="2000" dirty="0">
              <a:latin typeface="Avenir" panose="02000503020000020003" pitchFamily="2" charset="0"/>
              <a:cs typeface="Calibri" panose="020F0502020204030204" pitchFamily="34" charset="0"/>
            </a:endParaRPr>
          </a:p>
          <a:p>
            <a:pPr marL="342900" indent="-342900">
              <a:buFont typeface="Arial" panose="020B0604020202020204" pitchFamily="34" charset="0"/>
              <a:buChar char="•"/>
            </a:pPr>
            <a:r>
              <a:rPr lang="en-US" sz="2000" dirty="0">
                <a:latin typeface="Avenir" panose="02000503020000020003" pitchFamily="2" charset="0"/>
                <a:cs typeface="Calibri" panose="020F0502020204030204" pitchFamily="34" charset="0"/>
              </a:rPr>
              <a:t>Neural Networks were inspired by the structure of neurons in animal brains.</a:t>
            </a:r>
          </a:p>
          <a:p>
            <a:pPr marL="342900" indent="-342900">
              <a:buFont typeface="Arial" panose="020B0604020202020204" pitchFamily="34" charset="0"/>
              <a:buChar char="•"/>
            </a:pPr>
            <a:endParaRPr lang="en-US" sz="2000" dirty="0">
              <a:latin typeface="Avenir" panose="02000503020000020003" pitchFamily="2" charset="0"/>
              <a:cs typeface="Calibri" panose="020F0502020204030204" pitchFamily="34" charset="0"/>
            </a:endParaRPr>
          </a:p>
          <a:p>
            <a:pPr marL="342900" indent="-342900">
              <a:buFont typeface="Arial" panose="020B0604020202020204" pitchFamily="34" charset="0"/>
              <a:buChar char="•"/>
            </a:pPr>
            <a:r>
              <a:rPr lang="en-US" sz="2000" dirty="0">
                <a:latin typeface="Avenir" panose="02000503020000020003" pitchFamily="2" charset="0"/>
                <a:cs typeface="Calibri" panose="020F0502020204030204" pitchFamily="34" charset="0"/>
              </a:rPr>
              <a:t>The first working AI programs were written in 1951. They could play checkers and chess. 46 years later, in 1997, AI beat a chess master for the first time!</a:t>
            </a:r>
          </a:p>
          <a:p>
            <a:endParaRPr lang="en-US" sz="2000" dirty="0">
              <a:latin typeface="Avenir" panose="02000503020000020003" pitchFamily="2" charset="0"/>
              <a:cs typeface="Calibri" panose="020F0502020204030204" pitchFamily="34" charset="0"/>
            </a:endParaRPr>
          </a:p>
          <a:p>
            <a:pPr marL="342900" indent="-342900">
              <a:buFont typeface="Arial" panose="020B0604020202020204" pitchFamily="34" charset="0"/>
              <a:buChar char="•"/>
            </a:pPr>
            <a:r>
              <a:rPr lang="en-US" sz="2000" dirty="0">
                <a:latin typeface="Avenir" panose="02000503020000020003" pitchFamily="2" charset="0"/>
                <a:cs typeface="Calibri" panose="020F0502020204030204" pitchFamily="34" charset="0"/>
              </a:rPr>
              <a:t>Would you let AI drive your car? Image recognition with AI has a wide range of applications, from medical diagnosis to self driving cars. It can even do better than humans in some specific tasks!</a:t>
            </a:r>
          </a:p>
          <a:p>
            <a:endParaRPr lang="en-US" sz="2000" dirty="0">
              <a:latin typeface="Avenir" panose="02000503020000020003" pitchFamily="2" charset="0"/>
              <a:cs typeface="Calibri" panose="020F0502020204030204" pitchFamily="34" charset="0"/>
            </a:endParaRPr>
          </a:p>
          <a:p>
            <a:pPr marL="342900" indent="-342900">
              <a:buFont typeface="Arial" panose="020B0604020202020204" pitchFamily="34" charset="0"/>
              <a:buChar char="•"/>
            </a:pPr>
            <a:r>
              <a:rPr lang="en-US" sz="2000" dirty="0">
                <a:latin typeface="Avenir" panose="02000503020000020003" pitchFamily="2" charset="0"/>
                <a:cs typeface="Calibri" panose="020F0502020204030204" pitchFamily="34" charset="0"/>
              </a:rPr>
              <a:t>AI is not just used at CLAS12 but also in many areas of research. In fact, AI is even being used in space exploration to </a:t>
            </a:r>
            <a:r>
              <a:rPr lang="en-US" sz="2000" dirty="0" err="1">
                <a:latin typeface="Avenir" panose="02000503020000020003" pitchFamily="2" charset="0"/>
                <a:cs typeface="Calibri" panose="020F0502020204030204" pitchFamily="34" charset="0"/>
              </a:rPr>
              <a:t>analyse</a:t>
            </a:r>
            <a:r>
              <a:rPr lang="en-US" sz="2000" dirty="0">
                <a:latin typeface="Avenir" panose="02000503020000020003" pitchFamily="2" charset="0"/>
                <a:cs typeface="Calibri" panose="020F0502020204030204" pitchFamily="34" charset="0"/>
              </a:rPr>
              <a:t> data from space missions and make decisions about how to proceed.</a:t>
            </a:r>
          </a:p>
        </p:txBody>
      </p:sp>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D98C82C6-6296-C64E-9F78-5B727962DA23}"/>
                  </a:ext>
                </a:extLst>
              </p:cNvPr>
              <p:cNvSpPr txBox="1"/>
              <p:nvPr/>
            </p:nvSpPr>
            <p:spPr>
              <a:xfrm>
                <a:off x="341844" y="30226629"/>
                <a:ext cx="8854011" cy="1252715"/>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Here two </a:t>
                </a:r>
                <a:r>
                  <a:rPr lang="en-US" b="1" dirty="0">
                    <a:latin typeface="Avenir" panose="02000503020000020003" pitchFamily="2" charset="0"/>
                    <a:cs typeface="Calibri" panose="020F0502020204030204" pitchFamily="34" charset="0"/>
                  </a:rPr>
                  <a:t>particles</a:t>
                </a:r>
                <a:r>
                  <a:rPr lang="en-US" dirty="0">
                    <a:latin typeface="Avenir" panose="02000503020000020003" pitchFamily="2" charset="0"/>
                    <a:cs typeface="Calibri" panose="020F0502020204030204" pitchFamily="34" charset="0"/>
                  </a:rPr>
                  <a:t>, the </a:t>
                </a:r>
                <a14:m>
                  <m:oMath xmlns:m="http://schemas.openxmlformats.org/officeDocument/2006/math">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ea typeface="Cambria Math" panose="02040503050406030204" pitchFamily="18" charset="0"/>
                            <a:cs typeface="Calibri" panose="020F0502020204030204" pitchFamily="34" charset="0"/>
                          </a:rPr>
                          <m:t>𝝆</m:t>
                        </m:r>
                      </m:e>
                      <m:sup>
                        <m:r>
                          <a:rPr lang="en-US" b="1" i="1" smtClean="0">
                            <a:latin typeface="Cambria Math" panose="02040503050406030204" pitchFamily="18" charset="0"/>
                            <a:cs typeface="Calibri" panose="020F0502020204030204" pitchFamily="34" charset="0"/>
                          </a:rPr>
                          <m:t>𝟎</m:t>
                        </m:r>
                      </m:sup>
                    </m:sSup>
                    <m:r>
                      <a:rPr lang="en-US" b="1" i="0" smtClean="0">
                        <a:latin typeface="Cambria Math" panose="02040503050406030204" pitchFamily="18" charset="0"/>
                        <a:cs typeface="Calibri" panose="020F0502020204030204" pitchFamily="34" charset="0"/>
                      </a:rPr>
                      <m:t>(</m:t>
                    </m:r>
                    <m:r>
                      <a:rPr lang="en-US" b="1" i="0" smtClean="0">
                        <a:latin typeface="Cambria Math" panose="02040503050406030204" pitchFamily="18" charset="0"/>
                        <a:cs typeface="Calibri" panose="020F0502020204030204" pitchFamily="34" charset="0"/>
                      </a:rPr>
                      <m:t>𝟕𝟕𝟎</m:t>
                    </m:r>
                    <m:r>
                      <a:rPr lang="en-US" b="1" i="0" smtClean="0">
                        <a:latin typeface="Cambria Math" panose="02040503050406030204" pitchFamily="18" charset="0"/>
                        <a:cs typeface="Calibri" panose="020F0502020204030204" pitchFamily="34" charset="0"/>
                      </a:rPr>
                      <m:t>)</m:t>
                    </m:r>
                  </m:oMath>
                </a14:m>
                <a:r>
                  <a:rPr lang="en-US" b="1" dirty="0">
                    <a:latin typeface="Avenir" panose="02000503020000020003" pitchFamily="2" charset="0"/>
                    <a:cs typeface="Calibri" panose="020F0502020204030204" pitchFamily="34" charset="0"/>
                  </a:rPr>
                  <a:t> </a:t>
                </a:r>
                <a:r>
                  <a:rPr lang="en-US" dirty="0">
                    <a:latin typeface="Avenir" panose="02000503020000020003" pitchFamily="2" charset="0"/>
                    <a:cs typeface="Calibri" panose="020F0502020204030204" pitchFamily="34" charset="0"/>
                  </a:rPr>
                  <a:t>and </a:t>
                </a:r>
                <a14:m>
                  <m:oMath xmlns:m="http://schemas.openxmlformats.org/officeDocument/2006/math">
                    <m:sSup>
                      <m:sSupPr>
                        <m:ctrlPr>
                          <a:rPr lang="en-US" b="1" i="1" smtClean="0">
                            <a:latin typeface="Cambria Math" panose="02040503050406030204" pitchFamily="18" charset="0"/>
                            <a:cs typeface="Calibri" panose="020F0502020204030204" pitchFamily="34" charset="0"/>
                          </a:rPr>
                        </m:ctrlPr>
                      </m:sSupPr>
                      <m:e>
                        <m:r>
                          <a:rPr lang="el-GR" b="1" i="1" smtClean="0">
                            <a:latin typeface="Cambria Math" panose="02040503050406030204" pitchFamily="18" charset="0"/>
                            <a:ea typeface="Cambria Math" panose="02040503050406030204" pitchFamily="18" charset="0"/>
                            <a:cs typeface="Calibri" panose="020F0502020204030204" pitchFamily="34" charset="0"/>
                          </a:rPr>
                          <m:t>𝜦</m:t>
                        </m:r>
                      </m:e>
                      <m:sup>
                        <m:r>
                          <a:rPr lang="en-US" b="1" i="1" smtClean="0">
                            <a:latin typeface="Cambria Math" panose="02040503050406030204" pitchFamily="18" charset="0"/>
                            <a:cs typeface="Calibri" panose="020F0502020204030204" pitchFamily="34" charset="0"/>
                          </a:rPr>
                          <m:t>𝟎</m:t>
                        </m:r>
                      </m:sup>
                    </m:sSup>
                  </m:oMath>
                </a14:m>
                <a:r>
                  <a:rPr lang="en-US" b="1" dirty="0">
                    <a:latin typeface="Avenir" panose="02000503020000020003" pitchFamily="2" charset="0"/>
                    <a:cs typeface="Calibri" panose="020F0502020204030204" pitchFamily="34" charset="0"/>
                  </a:rPr>
                  <a:t>(1520) </a:t>
                </a:r>
                <a:r>
                  <a:rPr lang="en-US" dirty="0">
                    <a:latin typeface="Avenir" panose="02000503020000020003" pitchFamily="2" charset="0"/>
                    <a:cs typeface="Calibri" panose="020F0502020204030204" pitchFamily="34" charset="0"/>
                  </a:rPr>
                  <a:t>can be identified by the </a:t>
                </a:r>
                <a:r>
                  <a:rPr lang="en-US" b="1" dirty="0">
                    <a:latin typeface="Avenir" panose="02000503020000020003" pitchFamily="2" charset="0"/>
                    <a:cs typeface="Calibri" panose="020F0502020204030204" pitchFamily="34" charset="0"/>
                  </a:rPr>
                  <a:t>“peak” </a:t>
                </a:r>
                <a:r>
                  <a:rPr lang="en-US" dirty="0">
                    <a:latin typeface="Avenir" panose="02000503020000020003" pitchFamily="2" charset="0"/>
                    <a:cs typeface="Calibri" panose="020F0502020204030204" pitchFamily="34" charset="0"/>
                  </a:rPr>
                  <a:t>like structure in the data. AI algorithms were used to process data from CLAS12 </a:t>
                </a:r>
                <a:r>
                  <a:rPr lang="en-US" b="1" dirty="0">
                    <a:latin typeface="Avenir" panose="02000503020000020003" pitchFamily="2" charset="0"/>
                    <a:cs typeface="Calibri" panose="020F0502020204030204" pitchFamily="34" charset="0"/>
                  </a:rPr>
                  <a:t>fast</a:t>
                </a:r>
                <a:r>
                  <a:rPr lang="en-US" dirty="0">
                    <a:latin typeface="Avenir" panose="02000503020000020003" pitchFamily="2" charset="0"/>
                    <a:cs typeface="Calibri" panose="020F0502020204030204" pitchFamily="34" charset="0"/>
                  </a:rPr>
                  <a:t> enough to do this </a:t>
                </a:r>
                <a:r>
                  <a:rPr lang="en-US" b="1" dirty="0">
                    <a:latin typeface="Avenir" panose="02000503020000020003" pitchFamily="2" charset="0"/>
                    <a:cs typeface="Calibri" panose="020F0502020204030204" pitchFamily="34" charset="0"/>
                  </a:rPr>
                  <a:t>analysis in real time</a:t>
                </a:r>
                <a:r>
                  <a:rPr lang="en-US" dirty="0">
                    <a:latin typeface="Avenir" panose="02000503020000020003" pitchFamily="2" charset="0"/>
                    <a:cs typeface="Calibri" panose="020F0502020204030204" pitchFamily="34" charset="0"/>
                  </a:rPr>
                  <a:t>! This will help with </a:t>
                </a:r>
                <a:r>
                  <a:rPr lang="en-US" b="1" dirty="0">
                    <a:latin typeface="Avenir" panose="02000503020000020003" pitchFamily="2" charset="0"/>
                    <a:cs typeface="Calibri" panose="020F0502020204030204" pitchFamily="34" charset="0"/>
                  </a:rPr>
                  <a:t>online data monitoring</a:t>
                </a:r>
                <a:r>
                  <a:rPr lang="en-US" dirty="0">
                    <a:latin typeface="Avenir" panose="02000503020000020003" pitchFamily="2" charset="0"/>
                    <a:cs typeface="Calibri" panose="020F0502020204030204" pitchFamily="34" charset="0"/>
                  </a:rPr>
                  <a:t>.</a:t>
                </a:r>
              </a:p>
              <a:p>
                <a:pPr algn="just"/>
                <a:endParaRPr lang="en-US" dirty="0">
                  <a:latin typeface="Avenir" panose="02000503020000020003" pitchFamily="2" charset="0"/>
                  <a:cs typeface="Calibri" panose="020F0502020204030204" pitchFamily="34" charset="0"/>
                </a:endParaRPr>
              </a:p>
            </p:txBody>
          </p:sp>
        </mc:Choice>
        <mc:Fallback xmlns="">
          <p:sp>
            <p:nvSpPr>
              <p:cNvPr id="120" name="TextBox 119">
                <a:extLst>
                  <a:ext uri="{FF2B5EF4-FFF2-40B4-BE49-F238E27FC236}">
                    <a16:creationId xmlns:a16="http://schemas.microsoft.com/office/drawing/2014/main" id="{D98C82C6-6296-C64E-9F78-5B727962DA23}"/>
                  </a:ext>
                </a:extLst>
              </p:cNvPr>
              <p:cNvSpPr txBox="1">
                <a:spLocks noRot="1" noChangeAspect="1" noMove="1" noResize="1" noEditPoints="1" noAdjustHandles="1" noChangeArrowheads="1" noChangeShapeType="1" noTextEdit="1"/>
              </p:cNvSpPr>
              <p:nvPr/>
            </p:nvSpPr>
            <p:spPr>
              <a:xfrm>
                <a:off x="341844" y="30226629"/>
                <a:ext cx="8854011" cy="1252715"/>
              </a:xfrm>
              <a:prstGeom prst="rect">
                <a:avLst/>
              </a:prstGeom>
              <a:blipFill>
                <a:blip r:embed="rId5"/>
                <a:stretch>
                  <a:fillRect l="-429" r="-572"/>
                </a:stretch>
              </a:blipFill>
              <a:ln>
                <a:solidFill>
                  <a:schemeClr val="accent1">
                    <a:shade val="50000"/>
                  </a:schemeClr>
                </a:solidFill>
              </a:ln>
            </p:spPr>
            <p:txBody>
              <a:bodyPr/>
              <a:lstStyle/>
              <a:p>
                <a:r>
                  <a:rPr lang="en-US">
                    <a:noFill/>
                  </a:rPr>
                  <a:t> </a:t>
                </a:r>
              </a:p>
            </p:txBody>
          </p:sp>
        </mc:Fallback>
      </mc:AlternateContent>
      <p:sp>
        <p:nvSpPr>
          <p:cNvPr id="130" name="TextBox 129">
            <a:extLst>
              <a:ext uri="{FF2B5EF4-FFF2-40B4-BE49-F238E27FC236}">
                <a16:creationId xmlns:a16="http://schemas.microsoft.com/office/drawing/2014/main" id="{65448DE1-F9FD-334E-9E0A-62673358AF34}"/>
              </a:ext>
            </a:extLst>
          </p:cNvPr>
          <p:cNvSpPr txBox="1"/>
          <p:nvPr/>
        </p:nvSpPr>
        <p:spPr>
          <a:xfrm>
            <a:off x="14666763" y="19124341"/>
            <a:ext cx="15074562" cy="969496"/>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In the drift chambers</a:t>
            </a:r>
            <a:r>
              <a:rPr lang="en-US" dirty="0">
                <a:latin typeface="Avenir" panose="02000503020000020003" pitchFamily="2" charset="0"/>
              </a:rPr>
              <a:t> we get some “background hits”, which we also call </a:t>
            </a:r>
            <a:r>
              <a:rPr lang="en-US" b="1" dirty="0">
                <a:latin typeface="Avenir" panose="02000503020000020003" pitchFamily="2" charset="0"/>
              </a:rPr>
              <a:t>noise</a:t>
            </a:r>
            <a:r>
              <a:rPr lang="en-US" dirty="0">
                <a:latin typeface="Avenir" panose="02000503020000020003" pitchFamily="2" charset="0"/>
              </a:rPr>
              <a:t>. Noise can be due to real particles that are not associated with the beam-target interaction or electrical noise.  Noise can make it harder to find </a:t>
            </a:r>
            <a:r>
              <a:rPr lang="en-US" b="1" dirty="0">
                <a:solidFill>
                  <a:srgbClr val="FF0000"/>
                </a:solidFill>
                <a:latin typeface="Avenir" panose="02000503020000020003" pitchFamily="2" charset="0"/>
              </a:rPr>
              <a:t>tracks</a:t>
            </a:r>
            <a:r>
              <a:rPr lang="en-US" dirty="0">
                <a:latin typeface="Avenir" panose="02000503020000020003" pitchFamily="2" charset="0"/>
              </a:rPr>
              <a:t>, but AI can help us remove noise. We call this process </a:t>
            </a:r>
            <a:r>
              <a:rPr lang="en-US" b="1" dirty="0">
                <a:latin typeface="Avenir" panose="02000503020000020003" pitchFamily="2" charset="0"/>
              </a:rPr>
              <a:t>denoising</a:t>
            </a:r>
            <a:r>
              <a:rPr lang="en-US" dirty="0">
                <a:latin typeface="Avenir" panose="02000503020000020003" pitchFamily="2" charset="0"/>
              </a:rPr>
              <a:t>. Can you spot the </a:t>
            </a:r>
            <a:r>
              <a:rPr lang="en-US" b="1" dirty="0">
                <a:solidFill>
                  <a:srgbClr val="FF0000"/>
                </a:solidFill>
                <a:latin typeface="Avenir" panose="02000503020000020003" pitchFamily="2" charset="0"/>
              </a:rPr>
              <a:t>tracks</a:t>
            </a:r>
            <a:r>
              <a:rPr lang="en-US" dirty="0">
                <a:latin typeface="Avenir" panose="02000503020000020003" pitchFamily="2" charset="0"/>
              </a:rPr>
              <a:t> before denoising?</a:t>
            </a:r>
            <a:endParaRPr lang="en-US" dirty="0">
              <a:solidFill>
                <a:srgbClr val="FF0000"/>
              </a:solidFill>
              <a:latin typeface="Avenir" panose="02000503020000020003" pitchFamily="2" charset="0"/>
            </a:endParaRPr>
          </a:p>
        </p:txBody>
      </p:sp>
      <p:sp>
        <p:nvSpPr>
          <p:cNvPr id="19" name="Rectangle 18">
            <a:extLst>
              <a:ext uri="{FF2B5EF4-FFF2-40B4-BE49-F238E27FC236}">
                <a16:creationId xmlns:a16="http://schemas.microsoft.com/office/drawing/2014/main" id="{4384E089-9832-7E4B-BA66-03D5F3764A8D}"/>
              </a:ext>
            </a:extLst>
          </p:cNvPr>
          <p:cNvSpPr/>
          <p:nvPr/>
        </p:nvSpPr>
        <p:spPr>
          <a:xfrm>
            <a:off x="26104850" y="8369300"/>
            <a:ext cx="539976" cy="44275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panose="02000503020000020003" pitchFamily="2" charset="0"/>
            </a:endParaRPr>
          </a:p>
        </p:txBody>
      </p:sp>
      <p:sp>
        <p:nvSpPr>
          <p:cNvPr id="32" name="TextBox 31">
            <a:extLst>
              <a:ext uri="{FF2B5EF4-FFF2-40B4-BE49-F238E27FC236}">
                <a16:creationId xmlns:a16="http://schemas.microsoft.com/office/drawing/2014/main" id="{B3005680-FFEC-C944-98DF-3FC92C0C284E}"/>
              </a:ext>
            </a:extLst>
          </p:cNvPr>
          <p:cNvSpPr txBox="1"/>
          <p:nvPr/>
        </p:nvSpPr>
        <p:spPr>
          <a:xfrm rot="19256098">
            <a:off x="24442107" y="16741855"/>
            <a:ext cx="2677336" cy="707886"/>
          </a:xfrm>
          <a:prstGeom prst="rect">
            <a:avLst/>
          </a:prstGeom>
          <a:noFill/>
        </p:spPr>
        <p:txBody>
          <a:bodyPr wrap="none" rtlCol="0">
            <a:spAutoFit/>
          </a:bodyPr>
          <a:lstStyle/>
          <a:p>
            <a:r>
              <a:rPr lang="en-US" sz="4000" b="1" dirty="0">
                <a:solidFill>
                  <a:srgbClr val="FFFFFF"/>
                </a:solidFill>
                <a:latin typeface="Avenir" panose="02000503020000020003" pitchFamily="2" charset="0"/>
              </a:rPr>
              <a:t>PROTONS</a:t>
            </a:r>
          </a:p>
        </p:txBody>
      </p:sp>
      <p:sp>
        <p:nvSpPr>
          <p:cNvPr id="83" name="TextBox 82">
            <a:extLst>
              <a:ext uri="{FF2B5EF4-FFF2-40B4-BE49-F238E27FC236}">
                <a16:creationId xmlns:a16="http://schemas.microsoft.com/office/drawing/2014/main" id="{A53A14DB-07A4-7C4B-95BB-A34D3128EFA7}"/>
              </a:ext>
            </a:extLst>
          </p:cNvPr>
          <p:cNvSpPr txBox="1"/>
          <p:nvPr/>
        </p:nvSpPr>
        <p:spPr>
          <a:xfrm>
            <a:off x="24183594" y="13020079"/>
            <a:ext cx="1773242" cy="707886"/>
          </a:xfrm>
          <a:prstGeom prst="rect">
            <a:avLst/>
          </a:prstGeom>
          <a:noFill/>
        </p:spPr>
        <p:txBody>
          <a:bodyPr wrap="none" rtlCol="0">
            <a:spAutoFit/>
          </a:bodyPr>
          <a:lstStyle/>
          <a:p>
            <a:r>
              <a:rPr lang="en-US" sz="4000" b="1" dirty="0">
                <a:solidFill>
                  <a:srgbClr val="FFFFFF"/>
                </a:solidFill>
                <a:latin typeface="Avenir" panose="02000503020000020003" pitchFamily="2" charset="0"/>
              </a:rPr>
              <a:t>PIONS</a:t>
            </a:r>
          </a:p>
        </p:txBody>
      </p: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A7FD98C2-3A4A-3E45-9D12-1F557A6090D7}"/>
                  </a:ext>
                </a:extLst>
              </p:cNvPr>
              <p:cNvSpPr txBox="1"/>
              <p:nvPr/>
            </p:nvSpPr>
            <p:spPr>
              <a:xfrm>
                <a:off x="9315072" y="30217993"/>
                <a:ext cx="7950578" cy="1246495"/>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To use CLAS12 data for analysis, we need to be able to </a:t>
                </a:r>
                <a:r>
                  <a:rPr lang="en-US" b="1" dirty="0">
                    <a:latin typeface="Avenir" panose="02000503020000020003" pitchFamily="2" charset="0"/>
                    <a:cs typeface="Calibri" panose="020F0502020204030204" pitchFamily="34" charset="0"/>
                  </a:rPr>
                  <a:t>identify</a:t>
                </a:r>
                <a:r>
                  <a:rPr lang="en-US" dirty="0">
                    <a:latin typeface="Avenir" panose="02000503020000020003" pitchFamily="2" charset="0"/>
                    <a:cs typeface="Calibri" panose="020F0502020204030204" pitchFamily="34" charset="0"/>
                  </a:rPr>
                  <a:t> what </a:t>
                </a:r>
                <a:r>
                  <a:rPr lang="en-US" b="1" dirty="0">
                    <a:latin typeface="Avenir" panose="02000503020000020003" pitchFamily="2" charset="0"/>
                    <a:cs typeface="Calibri" panose="020F0502020204030204" pitchFamily="34" charset="0"/>
                  </a:rPr>
                  <a:t>particle types </a:t>
                </a:r>
                <a:r>
                  <a:rPr lang="en-US" dirty="0">
                    <a:latin typeface="Avenir" panose="02000503020000020003" pitchFamily="2" charset="0"/>
                    <a:cs typeface="Calibri" panose="020F0502020204030204" pitchFamily="34" charset="0"/>
                  </a:rPr>
                  <a:t>are detected by CLAS12. Sometimes this can be hard, for example here we got fake positrons (</a:t>
                </a:r>
                <a14:m>
                  <m:oMath xmlns:m="http://schemas.openxmlformats.org/officeDocument/2006/math">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cs typeface="Calibri" panose="020F0502020204030204" pitchFamily="34" charset="0"/>
                          </a:rPr>
                          <m:t>𝒆</m:t>
                        </m:r>
                      </m:e>
                      <m:sup>
                        <m:r>
                          <a:rPr lang="en-US" b="1" i="1" smtClean="0">
                            <a:latin typeface="Cambria Math" panose="02040503050406030204" pitchFamily="18" charset="0"/>
                            <a:ea typeface="Cambria Math" panose="02040503050406030204" pitchFamily="18" charset="0"/>
                            <a:cs typeface="Calibri" panose="020F0502020204030204" pitchFamily="34" charset="0"/>
                          </a:rPr>
                          <m:t>+</m:t>
                        </m:r>
                      </m:sup>
                    </m:sSup>
                  </m:oMath>
                </a14:m>
                <a:r>
                  <a:rPr lang="en-US" dirty="0">
                    <a:latin typeface="Avenir" panose="02000503020000020003" pitchFamily="2" charset="0"/>
                    <a:cs typeface="Calibri" panose="020F0502020204030204" pitchFamily="34" charset="0"/>
                  </a:rPr>
                  <a:t>). AI can be used for </a:t>
                </a:r>
                <a:r>
                  <a:rPr lang="en-US" b="1" dirty="0">
                    <a:latin typeface="Avenir" panose="02000503020000020003" pitchFamily="2" charset="0"/>
                    <a:cs typeface="Calibri" panose="020F0502020204030204" pitchFamily="34" charset="0"/>
                  </a:rPr>
                  <a:t>particle identification</a:t>
                </a:r>
                <a:r>
                  <a:rPr lang="en-US" dirty="0">
                    <a:latin typeface="Avenir" panose="02000503020000020003" pitchFamily="2" charset="0"/>
                    <a:cs typeface="Calibri" panose="020F0502020204030204" pitchFamily="34" charset="0"/>
                  </a:rPr>
                  <a:t>, which helps us </a:t>
                </a:r>
                <a:r>
                  <a:rPr lang="en-US" b="1" dirty="0">
                    <a:latin typeface="Avenir" panose="02000503020000020003" pitchFamily="2" charset="0"/>
                    <a:cs typeface="Calibri" panose="020F0502020204030204" pitchFamily="34" charset="0"/>
                  </a:rPr>
                  <a:t>remove background</a:t>
                </a:r>
                <a:r>
                  <a:rPr lang="en-US" dirty="0">
                    <a:latin typeface="Avenir" panose="02000503020000020003" pitchFamily="2" charset="0"/>
                    <a:cs typeface="Calibri" panose="020F0502020204030204" pitchFamily="34" charset="0"/>
                  </a:rPr>
                  <a:t>.</a:t>
                </a:r>
              </a:p>
            </p:txBody>
          </p:sp>
        </mc:Choice>
        <mc:Fallback xmlns="">
          <p:sp>
            <p:nvSpPr>
              <p:cNvPr id="101" name="TextBox 100">
                <a:extLst>
                  <a:ext uri="{FF2B5EF4-FFF2-40B4-BE49-F238E27FC236}">
                    <a16:creationId xmlns:a16="http://schemas.microsoft.com/office/drawing/2014/main" id="{A7FD98C2-3A4A-3E45-9D12-1F557A6090D7}"/>
                  </a:ext>
                </a:extLst>
              </p:cNvPr>
              <p:cNvSpPr txBox="1">
                <a:spLocks noRot="1" noChangeAspect="1" noMove="1" noResize="1" noEditPoints="1" noAdjustHandles="1" noChangeArrowheads="1" noChangeShapeType="1" noTextEdit="1"/>
              </p:cNvSpPr>
              <p:nvPr/>
            </p:nvSpPr>
            <p:spPr>
              <a:xfrm>
                <a:off x="9315072" y="30217993"/>
                <a:ext cx="7950578" cy="1246495"/>
              </a:xfrm>
              <a:prstGeom prst="rect">
                <a:avLst/>
              </a:prstGeom>
              <a:blipFill>
                <a:blip r:embed="rId6"/>
                <a:stretch>
                  <a:fillRect l="-478" r="-637" b="-6000"/>
                </a:stretch>
              </a:blipFill>
              <a:ln>
                <a:solidFill>
                  <a:schemeClr val="accent1">
                    <a:shade val="50000"/>
                  </a:schemeClr>
                </a:solidFill>
              </a:ln>
            </p:spPr>
            <p:txBody>
              <a:bodyPr/>
              <a:lstStyle/>
              <a:p>
                <a:r>
                  <a:rPr lang="en-US">
                    <a:noFill/>
                  </a:rPr>
                  <a:t> </a:t>
                </a:r>
              </a:p>
            </p:txBody>
          </p:sp>
        </mc:Fallback>
      </mc:AlternateContent>
      <p:pic>
        <p:nvPicPr>
          <p:cNvPr id="12" name="0*QYxNNYh6W9jO1b_-.png" descr="0*QYxNNYh6W9jO1b_-.png">
            <a:extLst>
              <a:ext uri="{FF2B5EF4-FFF2-40B4-BE49-F238E27FC236}">
                <a16:creationId xmlns:a16="http://schemas.microsoft.com/office/drawing/2014/main" id="{7A654FA5-7EB3-B7C3-A1DA-FE26BAD023DD}"/>
              </a:ext>
            </a:extLst>
          </p:cNvPr>
          <p:cNvPicPr>
            <a:picLocks noChangeAspect="1"/>
          </p:cNvPicPr>
          <p:nvPr/>
        </p:nvPicPr>
        <p:blipFill>
          <a:blip r:embed="rId7"/>
          <a:stretch>
            <a:fillRect/>
          </a:stretch>
        </p:blipFill>
        <p:spPr>
          <a:xfrm>
            <a:off x="896777" y="10534538"/>
            <a:ext cx="12593237" cy="9008039"/>
          </a:xfrm>
          <a:prstGeom prst="rect">
            <a:avLst/>
          </a:prstGeom>
          <a:ln w="12700">
            <a:miter lim="400000"/>
          </a:ln>
        </p:spPr>
      </p:pic>
      <p:pic>
        <p:nvPicPr>
          <p:cNvPr id="14" name="dc_stages_1.pdf" descr="dc_stages_1.pdf">
            <a:extLst>
              <a:ext uri="{FF2B5EF4-FFF2-40B4-BE49-F238E27FC236}">
                <a16:creationId xmlns:a16="http://schemas.microsoft.com/office/drawing/2014/main" id="{CC25F857-6ED8-7625-4DFB-2F0FA7732B1D}"/>
              </a:ext>
            </a:extLst>
          </p:cNvPr>
          <p:cNvPicPr>
            <a:picLocks noChangeAspect="1"/>
          </p:cNvPicPr>
          <p:nvPr/>
        </p:nvPicPr>
        <p:blipFill rotWithShape="1">
          <a:blip r:embed="rId8"/>
          <a:srcRect b="4081"/>
          <a:stretch/>
        </p:blipFill>
        <p:spPr>
          <a:xfrm>
            <a:off x="15707101" y="13448388"/>
            <a:ext cx="6081982" cy="5658746"/>
          </a:xfrm>
          <a:prstGeom prst="rect">
            <a:avLst/>
          </a:prstGeom>
          <a:ln w="12700">
            <a:miter lim="400000"/>
          </a:ln>
        </p:spPr>
      </p:pic>
      <p:pic>
        <p:nvPicPr>
          <p:cNvPr id="20" name="dc_stages_4.pdf" descr="dc_stages_4.pdf">
            <a:extLst>
              <a:ext uri="{FF2B5EF4-FFF2-40B4-BE49-F238E27FC236}">
                <a16:creationId xmlns:a16="http://schemas.microsoft.com/office/drawing/2014/main" id="{661FCE17-359E-1A6B-BB2F-0CA7D65FE102}"/>
              </a:ext>
            </a:extLst>
          </p:cNvPr>
          <p:cNvPicPr>
            <a:picLocks noChangeAspect="1"/>
          </p:cNvPicPr>
          <p:nvPr/>
        </p:nvPicPr>
        <p:blipFill rotWithShape="1">
          <a:blip r:embed="rId9"/>
          <a:srcRect b="6224"/>
          <a:stretch/>
        </p:blipFill>
        <p:spPr>
          <a:xfrm>
            <a:off x="23739468" y="13274337"/>
            <a:ext cx="6220968" cy="5658745"/>
          </a:xfrm>
          <a:prstGeom prst="rect">
            <a:avLst/>
          </a:prstGeom>
          <a:ln w="12700">
            <a:miter lim="400000"/>
          </a:ln>
        </p:spPr>
      </p:pic>
      <p:pic>
        <p:nvPicPr>
          <p:cNvPr id="22" name="iden_6_sl.pdf" descr="iden_6_sl.pdf">
            <a:extLst>
              <a:ext uri="{FF2B5EF4-FFF2-40B4-BE49-F238E27FC236}">
                <a16:creationId xmlns:a16="http://schemas.microsoft.com/office/drawing/2014/main" id="{B8839CFB-66E1-2D55-0F5F-D59D0D3D6563}"/>
              </a:ext>
            </a:extLst>
          </p:cNvPr>
          <p:cNvPicPr>
            <a:picLocks noChangeAspect="1"/>
          </p:cNvPicPr>
          <p:nvPr/>
        </p:nvPicPr>
        <p:blipFill>
          <a:blip r:embed="rId10"/>
          <a:stretch>
            <a:fillRect/>
          </a:stretch>
        </p:blipFill>
        <p:spPr>
          <a:xfrm rot="16200000" flipV="1">
            <a:off x="13622858" y="8919154"/>
            <a:ext cx="4348020" cy="1971103"/>
          </a:xfrm>
          <a:prstGeom prst="rect">
            <a:avLst/>
          </a:prstGeom>
          <a:ln w="12700">
            <a:miter lim="400000"/>
          </a:ln>
        </p:spPr>
      </p:pic>
      <p:pic>
        <p:nvPicPr>
          <p:cNvPr id="23" name="iden_5_sl_d.pdf" descr="iden_5_sl_d.pdf">
            <a:extLst>
              <a:ext uri="{FF2B5EF4-FFF2-40B4-BE49-F238E27FC236}">
                <a16:creationId xmlns:a16="http://schemas.microsoft.com/office/drawing/2014/main" id="{D46B24DA-9A21-BC2B-5985-0F4778B34167}"/>
              </a:ext>
            </a:extLst>
          </p:cNvPr>
          <p:cNvPicPr>
            <a:picLocks noChangeAspect="1"/>
          </p:cNvPicPr>
          <p:nvPr/>
        </p:nvPicPr>
        <p:blipFill>
          <a:blip r:embed="rId11"/>
          <a:stretch>
            <a:fillRect/>
          </a:stretch>
        </p:blipFill>
        <p:spPr>
          <a:xfrm rot="16200000" flipV="1">
            <a:off x="21907365" y="8927451"/>
            <a:ext cx="4364621" cy="1971103"/>
          </a:xfrm>
          <a:prstGeom prst="rect">
            <a:avLst/>
          </a:prstGeom>
          <a:ln w="12700">
            <a:miter lim="400000"/>
          </a:ln>
        </p:spPr>
      </p:pic>
      <p:pic>
        <p:nvPicPr>
          <p:cNvPr id="24" name="iden_5_sl_a.pdf" descr="iden_5_sl_a.pdf">
            <a:extLst>
              <a:ext uri="{FF2B5EF4-FFF2-40B4-BE49-F238E27FC236}">
                <a16:creationId xmlns:a16="http://schemas.microsoft.com/office/drawing/2014/main" id="{66C1ABFF-14F1-AC7A-AC51-F481514EFBA2}"/>
              </a:ext>
            </a:extLst>
          </p:cNvPr>
          <p:cNvPicPr>
            <a:picLocks noChangeAspect="1"/>
          </p:cNvPicPr>
          <p:nvPr/>
        </p:nvPicPr>
        <p:blipFill>
          <a:blip r:embed="rId12"/>
          <a:stretch>
            <a:fillRect/>
          </a:stretch>
        </p:blipFill>
        <p:spPr>
          <a:xfrm rot="16200000" flipV="1">
            <a:off x="15691242" y="8919154"/>
            <a:ext cx="4348020" cy="1971103"/>
          </a:xfrm>
          <a:prstGeom prst="rect">
            <a:avLst/>
          </a:prstGeom>
          <a:ln w="12700">
            <a:miter lim="400000"/>
          </a:ln>
        </p:spPr>
      </p:pic>
      <p:pic>
        <p:nvPicPr>
          <p:cNvPr id="27" name="iden_5_sl_b.pdf" descr="iden_5_sl_b.pdf">
            <a:extLst>
              <a:ext uri="{FF2B5EF4-FFF2-40B4-BE49-F238E27FC236}">
                <a16:creationId xmlns:a16="http://schemas.microsoft.com/office/drawing/2014/main" id="{7D7E3358-BB8B-1CBA-5F18-5B576B8C28F3}"/>
              </a:ext>
            </a:extLst>
          </p:cNvPr>
          <p:cNvPicPr>
            <a:picLocks noChangeAspect="1"/>
          </p:cNvPicPr>
          <p:nvPr/>
        </p:nvPicPr>
        <p:blipFill>
          <a:blip r:embed="rId13"/>
          <a:stretch>
            <a:fillRect/>
          </a:stretch>
        </p:blipFill>
        <p:spPr>
          <a:xfrm rot="16200000" flipV="1">
            <a:off x="17769263" y="8919153"/>
            <a:ext cx="4348020" cy="1971103"/>
          </a:xfrm>
          <a:prstGeom prst="rect">
            <a:avLst/>
          </a:prstGeom>
          <a:ln w="12700">
            <a:miter lim="400000"/>
          </a:ln>
        </p:spPr>
      </p:pic>
      <p:pic>
        <p:nvPicPr>
          <p:cNvPr id="28" name="iden_5_sl_c.pdf" descr="iden_5_sl_c.pdf">
            <a:extLst>
              <a:ext uri="{FF2B5EF4-FFF2-40B4-BE49-F238E27FC236}">
                <a16:creationId xmlns:a16="http://schemas.microsoft.com/office/drawing/2014/main" id="{9C02E720-D96D-80A2-8FEC-DBCA93FF3048}"/>
              </a:ext>
            </a:extLst>
          </p:cNvPr>
          <p:cNvPicPr>
            <a:picLocks noChangeAspect="1"/>
          </p:cNvPicPr>
          <p:nvPr/>
        </p:nvPicPr>
        <p:blipFill>
          <a:blip r:embed="rId14"/>
          <a:stretch>
            <a:fillRect/>
          </a:stretch>
        </p:blipFill>
        <p:spPr>
          <a:xfrm rot="16200000" flipV="1">
            <a:off x="19838983" y="8927452"/>
            <a:ext cx="4364620" cy="1971103"/>
          </a:xfrm>
          <a:prstGeom prst="rect">
            <a:avLst/>
          </a:prstGeom>
          <a:ln w="12700">
            <a:miter lim="400000"/>
          </a:ln>
        </p:spPr>
      </p:pic>
      <p:pic>
        <p:nvPicPr>
          <p:cNvPr id="30" name="evt_05.pdf" descr="evt_05.pdf">
            <a:extLst>
              <a:ext uri="{FF2B5EF4-FFF2-40B4-BE49-F238E27FC236}">
                <a16:creationId xmlns:a16="http://schemas.microsoft.com/office/drawing/2014/main" id="{D879C788-84F0-8FCA-C1B2-5C2992673587}"/>
              </a:ext>
            </a:extLst>
          </p:cNvPr>
          <p:cNvPicPr>
            <a:picLocks noChangeAspect="1"/>
          </p:cNvPicPr>
          <p:nvPr/>
        </p:nvPicPr>
        <p:blipFill>
          <a:blip r:embed="rId15"/>
          <a:srcRect l="7050" t="9152" r="4438" b="11787"/>
          <a:stretch>
            <a:fillRect/>
          </a:stretch>
        </p:blipFill>
        <p:spPr>
          <a:xfrm>
            <a:off x="25307883" y="5395357"/>
            <a:ext cx="4677284" cy="3854071"/>
          </a:xfrm>
          <a:prstGeom prst="rect">
            <a:avLst/>
          </a:prstGeom>
          <a:ln w="12700">
            <a:miter lim="400000"/>
          </a:ln>
        </p:spPr>
      </p:pic>
      <p:sp>
        <p:nvSpPr>
          <p:cNvPr id="31" name="TextBox 30">
            <a:extLst>
              <a:ext uri="{FF2B5EF4-FFF2-40B4-BE49-F238E27FC236}">
                <a16:creationId xmlns:a16="http://schemas.microsoft.com/office/drawing/2014/main" id="{3A536461-A1CB-49CA-4B57-84433F52869D}"/>
              </a:ext>
            </a:extLst>
          </p:cNvPr>
          <p:cNvSpPr txBox="1"/>
          <p:nvPr/>
        </p:nvSpPr>
        <p:spPr>
          <a:xfrm>
            <a:off x="25843175" y="9636821"/>
            <a:ext cx="3898150" cy="3739485"/>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The </a:t>
            </a:r>
            <a:r>
              <a:rPr lang="en-US" sz="1800" b="1" dirty="0">
                <a:latin typeface="Avenir" panose="02000503020000020003" pitchFamily="2" charset="0"/>
              </a:rPr>
              <a:t>Drift Chambers</a:t>
            </a:r>
            <a:r>
              <a:rPr lang="en-US" sz="1800" dirty="0">
                <a:latin typeface="Avenir" panose="02000503020000020003" pitchFamily="2" charset="0"/>
              </a:rPr>
              <a:t> are used to determine</a:t>
            </a:r>
            <a:r>
              <a:rPr lang="en-US" sz="1800" b="1" dirty="0">
                <a:latin typeface="Avenir" panose="02000503020000020003" pitchFamily="2" charset="0"/>
              </a:rPr>
              <a:t>:</a:t>
            </a:r>
          </a:p>
          <a:p>
            <a:endParaRPr lang="en-US" sz="1800" dirty="0">
              <a:latin typeface="Avenir" panose="02000503020000020003" pitchFamily="2" charset="0"/>
            </a:endParaRPr>
          </a:p>
          <a:p>
            <a:pPr marL="457200" indent="-457200" algn="just">
              <a:buFont typeface="+mj-lt"/>
              <a:buAutoNum type="arabicPeriod"/>
            </a:pPr>
            <a:r>
              <a:rPr lang="en-US" sz="1800" b="1" dirty="0">
                <a:latin typeface="Avenir" panose="02000503020000020003" pitchFamily="2" charset="0"/>
              </a:rPr>
              <a:t>The location of the nuclear collision generating the particles</a:t>
            </a:r>
          </a:p>
          <a:p>
            <a:pPr marL="457200" indent="-457200" algn="just">
              <a:buFont typeface="+mj-lt"/>
              <a:buAutoNum type="arabicPeriod"/>
            </a:pPr>
            <a:r>
              <a:rPr lang="en-US" sz="1800" b="1" dirty="0">
                <a:latin typeface="Avenir" panose="02000503020000020003" pitchFamily="2" charset="0"/>
              </a:rPr>
              <a:t>The angle and direction of the particles</a:t>
            </a:r>
          </a:p>
          <a:p>
            <a:pPr marL="457200" indent="-457200" algn="just">
              <a:buFont typeface="+mj-lt"/>
              <a:buAutoNum type="arabicPeriod"/>
            </a:pPr>
            <a:r>
              <a:rPr lang="en-US" sz="1800" b="1" dirty="0">
                <a:latin typeface="Avenir" panose="02000503020000020003" pitchFamily="2" charset="0"/>
              </a:rPr>
              <a:t>The momentum of the particles</a:t>
            </a:r>
          </a:p>
          <a:p>
            <a:pPr marL="457200" indent="-457200" algn="just">
              <a:buFont typeface="+mj-lt"/>
              <a:buAutoNum type="arabicPeriod"/>
            </a:pPr>
            <a:endParaRPr lang="en-US" b="1" dirty="0">
              <a:latin typeface="Avenir" panose="02000503020000020003" pitchFamily="2" charset="0"/>
            </a:endParaRPr>
          </a:p>
          <a:p>
            <a:pPr algn="just"/>
            <a:r>
              <a:rPr lang="en-US" sz="1800" dirty="0">
                <a:latin typeface="Avenir" panose="02000503020000020003" pitchFamily="2" charset="0"/>
              </a:rPr>
              <a:t>For this we need to combine </a:t>
            </a:r>
            <a:r>
              <a:rPr lang="en-US" sz="1800" b="1" dirty="0">
                <a:latin typeface="Avenir" panose="02000503020000020003" pitchFamily="2" charset="0"/>
              </a:rPr>
              <a:t>hits</a:t>
            </a:r>
            <a:r>
              <a:rPr lang="en-US" sz="1800" dirty="0">
                <a:latin typeface="Avenir" panose="02000503020000020003" pitchFamily="2" charset="0"/>
              </a:rPr>
              <a:t> to create </a:t>
            </a:r>
            <a:r>
              <a:rPr lang="en-US" sz="1800" b="1" dirty="0">
                <a:solidFill>
                  <a:srgbClr val="FF0000"/>
                </a:solidFill>
                <a:latin typeface="Avenir" panose="02000503020000020003" pitchFamily="2" charset="0"/>
              </a:rPr>
              <a:t>tracks</a:t>
            </a:r>
            <a:r>
              <a:rPr lang="en-US" sz="1800" dirty="0">
                <a:latin typeface="Avenir" panose="02000503020000020003" pitchFamily="2" charset="0"/>
              </a:rPr>
              <a:t>.</a:t>
            </a:r>
          </a:p>
        </p:txBody>
      </p:sp>
      <p:sp>
        <p:nvSpPr>
          <p:cNvPr id="33" name="TextBox 32">
            <a:extLst>
              <a:ext uri="{FF2B5EF4-FFF2-40B4-BE49-F238E27FC236}">
                <a16:creationId xmlns:a16="http://schemas.microsoft.com/office/drawing/2014/main" id="{E1D7C35B-6982-D515-6C1C-4ABDD37189B6}"/>
              </a:ext>
            </a:extLst>
          </p:cNvPr>
          <p:cNvSpPr txBox="1"/>
          <p:nvPr/>
        </p:nvSpPr>
        <p:spPr>
          <a:xfrm>
            <a:off x="14831382" y="12412074"/>
            <a:ext cx="1971104" cy="969496"/>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First AI tells us what </a:t>
            </a:r>
            <a:r>
              <a:rPr lang="en-US" sz="1800" b="1" dirty="0">
                <a:latin typeface="Avenir" panose="02000503020000020003" pitchFamily="2" charset="0"/>
              </a:rPr>
              <a:t>hits</a:t>
            </a:r>
            <a:r>
              <a:rPr lang="en-US" sz="1800" dirty="0">
                <a:latin typeface="Avenir" panose="02000503020000020003" pitchFamily="2" charset="0"/>
              </a:rPr>
              <a:t> belong to a </a:t>
            </a:r>
            <a:r>
              <a:rPr lang="en-US" sz="1800" b="1" dirty="0">
                <a:latin typeface="Avenir" panose="02000503020000020003" pitchFamily="2" charset="0"/>
              </a:rPr>
              <a:t>track</a:t>
            </a:r>
            <a:r>
              <a:rPr lang="en-US" sz="1800" dirty="0">
                <a:latin typeface="Avenir" panose="02000503020000020003" pitchFamily="2" charset="0"/>
              </a:rPr>
              <a:t>.</a:t>
            </a:r>
          </a:p>
        </p:txBody>
      </p:sp>
      <p:sp>
        <p:nvSpPr>
          <p:cNvPr id="35" name="TextBox 34">
            <a:extLst>
              <a:ext uri="{FF2B5EF4-FFF2-40B4-BE49-F238E27FC236}">
                <a16:creationId xmlns:a16="http://schemas.microsoft.com/office/drawing/2014/main" id="{09A0B927-DB2D-75A0-A33D-EF8C5AE8EB11}"/>
              </a:ext>
            </a:extLst>
          </p:cNvPr>
          <p:cNvSpPr txBox="1"/>
          <p:nvPr/>
        </p:nvSpPr>
        <p:spPr>
          <a:xfrm>
            <a:off x="16879701" y="12412074"/>
            <a:ext cx="1971104" cy="969496"/>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Then we look at </a:t>
            </a:r>
            <a:r>
              <a:rPr lang="en-US" sz="1800" b="1" dirty="0">
                <a:solidFill>
                  <a:srgbClr val="FF0000"/>
                </a:solidFill>
                <a:latin typeface="Avenir" panose="02000503020000020003" pitchFamily="2" charset="0"/>
              </a:rPr>
              <a:t>remaining hits</a:t>
            </a:r>
            <a:r>
              <a:rPr lang="en-US" sz="1800" dirty="0">
                <a:latin typeface="Avenir" panose="02000503020000020003" pitchFamily="2" charset="0"/>
              </a:rPr>
              <a:t>.</a:t>
            </a:r>
          </a:p>
          <a:p>
            <a:endParaRPr lang="en-US" sz="1800" dirty="0">
              <a:latin typeface="Avenir" panose="02000503020000020003" pitchFamily="2" charset="0"/>
            </a:endParaRPr>
          </a:p>
        </p:txBody>
      </p:sp>
      <p:sp>
        <p:nvSpPr>
          <p:cNvPr id="37" name="TextBox 36">
            <a:extLst>
              <a:ext uri="{FF2B5EF4-FFF2-40B4-BE49-F238E27FC236}">
                <a16:creationId xmlns:a16="http://schemas.microsoft.com/office/drawing/2014/main" id="{31E1D047-65FC-885C-5151-B801E831FB84}"/>
              </a:ext>
            </a:extLst>
          </p:cNvPr>
          <p:cNvSpPr txBox="1"/>
          <p:nvPr/>
        </p:nvSpPr>
        <p:spPr>
          <a:xfrm>
            <a:off x="18957721" y="12409417"/>
            <a:ext cx="1971104" cy="969496"/>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AI then suggests what hits are missing.</a:t>
            </a:r>
          </a:p>
        </p:txBody>
      </p:sp>
      <p:sp>
        <p:nvSpPr>
          <p:cNvPr id="39" name="TextBox 38">
            <a:extLst>
              <a:ext uri="{FF2B5EF4-FFF2-40B4-BE49-F238E27FC236}">
                <a16:creationId xmlns:a16="http://schemas.microsoft.com/office/drawing/2014/main" id="{6E7D9D27-A654-8AF5-5F20-CE619311CF9D}"/>
              </a:ext>
            </a:extLst>
          </p:cNvPr>
          <p:cNvSpPr txBox="1"/>
          <p:nvPr/>
        </p:nvSpPr>
        <p:spPr>
          <a:xfrm>
            <a:off x="21035741" y="12412074"/>
            <a:ext cx="1971104" cy="969496"/>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AI then tells us what </a:t>
            </a:r>
            <a:r>
              <a:rPr lang="en-US" sz="1800" b="1" dirty="0">
                <a:latin typeface="Avenir" panose="02000503020000020003" pitchFamily="2" charset="0"/>
              </a:rPr>
              <a:t>hits</a:t>
            </a:r>
            <a:r>
              <a:rPr lang="en-US" sz="1800" dirty="0">
                <a:latin typeface="Avenir" panose="02000503020000020003" pitchFamily="2" charset="0"/>
              </a:rPr>
              <a:t> belong to a 2</a:t>
            </a:r>
            <a:r>
              <a:rPr lang="en-US" sz="1800" baseline="30000" dirty="0">
                <a:latin typeface="Avenir" panose="02000503020000020003" pitchFamily="2" charset="0"/>
              </a:rPr>
              <a:t>nd</a:t>
            </a:r>
            <a:r>
              <a:rPr lang="en-US" sz="1800" dirty="0">
                <a:latin typeface="Avenir" panose="02000503020000020003" pitchFamily="2" charset="0"/>
              </a:rPr>
              <a:t>  </a:t>
            </a:r>
            <a:r>
              <a:rPr lang="en-US" sz="1800" b="1" dirty="0">
                <a:latin typeface="Avenir" panose="02000503020000020003" pitchFamily="2" charset="0"/>
              </a:rPr>
              <a:t>track</a:t>
            </a:r>
            <a:r>
              <a:rPr lang="en-US" sz="1800" dirty="0">
                <a:latin typeface="Avenir" panose="02000503020000020003" pitchFamily="2" charset="0"/>
              </a:rPr>
              <a:t>.</a:t>
            </a:r>
          </a:p>
        </p:txBody>
      </p:sp>
      <p:sp>
        <p:nvSpPr>
          <p:cNvPr id="43" name="TextBox 42">
            <a:extLst>
              <a:ext uri="{FF2B5EF4-FFF2-40B4-BE49-F238E27FC236}">
                <a16:creationId xmlns:a16="http://schemas.microsoft.com/office/drawing/2014/main" id="{3B1468F3-64A2-9459-BE3B-8159105DB124}"/>
              </a:ext>
            </a:extLst>
          </p:cNvPr>
          <p:cNvSpPr txBox="1"/>
          <p:nvPr/>
        </p:nvSpPr>
        <p:spPr>
          <a:xfrm>
            <a:off x="23097161" y="12409417"/>
            <a:ext cx="1971104" cy="969496"/>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And now we’ve found two tracks!</a:t>
            </a:r>
          </a:p>
          <a:p>
            <a:endParaRPr lang="en-US" sz="1800" dirty="0">
              <a:latin typeface="Avenir" panose="02000503020000020003" pitchFamily="2" charset="0"/>
            </a:endParaRPr>
          </a:p>
        </p:txBody>
      </p:sp>
      <p:sp>
        <p:nvSpPr>
          <p:cNvPr id="45" name="TextBox 44">
            <a:extLst>
              <a:ext uri="{FF2B5EF4-FFF2-40B4-BE49-F238E27FC236}">
                <a16:creationId xmlns:a16="http://schemas.microsoft.com/office/drawing/2014/main" id="{26F880E1-62CF-9392-2309-2C9BCDA19698}"/>
              </a:ext>
            </a:extLst>
          </p:cNvPr>
          <p:cNvSpPr txBox="1"/>
          <p:nvPr/>
        </p:nvSpPr>
        <p:spPr>
          <a:xfrm>
            <a:off x="14739558" y="5450420"/>
            <a:ext cx="10258693" cy="1800493"/>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When a particle goes through CLAS12 it creates an electrical signal in several detector components. We call these signals </a:t>
            </a:r>
            <a:r>
              <a:rPr lang="en-US" b="1" dirty="0">
                <a:latin typeface="Avenir" panose="02000503020000020003" pitchFamily="2" charset="0"/>
                <a:cs typeface="Calibri" panose="020F0502020204030204" pitchFamily="34" charset="0"/>
              </a:rPr>
              <a:t>hits</a:t>
            </a:r>
            <a:r>
              <a:rPr lang="en-US" dirty="0">
                <a:latin typeface="Avenir" panose="02000503020000020003" pitchFamily="2" charset="0"/>
                <a:cs typeface="Calibri" panose="020F0502020204030204" pitchFamily="34" charset="0"/>
              </a:rPr>
              <a:t>. As a particle goes through several detector components it will leave several hits in CLAS12. These hits form a </a:t>
            </a:r>
            <a:r>
              <a:rPr lang="en-US" b="1" dirty="0">
                <a:latin typeface="Avenir" panose="02000503020000020003" pitchFamily="2" charset="0"/>
                <a:cs typeface="Calibri" panose="020F0502020204030204" pitchFamily="34" charset="0"/>
              </a:rPr>
              <a:t>track</a:t>
            </a:r>
            <a:r>
              <a:rPr lang="en-US" dirty="0">
                <a:latin typeface="Avenir" panose="02000503020000020003" pitchFamily="2" charset="0"/>
                <a:cs typeface="Calibri" panose="020F0502020204030204" pitchFamily="34" charset="0"/>
              </a:rPr>
              <a:t>, and we call the process of associating the hits together </a:t>
            </a:r>
            <a:r>
              <a:rPr lang="en-US" b="1" dirty="0">
                <a:latin typeface="Avenir" panose="02000503020000020003" pitchFamily="2" charset="0"/>
                <a:cs typeface="Calibri" panose="020F0502020204030204" pitchFamily="34" charset="0"/>
              </a:rPr>
              <a:t>tracking</a:t>
            </a:r>
            <a:r>
              <a:rPr lang="en-US" dirty="0">
                <a:latin typeface="Avenir" panose="02000503020000020003" pitchFamily="2" charset="0"/>
                <a:cs typeface="Calibri" panose="020F0502020204030204" pitchFamily="34" charset="0"/>
              </a:rPr>
              <a:t>.</a:t>
            </a:r>
          </a:p>
          <a:p>
            <a:pPr algn="just"/>
            <a:endParaRPr lang="en-US" dirty="0">
              <a:latin typeface="Avenir" panose="02000503020000020003" pitchFamily="2" charset="0"/>
              <a:cs typeface="Calibri" panose="020F0502020204030204" pitchFamily="34" charset="0"/>
            </a:endParaRPr>
          </a:p>
          <a:p>
            <a:pPr algn="just"/>
            <a:r>
              <a:rPr lang="en-US" dirty="0">
                <a:latin typeface="Avenir" panose="02000503020000020003" pitchFamily="2" charset="0"/>
                <a:cs typeface="Calibri" panose="020F0502020204030204" pitchFamily="34" charset="0"/>
              </a:rPr>
              <a:t>It turns out AI is very helpful at tracking, let’s see how!</a:t>
            </a:r>
          </a:p>
        </p:txBody>
      </p:sp>
      <p:sp>
        <p:nvSpPr>
          <p:cNvPr id="47" name="TextBox 46">
            <a:extLst>
              <a:ext uri="{FF2B5EF4-FFF2-40B4-BE49-F238E27FC236}">
                <a16:creationId xmlns:a16="http://schemas.microsoft.com/office/drawing/2014/main" id="{2D3FCAF4-B95E-E1FA-FC9E-8AB6DCE07FD1}"/>
              </a:ext>
            </a:extLst>
          </p:cNvPr>
          <p:cNvSpPr txBox="1"/>
          <p:nvPr/>
        </p:nvSpPr>
        <p:spPr>
          <a:xfrm>
            <a:off x="14739558" y="16058798"/>
            <a:ext cx="839117" cy="424323"/>
          </a:xfrm>
          <a:prstGeom prst="rect">
            <a:avLst/>
          </a:prstGeom>
          <a:noFill/>
          <a:ln>
            <a:noFill/>
          </a:ln>
        </p:spPr>
        <p:txBody>
          <a:bodyPr wrap="square" tIns="91440" rtlCol="0">
            <a:spAutoFit/>
          </a:bodyPr>
          <a:lstStyle/>
          <a:p>
            <a:r>
              <a:rPr lang="en-US" sz="1800" dirty="0">
                <a:latin typeface="Avenir" panose="02000503020000020003" pitchFamily="2" charset="0"/>
              </a:rPr>
              <a:t>No AI</a:t>
            </a:r>
          </a:p>
        </p:txBody>
      </p:sp>
      <p:sp>
        <p:nvSpPr>
          <p:cNvPr id="50" name="TextBox 49">
            <a:extLst>
              <a:ext uri="{FF2B5EF4-FFF2-40B4-BE49-F238E27FC236}">
                <a16:creationId xmlns:a16="http://schemas.microsoft.com/office/drawing/2014/main" id="{6DC0F6EB-A1ED-0294-EBE5-3C2EE32C7BD1}"/>
              </a:ext>
            </a:extLst>
          </p:cNvPr>
          <p:cNvSpPr txBox="1"/>
          <p:nvPr/>
        </p:nvSpPr>
        <p:spPr>
          <a:xfrm>
            <a:off x="21798501" y="16052471"/>
            <a:ext cx="2291853" cy="415498"/>
          </a:xfrm>
          <a:prstGeom prst="rect">
            <a:avLst/>
          </a:prstGeom>
          <a:noFill/>
          <a:ln>
            <a:noFill/>
          </a:ln>
        </p:spPr>
        <p:txBody>
          <a:bodyPr wrap="square" tIns="91440" rtlCol="0">
            <a:spAutoFit/>
          </a:bodyPr>
          <a:lstStyle/>
          <a:p>
            <a:r>
              <a:rPr lang="en-US" sz="1800" dirty="0">
                <a:latin typeface="Avenir" panose="02000503020000020003" pitchFamily="2" charset="0"/>
              </a:rPr>
              <a:t>AI and denoising</a:t>
            </a:r>
          </a:p>
        </p:txBody>
      </p:sp>
      <p:grpSp>
        <p:nvGrpSpPr>
          <p:cNvPr id="53" name="Group 52">
            <a:extLst>
              <a:ext uri="{FF2B5EF4-FFF2-40B4-BE49-F238E27FC236}">
                <a16:creationId xmlns:a16="http://schemas.microsoft.com/office/drawing/2014/main" id="{4D2402C9-7DA5-0B26-7564-2F754A514FCB}"/>
              </a:ext>
            </a:extLst>
          </p:cNvPr>
          <p:cNvGrpSpPr/>
          <p:nvPr/>
        </p:nvGrpSpPr>
        <p:grpSpPr>
          <a:xfrm>
            <a:off x="154377" y="31650073"/>
            <a:ext cx="22852468" cy="10863901"/>
            <a:chOff x="273050" y="4880131"/>
            <a:chExt cx="32027549" cy="10945483"/>
          </a:xfrm>
        </p:grpSpPr>
        <p:sp>
          <p:nvSpPr>
            <p:cNvPr id="54" name="Freeform 3">
              <a:extLst>
                <a:ext uri="{FF2B5EF4-FFF2-40B4-BE49-F238E27FC236}">
                  <a16:creationId xmlns:a16="http://schemas.microsoft.com/office/drawing/2014/main" id="{A7CE868C-4AEC-FD6A-F3B5-F3DC8C6D4849}"/>
                </a:ext>
              </a:extLst>
            </p:cNvPr>
            <p:cNvSpPr/>
            <p:nvPr/>
          </p:nvSpPr>
          <p:spPr>
            <a:xfrm>
              <a:off x="273050" y="4880131"/>
              <a:ext cx="32027549" cy="727980"/>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0800000" scaled="0"/>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Avenir" panose="02000503020000020003" pitchFamily="2" charset="0"/>
                  <a:cs typeface="Calibri" panose="020F0502020204030204" pitchFamily="34" charset="0"/>
                </a:rPr>
                <a:t>Neural Networks</a:t>
              </a:r>
              <a:endParaRPr lang="zh-CN" altLang="en-US" sz="3600" b="1" dirty="0">
                <a:latin typeface="Avenir" panose="02000503020000020003" pitchFamily="2" charset="0"/>
                <a:cs typeface="Calibri" panose="020F0502020204030204" pitchFamily="34" charset="0"/>
              </a:endParaRPr>
            </a:p>
          </p:txBody>
        </p:sp>
        <p:sp>
          <p:nvSpPr>
            <p:cNvPr id="55" name="Rectangle 54">
              <a:extLst>
                <a:ext uri="{FF2B5EF4-FFF2-40B4-BE49-F238E27FC236}">
                  <a16:creationId xmlns:a16="http://schemas.microsoft.com/office/drawing/2014/main" id="{521D6B8E-49AD-B8DC-10B2-D4E6F37A08AB}"/>
                </a:ext>
              </a:extLst>
            </p:cNvPr>
            <p:cNvSpPr/>
            <p:nvPr/>
          </p:nvSpPr>
          <p:spPr>
            <a:xfrm>
              <a:off x="273050" y="5724955"/>
              <a:ext cx="32027549" cy="10100659"/>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latin typeface="Avenir" panose="02000503020000020003" pitchFamily="2" charset="0"/>
                <a:cs typeface="Calibri" panose="020F0502020204030204" pitchFamily="34" charset="0"/>
              </a:endParaRPr>
            </a:p>
          </p:txBody>
        </p:sp>
      </p:grpSp>
      <p:pic>
        <p:nvPicPr>
          <p:cNvPr id="56" name="1*SCz0aTETjTYC864Bqjt6Og.png" descr="1*SCz0aTETjTYC864Bqjt6Og.png">
            <a:extLst>
              <a:ext uri="{FF2B5EF4-FFF2-40B4-BE49-F238E27FC236}">
                <a16:creationId xmlns:a16="http://schemas.microsoft.com/office/drawing/2014/main" id="{500596C8-0AB2-DAE4-B155-DB01B7460E39}"/>
              </a:ext>
            </a:extLst>
          </p:cNvPr>
          <p:cNvPicPr>
            <a:picLocks noChangeAspect="1"/>
          </p:cNvPicPr>
          <p:nvPr/>
        </p:nvPicPr>
        <p:blipFill rotWithShape="1">
          <a:blip r:embed="rId16"/>
          <a:srcRect t="13790" b="14129"/>
          <a:stretch/>
        </p:blipFill>
        <p:spPr>
          <a:xfrm>
            <a:off x="4159250" y="34557325"/>
            <a:ext cx="13908733" cy="5893531"/>
          </a:xfrm>
          <a:prstGeom prst="rect">
            <a:avLst/>
          </a:prstGeom>
          <a:ln w="12700">
            <a:miter lim="400000"/>
          </a:ln>
        </p:spPr>
      </p:pic>
      <p:sp>
        <p:nvSpPr>
          <p:cNvPr id="58" name="TextBox 57">
            <a:extLst>
              <a:ext uri="{FF2B5EF4-FFF2-40B4-BE49-F238E27FC236}">
                <a16:creationId xmlns:a16="http://schemas.microsoft.com/office/drawing/2014/main" id="{AD63ECDB-6F6E-5B7E-1649-220B724B778D}"/>
              </a:ext>
            </a:extLst>
          </p:cNvPr>
          <p:cNvSpPr txBox="1"/>
          <p:nvPr/>
        </p:nvSpPr>
        <p:spPr>
          <a:xfrm>
            <a:off x="4657807" y="32567129"/>
            <a:ext cx="13845607" cy="461665"/>
          </a:xfrm>
          <a:prstGeom prst="rect">
            <a:avLst/>
          </a:prstGeom>
          <a:noFill/>
        </p:spPr>
        <p:txBody>
          <a:bodyPr wrap="square" rtlCol="0">
            <a:spAutoFit/>
          </a:bodyPr>
          <a:lstStyle/>
          <a:p>
            <a:r>
              <a:rPr lang="en-US" sz="2400" dirty="0">
                <a:latin typeface="Avenir" panose="02000503020000020003" pitchFamily="2" charset="0"/>
                <a:cs typeface="Calibri" panose="020F0502020204030204" pitchFamily="34" charset="0"/>
              </a:rPr>
              <a:t>Neural Networks are one of the most common AI algorithm. Let’s try to understand how they work!</a:t>
            </a:r>
          </a:p>
        </p:txBody>
      </p:sp>
      <p:sp>
        <p:nvSpPr>
          <p:cNvPr id="59" name="TextBox 58">
            <a:extLst>
              <a:ext uri="{FF2B5EF4-FFF2-40B4-BE49-F238E27FC236}">
                <a16:creationId xmlns:a16="http://schemas.microsoft.com/office/drawing/2014/main" id="{8C4F994A-2D44-66D5-0D50-AC686CDEAC88}"/>
              </a:ext>
            </a:extLst>
          </p:cNvPr>
          <p:cNvSpPr txBox="1"/>
          <p:nvPr/>
        </p:nvSpPr>
        <p:spPr>
          <a:xfrm>
            <a:off x="608281" y="37184236"/>
            <a:ext cx="3082334" cy="1523494"/>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x1 and x2 are the numbers that we give to the neural network. This could be the position of the hits in the drift chamber.</a:t>
            </a:r>
          </a:p>
        </p:txBody>
      </p:sp>
      <p:sp>
        <p:nvSpPr>
          <p:cNvPr id="62" name="TextBox 61">
            <a:extLst>
              <a:ext uri="{FF2B5EF4-FFF2-40B4-BE49-F238E27FC236}">
                <a16:creationId xmlns:a16="http://schemas.microsoft.com/office/drawing/2014/main" id="{F6889CB6-50CE-0201-7F93-45BB98B244D2}"/>
              </a:ext>
            </a:extLst>
          </p:cNvPr>
          <p:cNvSpPr txBox="1"/>
          <p:nvPr/>
        </p:nvSpPr>
        <p:spPr>
          <a:xfrm>
            <a:off x="1320285" y="33583764"/>
            <a:ext cx="4571051" cy="1523494"/>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Nodes are arranged in layers. They take in a number from each node in the previous layer. Next, they pass it to the neurons in the next layer after multiplying that number by a weight.</a:t>
            </a:r>
          </a:p>
        </p:txBody>
      </p:sp>
      <p:cxnSp>
        <p:nvCxnSpPr>
          <p:cNvPr id="64" name="Straight Arrow Connector 63">
            <a:extLst>
              <a:ext uri="{FF2B5EF4-FFF2-40B4-BE49-F238E27FC236}">
                <a16:creationId xmlns:a16="http://schemas.microsoft.com/office/drawing/2014/main" id="{2392E0CA-08F3-8881-2F6C-8D57720FEC42}"/>
              </a:ext>
            </a:extLst>
          </p:cNvPr>
          <p:cNvCxnSpPr>
            <a:cxnSpLocks/>
            <a:stCxn id="62" idx="2"/>
          </p:cNvCxnSpPr>
          <p:nvPr/>
        </p:nvCxnSpPr>
        <p:spPr>
          <a:xfrm>
            <a:off x="3605811" y="35107258"/>
            <a:ext cx="1391639" cy="7002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07548D6B-7D4E-3EDA-E9D3-62EC79D1ABE9}"/>
              </a:ext>
            </a:extLst>
          </p:cNvPr>
          <p:cNvSpPr txBox="1"/>
          <p:nvPr/>
        </p:nvSpPr>
        <p:spPr>
          <a:xfrm>
            <a:off x="1320285" y="40604415"/>
            <a:ext cx="4571051" cy="1523494"/>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Weights connect a node to each nodes in the subsequent layer. These weights allow a network to make a prediction. By changing its own weights, the network is able to learn.</a:t>
            </a:r>
          </a:p>
        </p:txBody>
      </p:sp>
      <p:sp>
        <p:nvSpPr>
          <p:cNvPr id="66" name="TextBox 65">
            <a:extLst>
              <a:ext uri="{FF2B5EF4-FFF2-40B4-BE49-F238E27FC236}">
                <a16:creationId xmlns:a16="http://schemas.microsoft.com/office/drawing/2014/main" id="{F70A62CB-F9DE-67BE-A0E0-84812E5EBCB5}"/>
              </a:ext>
            </a:extLst>
          </p:cNvPr>
          <p:cNvSpPr txBox="1"/>
          <p:nvPr/>
        </p:nvSpPr>
        <p:spPr>
          <a:xfrm>
            <a:off x="8883236" y="33345302"/>
            <a:ext cx="6019325" cy="969496"/>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Neural Networks are trained by comparing their predictions to a correct answer. Just like you, neural networks learn by making mistakes!</a:t>
            </a:r>
          </a:p>
        </p:txBody>
      </p:sp>
      <p:sp>
        <p:nvSpPr>
          <p:cNvPr id="67" name="TextBox 66">
            <a:extLst>
              <a:ext uri="{FF2B5EF4-FFF2-40B4-BE49-F238E27FC236}">
                <a16:creationId xmlns:a16="http://schemas.microsoft.com/office/drawing/2014/main" id="{E822B7D0-9061-3479-E138-C3166FC4D733}"/>
              </a:ext>
            </a:extLst>
          </p:cNvPr>
          <p:cNvSpPr txBox="1"/>
          <p:nvPr/>
        </p:nvSpPr>
        <p:spPr>
          <a:xfrm>
            <a:off x="17894462" y="33585497"/>
            <a:ext cx="3790337" cy="1800493"/>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During the training process, the neural network makes a prediction, then updates itself based on how accurate the prediction was. This process is repeated until the network stops getting better.</a:t>
            </a:r>
          </a:p>
        </p:txBody>
      </p:sp>
      <p:sp>
        <p:nvSpPr>
          <p:cNvPr id="68" name="TextBox 67">
            <a:extLst>
              <a:ext uri="{FF2B5EF4-FFF2-40B4-BE49-F238E27FC236}">
                <a16:creationId xmlns:a16="http://schemas.microsoft.com/office/drawing/2014/main" id="{8D46D0EC-65AA-3234-E0CF-03C11631B3A6}"/>
              </a:ext>
            </a:extLst>
          </p:cNvPr>
          <p:cNvSpPr txBox="1"/>
          <p:nvPr/>
        </p:nvSpPr>
        <p:spPr>
          <a:xfrm>
            <a:off x="18503414" y="36847999"/>
            <a:ext cx="3790337" cy="1800493"/>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The network predicts numbers. For example, in denoising, a hit is noise (0) or not (1). The true values are the correct answers, these need to be written out by a human intelligence. </a:t>
            </a:r>
          </a:p>
        </p:txBody>
      </p:sp>
      <p:sp>
        <p:nvSpPr>
          <p:cNvPr id="69" name="TextBox 68">
            <a:extLst>
              <a:ext uri="{FF2B5EF4-FFF2-40B4-BE49-F238E27FC236}">
                <a16:creationId xmlns:a16="http://schemas.microsoft.com/office/drawing/2014/main" id="{1970E9DD-431F-A13D-E426-51BD6AD1C56C}"/>
              </a:ext>
            </a:extLst>
          </p:cNvPr>
          <p:cNvSpPr txBox="1"/>
          <p:nvPr/>
        </p:nvSpPr>
        <p:spPr>
          <a:xfrm>
            <a:off x="8655935" y="40828830"/>
            <a:ext cx="6553200" cy="1523494"/>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To decide how accurate a prediction is, the network uses a loss function. This can be as simple as taking the average squared difference between the prediction and the true value.</a:t>
            </a:r>
          </a:p>
          <a:p>
            <a:pPr algn="just"/>
            <a:r>
              <a:rPr lang="en-US" dirty="0">
                <a:latin typeface="Avenir" panose="02000503020000020003" pitchFamily="2" charset="0"/>
                <a:cs typeface="Calibri" panose="020F0502020204030204" pitchFamily="34" charset="0"/>
              </a:rPr>
              <a:t>The network then uses its optimizer and the loss score to decide how to change its own weights. </a:t>
            </a:r>
          </a:p>
        </p:txBody>
      </p:sp>
      <p:sp>
        <p:nvSpPr>
          <p:cNvPr id="71" name="TextBox 70">
            <a:extLst>
              <a:ext uri="{FF2B5EF4-FFF2-40B4-BE49-F238E27FC236}">
                <a16:creationId xmlns:a16="http://schemas.microsoft.com/office/drawing/2014/main" id="{5CC1F5B1-B3B9-696F-D8E6-25EA0CDE081A}"/>
              </a:ext>
            </a:extLst>
          </p:cNvPr>
          <p:cNvSpPr txBox="1"/>
          <p:nvPr/>
        </p:nvSpPr>
        <p:spPr>
          <a:xfrm>
            <a:off x="17973735" y="40589806"/>
            <a:ext cx="3790337" cy="969496"/>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Once the network is finished training, we can use it’s predictions without knowing the true values!</a:t>
            </a:r>
          </a:p>
        </p:txBody>
      </p:sp>
      <p:sp>
        <p:nvSpPr>
          <p:cNvPr id="81" name="Rectangle 80">
            <a:extLst>
              <a:ext uri="{FF2B5EF4-FFF2-40B4-BE49-F238E27FC236}">
                <a16:creationId xmlns:a16="http://schemas.microsoft.com/office/drawing/2014/main" id="{8843CB8D-C338-78E7-60AF-51538BF913C7}"/>
              </a:ext>
            </a:extLst>
          </p:cNvPr>
          <p:cNvSpPr/>
          <p:nvPr/>
        </p:nvSpPr>
        <p:spPr>
          <a:xfrm>
            <a:off x="23206191" y="36719826"/>
            <a:ext cx="6532075" cy="2586674"/>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wrap="none" lIns="274320" rtlCol="0" anchor="ctr"/>
          <a:lstStyle/>
          <a:p>
            <a:pPr algn="ctr"/>
            <a:endParaRPr lang="en-US" sz="2400" dirty="0">
              <a:solidFill>
                <a:schemeClr val="tx1"/>
              </a:solidFill>
              <a:latin typeface="Avenir" panose="02000503020000020003" pitchFamily="2" charset="0"/>
              <a:cs typeface="Calibri" panose="020F0502020204030204" pitchFamily="34" charset="0"/>
            </a:endParaRPr>
          </a:p>
        </p:txBody>
      </p:sp>
      <p:pic>
        <p:nvPicPr>
          <p:cNvPr id="86" name="canvas2.pdf" descr="canvas2.pdf">
            <a:extLst>
              <a:ext uri="{FF2B5EF4-FFF2-40B4-BE49-F238E27FC236}">
                <a16:creationId xmlns:a16="http://schemas.microsoft.com/office/drawing/2014/main" id="{DD9D82A8-F2D4-D197-536A-A27757CDAA2F}"/>
              </a:ext>
            </a:extLst>
          </p:cNvPr>
          <p:cNvPicPr>
            <a:picLocks noChangeAspect="1"/>
          </p:cNvPicPr>
          <p:nvPr/>
        </p:nvPicPr>
        <p:blipFill rotWithShape="1">
          <a:blip r:embed="rId17"/>
          <a:srcRect t="8090"/>
          <a:stretch/>
        </p:blipFill>
        <p:spPr>
          <a:xfrm>
            <a:off x="1333625" y="21536861"/>
            <a:ext cx="6902622" cy="4288677"/>
          </a:xfrm>
          <a:prstGeom prst="rect">
            <a:avLst/>
          </a:prstGeom>
          <a:ln w="12700">
            <a:miter lim="400000"/>
          </a:ln>
        </p:spPr>
      </p:pic>
      <p:pic>
        <p:nvPicPr>
          <p:cNvPr id="88" name="canvas1.pdf" descr="canvas1.pdf">
            <a:extLst>
              <a:ext uri="{FF2B5EF4-FFF2-40B4-BE49-F238E27FC236}">
                <a16:creationId xmlns:a16="http://schemas.microsoft.com/office/drawing/2014/main" id="{8A833933-D892-7BD9-CF01-FB2EDF97C266}"/>
              </a:ext>
            </a:extLst>
          </p:cNvPr>
          <p:cNvPicPr>
            <a:picLocks noChangeAspect="1"/>
          </p:cNvPicPr>
          <p:nvPr/>
        </p:nvPicPr>
        <p:blipFill rotWithShape="1">
          <a:blip r:embed="rId18"/>
          <a:srcRect t="7461"/>
          <a:stretch/>
        </p:blipFill>
        <p:spPr>
          <a:xfrm>
            <a:off x="1313911" y="25795121"/>
            <a:ext cx="6944330" cy="4344135"/>
          </a:xfrm>
          <a:prstGeom prst="rect">
            <a:avLst/>
          </a:prstGeom>
          <a:ln w="12700">
            <a:miter lim="400000"/>
          </a:ln>
        </p:spPr>
      </p:pic>
      <p:pic>
        <p:nvPicPr>
          <p:cNvPr id="89" name="Image" descr="Image">
            <a:extLst>
              <a:ext uri="{FF2B5EF4-FFF2-40B4-BE49-F238E27FC236}">
                <a16:creationId xmlns:a16="http://schemas.microsoft.com/office/drawing/2014/main" id="{62DF43A2-66EC-9721-33BD-AE5A4E289CA4}"/>
              </a:ext>
            </a:extLst>
          </p:cNvPr>
          <p:cNvPicPr>
            <a:picLocks noChangeAspect="1"/>
          </p:cNvPicPr>
          <p:nvPr/>
        </p:nvPicPr>
        <p:blipFill>
          <a:blip r:embed="rId19"/>
          <a:stretch>
            <a:fillRect/>
          </a:stretch>
        </p:blipFill>
        <p:spPr>
          <a:xfrm>
            <a:off x="2674224" y="28735559"/>
            <a:ext cx="3272551" cy="489689"/>
          </a:xfrm>
          <a:prstGeom prst="rect">
            <a:avLst/>
          </a:prstGeom>
          <a:ln w="12700">
            <a:miter lim="400000"/>
          </a:ln>
        </p:spPr>
      </p:pic>
      <p:pic>
        <p:nvPicPr>
          <p:cNvPr id="104" name="Image" descr="Image">
            <a:extLst>
              <a:ext uri="{FF2B5EF4-FFF2-40B4-BE49-F238E27FC236}">
                <a16:creationId xmlns:a16="http://schemas.microsoft.com/office/drawing/2014/main" id="{43B4ED83-ACC2-BADA-63D5-165EA8606B5A}"/>
              </a:ext>
            </a:extLst>
          </p:cNvPr>
          <p:cNvPicPr>
            <a:picLocks noChangeAspect="1"/>
          </p:cNvPicPr>
          <p:nvPr/>
        </p:nvPicPr>
        <p:blipFill>
          <a:blip r:embed="rId20"/>
          <a:stretch>
            <a:fillRect/>
          </a:stretch>
        </p:blipFill>
        <p:spPr>
          <a:xfrm>
            <a:off x="3330424" y="26572539"/>
            <a:ext cx="1486399" cy="401437"/>
          </a:xfrm>
          <a:prstGeom prst="rect">
            <a:avLst/>
          </a:prstGeom>
          <a:ln w="12700">
            <a:miter lim="400000"/>
          </a:ln>
        </p:spPr>
      </p:pic>
      <p:pic>
        <p:nvPicPr>
          <p:cNvPr id="105" name="Image" descr="Image">
            <a:extLst>
              <a:ext uri="{FF2B5EF4-FFF2-40B4-BE49-F238E27FC236}">
                <a16:creationId xmlns:a16="http://schemas.microsoft.com/office/drawing/2014/main" id="{DB075847-9BE9-7006-AA86-EFACE5DDF51E}"/>
              </a:ext>
            </a:extLst>
          </p:cNvPr>
          <p:cNvPicPr>
            <a:picLocks noChangeAspect="1"/>
          </p:cNvPicPr>
          <p:nvPr/>
        </p:nvPicPr>
        <p:blipFill>
          <a:blip r:embed="rId21"/>
          <a:stretch>
            <a:fillRect/>
          </a:stretch>
        </p:blipFill>
        <p:spPr>
          <a:xfrm>
            <a:off x="3789595" y="21893245"/>
            <a:ext cx="1207856" cy="395493"/>
          </a:xfrm>
          <a:prstGeom prst="rect">
            <a:avLst/>
          </a:prstGeom>
          <a:ln w="12700">
            <a:miter lim="400000"/>
          </a:ln>
        </p:spPr>
      </p:pic>
      <p:pic>
        <p:nvPicPr>
          <p:cNvPr id="106" name="Image" descr="Image">
            <a:extLst>
              <a:ext uri="{FF2B5EF4-FFF2-40B4-BE49-F238E27FC236}">
                <a16:creationId xmlns:a16="http://schemas.microsoft.com/office/drawing/2014/main" id="{49CDF551-71E9-55F5-8163-AD0C4152E7E7}"/>
              </a:ext>
            </a:extLst>
          </p:cNvPr>
          <p:cNvPicPr>
            <a:picLocks noChangeAspect="1"/>
          </p:cNvPicPr>
          <p:nvPr/>
        </p:nvPicPr>
        <p:blipFill>
          <a:blip r:embed="rId22"/>
          <a:stretch>
            <a:fillRect/>
          </a:stretch>
        </p:blipFill>
        <p:spPr>
          <a:xfrm>
            <a:off x="4310499" y="23564960"/>
            <a:ext cx="3042646" cy="498995"/>
          </a:xfrm>
          <a:prstGeom prst="rect">
            <a:avLst/>
          </a:prstGeom>
          <a:ln w="12700">
            <a:miter lim="400000"/>
          </a:ln>
        </p:spPr>
      </p:pic>
      <p:sp>
        <p:nvSpPr>
          <p:cNvPr id="109" name="Rectangle 108">
            <a:extLst>
              <a:ext uri="{FF2B5EF4-FFF2-40B4-BE49-F238E27FC236}">
                <a16:creationId xmlns:a16="http://schemas.microsoft.com/office/drawing/2014/main" id="{0FEF1800-2C83-F7F2-1345-8F2F9C9F07AD}"/>
              </a:ext>
            </a:extLst>
          </p:cNvPr>
          <p:cNvSpPr/>
          <p:nvPr/>
        </p:nvSpPr>
        <p:spPr>
          <a:xfrm>
            <a:off x="13303250" y="27119973"/>
            <a:ext cx="1828800" cy="4375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5AF31FED-138B-5A3B-17F9-3D7BE78E5CE2}"/>
              </a:ext>
            </a:extLst>
          </p:cNvPr>
          <p:cNvSpPr/>
          <p:nvPr/>
        </p:nvSpPr>
        <p:spPr>
          <a:xfrm>
            <a:off x="12846050" y="21726761"/>
            <a:ext cx="1295400" cy="140417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Picture 110">
            <a:extLst>
              <a:ext uri="{FF2B5EF4-FFF2-40B4-BE49-F238E27FC236}">
                <a16:creationId xmlns:a16="http://schemas.microsoft.com/office/drawing/2014/main" id="{059364B9-5C01-691D-3110-183D221BB6CD}"/>
              </a:ext>
            </a:extLst>
          </p:cNvPr>
          <p:cNvPicPr>
            <a:picLocks noChangeAspect="1"/>
          </p:cNvPicPr>
          <p:nvPr/>
        </p:nvPicPr>
        <p:blipFill>
          <a:blip r:embed="rId23"/>
          <a:stretch>
            <a:fillRect/>
          </a:stretch>
        </p:blipFill>
        <p:spPr>
          <a:xfrm>
            <a:off x="17466276" y="21531911"/>
            <a:ext cx="7052059" cy="4209726"/>
          </a:xfrm>
          <a:prstGeom prst="rect">
            <a:avLst/>
          </a:prstGeom>
        </p:spPr>
      </p:pic>
      <p:sp>
        <p:nvSpPr>
          <p:cNvPr id="112" name="TextBox 111">
            <a:extLst>
              <a:ext uri="{FF2B5EF4-FFF2-40B4-BE49-F238E27FC236}">
                <a16:creationId xmlns:a16="http://schemas.microsoft.com/office/drawing/2014/main" id="{6F8C24B8-0BA1-DFC5-539C-FBD10604A1F0}"/>
              </a:ext>
            </a:extLst>
          </p:cNvPr>
          <p:cNvSpPr txBox="1"/>
          <p:nvPr/>
        </p:nvSpPr>
        <p:spPr>
          <a:xfrm>
            <a:off x="17384866" y="30203915"/>
            <a:ext cx="7368197" cy="1246495"/>
          </a:xfrm>
          <a:prstGeom prst="rect">
            <a:avLst/>
          </a:prstGeom>
          <a:noFill/>
          <a:ln>
            <a:solidFill>
              <a:schemeClr val="accent1">
                <a:shade val="50000"/>
              </a:schemeClr>
            </a:solidFill>
          </a:ln>
        </p:spPr>
        <p:txBody>
          <a:bodyPr wrap="square" tIns="91440" rtlCol="0">
            <a:spAutoFit/>
          </a:bodyPr>
          <a:lstStyle/>
          <a:p>
            <a:pPr algn="just"/>
            <a:r>
              <a:rPr lang="en-US" b="1" dirty="0">
                <a:latin typeface="Avenir" panose="02000503020000020003" pitchFamily="2" charset="0"/>
                <a:cs typeface="Calibri" panose="020F0502020204030204" pitchFamily="34" charset="0"/>
              </a:rPr>
              <a:t>Simulating</a:t>
            </a:r>
            <a:r>
              <a:rPr lang="en-US" dirty="0">
                <a:latin typeface="Avenir" panose="02000503020000020003" pitchFamily="2" charset="0"/>
                <a:cs typeface="Calibri" panose="020F0502020204030204" pitchFamily="34" charset="0"/>
              </a:rPr>
              <a:t> particle detectors like CLAS12 can be </a:t>
            </a:r>
            <a:r>
              <a:rPr lang="en-US" b="1" dirty="0">
                <a:latin typeface="Avenir" panose="02000503020000020003" pitchFamily="2" charset="0"/>
                <a:cs typeface="Calibri" panose="020F0502020204030204" pitchFamily="34" charset="0"/>
              </a:rPr>
              <a:t>slow</a:t>
            </a:r>
            <a:r>
              <a:rPr lang="en-US" dirty="0">
                <a:latin typeface="Avenir" panose="02000503020000020003" pitchFamily="2" charset="0"/>
                <a:cs typeface="Calibri" panose="020F0502020204030204" pitchFamily="34" charset="0"/>
              </a:rPr>
              <a:t> and </a:t>
            </a:r>
            <a:r>
              <a:rPr lang="en-US" b="1" dirty="0">
                <a:latin typeface="Avenir" panose="02000503020000020003" pitchFamily="2" charset="0"/>
                <a:cs typeface="Calibri" panose="020F0502020204030204" pitchFamily="34" charset="0"/>
              </a:rPr>
              <a:t>computationally intensive</a:t>
            </a:r>
            <a:r>
              <a:rPr lang="en-US" dirty="0">
                <a:latin typeface="Avenir" panose="02000503020000020003" pitchFamily="2" charset="0"/>
                <a:cs typeface="Calibri" panose="020F0502020204030204" pitchFamily="34" charset="0"/>
              </a:rPr>
              <a:t>. AI can reproduce the standard simulation to the percent level but </a:t>
            </a:r>
            <a:r>
              <a:rPr lang="en-US" b="1" dirty="0">
                <a:latin typeface="Avenir" panose="02000503020000020003" pitchFamily="2" charset="0"/>
                <a:cs typeface="Calibri" panose="020F0502020204030204" pitchFamily="34" charset="0"/>
              </a:rPr>
              <a:t>10000 faster</a:t>
            </a:r>
            <a:r>
              <a:rPr lang="en-US" dirty="0">
                <a:latin typeface="Avenir" panose="02000503020000020003" pitchFamily="2" charset="0"/>
                <a:cs typeface="Calibri" panose="020F0502020204030204" pitchFamily="34" charset="0"/>
              </a:rPr>
              <a:t>! </a:t>
            </a:r>
          </a:p>
          <a:p>
            <a:pPr algn="just"/>
            <a:endParaRPr lang="en-US" dirty="0">
              <a:latin typeface="Avenir" panose="02000503020000020003" pitchFamily="2" charset="0"/>
              <a:cs typeface="Calibri" panose="020F0502020204030204" pitchFamily="34" charset="0"/>
            </a:endParaRPr>
          </a:p>
        </p:txBody>
      </p:sp>
      <p:pic>
        <p:nvPicPr>
          <p:cNvPr id="113" name="Picture 112">
            <a:extLst>
              <a:ext uri="{FF2B5EF4-FFF2-40B4-BE49-F238E27FC236}">
                <a16:creationId xmlns:a16="http://schemas.microsoft.com/office/drawing/2014/main" id="{15EC62E6-AD9F-B388-682D-04929292F9CD}"/>
              </a:ext>
            </a:extLst>
          </p:cNvPr>
          <p:cNvPicPr>
            <a:picLocks noChangeAspect="1"/>
          </p:cNvPicPr>
          <p:nvPr/>
        </p:nvPicPr>
        <p:blipFill>
          <a:blip r:embed="rId24"/>
          <a:stretch>
            <a:fillRect/>
          </a:stretch>
        </p:blipFill>
        <p:spPr>
          <a:xfrm>
            <a:off x="17529606" y="25758844"/>
            <a:ext cx="7078715" cy="4127943"/>
          </a:xfrm>
          <a:prstGeom prst="rect">
            <a:avLst/>
          </a:prstGeom>
        </p:spPr>
      </p:pic>
      <p:sp>
        <p:nvSpPr>
          <p:cNvPr id="114" name="Rectangle 113">
            <a:extLst>
              <a:ext uri="{FF2B5EF4-FFF2-40B4-BE49-F238E27FC236}">
                <a16:creationId xmlns:a16="http://schemas.microsoft.com/office/drawing/2014/main" id="{C84FB038-3995-B368-B754-8D0C85EF025E}"/>
              </a:ext>
            </a:extLst>
          </p:cNvPr>
          <p:cNvSpPr/>
          <p:nvPr/>
        </p:nvSpPr>
        <p:spPr>
          <a:xfrm>
            <a:off x="20902716" y="21918687"/>
            <a:ext cx="3388063" cy="14041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0C0"/>
                </a:solidFill>
              </a:rPr>
              <a:t>True Simulation</a:t>
            </a:r>
          </a:p>
          <a:p>
            <a:pPr algn="ctr"/>
            <a:r>
              <a:rPr lang="en-US" sz="3600" dirty="0">
                <a:solidFill>
                  <a:srgbClr val="FF0000"/>
                </a:solidFill>
              </a:rPr>
              <a:t>AI Simulation</a:t>
            </a:r>
          </a:p>
        </p:txBody>
      </p:sp>
      <p:pic>
        <p:nvPicPr>
          <p:cNvPr id="119" name="Picture 118">
            <a:extLst>
              <a:ext uri="{FF2B5EF4-FFF2-40B4-BE49-F238E27FC236}">
                <a16:creationId xmlns:a16="http://schemas.microsoft.com/office/drawing/2014/main" id="{0E3C212B-3270-EDC4-EDB7-A4FBBAFCE41E}"/>
              </a:ext>
            </a:extLst>
          </p:cNvPr>
          <p:cNvPicPr>
            <a:picLocks noChangeAspect="1"/>
          </p:cNvPicPr>
          <p:nvPr/>
        </p:nvPicPr>
        <p:blipFill>
          <a:blip r:embed="rId25"/>
          <a:stretch>
            <a:fillRect/>
          </a:stretch>
        </p:blipFill>
        <p:spPr>
          <a:xfrm>
            <a:off x="9950450" y="21395260"/>
            <a:ext cx="6230442" cy="4292418"/>
          </a:xfrm>
          <a:prstGeom prst="rect">
            <a:avLst/>
          </a:prstGeom>
        </p:spPr>
      </p:pic>
      <p:pic>
        <p:nvPicPr>
          <p:cNvPr id="121" name="Picture 120">
            <a:extLst>
              <a:ext uri="{FF2B5EF4-FFF2-40B4-BE49-F238E27FC236}">
                <a16:creationId xmlns:a16="http://schemas.microsoft.com/office/drawing/2014/main" id="{F291677C-A4D9-DF81-BD87-903826A3166E}"/>
              </a:ext>
            </a:extLst>
          </p:cNvPr>
          <p:cNvPicPr>
            <a:picLocks noChangeAspect="1"/>
          </p:cNvPicPr>
          <p:nvPr/>
        </p:nvPicPr>
        <p:blipFill>
          <a:blip r:embed="rId26"/>
          <a:stretch>
            <a:fillRect/>
          </a:stretch>
        </p:blipFill>
        <p:spPr>
          <a:xfrm>
            <a:off x="9919615" y="25791451"/>
            <a:ext cx="6261277" cy="4317066"/>
          </a:xfrm>
          <a:prstGeom prst="rect">
            <a:avLst/>
          </a:prstGeom>
        </p:spPr>
      </p:pic>
      <mc:AlternateContent xmlns:mc="http://schemas.openxmlformats.org/markup-compatibility/2006" xmlns:a14="http://schemas.microsoft.com/office/drawing/2010/main">
        <mc:Choice Requires="a14">
          <p:sp>
            <p:nvSpPr>
              <p:cNvPr id="124" name="Rectangle 123">
                <a:extLst>
                  <a:ext uri="{FF2B5EF4-FFF2-40B4-BE49-F238E27FC236}">
                    <a16:creationId xmlns:a16="http://schemas.microsoft.com/office/drawing/2014/main" id="{CDEB4869-E428-CC8D-FF5B-7497457DBD40}"/>
                  </a:ext>
                </a:extLst>
              </p:cNvPr>
              <p:cNvSpPr/>
              <p:nvPr/>
            </p:nvSpPr>
            <p:spPr>
              <a:xfrm>
                <a:off x="12797825" y="23881169"/>
                <a:ext cx="3388063" cy="14041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No AI</a:t>
                </a:r>
              </a:p>
              <a:p>
                <a:pPr algn="ctr"/>
                <a:r>
                  <a:rPr lang="en-US" sz="3600" dirty="0">
                    <a:solidFill>
                      <a:srgbClr val="FF0000"/>
                    </a:solidFill>
                  </a:rPr>
                  <a:t>Fake </a:t>
                </a:r>
                <a14:m>
                  <m:oMath xmlns:m="http://schemas.openxmlformats.org/officeDocument/2006/math">
                    <m:sSup>
                      <m:sSupPr>
                        <m:ctrlPr>
                          <a:rPr lang="en-US" sz="3600" i="1" smtClean="0">
                            <a:solidFill>
                              <a:srgbClr val="FF0000"/>
                            </a:solidFill>
                            <a:latin typeface="Cambria Math" panose="02040503050406030204" pitchFamily="18" charset="0"/>
                          </a:rPr>
                        </m:ctrlPr>
                      </m:sSupPr>
                      <m:e>
                        <m:r>
                          <a:rPr lang="en-US" sz="3600" b="0" i="1" smtClean="0">
                            <a:solidFill>
                              <a:srgbClr val="FF0000"/>
                            </a:solidFill>
                            <a:latin typeface="Cambria Math" panose="02040503050406030204" pitchFamily="18" charset="0"/>
                          </a:rPr>
                          <m:t>𝑒</m:t>
                        </m:r>
                      </m:e>
                      <m:sup>
                        <m:r>
                          <a:rPr lang="en-US" sz="3600" b="0" i="1" smtClean="0">
                            <a:solidFill>
                              <a:srgbClr val="FF0000"/>
                            </a:solidFill>
                            <a:latin typeface="Cambria Math" panose="02040503050406030204" pitchFamily="18" charset="0"/>
                          </a:rPr>
                          <m:t>+</m:t>
                        </m:r>
                      </m:sup>
                    </m:sSup>
                  </m:oMath>
                </a14:m>
                <a:r>
                  <a:rPr lang="en-US" sz="3600" dirty="0">
                    <a:solidFill>
                      <a:srgbClr val="FF0000"/>
                    </a:solidFill>
                  </a:rPr>
                  <a:t> </a:t>
                </a:r>
              </a:p>
            </p:txBody>
          </p:sp>
        </mc:Choice>
        <mc:Fallback xmlns="">
          <p:sp>
            <p:nvSpPr>
              <p:cNvPr id="124" name="Rectangle 123">
                <a:extLst>
                  <a:ext uri="{FF2B5EF4-FFF2-40B4-BE49-F238E27FC236}">
                    <a16:creationId xmlns:a16="http://schemas.microsoft.com/office/drawing/2014/main" id="{CDEB4869-E428-CC8D-FF5B-7497457DBD40}"/>
                  </a:ext>
                </a:extLst>
              </p:cNvPr>
              <p:cNvSpPr>
                <a:spLocks noRot="1" noChangeAspect="1" noMove="1" noResize="1" noEditPoints="1" noAdjustHandles="1" noChangeArrowheads="1" noChangeShapeType="1" noTextEdit="1"/>
              </p:cNvSpPr>
              <p:nvPr/>
            </p:nvSpPr>
            <p:spPr>
              <a:xfrm>
                <a:off x="12797825" y="23881169"/>
                <a:ext cx="3388063" cy="1404179"/>
              </a:xfrm>
              <a:prstGeom prst="rect">
                <a:avLst/>
              </a:prstGeom>
              <a:blipFill>
                <a:blip r:embed="rId27"/>
                <a:stretch>
                  <a:fillRect b="-8036"/>
                </a:stretch>
              </a:blipFill>
              <a:ln>
                <a:noFill/>
              </a:ln>
            </p:spPr>
            <p:txBody>
              <a:bodyPr/>
              <a:lstStyle/>
              <a:p>
                <a:r>
                  <a:rPr lang="en-US">
                    <a:noFill/>
                  </a:rPr>
                  <a:t> </a:t>
                </a:r>
              </a:p>
            </p:txBody>
          </p:sp>
        </mc:Fallback>
      </mc:AlternateContent>
      <p:sp>
        <p:nvSpPr>
          <p:cNvPr id="125" name="Oval 124">
            <a:extLst>
              <a:ext uri="{FF2B5EF4-FFF2-40B4-BE49-F238E27FC236}">
                <a16:creationId xmlns:a16="http://schemas.microsoft.com/office/drawing/2014/main" id="{D9A7E292-DDCD-55CC-1CE6-153D04E3B3B3}"/>
              </a:ext>
            </a:extLst>
          </p:cNvPr>
          <p:cNvSpPr/>
          <p:nvPr/>
        </p:nvSpPr>
        <p:spPr>
          <a:xfrm>
            <a:off x="11083623" y="23728914"/>
            <a:ext cx="848028" cy="67459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23C91303-3E80-71EC-A713-A17E506CFAA5}"/>
              </a:ext>
            </a:extLst>
          </p:cNvPr>
          <p:cNvSpPr/>
          <p:nvPr/>
        </p:nvSpPr>
        <p:spPr>
          <a:xfrm>
            <a:off x="12354210" y="23611273"/>
            <a:ext cx="983679" cy="84523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a:extLst>
              <a:ext uri="{FF2B5EF4-FFF2-40B4-BE49-F238E27FC236}">
                <a16:creationId xmlns:a16="http://schemas.microsoft.com/office/drawing/2014/main" id="{28A16069-5287-9369-418F-FCAC98B01EC0}"/>
              </a:ext>
            </a:extLst>
          </p:cNvPr>
          <p:cNvCxnSpPr>
            <a:endCxn id="126" idx="4"/>
          </p:cNvCxnSpPr>
          <p:nvPr/>
        </p:nvCxnSpPr>
        <p:spPr>
          <a:xfrm flipH="1" flipV="1">
            <a:off x="12846050" y="24456503"/>
            <a:ext cx="799804" cy="3780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2831205-70AB-60FA-F7BC-B832454715FB}"/>
              </a:ext>
            </a:extLst>
          </p:cNvPr>
          <p:cNvCxnSpPr>
            <a:cxnSpLocks/>
            <a:endCxn id="125" idx="4"/>
          </p:cNvCxnSpPr>
          <p:nvPr/>
        </p:nvCxnSpPr>
        <p:spPr>
          <a:xfrm flipH="1" flipV="1">
            <a:off x="11507637" y="24403513"/>
            <a:ext cx="2138217" cy="4309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689BA120-E570-D8F1-A0E3-50197DE616FD}"/>
              </a:ext>
            </a:extLst>
          </p:cNvPr>
          <p:cNvSpPr/>
          <p:nvPr/>
        </p:nvSpPr>
        <p:spPr>
          <a:xfrm>
            <a:off x="12675522" y="28257111"/>
            <a:ext cx="3388063" cy="14041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With AI</a:t>
            </a:r>
            <a:endParaRPr lang="en-US" sz="3600" dirty="0">
              <a:solidFill>
                <a:srgbClr val="FF0000"/>
              </a:solidFill>
            </a:endParaRPr>
          </a:p>
        </p:txBody>
      </p:sp>
      <p:pic>
        <p:nvPicPr>
          <p:cNvPr id="138" name="Picture 137">
            <a:extLst>
              <a:ext uri="{FF2B5EF4-FFF2-40B4-BE49-F238E27FC236}">
                <a16:creationId xmlns:a16="http://schemas.microsoft.com/office/drawing/2014/main" id="{B9399C35-CFCA-F177-2BEC-511A47CA2B63}"/>
              </a:ext>
            </a:extLst>
          </p:cNvPr>
          <p:cNvPicPr>
            <a:picLocks noChangeAspect="1"/>
          </p:cNvPicPr>
          <p:nvPr/>
        </p:nvPicPr>
        <p:blipFill>
          <a:blip r:embed="rId28"/>
          <a:stretch>
            <a:fillRect/>
          </a:stretch>
        </p:blipFill>
        <p:spPr>
          <a:xfrm>
            <a:off x="23024130" y="31830668"/>
            <a:ext cx="6714136" cy="4692675"/>
          </a:xfrm>
          <a:prstGeom prst="rect">
            <a:avLst/>
          </a:prstGeom>
        </p:spPr>
      </p:pic>
      <p:sp>
        <p:nvSpPr>
          <p:cNvPr id="139" name="TextBox 138">
            <a:extLst>
              <a:ext uri="{FF2B5EF4-FFF2-40B4-BE49-F238E27FC236}">
                <a16:creationId xmlns:a16="http://schemas.microsoft.com/office/drawing/2014/main" id="{4D728CBE-FEF9-E6CF-9F63-BD031B20CDFF}"/>
              </a:ext>
            </a:extLst>
          </p:cNvPr>
          <p:cNvSpPr txBox="1"/>
          <p:nvPr/>
        </p:nvSpPr>
        <p:spPr>
          <a:xfrm>
            <a:off x="23123743" y="36819453"/>
            <a:ext cx="6532075" cy="2354491"/>
          </a:xfrm>
          <a:prstGeom prst="rect">
            <a:avLst/>
          </a:prstGeom>
          <a:noFill/>
          <a:ln>
            <a:noFill/>
          </a:ln>
        </p:spPr>
        <p:txBody>
          <a:bodyPr wrap="square" tIns="91440" rtlCol="0">
            <a:spAutoFit/>
          </a:bodyPr>
          <a:lstStyle/>
          <a:p>
            <a:pPr algn="ctr"/>
            <a:r>
              <a:rPr lang="en-US" sz="2400" dirty="0">
                <a:latin typeface="Avenir" panose="02000503020000020003" pitchFamily="2" charset="0"/>
                <a:cs typeface="Calibri" panose="020F0502020204030204" pitchFamily="34" charset="0"/>
              </a:rPr>
              <a:t>Given a track in the drift chamber, AI can find where a particle hits other detectors. The image above shows the AI </a:t>
            </a:r>
            <a:r>
              <a:rPr lang="en-US" sz="2400" dirty="0">
                <a:solidFill>
                  <a:srgbClr val="FF0000"/>
                </a:solidFill>
                <a:latin typeface="Avenir" panose="02000503020000020003" pitchFamily="2" charset="0"/>
                <a:cs typeface="Calibri" panose="020F0502020204030204" pitchFamily="34" charset="0"/>
              </a:rPr>
              <a:t>prediction</a:t>
            </a:r>
            <a:r>
              <a:rPr lang="en-US" sz="2400" dirty="0">
                <a:latin typeface="Avenir" panose="02000503020000020003" pitchFamily="2" charset="0"/>
                <a:cs typeface="Calibri" panose="020F0502020204030204" pitchFamily="34" charset="0"/>
              </a:rPr>
              <a:t> and </a:t>
            </a:r>
            <a:r>
              <a:rPr lang="en-US" sz="2400" dirty="0">
                <a:solidFill>
                  <a:schemeClr val="tx2"/>
                </a:solidFill>
                <a:latin typeface="Avenir" panose="02000503020000020003" pitchFamily="2" charset="0"/>
                <a:cs typeface="Calibri" panose="020F0502020204030204" pitchFamily="34" charset="0"/>
              </a:rPr>
              <a:t>truth</a:t>
            </a:r>
            <a:r>
              <a:rPr lang="en-US" sz="2400" dirty="0">
                <a:latin typeface="Avenir" panose="02000503020000020003" pitchFamily="2" charset="0"/>
                <a:cs typeface="Calibri" panose="020F0502020204030204" pitchFamily="34" charset="0"/>
              </a:rPr>
              <a:t> for the pre-shower calorimeter (PCAL).</a:t>
            </a:r>
          </a:p>
          <a:p>
            <a:pPr algn="ctr"/>
            <a:r>
              <a:rPr lang="en-US" sz="2400" dirty="0">
                <a:latin typeface="Avenir" panose="02000503020000020003" pitchFamily="2" charset="0"/>
                <a:cs typeface="Calibri" panose="020F0502020204030204" pitchFamily="34" charset="0"/>
              </a:rPr>
              <a:t>Look at the detector and other posters. Do you think you could do the same?</a:t>
            </a:r>
          </a:p>
        </p:txBody>
      </p:sp>
      <p:grpSp>
        <p:nvGrpSpPr>
          <p:cNvPr id="8" name="Group 7">
            <a:extLst>
              <a:ext uri="{FF2B5EF4-FFF2-40B4-BE49-F238E27FC236}">
                <a16:creationId xmlns:a16="http://schemas.microsoft.com/office/drawing/2014/main" id="{CAC65CCC-2E5C-CA0F-0136-C752A013C080}"/>
              </a:ext>
            </a:extLst>
          </p:cNvPr>
          <p:cNvGrpSpPr/>
          <p:nvPr/>
        </p:nvGrpSpPr>
        <p:grpSpPr>
          <a:xfrm>
            <a:off x="171000" y="490103"/>
            <a:ext cx="4343401" cy="3578267"/>
            <a:chOff x="196851" y="57676"/>
            <a:chExt cx="4343401" cy="3578267"/>
          </a:xfrm>
        </p:grpSpPr>
        <p:pic>
          <p:nvPicPr>
            <p:cNvPr id="9" name="Picture 3">
              <a:extLst>
                <a:ext uri="{FF2B5EF4-FFF2-40B4-BE49-F238E27FC236}">
                  <a16:creationId xmlns:a16="http://schemas.microsoft.com/office/drawing/2014/main" id="{F0E8A630-F4A1-CAC7-0768-4D32DBD72EBD}"/>
                </a:ext>
              </a:extLst>
            </p:cNvPr>
            <p:cNvPicPr>
              <a:picLocks noChangeAspect="1" noChangeArrowheads="1"/>
            </p:cNvPicPr>
            <p:nvPr/>
          </p:nvPicPr>
          <p:blipFill rotWithShape="1">
            <a:blip r:embed="rId29"/>
            <a:srcRect l="1342" t="2985" r="1115" b="3989"/>
            <a:stretch/>
          </p:blipFill>
          <p:spPr bwMode="auto">
            <a:xfrm>
              <a:off x="196852" y="2349500"/>
              <a:ext cx="4343400" cy="1286443"/>
            </a:xfrm>
            <a:prstGeom prst="rect">
              <a:avLst/>
            </a:prstGeom>
            <a:noFill/>
          </p:spPr>
        </p:pic>
        <p:pic>
          <p:nvPicPr>
            <p:cNvPr id="10" name="Picture 9">
              <a:extLst>
                <a:ext uri="{FF2B5EF4-FFF2-40B4-BE49-F238E27FC236}">
                  <a16:creationId xmlns:a16="http://schemas.microsoft.com/office/drawing/2014/main" id="{53E99570-4B18-53A0-90BF-4C1E05B71F29}"/>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96851" y="57676"/>
              <a:ext cx="4343400" cy="2322730"/>
            </a:xfrm>
            <a:prstGeom prst="rect">
              <a:avLst/>
            </a:prstGeom>
          </p:spPr>
        </p:pic>
      </p:grpSp>
      <p:pic>
        <p:nvPicPr>
          <p:cNvPr id="13" name="Picture 12" descr="A black and red text&#10;&#10;Description automatically generated">
            <a:extLst>
              <a:ext uri="{FF2B5EF4-FFF2-40B4-BE49-F238E27FC236}">
                <a16:creationId xmlns:a16="http://schemas.microsoft.com/office/drawing/2014/main" id="{D8F70E48-CE7B-2FBE-1395-7E92C6CF88CD}"/>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997450" y="1050975"/>
            <a:ext cx="3065098" cy="2372979"/>
          </a:xfrm>
          <a:prstGeom prst="rect">
            <a:avLst/>
          </a:prstGeom>
        </p:spPr>
      </p:pic>
      <p:pic>
        <p:nvPicPr>
          <p:cNvPr id="16" name="Picture 15" descr="A blue and white logo&#10;&#10;Description automatically generated">
            <a:extLst>
              <a:ext uri="{FF2B5EF4-FFF2-40B4-BE49-F238E27FC236}">
                <a16:creationId xmlns:a16="http://schemas.microsoft.com/office/drawing/2014/main" id="{B3AAB93F-FB3F-C3E6-A31B-240977F37851}"/>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6444795" y="639407"/>
            <a:ext cx="3263900" cy="30607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14291</TotalTime>
  <Words>1066</Words>
  <Application>Microsoft Macintosh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vt:lpstr>
      <vt:lpstr>Calibri</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Maurizio Ungaro</cp:lastModifiedBy>
  <cp:revision>256</cp:revision>
  <cp:lastPrinted>2018-05-02T20:52:20Z</cp:lastPrinted>
  <dcterms:created xsi:type="dcterms:W3CDTF">2006-08-16T00:00:00Z</dcterms:created>
  <dcterms:modified xsi:type="dcterms:W3CDTF">2024-05-21T20:16:57Z</dcterms:modified>
</cp:coreProperties>
</file>