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CC8-58CB-8A4F-A8D1-4993B745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4AB2-6D74-1E4B-992C-BD13E813E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3E95-11E1-064A-A454-728FF032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F756-B4C2-4F4F-8CFC-F00C152A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0203-AAFE-5C48-B3C1-FC218F5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3AD-B17B-AA41-81E1-709E6274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7145-9738-1C4E-980E-886B62D0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6BD3-7855-1D4D-83E0-A6DAF6ED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E1A9-3945-004E-AB74-373D3636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6142-727A-C442-B512-20D2E275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E04DA-5474-DB4C-9799-697ADB36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9C66-3C1D-3442-B7B1-26AF981E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B977-023B-2F4F-B123-50BAFE8E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1E09-05C7-F34F-A1D2-4FB41980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1C01-E79F-E24D-871E-2B613D6A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C757-85BA-474A-946C-31214FC3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FED-35FC-E44C-8B09-71863B01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C1CA-39D4-DE42-8826-A24B725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FAE1-4A0A-8446-9424-0344277E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0982-AB17-B54F-9924-78576E54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7F8-C46D-F246-B04B-33E304B8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2B205-95CC-184B-A326-2CA6DC15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0F73-EFC8-5D4E-AE0A-AB12100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C4F3-9A1A-5B40-93CF-A1106BFB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A5EA-AD81-4844-9624-18D9C4B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8590-A3C9-E040-AC1C-9AD17AC7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873E-57EE-8D46-80CD-1969E3A0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D83CE-0740-A64E-AD2D-03DA002E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CB97-B024-EB49-88FE-76CC5F6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46C6-AA14-F64E-91F2-4070A2DB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C26C-E94E-4B4F-AD45-37382F8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A96-8DF3-304B-960F-12C6A8C3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3D7-F358-2449-8E38-B8DF98A1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EBDF-CF39-DE4A-A691-C66F6004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0C617-547B-D444-B021-5D5C7F56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1A7A-6332-C84E-A8B6-BCFBD8BE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6E219-F86C-E24C-8410-6F32378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D4D1-95E8-6D4D-A970-0ED9C5F9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09F4-05DE-204B-895E-87EDE00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FD62-48BD-504C-A22B-467AFBD9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F6DF7-CE66-4449-AF6D-2F2E29B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8906D-53A1-ED4E-9DC5-D25210D2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20C6-4316-164F-84B2-BE86573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2B9C3-F4CE-A84D-BF15-8EDF19EE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B76A-D56A-0941-A747-BE48687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7674-DDD0-694E-A739-60637605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503-736C-BF48-997C-BFF58DE3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593C-6DAE-9F4B-A56F-368AB657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2A5D-CFB9-3747-89F4-E8FDE0A4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C233-AA72-F842-89CC-6A1ABC51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2AC71-185C-EF4E-A26A-705C8352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861F-76B7-3D45-9233-B5B85DCA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DE43-3E75-B145-A650-8E9607BD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7857F-0E37-FD47-B99E-8AF0F8D2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CF487-00D6-2746-88CA-E3874F84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8BCE-3B6A-9D43-B1D0-04AB046E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7ABC-59E0-A64F-9AFD-AFAA5E8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EAC68-0B3F-884D-9A75-6FFBB912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F3296-750C-EE4C-83CC-ED9569D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2842-A3B0-4746-A46F-1E47FA9E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8BD-A8A7-9440-A794-0269FA1C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E87D-F3ED-CC46-84C9-68A79AE3DB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A957-FC3C-AC47-BD2F-2E084EE5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3FEA-0BC1-DF4E-9C66-AA22930B3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CA21-EEED-9847-BCEC-ADAB81A82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BPM Calibration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01CA-0D64-CA44-A8DD-76F8AE02A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E. Brash</a:t>
            </a:r>
          </a:p>
          <a:p>
            <a:r>
              <a:rPr lang="en-US" dirty="0"/>
              <a:t>August 9, 2018</a:t>
            </a:r>
          </a:p>
        </p:txBody>
      </p:sp>
    </p:spTree>
    <p:extLst>
      <p:ext uri="{BB962C8B-B14F-4D97-AF65-F5344CB8AC3E}">
        <p14:creationId xmlns:p14="http://schemas.microsoft.com/office/powerpoint/2010/main" val="16744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981D-193C-6049-8BFC-23100375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for Internal Consistency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17801-751A-DE4B-A33E-47F7E35D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19" y="1690688"/>
            <a:ext cx="5448366" cy="4757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72B51-EFAF-954C-8AEE-5685DF214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60" y="1690688"/>
            <a:ext cx="5448366" cy="4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A69E-CE32-E04C-9F21-D3F8331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and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77E2-61FA-7B46-B891-2FED34C7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20"/>
            <a:ext cx="10896600" cy="2108055"/>
          </a:xfrm>
        </p:spPr>
        <p:txBody>
          <a:bodyPr>
            <a:normAutofit/>
          </a:bodyPr>
          <a:lstStyle/>
          <a:p>
            <a:r>
              <a:rPr lang="en-US" dirty="0"/>
              <a:t>Projected X/Y Position  = </a:t>
            </a:r>
            <a:r>
              <a:rPr lang="en-US" dirty="0">
                <a:solidFill>
                  <a:srgbClr val="FF0000"/>
                </a:solidFill>
              </a:rPr>
              <a:t>slope</a:t>
            </a:r>
            <a:r>
              <a:rPr lang="en-US" dirty="0"/>
              <a:t> * Raw EPICS BPM X/Y Position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</a:t>
            </a:r>
          </a:p>
          <a:p>
            <a:r>
              <a:rPr lang="en-US" dirty="0"/>
              <a:t>A calibration script now exists in </a:t>
            </a:r>
            <a:r>
              <a:rPr lang="en-US" dirty="0" err="1"/>
              <a:t>hallc_replay</a:t>
            </a:r>
            <a:r>
              <a:rPr lang="en-US" dirty="0"/>
              <a:t> to calculate these parameters, which can then be added to ~/PARAM/GEN/</a:t>
            </a:r>
            <a:r>
              <a:rPr lang="en-US" dirty="0" err="1"/>
              <a:t>gbeam.param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5BF4-634F-1A45-98F0-0CE864BD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04" y="3193106"/>
            <a:ext cx="4574015" cy="32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7E1F-4816-6C49-AD6F-6501D86E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Position at Target (z =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D607-75ED-0B48-B2EC-8C158DC7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X(z) = m</a:t>
            </a:r>
            <a:r>
              <a:rPr lang="en-US" baseline="-25000" dirty="0"/>
              <a:t>x</a:t>
            </a:r>
            <a:r>
              <a:rPr lang="en-US" dirty="0"/>
              <a:t>*z + 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r>
              <a:rPr lang="en-US" dirty="0"/>
              <a:t>  and Y(z) – m</a:t>
            </a:r>
            <a:r>
              <a:rPr lang="en-US" baseline="-25000" dirty="0"/>
              <a:t>y</a:t>
            </a:r>
            <a:r>
              <a:rPr lang="en-US" dirty="0"/>
              <a:t>*z + b</a:t>
            </a:r>
            <a:r>
              <a:rPr lang="en-US" baseline="-25000" dirty="0"/>
              <a:t>y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Calculate slopes from A and C BPM’s (longest lever arm):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x</a:t>
            </a:r>
            <a:r>
              <a:rPr lang="en-US" dirty="0"/>
              <a:t> = (A</a:t>
            </a:r>
            <a:r>
              <a:rPr lang="en-US" baseline="-25000" dirty="0"/>
              <a:t>x</a:t>
            </a:r>
            <a:r>
              <a:rPr lang="en-US" dirty="0"/>
              <a:t> – 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)/(A</a:t>
            </a:r>
            <a:r>
              <a:rPr lang="en-US" baseline="-25000" dirty="0"/>
              <a:t>z</a:t>
            </a:r>
            <a:r>
              <a:rPr lang="en-US" dirty="0"/>
              <a:t> – </a:t>
            </a:r>
            <a:r>
              <a:rPr lang="en-US" dirty="0" err="1"/>
              <a:t>C</a:t>
            </a:r>
            <a:r>
              <a:rPr lang="en-US" baseline="-25000" dirty="0" err="1"/>
              <a:t>z</a:t>
            </a:r>
            <a:r>
              <a:rPr lang="en-US" dirty="0"/>
              <a:t>)    and   m</a:t>
            </a:r>
            <a:r>
              <a:rPr lang="en-US" baseline="-25000" dirty="0"/>
              <a:t>y</a:t>
            </a:r>
            <a:r>
              <a:rPr lang="en-US" dirty="0"/>
              <a:t> = (A</a:t>
            </a:r>
            <a:r>
              <a:rPr lang="en-US" baseline="-25000" dirty="0"/>
              <a:t>y</a:t>
            </a:r>
            <a:r>
              <a:rPr lang="en-US" dirty="0"/>
              <a:t> – C</a:t>
            </a:r>
            <a:r>
              <a:rPr lang="en-US" baseline="-25000" dirty="0"/>
              <a:t>y</a:t>
            </a:r>
            <a:r>
              <a:rPr lang="en-US" dirty="0"/>
              <a:t>)/(A</a:t>
            </a:r>
            <a:r>
              <a:rPr lang="en-US" baseline="-25000" dirty="0"/>
              <a:t>z</a:t>
            </a:r>
            <a:r>
              <a:rPr lang="en-US" dirty="0"/>
              <a:t> – </a:t>
            </a:r>
            <a:r>
              <a:rPr lang="en-US" dirty="0" err="1"/>
              <a:t>C</a:t>
            </a:r>
            <a:r>
              <a:rPr lang="en-US" baseline="-25000" dirty="0" err="1"/>
              <a:t>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calculate 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r>
              <a:rPr lang="en-US" dirty="0"/>
              <a:t> and b</a:t>
            </a:r>
            <a:r>
              <a:rPr lang="en-US" baseline="-25000" dirty="0"/>
              <a:t>y</a:t>
            </a:r>
            <a:r>
              <a:rPr lang="en-US" dirty="0"/>
              <a:t> (positions at target):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-25000" dirty="0" err="1"/>
              <a:t>x</a:t>
            </a:r>
            <a:r>
              <a:rPr lang="en-US" dirty="0"/>
              <a:t> = A</a:t>
            </a:r>
            <a:r>
              <a:rPr lang="en-US" baseline="-25000" dirty="0"/>
              <a:t>x</a:t>
            </a:r>
            <a:r>
              <a:rPr lang="en-US" dirty="0"/>
              <a:t> – m</a:t>
            </a:r>
            <a:r>
              <a:rPr lang="en-US" baseline="-25000" dirty="0"/>
              <a:t>x</a:t>
            </a:r>
            <a:r>
              <a:rPr lang="en-US" dirty="0"/>
              <a:t>*A</a:t>
            </a:r>
            <a:r>
              <a:rPr lang="en-US" baseline="-25000" dirty="0"/>
              <a:t>z</a:t>
            </a:r>
            <a:r>
              <a:rPr lang="en-US" dirty="0"/>
              <a:t>  and b</a:t>
            </a:r>
            <a:r>
              <a:rPr lang="en-US" baseline="-25000" dirty="0"/>
              <a:t>y</a:t>
            </a:r>
            <a:r>
              <a:rPr lang="en-US" dirty="0"/>
              <a:t> = A</a:t>
            </a:r>
            <a:r>
              <a:rPr lang="en-US" baseline="-25000" dirty="0"/>
              <a:t>y</a:t>
            </a:r>
            <a:r>
              <a:rPr lang="en-US" dirty="0"/>
              <a:t> – m</a:t>
            </a:r>
            <a:r>
              <a:rPr lang="en-US" baseline="-25000" dirty="0"/>
              <a:t>y</a:t>
            </a:r>
            <a:r>
              <a:rPr lang="en-US" dirty="0"/>
              <a:t>*A</a:t>
            </a:r>
            <a:r>
              <a:rPr lang="en-US" baseline="-25000" dirty="0"/>
              <a:t>y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Finally, add raster X and Y values to these offsets to get </a:t>
            </a:r>
            <a:r>
              <a:rPr lang="en-US" dirty="0" err="1"/>
              <a:t>rastered</a:t>
            </a:r>
            <a:r>
              <a:rPr lang="en-US" dirty="0"/>
              <a:t> beam position at the target.  </a:t>
            </a:r>
          </a:p>
        </p:txBody>
      </p:sp>
    </p:spTree>
    <p:extLst>
      <p:ext uri="{BB962C8B-B14F-4D97-AF65-F5344CB8AC3E}">
        <p14:creationId xmlns:p14="http://schemas.microsoft.com/office/powerpoint/2010/main" val="12028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DDD0-F722-E64B-8555-3554F00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data in detector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ECE5-8174-654E-A5BA-700B2AE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algorithm requires the BPM information event by event (as the raster information is event by event).</a:t>
            </a:r>
          </a:p>
          <a:p>
            <a:r>
              <a:rPr lang="en-US" dirty="0"/>
              <a:t>Need the calibrated BPM information from (last) EPICS event in the </a:t>
            </a:r>
            <a:r>
              <a:rPr lang="en-US" dirty="0" err="1"/>
              <a:t>THcRaster</a:t>
            </a:r>
            <a:r>
              <a:rPr lang="en-US" dirty="0"/>
              <a:t> class.</a:t>
            </a:r>
          </a:p>
          <a:p>
            <a:r>
              <a:rPr lang="en-US" dirty="0"/>
              <a:t>Steve Wood has added the capability to get the EPICS event handler to the </a:t>
            </a:r>
            <a:r>
              <a:rPr lang="en-US" dirty="0" err="1"/>
              <a:t>THaAnalyzer</a:t>
            </a:r>
            <a:r>
              <a:rPr lang="en-US" dirty="0"/>
              <a:t> class</a:t>
            </a:r>
          </a:p>
          <a:p>
            <a:r>
              <a:rPr lang="en-US" dirty="0"/>
              <a:t>Requires creating an instance of the </a:t>
            </a:r>
            <a:r>
              <a:rPr lang="en-US" dirty="0" err="1"/>
              <a:t>THcAnalyzer</a:t>
            </a:r>
            <a:r>
              <a:rPr lang="en-US" dirty="0"/>
              <a:t> object in the detector class, and then one can use the various </a:t>
            </a:r>
            <a:r>
              <a:rPr lang="en-US" dirty="0" err="1"/>
              <a:t>THaAnalyzer</a:t>
            </a:r>
            <a:r>
              <a:rPr lang="en-US" dirty="0"/>
              <a:t> Get* methods to get the </a:t>
            </a:r>
            <a:r>
              <a:rPr lang="en-US" dirty="0" err="1"/>
              <a:t>THaEpicsEvtHandler</a:t>
            </a:r>
            <a:r>
              <a:rPr lang="en-US" dirty="0"/>
              <a:t> event handler object, and in turn one can use then the various </a:t>
            </a:r>
            <a:r>
              <a:rPr lang="en-US" dirty="0" err="1"/>
              <a:t>THaEpicsEvtHandler</a:t>
            </a:r>
            <a:r>
              <a:rPr lang="en-US" dirty="0"/>
              <a:t> Get* methods to get the EPICS data of interest.</a:t>
            </a:r>
          </a:p>
        </p:txBody>
      </p:sp>
    </p:spTree>
    <p:extLst>
      <p:ext uri="{BB962C8B-B14F-4D97-AF65-F5344CB8AC3E}">
        <p14:creationId xmlns:p14="http://schemas.microsoft.com/office/powerpoint/2010/main" val="18026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8BD2-5F8D-A742-925B-865904FE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585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THcRaster.h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#include "</a:t>
            </a:r>
            <a:r>
              <a:rPr lang="en-US" sz="1800" dirty="0" err="1">
                <a:latin typeface="Courier" pitchFamily="2" charset="0"/>
              </a:rPr>
              <a:t>THaEpicsEvtHandler.h</a:t>
            </a:r>
            <a:r>
              <a:rPr lang="en-US" sz="1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protected: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/>
              <a:t> </a:t>
            </a:r>
            <a:r>
              <a:rPr lang="en-US" sz="1800" dirty="0" err="1">
                <a:latin typeface="Courier" pitchFamily="2" charset="0"/>
              </a:rPr>
              <a:t>THaEpicsEvtHandler</a:t>
            </a:r>
            <a:r>
              <a:rPr lang="en-US" sz="1800" dirty="0">
                <a:latin typeface="Courier" pitchFamily="2" charset="0"/>
              </a:rPr>
              <a:t>* </a:t>
            </a:r>
            <a:r>
              <a:rPr lang="en-US" sz="1800" dirty="0" err="1">
                <a:latin typeface="Courier" pitchFamily="2" charset="0"/>
              </a:rPr>
              <a:t>fEpicsHandler</a:t>
            </a:r>
            <a:r>
              <a:rPr lang="en-US" sz="18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THcRaster.cxx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(in somewhere like the </a:t>
            </a:r>
            <a:r>
              <a:rPr lang="en-US" sz="1900" dirty="0" err="1">
                <a:solidFill>
                  <a:srgbClr val="FF0000"/>
                </a:solidFill>
              </a:rPr>
              <a:t>ReadDatabase</a:t>
            </a:r>
            <a:r>
              <a:rPr lang="en-US" sz="1900" dirty="0">
                <a:solidFill>
                  <a:srgbClr val="FF0000"/>
                </a:solidFill>
              </a:rPr>
              <a:t> method …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latin typeface="Courier" pitchFamily="2" charset="0"/>
              </a:rPr>
              <a:t>THcAnalyzer</a:t>
            </a:r>
            <a:r>
              <a:rPr lang="en-US" sz="1800" dirty="0">
                <a:latin typeface="Courier" pitchFamily="2" charset="0"/>
              </a:rPr>
              <a:t> *analyzer = </a:t>
            </a:r>
            <a:r>
              <a:rPr lang="en-US" sz="1800" dirty="0" err="1">
                <a:latin typeface="Courier" pitchFamily="2" charset="0"/>
              </a:rPr>
              <a:t>dynamic_cast</a:t>
            </a:r>
            <a:r>
              <a:rPr lang="en-US" sz="1800" dirty="0">
                <a:latin typeface="Courier" pitchFamily="2" charset="0"/>
              </a:rPr>
              <a:t>&lt;</a:t>
            </a:r>
            <a:r>
              <a:rPr lang="en-US" sz="1800" dirty="0" err="1">
                <a:latin typeface="Courier" pitchFamily="2" charset="0"/>
              </a:rPr>
              <a:t>THcAnalyzer</a:t>
            </a:r>
            <a:r>
              <a:rPr lang="en-US" sz="1800" dirty="0">
                <a:latin typeface="Courier" pitchFamily="2" charset="0"/>
              </a:rPr>
              <a:t>*&gt;(</a:t>
            </a:r>
            <a:r>
              <a:rPr lang="en-US" sz="1800" dirty="0" err="1">
                <a:latin typeface="Courier" pitchFamily="2" charset="0"/>
              </a:rPr>
              <a:t>THcAnalyzer</a:t>
            </a:r>
            <a:r>
              <a:rPr lang="en-US" sz="1800" dirty="0">
                <a:latin typeface="Courier" pitchFamily="2" charset="0"/>
              </a:rPr>
              <a:t>::</a:t>
            </a:r>
            <a:r>
              <a:rPr lang="en-US" sz="1800" dirty="0" err="1">
                <a:latin typeface="Courier" pitchFamily="2" charset="0"/>
              </a:rPr>
              <a:t>GetInstance</a:t>
            </a:r>
            <a:r>
              <a:rPr lang="en-US" sz="18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fEpicsHandler</a:t>
            </a:r>
            <a:r>
              <a:rPr lang="en-US" sz="1800" dirty="0">
                <a:latin typeface="Courier" pitchFamily="2" charset="0"/>
              </a:rPr>
              <a:t> = analyzer-&gt;</a:t>
            </a:r>
            <a:r>
              <a:rPr lang="en-US" sz="1800" dirty="0" err="1">
                <a:latin typeface="Courier" pitchFamily="2" charset="0"/>
              </a:rPr>
              <a:t>GetEpicsEvtHandler</a:t>
            </a:r>
            <a:r>
              <a:rPr lang="en-US" sz="18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19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(in the Decode method …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latin typeface="Courier" pitchFamily="2" charset="0"/>
              </a:rPr>
              <a:t>if (</a:t>
            </a:r>
            <a:r>
              <a:rPr lang="en-US" sz="1800" dirty="0" err="1">
                <a:latin typeface="Courier" pitchFamily="2" charset="0"/>
              </a:rPr>
              <a:t>fEpicsHandler</a:t>
            </a:r>
            <a:r>
              <a:rPr lang="en-US" sz="18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          if (</a:t>
            </a:r>
            <a:r>
              <a:rPr lang="en-US" sz="1800" dirty="0" err="1">
                <a:latin typeface="Courier" pitchFamily="2" charset="0"/>
              </a:rPr>
              <a:t>fEpicsHandler</a:t>
            </a:r>
            <a:r>
              <a:rPr lang="en-US" sz="1800" dirty="0">
                <a:latin typeface="Courier" pitchFamily="2" charset="0"/>
              </a:rPr>
              <a:t>-&gt;</a:t>
            </a:r>
            <a:r>
              <a:rPr lang="en-US" sz="1800" dirty="0" err="1">
                <a:latin typeface="Courier" pitchFamily="2" charset="0"/>
              </a:rPr>
              <a:t>IsLoaded</a:t>
            </a:r>
            <a:r>
              <a:rPr lang="en-US" sz="1800" dirty="0">
                <a:latin typeface="Courier" pitchFamily="2" charset="0"/>
              </a:rPr>
              <a:t>("IPM3H07A.XRAW")){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           	</a:t>
            </a:r>
            <a:r>
              <a:rPr lang="en-US" sz="1800" dirty="0" err="1">
                <a:latin typeface="Courier" pitchFamily="2" charset="0"/>
              </a:rPr>
              <a:t>BPMXA_raw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atof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fEpicsHandler</a:t>
            </a:r>
            <a:r>
              <a:rPr lang="en-US" sz="1800" dirty="0">
                <a:latin typeface="Courier" pitchFamily="2" charset="0"/>
              </a:rPr>
              <a:t>-&gt;</a:t>
            </a:r>
            <a:r>
              <a:rPr lang="en-US" sz="1800" dirty="0" err="1">
                <a:latin typeface="Courier" pitchFamily="2" charset="0"/>
              </a:rPr>
              <a:t>GetString</a:t>
            </a:r>
            <a:r>
              <a:rPr lang="en-US" sz="1800" dirty="0">
                <a:latin typeface="Courier" pitchFamily="2" charset="0"/>
              </a:rPr>
              <a:t>("IPM3H07A.XRAW"));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         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N.B.  Need to be careful with units!!! BPM calibrations are in mm, raster is in cm currently!!  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3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9BD5D-CB47-C544-AD31-0E381F74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38" y="192505"/>
            <a:ext cx="9802928" cy="6400800"/>
          </a:xfrm>
        </p:spPr>
      </p:pic>
    </p:spTree>
    <p:extLst>
      <p:ext uri="{BB962C8B-B14F-4D97-AF65-F5344CB8AC3E}">
        <p14:creationId xmlns:p14="http://schemas.microsoft.com/office/powerpoint/2010/main" val="183142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E76481-50E1-D549-A58D-6E68143D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37550" cy="66125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46969-BF9A-DB43-AA1D-20F18750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63" y="0"/>
            <a:ext cx="6037551" cy="66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295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BPM Calibration Update</vt:lpstr>
      <vt:lpstr>Sanity Checks for Internal Consistency</vt:lpstr>
      <vt:lpstr>Gains and Offsets</vt:lpstr>
      <vt:lpstr>Beam Position at Target (z = 0)</vt:lpstr>
      <vt:lpstr>EPICS data in detector classes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Calibration Update</dc:title>
  <dc:creator>Edward Brash</dc:creator>
  <cp:lastModifiedBy>Edward Brash</cp:lastModifiedBy>
  <cp:revision>10</cp:revision>
  <dcterms:created xsi:type="dcterms:W3CDTF">2018-07-11T14:38:45Z</dcterms:created>
  <dcterms:modified xsi:type="dcterms:W3CDTF">2018-08-08T15:57:05Z</dcterms:modified>
</cp:coreProperties>
</file>