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147AA-4BBA-419B-BA49-D2C1F0A132A9}" v="2" dt="2025-05-14T19:44:14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1ead0452-0150-4412-bb3c-bdd1215b61ed" providerId="ADAL" clId="{92A147AA-4BBA-419B-BA49-D2C1F0A132A9}"/>
    <pc:docChg chg="undo custSel modSld">
      <pc:chgData name="Zhiwen Zhao" userId="1ead0452-0150-4412-bb3c-bdd1215b61ed" providerId="ADAL" clId="{92A147AA-4BBA-419B-BA49-D2C1F0A132A9}" dt="2025-05-14T19:46:36.822" v="112" actId="20577"/>
      <pc:docMkLst>
        <pc:docMk/>
      </pc:docMkLst>
      <pc:sldChg chg="addSp delSp modSp mod">
        <pc:chgData name="Zhiwen Zhao" userId="1ead0452-0150-4412-bb3c-bdd1215b61ed" providerId="ADAL" clId="{92A147AA-4BBA-419B-BA49-D2C1F0A132A9}" dt="2025-05-14T19:46:36.822" v="112" actId="20577"/>
        <pc:sldMkLst>
          <pc:docMk/>
          <pc:sldMk cId="2514045126" sldId="257"/>
        </pc:sldMkLst>
        <pc:spChg chg="add del mod">
          <ac:chgData name="Zhiwen Zhao" userId="1ead0452-0150-4412-bb3c-bdd1215b61ed" providerId="ADAL" clId="{92A147AA-4BBA-419B-BA49-D2C1F0A132A9}" dt="2025-05-14T19:42:47.829" v="3" actId="478"/>
          <ac:spMkLst>
            <pc:docMk/>
            <pc:sldMk cId="2514045126" sldId="257"/>
            <ac:spMk id="3" creationId="{6554FB8B-3F08-53E1-0756-9D5922813E70}"/>
          </ac:spMkLst>
        </pc:spChg>
        <pc:spChg chg="add mod">
          <ac:chgData name="Zhiwen Zhao" userId="1ead0452-0150-4412-bb3c-bdd1215b61ed" providerId="ADAL" clId="{92A147AA-4BBA-419B-BA49-D2C1F0A132A9}" dt="2025-05-14T19:46:36.822" v="112" actId="20577"/>
          <ac:spMkLst>
            <pc:docMk/>
            <pc:sldMk cId="2514045126" sldId="257"/>
            <ac:spMk id="6" creationId="{BF11830B-35F0-5F8F-4A7B-76D5A96323C2}"/>
          </ac:spMkLst>
        </pc:spChg>
      </pc:sldChg>
      <pc:sldChg chg="modSp mod">
        <pc:chgData name="Zhiwen Zhao" userId="1ead0452-0150-4412-bb3c-bdd1215b61ed" providerId="ADAL" clId="{92A147AA-4BBA-419B-BA49-D2C1F0A132A9}" dt="2025-05-14T19:42:40.769" v="1" actId="6549"/>
        <pc:sldMkLst>
          <pc:docMk/>
          <pc:sldMk cId="2181828062" sldId="259"/>
        </pc:sldMkLst>
        <pc:spChg chg="mod">
          <ac:chgData name="Zhiwen Zhao" userId="1ead0452-0150-4412-bb3c-bdd1215b61ed" providerId="ADAL" clId="{92A147AA-4BBA-419B-BA49-D2C1F0A132A9}" dt="2025-05-14T19:42:40.769" v="1" actId="6549"/>
          <ac:spMkLst>
            <pc:docMk/>
            <pc:sldMk cId="2181828062" sldId="259"/>
            <ac:spMk id="8" creationId="{7ABA7B34-F945-7A42-5129-C79198804D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A2DF-12DD-A6B1-1F39-08CE464CA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326DF-490F-CBD2-3B92-DD1C746C8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493D8-B511-A232-7B80-A75EC8AC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665D-EAB4-10D1-68C5-67B6E901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DCEA-7DF7-7AEB-199A-A8754BA6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5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A3AF-9830-9DB1-D8C6-994760D5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9C634-0DA6-5893-9771-A8CBB972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3598-0DC5-C84A-A35B-A545473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407C-CE5F-BEEB-89D8-503F0511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33D1-E373-4326-B939-D0073E1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CFE75-5535-933F-4934-C7515CB4F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C0AAA-6B7E-809D-C917-E0D920E62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B263-54DA-D028-84F3-BD0C576F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13A0-3250-CBD5-9252-AC88FB10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6F2C-AF3A-D30D-BF46-3E96E8AC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E22A-9B30-D672-0F18-F304BE23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D647-B0F9-88F5-42F4-E7DA2ED7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6F5D-1378-1D6C-1236-43FF2814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5F7B-E3B2-12C0-5743-F2260738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FB26-B9A6-3307-6283-28687854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C36B-975C-BBD0-4112-E9FA293E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8CD1-5346-8653-BA9A-DD61382B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005E-B16D-420A-1955-FB844BB5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E431-C4F8-5A65-B1C2-2331D5D8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6095A-69D2-E98A-A392-3E6379E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26DD-44AD-841C-A632-11C7717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2CDD-EE70-24F8-25BA-A202D82B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FF2ED-9BD1-2E1A-904B-E7E8DDE51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6A95-98E5-EE03-B46C-1BACCEB3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7DE61-6525-ABD0-28CA-4E6539B7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F6CF-945C-F736-65D8-12B648A7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8500-42A1-C056-3FE6-2791A104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F87A-12FE-A93C-0B81-DB3990D5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293B9-CE2E-3DFB-3899-AB9D29C9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4ED61-D8CA-D5EA-EF75-F610373D1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9D21C-1597-C509-E09E-B768C648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601DE-47ED-376D-89BB-A59148A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56AC2-616B-0198-9570-DE02AB7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4F78-22CD-4509-A8FB-435E3603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1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763D-E862-7836-6CE1-B6D75BB8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E3800-1C11-ED2C-CD78-BFCEFBC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EA2CA-6A13-B20C-77DE-68FC2B07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CB550-DB20-8BA1-D1AB-E8FB1F2C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1B6BB-C021-0B96-77DA-5CB74E63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D0C62-06B1-7F68-6203-87B33DB4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CCC8E-3EC4-0FA0-1C7E-038BD636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325-7D53-0A79-3065-288B3CC1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35A1-8B2E-D10D-7204-56FC5DE0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72608-D9C6-78FD-326F-E821655C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EA0B-C9A7-7B2B-5E0C-1E315843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92A5A-2A73-2FFA-5563-6140CACD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01F3-1B5B-C97F-1A0C-FDA89BE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E05-0429-84B3-0E93-8495C77C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D3A44-CB69-E39D-80CD-DD45C711D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DFD6-6A5F-3C0E-D3B7-C1E68319A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EE75-D243-3FC4-B762-8475B31D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9D73B-9D0C-59CD-5EB1-D91A669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1C8A-DAF3-6E8F-FB0B-ECCB3767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97A9E-D06A-917F-CE1D-397FCCC8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53E2-1D25-9256-DEB4-575DC388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7002-5FBF-B028-3BCB-302686FBA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0D49A-71E4-4445-841F-2D099ECE8C2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CA83-E1CE-E455-FB97-1287BE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AB0F-F47D-9F9A-DD02-B9D658F5C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59608-4B59-4178-A565-12FB2BF7E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6CF7-15E2-53B2-F2EF-DF361DDB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</a:t>
            </a:r>
            <a:r>
              <a:rPr lang="en-US" sz="3500" baseline="-25000" dirty="0"/>
              <a:t>UT</a:t>
            </a:r>
            <a:r>
              <a:rPr lang="en-US" sz="3500" dirty="0"/>
              <a:t> projection of </a:t>
            </a:r>
            <a:r>
              <a:rPr lang="en-US" sz="3500" dirty="0" err="1"/>
              <a:t>SoLID</a:t>
            </a:r>
            <a:r>
              <a:rPr lang="en-US" sz="3500" dirty="0"/>
              <a:t> He3 large angle detector (LD)</a:t>
            </a:r>
            <a:endParaRPr lang="en-US" sz="3500" baseline="-25000" dirty="0"/>
          </a:p>
        </p:txBody>
      </p:sp>
      <p:pic>
        <p:nvPicPr>
          <p:cNvPr id="5" name="Content Placeholder 4" descr="Chart, line chart&#10;&#10;AI-generated content may be incorrect.">
            <a:extLst>
              <a:ext uri="{FF2B5EF4-FFF2-40B4-BE49-F238E27FC236}">
                <a16:creationId xmlns:a16="http://schemas.microsoft.com/office/drawing/2014/main" id="{0FA28251-97EF-73F7-596A-429321E0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52" y="2193557"/>
            <a:ext cx="10515600" cy="4299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1830B-35F0-5F8F-4A7B-76D5A96323C2}"/>
              </a:ext>
            </a:extLst>
          </p:cNvPr>
          <p:cNvSpPr txBox="1"/>
          <p:nvPr/>
        </p:nvSpPr>
        <p:spPr>
          <a:xfrm>
            <a:off x="2553462" y="150602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</a:t>
            </a:r>
            <a:r>
              <a:rPr lang="en-US" sz="1800" baseline="-25000" dirty="0"/>
              <a:t>UT</a:t>
            </a:r>
            <a:r>
              <a:rPr lang="en-US" sz="1800" dirty="0"/>
              <a:t> = A</a:t>
            </a:r>
            <a:r>
              <a:rPr lang="en-US" sz="1800" baseline="-25000" dirty="0"/>
              <a:t>y</a:t>
            </a:r>
            <a:r>
              <a:rPr lang="en-US" sz="1800" dirty="0"/>
              <a:t> * sin(</a:t>
            </a:r>
            <a:r>
              <a:rPr lang="el-GR" sz="1800" dirty="0"/>
              <a:t>ϕ</a:t>
            </a:r>
            <a:r>
              <a:rPr lang="en-US" sz="1800" baseline="-25000" dirty="0"/>
              <a:t>s</a:t>
            </a:r>
            <a:r>
              <a:rPr lang="en-US" sz="1800" dirty="0"/>
              <a:t>) with Ay=-0.03 </a:t>
            </a:r>
            <a:r>
              <a:rPr lang="en-US" sz="1800"/>
              <a:t>and stat </a:t>
            </a:r>
            <a:r>
              <a:rPr lang="en-US" sz="1800" dirty="0"/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4B40-09AA-5949-8983-B2EEC368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863E-D9ED-02EE-0037-AE926781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A</a:t>
            </a:r>
            <a:r>
              <a:rPr lang="en-US" sz="3500" baseline="-25000" dirty="0"/>
              <a:t>y</a:t>
            </a:r>
            <a:r>
              <a:rPr lang="en-US" sz="3500" dirty="0"/>
              <a:t> projection of </a:t>
            </a:r>
            <a:r>
              <a:rPr lang="en-US" sz="3500" dirty="0" err="1"/>
              <a:t>SoLID</a:t>
            </a:r>
            <a:r>
              <a:rPr lang="en-US" sz="3500" dirty="0"/>
              <a:t> He3 large angle detector (LD)</a:t>
            </a:r>
            <a:endParaRPr lang="en-US" sz="3500" baseline="-25000" dirty="0"/>
          </a:p>
        </p:txBody>
      </p:sp>
      <p:pic>
        <p:nvPicPr>
          <p:cNvPr id="7" name="Content Placeholder 6" descr="Chart, box and whisker chart&#10;&#10;AI-generated content may be incorrect.">
            <a:extLst>
              <a:ext uri="{FF2B5EF4-FFF2-40B4-BE49-F238E27FC236}">
                <a16:creationId xmlns:a16="http://schemas.microsoft.com/office/drawing/2014/main" id="{B97BCFFE-0493-A6C6-7C24-4F76A4AB1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77" y="1773306"/>
            <a:ext cx="5596179" cy="435133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BA7B34-F945-7A42-5129-C79198804DC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904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SoLID</a:t>
            </a:r>
            <a:r>
              <a:rPr lang="en-US" sz="1800" dirty="0"/>
              <a:t> He3 running condition</a:t>
            </a:r>
          </a:p>
          <a:p>
            <a:pPr lvl="1"/>
            <a:r>
              <a:rPr lang="en-US" sz="1800" dirty="0"/>
              <a:t>15uA e- beam (48 days at 11GeV  and 21 days at 8.8GeV) </a:t>
            </a:r>
          </a:p>
          <a:p>
            <a:pPr lvl="1"/>
            <a:r>
              <a:rPr lang="en-US" sz="1800" dirty="0"/>
              <a:t>40cm 10amg He3 target with window collimator</a:t>
            </a:r>
          </a:p>
          <a:p>
            <a:r>
              <a:rPr lang="en-US" sz="1800" dirty="0"/>
              <a:t>Hall A data from Phys. Rev. Lett. </a:t>
            </a:r>
            <a:r>
              <a:rPr lang="en-US" sz="1800" b="1" dirty="0"/>
              <a:t>113</a:t>
            </a:r>
            <a:r>
              <a:rPr lang="en-US" sz="1800" dirty="0"/>
              <a:t>, 022502 (2014) are at individual Q2 and x bins, while </a:t>
            </a:r>
            <a:r>
              <a:rPr lang="en-US" sz="1800" dirty="0" err="1"/>
              <a:t>SoLID</a:t>
            </a:r>
            <a:r>
              <a:rPr lang="en-US" sz="1800" dirty="0"/>
              <a:t> LD projection are integral over all x bins</a:t>
            </a:r>
          </a:p>
          <a:p>
            <a:r>
              <a:rPr lang="en-US" sz="1800" dirty="0"/>
              <a:t>The comparison shows stat error only. Hall A data has sys error similar to stat error and </a:t>
            </a:r>
            <a:r>
              <a:rPr lang="en-US" sz="1800" dirty="0" err="1"/>
              <a:t>SoLID</a:t>
            </a:r>
            <a:r>
              <a:rPr lang="en-US" sz="1800" dirty="0"/>
              <a:t> LD sys error is about 7%</a:t>
            </a:r>
          </a:p>
        </p:txBody>
      </p:sp>
    </p:spTree>
    <p:extLst>
      <p:ext uri="{BB962C8B-B14F-4D97-AF65-F5344CB8AC3E}">
        <p14:creationId xmlns:p14="http://schemas.microsoft.com/office/powerpoint/2010/main" val="218182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AUT projection of SoLID He3 large angle detector (LD)</vt:lpstr>
      <vt:lpstr>Ay projection of SoLID He3 large angle detector (LD)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Zhiwen Zhao</dc:creator>
  <cp:lastModifiedBy>Zhiwen Zhao</cp:lastModifiedBy>
  <cp:revision>4</cp:revision>
  <dcterms:created xsi:type="dcterms:W3CDTF">2025-05-14T15:24:33Z</dcterms:created>
  <dcterms:modified xsi:type="dcterms:W3CDTF">2025-05-14T19:46:37Z</dcterms:modified>
</cp:coreProperties>
</file>