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9" r:id="rId10"/>
    <p:sldId id="263" r:id="rId11"/>
    <p:sldId id="267" r:id="rId12"/>
    <p:sldId id="270" r:id="rId13"/>
    <p:sldId id="265" r:id="rId14"/>
    <p:sldId id="273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 autoAdjust="0"/>
    <p:restoredTop sz="84656" autoAdjust="0"/>
  </p:normalViewPr>
  <p:slideViewPr>
    <p:cSldViewPr snapToGrid="0">
      <p:cViewPr varScale="1">
        <p:scale>
          <a:sx n="90" d="100"/>
          <a:sy n="90" d="100"/>
        </p:scale>
        <p:origin x="3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EF458-6CDF-4F4A-A7F2-525F891C002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408EB-1EB8-4753-8989-B74F02F4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408EB-1EB8-4753-8989-B74F02F4FD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408EB-1EB8-4753-8989-B74F02F4F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Note: time resolution of 6ns</a:t>
            </a:r>
          </a:p>
          <a:p>
            <a:pPr lvl="1"/>
            <a:r>
              <a:rPr lang="en-US" dirty="0" smtClean="0"/>
              <a:t>Note: we also tried out a time of flight correction but found that its impact is negligible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408EB-1EB8-4753-8989-B74F02F4FD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4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jumps, but those</a:t>
            </a:r>
            <a:r>
              <a:rPr lang="en-US" baseline="0" dirty="0" smtClean="0"/>
              <a:t> are explained by imperfect calibration</a:t>
            </a:r>
          </a:p>
          <a:p>
            <a:r>
              <a:rPr lang="en-US" baseline="0" dirty="0" smtClean="0"/>
              <a:t>Move on to slope, you would expect a correlation because of time of flight, but TDC calibration mostly takes care of that and we added a time of flight correction but it had very little impact, so we don’t understand why this </a:t>
            </a:r>
            <a:r>
              <a:rPr lang="en-US" baseline="0" smtClean="0"/>
              <a:t>correlation exists.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408EB-1EB8-4753-8989-B74F02F4FD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8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9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0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1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3E97-71EB-449B-824D-A60BDD2A186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C7DB-CF25-4FD1-9DDA-4CF06F3E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VDC Cluster Analysis with APEX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10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May 28</a:t>
            </a:r>
            <a:r>
              <a:rPr lang="en-US" baseline="30000" dirty="0" smtClean="0"/>
              <a:t>th</a:t>
            </a:r>
            <a:r>
              <a:rPr lang="en-US" dirty="0" smtClean="0"/>
              <a:t>, 2019</a:t>
            </a:r>
          </a:p>
          <a:p>
            <a:endParaRPr lang="en-US" dirty="0" smtClean="0"/>
          </a:p>
          <a:p>
            <a:pPr>
              <a:lnSpc>
                <a:spcPct val="60000"/>
              </a:lnSpc>
            </a:pPr>
            <a:r>
              <a:rPr lang="en-US" dirty="0" smtClean="0"/>
              <a:t>Emily Lyon</a:t>
            </a:r>
          </a:p>
          <a:p>
            <a:pPr>
              <a:lnSpc>
                <a:spcPct val="60000"/>
              </a:lnSpc>
            </a:pPr>
            <a:r>
              <a:rPr lang="en-US" sz="1800" dirty="0" smtClean="0"/>
              <a:t>Tabb High School, Yorktown, VA</a:t>
            </a:r>
          </a:p>
          <a:p>
            <a:pPr>
              <a:lnSpc>
                <a:spcPct val="60000"/>
              </a:lnSpc>
            </a:pPr>
            <a:endParaRPr lang="en-US" dirty="0" smtClean="0"/>
          </a:p>
          <a:p>
            <a:pPr>
              <a:lnSpc>
                <a:spcPct val="50000"/>
              </a:lnSpc>
            </a:pPr>
            <a:r>
              <a:rPr lang="en-US" dirty="0" smtClean="0"/>
              <a:t>Ole Hansen </a:t>
            </a:r>
          </a:p>
          <a:p>
            <a:pPr>
              <a:lnSpc>
                <a:spcPct val="50000"/>
              </a:lnSpc>
            </a:pPr>
            <a:r>
              <a:rPr lang="en-US" sz="1800" dirty="0" smtClean="0"/>
              <a:t>Jefferson Lab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12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VDC data from Run #4976 (production run, 3/17/19)</a:t>
            </a:r>
          </a:p>
          <a:p>
            <a:pPr lvl="1"/>
            <a:r>
              <a:rPr lang="en-US" dirty="0" smtClean="0"/>
              <a:t>Hacked standard analyzer to write out cluster data to a text file</a:t>
            </a:r>
          </a:p>
          <a:p>
            <a:r>
              <a:rPr lang="en-US" dirty="0" smtClean="0"/>
              <a:t>Used the TDC offsets from the online replay database </a:t>
            </a:r>
          </a:p>
          <a:p>
            <a:r>
              <a:rPr lang="en-US" dirty="0" smtClean="0"/>
              <a:t>It </a:t>
            </a:r>
            <a:r>
              <a:rPr lang="en-US" dirty="0"/>
              <a:t>worked</a:t>
            </a:r>
            <a:r>
              <a:rPr lang="en-US" dirty="0" smtClean="0"/>
              <a:t>!</a:t>
            </a:r>
          </a:p>
          <a:p>
            <a:r>
              <a:rPr lang="en-US" dirty="0" smtClean="0"/>
              <a:t>However</a:t>
            </a:r>
            <a:r>
              <a:rPr lang="en-US" dirty="0"/>
              <a:t>, we found unusually large time offsets so we had to redo the TDC offset calibration (existing calibration was rough)</a:t>
            </a:r>
          </a:p>
          <a:p>
            <a:r>
              <a:rPr lang="en-US" dirty="0"/>
              <a:t>3-parameter fit is about 10-20x slower than existing 2-parameter fit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5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0352" y="311611"/>
            <a:ext cx="1537716" cy="1024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9548" y="500510"/>
            <a:ext cx="122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Simulation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0352" y="3174230"/>
            <a:ext cx="1530096" cy="1024128"/>
            <a:chOff x="530352" y="4488811"/>
            <a:chExt cx="1767840" cy="1024128"/>
          </a:xfrm>
        </p:grpSpPr>
        <p:sp>
          <p:nvSpPr>
            <p:cNvPr id="7" name="Rectangle 6"/>
            <p:cNvSpPr/>
            <p:nvPr/>
          </p:nvSpPr>
          <p:spPr>
            <a:xfrm>
              <a:off x="530352" y="4488811"/>
              <a:ext cx="1767840" cy="10241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8096" y="4677710"/>
              <a:ext cx="1292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C++ Analyzer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8785" y="4562868"/>
            <a:ext cx="1112751" cy="1045452"/>
            <a:chOff x="195072" y="4533661"/>
            <a:chExt cx="1146048" cy="1091160"/>
          </a:xfrm>
        </p:grpSpPr>
        <p:sp>
          <p:nvSpPr>
            <p:cNvPr id="10" name="Oval 9"/>
            <p:cNvSpPr/>
            <p:nvPr/>
          </p:nvSpPr>
          <p:spPr>
            <a:xfrm>
              <a:off x="195072" y="4533661"/>
              <a:ext cx="1146048" cy="10911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271" y="4617576"/>
              <a:ext cx="79764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Real raw data</a:t>
              </a:r>
              <a:endParaRPr lang="en-US" dirty="0"/>
            </a:p>
          </p:txBody>
        </p:sp>
      </p:grpSp>
      <p:cxnSp>
        <p:nvCxnSpPr>
          <p:cNvPr id="15" name="Elbow Connector 14"/>
          <p:cNvCxnSpPr/>
          <p:nvPr/>
        </p:nvCxnSpPr>
        <p:spPr>
          <a:xfrm rot="5400000" flipH="1" flipV="1">
            <a:off x="1918570" y="2993247"/>
            <a:ext cx="792772" cy="493776"/>
          </a:xfrm>
          <a:prstGeom prst="bentConnector3">
            <a:avLst>
              <a:gd name="adj1" fmla="val -75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1932018" y="1032353"/>
            <a:ext cx="787212" cy="472440"/>
          </a:xfrm>
          <a:prstGeom prst="bentConnector3">
            <a:avLst>
              <a:gd name="adj1" fmla="val 44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63488" y="31597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hack</a:t>
            </a:r>
            <a:endParaRPr lang="en-US" dirty="0"/>
          </a:p>
        </p:txBody>
      </p:sp>
      <p:cxnSp>
        <p:nvCxnSpPr>
          <p:cNvPr id="27" name="Elbow Connector 26"/>
          <p:cNvCxnSpPr/>
          <p:nvPr/>
        </p:nvCxnSpPr>
        <p:spPr>
          <a:xfrm rot="16200000" flipH="1">
            <a:off x="1903062" y="4307442"/>
            <a:ext cx="787212" cy="472440"/>
          </a:xfrm>
          <a:prstGeom prst="bentConnector3">
            <a:avLst>
              <a:gd name="adj1" fmla="val 44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005468" y="4945689"/>
            <a:ext cx="1146048" cy="1091160"/>
            <a:chOff x="2005468" y="4945689"/>
            <a:chExt cx="1146048" cy="1091160"/>
          </a:xfrm>
        </p:grpSpPr>
        <p:sp>
          <p:nvSpPr>
            <p:cNvPr id="28" name="Oval 27"/>
            <p:cNvSpPr/>
            <p:nvPr/>
          </p:nvSpPr>
          <p:spPr>
            <a:xfrm>
              <a:off x="2005468" y="4945689"/>
              <a:ext cx="1146048" cy="10911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79667" y="5172697"/>
              <a:ext cx="7976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Root</a:t>
              </a:r>
            </a:p>
            <a:p>
              <a:pPr algn="ctr"/>
              <a:r>
                <a:rPr lang="en-US" dirty="0" smtClean="0"/>
                <a:t>file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>
            <a:stCxn id="10" idx="0"/>
          </p:cNvCxnSpPr>
          <p:nvPr/>
        </p:nvCxnSpPr>
        <p:spPr>
          <a:xfrm flipH="1" flipV="1">
            <a:off x="1060704" y="4198358"/>
            <a:ext cx="4457" cy="36451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679647" y="591134"/>
            <a:ext cx="1767840" cy="1024128"/>
            <a:chOff x="3935679" y="1713744"/>
            <a:chExt cx="1767840" cy="1024128"/>
          </a:xfrm>
        </p:grpSpPr>
        <p:sp>
          <p:nvSpPr>
            <p:cNvPr id="34" name="Rectangle 33"/>
            <p:cNvSpPr/>
            <p:nvPr/>
          </p:nvSpPr>
          <p:spPr>
            <a:xfrm>
              <a:off x="3935679" y="1713744"/>
              <a:ext cx="1767840" cy="10241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1354" y="1938899"/>
              <a:ext cx="17164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Python Script 3-parameter Fit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05468" y="1717730"/>
            <a:ext cx="1112751" cy="1045452"/>
            <a:chOff x="195072" y="4533661"/>
            <a:chExt cx="1146048" cy="1091160"/>
          </a:xfrm>
        </p:grpSpPr>
        <p:sp>
          <p:nvSpPr>
            <p:cNvPr id="37" name="Oval 36"/>
            <p:cNvSpPr/>
            <p:nvPr/>
          </p:nvSpPr>
          <p:spPr>
            <a:xfrm>
              <a:off x="195072" y="4533661"/>
              <a:ext cx="1146048" cy="10911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9271" y="4741946"/>
              <a:ext cx="797649" cy="6745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Text</a:t>
              </a:r>
            </a:p>
            <a:p>
              <a:pPr algn="ctr"/>
              <a:r>
                <a:rPr lang="en-US" dirty="0" smtClean="0"/>
                <a:t>file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74803" y="616728"/>
            <a:ext cx="1112751" cy="1045452"/>
            <a:chOff x="195072" y="4533661"/>
            <a:chExt cx="1146048" cy="1091160"/>
          </a:xfrm>
        </p:grpSpPr>
        <p:sp>
          <p:nvSpPr>
            <p:cNvPr id="41" name="Oval 40"/>
            <p:cNvSpPr/>
            <p:nvPr/>
          </p:nvSpPr>
          <p:spPr>
            <a:xfrm>
              <a:off x="195072" y="4533661"/>
              <a:ext cx="1146048" cy="10911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9271" y="4741946"/>
              <a:ext cx="797649" cy="6745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Text</a:t>
              </a:r>
            </a:p>
            <a:p>
              <a:pPr algn="ctr"/>
              <a:r>
                <a:rPr lang="en-US" dirty="0" smtClean="0"/>
                <a:t>file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382121" y="597340"/>
            <a:ext cx="1324324" cy="1024128"/>
            <a:chOff x="7247703" y="1830174"/>
            <a:chExt cx="1324324" cy="1024128"/>
          </a:xfrm>
        </p:grpSpPr>
        <p:sp>
          <p:nvSpPr>
            <p:cNvPr id="44" name="Rectangle 43"/>
            <p:cNvSpPr/>
            <p:nvPr/>
          </p:nvSpPr>
          <p:spPr>
            <a:xfrm>
              <a:off x="7285330" y="1830174"/>
              <a:ext cx="1249070" cy="10241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47703" y="1907962"/>
              <a:ext cx="132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mkrootfile</a:t>
              </a:r>
              <a:endParaRPr lang="en-US" dirty="0" smtClean="0"/>
            </a:p>
            <a:p>
              <a:pPr algn="ctr"/>
              <a:r>
                <a:rPr lang="en-US" dirty="0" smtClean="0"/>
                <a:t>Root</a:t>
              </a:r>
            </a:p>
            <a:p>
              <a:pPr algn="ctr"/>
              <a:r>
                <a:rPr lang="en-US" dirty="0" smtClean="0"/>
                <a:t>Script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012" y="571020"/>
            <a:ext cx="1146048" cy="1091160"/>
            <a:chOff x="2005468" y="4945689"/>
            <a:chExt cx="1146048" cy="1091160"/>
          </a:xfrm>
        </p:grpSpPr>
        <p:sp>
          <p:nvSpPr>
            <p:cNvPr id="52" name="Oval 51"/>
            <p:cNvSpPr/>
            <p:nvPr/>
          </p:nvSpPr>
          <p:spPr>
            <a:xfrm>
              <a:off x="2005468" y="4945689"/>
              <a:ext cx="1146048" cy="10911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79667" y="5172697"/>
              <a:ext cx="7976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Root</a:t>
              </a:r>
            </a:p>
            <a:p>
              <a:pPr algn="ctr"/>
              <a:r>
                <a:rPr lang="en-US" dirty="0" smtClean="0"/>
                <a:t>file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34006" y="582120"/>
            <a:ext cx="1324324" cy="1024128"/>
            <a:chOff x="7203003" y="1842484"/>
            <a:chExt cx="1324324" cy="1024128"/>
          </a:xfrm>
        </p:grpSpPr>
        <p:sp>
          <p:nvSpPr>
            <p:cNvPr id="55" name="Rectangle 54"/>
            <p:cNvSpPr/>
            <p:nvPr/>
          </p:nvSpPr>
          <p:spPr>
            <a:xfrm>
              <a:off x="7247703" y="1842484"/>
              <a:ext cx="1249070" cy="10241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03003" y="2168233"/>
              <a:ext cx="1324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Root</a:t>
              </a:r>
            </a:p>
          </p:txBody>
        </p:sp>
      </p:grpSp>
      <p:cxnSp>
        <p:nvCxnSpPr>
          <p:cNvPr id="58" name="Elbow Connector 57"/>
          <p:cNvCxnSpPr>
            <a:stCxn id="37" idx="6"/>
            <a:endCxn id="35" idx="1"/>
          </p:cNvCxnSpPr>
          <p:nvPr/>
        </p:nvCxnSpPr>
        <p:spPr>
          <a:xfrm flipV="1">
            <a:off x="3118219" y="1139455"/>
            <a:ext cx="587103" cy="110100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1" idx="2"/>
          </p:cNvCxnSpPr>
          <p:nvPr/>
        </p:nvCxnSpPr>
        <p:spPr>
          <a:xfrm flipV="1">
            <a:off x="5492187" y="1139454"/>
            <a:ext cx="382616" cy="738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976231" y="1129406"/>
            <a:ext cx="382616" cy="738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651709" y="1150534"/>
            <a:ext cx="382616" cy="738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0229040" y="1133099"/>
            <a:ext cx="382616" cy="738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Computer Silhouette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74" y="2843749"/>
            <a:ext cx="2764571" cy="276457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9509760" y="3363129"/>
            <a:ext cx="148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Interactive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72" name="Elbow Connector 71"/>
          <p:cNvCxnSpPr>
            <a:endCxn id="69" idx="0"/>
          </p:cNvCxnSpPr>
          <p:nvPr/>
        </p:nvCxnSpPr>
        <p:spPr>
          <a:xfrm rot="5400000">
            <a:off x="10076524" y="1776784"/>
            <a:ext cx="1237501" cy="896428"/>
          </a:xfrm>
          <a:prstGeom prst="bentConnector3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Size: Simulation vs. </a:t>
            </a:r>
            <a:r>
              <a:rPr lang="en-US" dirty="0"/>
              <a:t>R</a:t>
            </a:r>
            <a:r>
              <a:rPr lang="en-US" dirty="0" smtClean="0"/>
              <a:t>eal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8" y="1690687"/>
            <a:ext cx="5822982" cy="4056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822982" cy="4056927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6200000">
            <a:off x="7697994" y="5138845"/>
            <a:ext cx="308658" cy="1217542"/>
          </a:xfrm>
          <a:prstGeom prst="leftBrace">
            <a:avLst>
              <a:gd name="adj1" fmla="val 458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38853" y="6007261"/>
            <a:ext cx="226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Cannot be analyzed with 3-parameter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94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2350" y="4562475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3-parameter fit corrects bad slopes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"/>
            <a:ext cx="12192000" cy="683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3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38137"/>
            <a:ext cx="11410950" cy="618172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1042737" y="3064042"/>
            <a:ext cx="1453415" cy="71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90223" y="3060834"/>
            <a:ext cx="1835217" cy="715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748212" y="3060834"/>
            <a:ext cx="1453415" cy="71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76648" y="3057626"/>
            <a:ext cx="1835217" cy="715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201627" y="5295900"/>
            <a:ext cx="332773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05727" y="5057775"/>
            <a:ext cx="332773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57762" y="4884449"/>
            <a:ext cx="169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et to understand this shoulder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57650" y="2495550"/>
            <a:ext cx="15240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71725" y="2476500"/>
            <a:ext cx="124427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9156" y="1593222"/>
            <a:ext cx="16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long tails are out-of-time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38137"/>
            <a:ext cx="11410950" cy="6181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48" y="338137"/>
            <a:ext cx="11286504" cy="632585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7667210" y="2171700"/>
            <a:ext cx="2266950" cy="1019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58287" y="1151601"/>
            <a:ext cx="16668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correlation? Could </a:t>
            </a:r>
            <a:r>
              <a:rPr lang="en-US" dirty="0" smtClean="0">
                <a:solidFill>
                  <a:srgbClr val="FF0000"/>
                </a:solidFill>
              </a:rPr>
              <a:t>time to distance </a:t>
            </a:r>
            <a:r>
              <a:rPr lang="en-US" dirty="0" smtClean="0">
                <a:solidFill>
                  <a:srgbClr val="FF0000"/>
                </a:solidFill>
              </a:rPr>
              <a:t>conversion </a:t>
            </a:r>
            <a:r>
              <a:rPr lang="en-US" dirty="0" smtClean="0">
                <a:solidFill>
                  <a:srgbClr val="FF0000"/>
                </a:solidFill>
              </a:rPr>
              <a:t>be responsible?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1825" y="3190875"/>
            <a:ext cx="28575" cy="628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5200" y="3190875"/>
            <a:ext cx="28575" cy="628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43325" y="3190875"/>
            <a:ext cx="28575" cy="628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4112" y="3952636"/>
            <a:ext cx="221932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anosecond-level jumps because of imperfect calibration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09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fit works</a:t>
            </a:r>
          </a:p>
          <a:p>
            <a:r>
              <a:rPr lang="en-US" dirty="0" smtClean="0"/>
              <a:t>Cluster time offsets have 6 nanosecond time resolution</a:t>
            </a:r>
          </a:p>
          <a:p>
            <a:r>
              <a:rPr lang="en-US" dirty="0"/>
              <a:t>Still some unsolved </a:t>
            </a:r>
            <a:r>
              <a:rPr lang="en-US" dirty="0" smtClean="0"/>
              <a:t>questions:</a:t>
            </a:r>
            <a:endParaRPr lang="en-US" dirty="0"/>
          </a:p>
          <a:p>
            <a:pPr lvl="1"/>
            <a:r>
              <a:rPr lang="en-US" dirty="0"/>
              <a:t>Raw time spectrum has unusual bumps</a:t>
            </a:r>
          </a:p>
          <a:p>
            <a:pPr lvl="1"/>
            <a:r>
              <a:rPr lang="en-US" dirty="0"/>
              <a:t>Shoulder in </a:t>
            </a:r>
            <a:r>
              <a:rPr lang="en-US" dirty="0" smtClean="0"/>
              <a:t>the </a:t>
            </a:r>
            <a:r>
              <a:rPr lang="en-US" dirty="0"/>
              <a:t>time offset plot at -30ns</a:t>
            </a:r>
          </a:p>
          <a:p>
            <a:pPr lvl="1"/>
            <a:r>
              <a:rPr lang="en-US" dirty="0"/>
              <a:t>Time offset has </a:t>
            </a:r>
            <a:r>
              <a:rPr lang="en-US" dirty="0" smtClean="0"/>
              <a:t>slight inverse </a:t>
            </a:r>
            <a:r>
              <a:rPr lang="en-US" dirty="0"/>
              <a:t>correlation with </a:t>
            </a:r>
            <a:r>
              <a:rPr lang="en-US" dirty="0" smtClean="0"/>
              <a:t>slope</a:t>
            </a:r>
            <a:endParaRPr lang="en-US" dirty="0"/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Put the three-parameter fit algorithm into the main analyzer</a:t>
            </a:r>
          </a:p>
          <a:p>
            <a:pPr lvl="1"/>
            <a:r>
              <a:rPr lang="en-US" dirty="0" smtClean="0"/>
              <a:t>Check the time to distance conversion</a:t>
            </a:r>
          </a:p>
          <a:p>
            <a:pPr lvl="1"/>
            <a:r>
              <a:rPr lang="en-US" dirty="0" smtClean="0"/>
              <a:t>Modify the main analyzer’s track reconstruction to take advantage of the time offset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44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7165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Search </a:t>
            </a:r>
            <a:r>
              <a:rPr lang="en-US" sz="2000" dirty="0"/>
              <a:t>for "dark photons" ("</a:t>
            </a:r>
            <a:r>
              <a:rPr lang="en-US" sz="2000" dirty="0" err="1" smtClean="0"/>
              <a:t>Aʼ</a:t>
            </a:r>
            <a:r>
              <a:rPr lang="en-US" sz="2000" dirty="0" smtClean="0"/>
              <a:t> ")</a:t>
            </a:r>
            <a:endParaRPr lang="en-US" sz="2000" dirty="0"/>
          </a:p>
          <a:p>
            <a:r>
              <a:rPr lang="en-US" sz="2000" dirty="0" smtClean="0"/>
              <a:t> Measured </a:t>
            </a:r>
            <a:r>
              <a:rPr lang="en-US" sz="2000" dirty="0" err="1" smtClean="0"/>
              <a:t>e</a:t>
            </a:r>
            <a:r>
              <a:rPr lang="en-US" sz="2000" baseline="30000" dirty="0" err="1" smtClean="0"/>
              <a:t>+</a:t>
            </a:r>
            <a:r>
              <a:rPr lang="en-US" sz="2000" dirty="0" err="1" smtClean="0"/>
              <a:t>e</a:t>
            </a:r>
            <a:r>
              <a:rPr lang="en-US" sz="2000" dirty="0" smtClean="0"/>
              <a:t>¯ in coincidence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High luminosity -&gt; high rates, especially in left arm spectrometer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Goal of this study: Get a feeling for how well the </a:t>
            </a:r>
            <a:r>
              <a:rPr lang="en-US" sz="2000" dirty="0" smtClean="0"/>
              <a:t>VDC cluster </a:t>
            </a:r>
            <a:r>
              <a:rPr lang="en-US" sz="2000" dirty="0"/>
              <a:t>reconstruction works with those high rates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835132" y="1027906"/>
            <a:ext cx="5596141" cy="5358970"/>
            <a:chOff x="6773916" y="1021952"/>
            <a:chExt cx="5596141" cy="535897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9481933" y="1027906"/>
              <a:ext cx="19877" cy="235557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9501810" y="4025349"/>
              <a:ext cx="19877" cy="235557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9104244" y="3206162"/>
              <a:ext cx="805069" cy="795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</p:cNvCxnSpPr>
            <p:nvPr/>
          </p:nvCxnSpPr>
          <p:spPr>
            <a:xfrm flipH="1" flipV="1">
              <a:off x="8448261" y="2205692"/>
              <a:ext cx="773883" cy="111691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6" idx="2"/>
            </p:cNvCxnSpPr>
            <p:nvPr/>
          </p:nvCxnSpPr>
          <p:spPr>
            <a:xfrm flipV="1">
              <a:off x="9738362" y="2151957"/>
              <a:ext cx="844278" cy="1231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 rot="19361112">
              <a:off x="7637493" y="1062801"/>
              <a:ext cx="987552" cy="125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213956">
              <a:off x="10465854" y="1021952"/>
              <a:ext cx="987552" cy="125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04244" y="3407534"/>
              <a:ext cx="805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target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41920" y="1499616"/>
              <a:ext cx="82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HRS-L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45102" y="1506022"/>
              <a:ext cx="82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HRS-R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33746" y="5522722"/>
              <a:ext cx="440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e¯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28515" y="2530557"/>
              <a:ext cx="440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e¯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810464" y="2540363"/>
              <a:ext cx="440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30000" dirty="0" smtClean="0"/>
                <a:t>+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21687" y="1181609"/>
              <a:ext cx="440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e¯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09313" y="3448896"/>
              <a:ext cx="1196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“2.8 % W”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73916" y="2559831"/>
              <a:ext cx="2200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L</a:t>
              </a:r>
              <a:r>
                <a:rPr lang="en-US" dirty="0" smtClean="0"/>
                <a:t>=-1.063GeV/c</a:t>
              </a:r>
            </a:p>
            <a:p>
              <a:r>
                <a:rPr lang="en-US" dirty="0" smtClean="0"/>
                <a:t>Singles rate: 400 kHz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02098" y="2576723"/>
              <a:ext cx="2067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R</a:t>
              </a:r>
              <a:r>
                <a:rPr lang="en-US" dirty="0" smtClean="0"/>
                <a:t>=+1.063GeV/c</a:t>
              </a:r>
            </a:p>
            <a:p>
              <a:r>
                <a:rPr lang="en-US" dirty="0" smtClean="0"/>
                <a:t>Singles rate: 50kHz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565718" y="6132030"/>
            <a:ext cx="7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Chambers and Clusters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03151"/>
              </p:ext>
            </p:extLst>
          </p:nvPr>
        </p:nvGraphicFramePr>
        <p:xfrm>
          <a:off x="6887817" y="1839112"/>
          <a:ext cx="4184375" cy="4276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Acrobat Document" r:id="rId4" imgW="3876675" imgH="3962400" progId="AcroExch.Document.2017">
                  <p:embed/>
                </p:oleObj>
              </mc:Choice>
              <mc:Fallback>
                <p:oleObj name="Acrobat Document" r:id="rId4" imgW="3876675" imgH="3962400" progId="AcroExch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87817" y="1839112"/>
                        <a:ext cx="4184375" cy="4276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5101"/>
              </p:ext>
            </p:extLst>
          </p:nvPr>
        </p:nvGraphicFramePr>
        <p:xfrm>
          <a:off x="689113" y="1938198"/>
          <a:ext cx="5154853" cy="3849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Acrobat Document" r:id="rId6" imgW="3762375" imgH="2809875" progId="AcroExch.Document.2017">
                  <p:embed/>
                </p:oleObj>
              </mc:Choice>
              <mc:Fallback>
                <p:oleObj name="Acrobat Document" r:id="rId6" imgW="3762375" imgH="2809875" progId="AcroExch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113" y="1938198"/>
                        <a:ext cx="5154853" cy="3849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c 2"/>
          <p:cNvSpPr/>
          <p:nvPr/>
        </p:nvSpPr>
        <p:spPr>
          <a:xfrm rot="828418">
            <a:off x="8980005" y="3319670"/>
            <a:ext cx="725557" cy="765313"/>
          </a:xfrm>
          <a:prstGeom prst="arc">
            <a:avLst>
              <a:gd name="adj1" fmla="val 16309091"/>
              <a:gd name="adj2" fmla="val 2129855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52224" y="3244149"/>
            <a:ext cx="26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θ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080513" y="4860235"/>
            <a:ext cx="626165" cy="47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80513" y="4860235"/>
            <a:ext cx="407504" cy="47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33972" y="5708726"/>
            <a:ext cx="38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Track reconstructed by fitting a straight line to the distances derived from drift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53789" y="1321356"/>
            <a:ext cx="205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Cluster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60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VDC </a:t>
            </a:r>
            <a:r>
              <a:rPr lang="en-US" dirty="0"/>
              <a:t>R</a:t>
            </a:r>
            <a:r>
              <a:rPr lang="en-US" dirty="0" smtClean="0"/>
              <a:t>aw </a:t>
            </a:r>
            <a:r>
              <a:rPr lang="en-US" dirty="0"/>
              <a:t>T</a:t>
            </a:r>
            <a:r>
              <a:rPr lang="en-US" dirty="0" smtClean="0"/>
              <a:t>ime Spectra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32" y="1459643"/>
            <a:ext cx="10515600" cy="1444349"/>
          </a:xfrm>
        </p:spPr>
        <p:txBody>
          <a:bodyPr/>
          <a:lstStyle/>
          <a:p>
            <a:r>
              <a:rPr lang="en-US" dirty="0" smtClean="0"/>
              <a:t>Because of the high rate in the spectrometer, there is a much higher chance of accidental coincidences (more than one track per trigger)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36" y="2338480"/>
            <a:ext cx="5797726" cy="3937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132" y="2338480"/>
            <a:ext cx="4986130" cy="416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Secondary tracks often arrive out of </a:t>
            </a:r>
            <a:r>
              <a:rPr lang="en-US" sz="2800" dirty="0" smtClean="0">
                <a:solidFill>
                  <a:prstClr val="black"/>
                </a:solidFill>
              </a:rPr>
              <a:t>time with </a:t>
            </a:r>
            <a:r>
              <a:rPr lang="en-US" sz="2800" dirty="0">
                <a:solidFill>
                  <a:prstClr val="black"/>
                </a:solidFill>
              </a:rPr>
              <a:t>respect to trigger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HRS-L raw time spectrum </a:t>
            </a:r>
            <a:r>
              <a:rPr lang="en-US" sz="2800" dirty="0" smtClean="0">
                <a:solidFill>
                  <a:prstClr val="black"/>
                </a:solidFill>
              </a:rPr>
              <a:t>shows clear </a:t>
            </a:r>
            <a:r>
              <a:rPr lang="en-US" sz="2800" dirty="0">
                <a:solidFill>
                  <a:prstClr val="black"/>
                </a:solidFill>
              </a:rPr>
              <a:t>evidence </a:t>
            </a:r>
            <a:r>
              <a:rPr lang="en-US" sz="2800" dirty="0" smtClean="0">
                <a:solidFill>
                  <a:prstClr val="black"/>
                </a:solidFill>
              </a:rPr>
              <a:t>of out-of-time </a:t>
            </a:r>
            <a:r>
              <a:rPr lang="en-US" sz="2800" dirty="0">
                <a:solidFill>
                  <a:prstClr val="black"/>
                </a:solidFill>
              </a:rPr>
              <a:t>signals</a:t>
            </a:r>
            <a:r>
              <a:rPr lang="en-US" sz="2800" dirty="0" smtClean="0">
                <a:solidFill>
                  <a:prstClr val="black"/>
                </a:solidFill>
              </a:rPr>
              <a:t>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Some oddities in the time spectra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odd bumps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Dip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excess on edges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38800" y="4301914"/>
            <a:ext cx="782130" cy="303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13317" y="3183038"/>
            <a:ext cx="577643" cy="348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395132" y="4752334"/>
            <a:ext cx="383893" cy="548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26522" y="4203463"/>
            <a:ext cx="383893" cy="548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17641" y="4301914"/>
            <a:ext cx="408881" cy="450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9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VDC Cluster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two-parameter algorithm assumes a time offset of zero</a:t>
            </a:r>
          </a:p>
          <a:p>
            <a:pPr lvl="1"/>
            <a:r>
              <a:rPr lang="en-US" dirty="0" smtClean="0"/>
              <a:t>Cannot tell if a result is out of time</a:t>
            </a:r>
          </a:p>
          <a:p>
            <a:pPr lvl="1"/>
            <a:r>
              <a:rPr lang="en-US" dirty="0"/>
              <a:t>Clusters for out-of-time tracks are </a:t>
            </a:r>
            <a:r>
              <a:rPr lang="en-US" dirty="0" smtClean="0"/>
              <a:t>not </a:t>
            </a:r>
            <a:r>
              <a:rPr lang="en-US" dirty="0"/>
              <a:t>correctly fitted (wrong slope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Question is – how does one analyze multi-track events? We need to eliminate </a:t>
            </a:r>
            <a:r>
              <a:rPr lang="en-US" dirty="0" err="1" smtClean="0"/>
              <a:t>secondaries</a:t>
            </a:r>
            <a:endParaRPr lang="en-US" dirty="0"/>
          </a:p>
          <a:p>
            <a:r>
              <a:rPr lang="en-US" dirty="0"/>
              <a:t>Solution: We need a three-parameter fit that fits a possible time offset of the cluster drift times</a:t>
            </a:r>
          </a:p>
          <a:p>
            <a:pPr lvl="1"/>
            <a:r>
              <a:rPr lang="en-US" dirty="0" smtClean="0"/>
              <a:t>Main complication: there </a:t>
            </a:r>
            <a:r>
              <a:rPr lang="en-US" dirty="0"/>
              <a:t>is a non-linear relation be</a:t>
            </a:r>
            <a:r>
              <a:rPr lang="en-US" dirty="0" smtClean="0"/>
              <a:t>tween the drift time and drift distance, so we need a non-linear fit</a:t>
            </a:r>
          </a:p>
          <a:p>
            <a:pPr lvl="1"/>
            <a:r>
              <a:rPr lang="en-US" dirty="0" smtClean="0"/>
              <a:t>We wrote this fit in Python using scipy.optimize.curve_fit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62" y="306186"/>
            <a:ext cx="5753100" cy="6315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1560" y="787077"/>
            <a:ext cx="2511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Here’s a snippet of our code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28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Non-Linear Cluster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a Python simulation that generated clean data</a:t>
            </a:r>
          </a:p>
          <a:p>
            <a:pPr lvl="1"/>
            <a:r>
              <a:rPr lang="en-US" dirty="0"/>
              <a:t>The simulation uses the time </a:t>
            </a:r>
            <a:r>
              <a:rPr lang="en-US" dirty="0" smtClean="0"/>
              <a:t>resolution </a:t>
            </a:r>
            <a:r>
              <a:rPr lang="en-US" dirty="0"/>
              <a:t>and track </a:t>
            </a:r>
            <a:r>
              <a:rPr lang="en-US" dirty="0" smtClean="0"/>
              <a:t>angle distributions </a:t>
            </a:r>
            <a:r>
              <a:rPr lang="en-US" dirty="0"/>
              <a:t>from the VDC NIM paper [1]</a:t>
            </a:r>
            <a:endParaRPr lang="en-US" dirty="0" smtClean="0"/>
          </a:p>
          <a:p>
            <a:r>
              <a:rPr lang="en-US" dirty="0" smtClean="0"/>
              <a:t>Found that the fit works well, but it is only stable when we omit the middle wire (wire with the smallest drift time)</a:t>
            </a:r>
            <a:endParaRPr lang="en-US" dirty="0"/>
          </a:p>
          <a:p>
            <a:r>
              <a:rPr lang="en-US" dirty="0" smtClean="0"/>
              <a:t>Because we are omitting the middle wire, we need clusters with at least five wires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11900"/>
            <a:ext cx="62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K</a:t>
            </a:r>
            <a:r>
              <a:rPr lang="en-US" dirty="0"/>
              <a:t>. G. </a:t>
            </a:r>
            <a:r>
              <a:rPr lang="en-US" dirty="0" err="1"/>
              <a:t>Fissum</a:t>
            </a:r>
            <a:r>
              <a:rPr lang="en-US" dirty="0"/>
              <a:t>, et al., NIM A474, 108 (2001)</a:t>
            </a:r>
          </a:p>
        </p:txBody>
      </p:sp>
    </p:spTree>
    <p:extLst>
      <p:ext uri="{BB962C8B-B14F-4D97-AF65-F5344CB8AC3E}">
        <p14:creationId xmlns:p14="http://schemas.microsoft.com/office/powerpoint/2010/main" val="17024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51" y="0"/>
            <a:ext cx="10515600" cy="1325563"/>
          </a:xfrm>
        </p:spPr>
        <p:txBody>
          <a:bodyPr/>
          <a:lstStyle/>
          <a:p>
            <a:r>
              <a:rPr lang="en-US" dirty="0" smtClean="0"/>
              <a:t>Results with simulated data (n=5)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1" y="1050905"/>
            <a:ext cx="9274508" cy="54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1" y="1050905"/>
            <a:ext cx="9274508" cy="5497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51" y="0"/>
            <a:ext cx="10515600" cy="1325563"/>
          </a:xfrm>
        </p:spPr>
        <p:txBody>
          <a:bodyPr/>
          <a:lstStyle/>
          <a:p>
            <a:r>
              <a:rPr lang="en-US" dirty="0" smtClean="0"/>
              <a:t>Results with simulated data (n=6)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1" y="1050438"/>
            <a:ext cx="9275297" cy="54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704</Words>
  <Application>Microsoft Office PowerPoint</Application>
  <PresentationFormat>Widescreen</PresentationFormat>
  <Paragraphs>107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Acrobat Document</vt:lpstr>
      <vt:lpstr>VDC Cluster Analysis with APEX Data</vt:lpstr>
      <vt:lpstr>APEX Overview</vt:lpstr>
      <vt:lpstr>Wire Chambers and Clusters</vt:lpstr>
      <vt:lpstr>VDC Raw Time Spectra</vt:lpstr>
      <vt:lpstr>Improving the VDC Cluster Fit</vt:lpstr>
      <vt:lpstr>PowerPoint Presentation</vt:lpstr>
      <vt:lpstr>Testing the Non-Linear Cluster Fit</vt:lpstr>
      <vt:lpstr>Results with simulated data (n=5)</vt:lpstr>
      <vt:lpstr>Results with simulated data (n=6)</vt:lpstr>
      <vt:lpstr>Using Real Data</vt:lpstr>
      <vt:lpstr>PowerPoint Presentation</vt:lpstr>
      <vt:lpstr>Cluster Size: Simulation vs. Real Data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Jefferson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VDC Cluster Analysis with APEX Data</dc:title>
  <dc:creator>Emily Lyon</dc:creator>
  <cp:lastModifiedBy>Emily Lyon</cp:lastModifiedBy>
  <cp:revision>37</cp:revision>
  <dcterms:created xsi:type="dcterms:W3CDTF">2019-05-15T18:19:54Z</dcterms:created>
  <dcterms:modified xsi:type="dcterms:W3CDTF">2019-05-28T17:23:39Z</dcterms:modified>
</cp:coreProperties>
</file>