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urjyan/Desktop/red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urjyan/Desktop/red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ERSAP receiver and data-lake performance.</a:t>
            </a:r>
            <a:endParaRPr lang="en-US" sz="14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50000"/>
                    <a:lumOff val="50000"/>
                  </a:sysClr>
                </a:solidFill>
              </a:defRPr>
            </a:pPr>
            <a:r>
              <a:rPr lang="en-US" sz="1100" b="0" i="0" baseline="0">
                <a:effectLst/>
              </a:rPr>
              <a:t>Handled dataRate v.s. stream-source data size.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50000"/>
                    <a:lumOff val="50000"/>
                  </a:sysClr>
                </a:solidFill>
              </a:defRPr>
            </a:pPr>
            <a:r>
              <a:rPr lang="en-US" sz="900" b="0" i="0" baseline="0">
                <a:effectLst/>
              </a:rPr>
              <a:t>data-lake design based on redis</a:t>
            </a:r>
            <a:r>
              <a:rPr lang="en-US" sz="9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cap="none" spc="20" baseline="0">
              <a:solidFill>
                <a:sysClr val="windowText" lastClr="000000">
                  <a:lumMod val="50000"/>
                  <a:lumOff val="50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dataLake</c:v>
          </c:tx>
          <c:spPr>
            <a:ln w="38100" cap="flat" cmpd="sng" algn="ctr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50800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Sheet1!$A$15:$A$18</c:f>
              <c:strCache>
                <c:ptCount val="4"/>
                <c:pt idx="0">
                  <c:v>n=100, b=500</c:v>
                </c:pt>
                <c:pt idx="1">
                  <c:v>n=100, b=5000 </c:v>
                </c:pt>
                <c:pt idx="2">
                  <c:v> n=100, b=50000</c:v>
                </c:pt>
                <c:pt idx="3">
                  <c:v> n=100, b=500000</c:v>
                </c:pt>
              </c:strCache>
            </c:strRef>
          </c:xVal>
          <c:yVal>
            <c:numRef>
              <c:f>Sheet1!$B$15:$B$18</c:f>
              <c:numCache>
                <c:formatCode>General</c:formatCode>
                <c:ptCount val="4"/>
                <c:pt idx="0">
                  <c:v>27.1</c:v>
                </c:pt>
                <c:pt idx="1">
                  <c:v>197.8</c:v>
                </c:pt>
                <c:pt idx="2">
                  <c:v>596.70000000000005</c:v>
                </c:pt>
                <c:pt idx="3">
                  <c:v>969.1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4F-1F45-ABDB-5D539A857A19}"/>
            </c:ext>
          </c:extLst>
        </c:ser>
        <c:ser>
          <c:idx val="1"/>
          <c:order val="1"/>
          <c:tx>
            <c:v>receiver</c:v>
          </c:tx>
          <c:spPr>
            <a:ln w="38100" cap="flat" cmpd="sng" algn="ctr">
              <a:solidFill>
                <a:schemeClr val="accent2">
                  <a:alpha val="7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50800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Sheet1!$A$15:$A$18</c:f>
              <c:strCache>
                <c:ptCount val="4"/>
                <c:pt idx="0">
                  <c:v>n=100, b=500</c:v>
                </c:pt>
                <c:pt idx="1">
                  <c:v>n=100, b=5000 </c:v>
                </c:pt>
                <c:pt idx="2">
                  <c:v> n=100, b=50000</c:v>
                </c:pt>
                <c:pt idx="3">
                  <c:v> n=100, b=500000</c:v>
                </c:pt>
              </c:strCache>
            </c:strRef>
          </c:xVal>
          <c:yVal>
            <c:numRef>
              <c:f>Sheet1!$C$15:$C$18</c:f>
              <c:numCache>
                <c:formatCode>General</c:formatCode>
                <c:ptCount val="4"/>
                <c:pt idx="0">
                  <c:v>31.7</c:v>
                </c:pt>
                <c:pt idx="1">
                  <c:v>279.5</c:v>
                </c:pt>
                <c:pt idx="2">
                  <c:v>2416.6</c:v>
                </c:pt>
                <c:pt idx="3">
                  <c:v>2735.8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4F-1F45-ABDB-5D539A857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5163936"/>
        <c:axId val="1682725632"/>
      </c:scatterChart>
      <c:valAx>
        <c:axId val="1645163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 dirty="0">
                    <a:effectLst/>
                  </a:rPr>
                  <a:t>Stream-source data-buffer size in Bytes: 500, 5000, 50000, 500000</a:t>
                </a:r>
                <a:endParaRPr lang="en-US" sz="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725632"/>
        <c:crosses val="autoZero"/>
        <c:crossBetween val="midCat"/>
      </c:valAx>
      <c:valAx>
        <c:axId val="168272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MByte/sec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163936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ERSAP receiver and data-lake performance.</a:t>
            </a:r>
            <a:endParaRPr lang="en-US" sz="14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baseline="0">
                <a:effectLst/>
              </a:rPr>
              <a:t>Handled dataRate v.s. stream-source data size.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900" b="0" i="0" baseline="0">
                <a:effectLst/>
              </a:rPr>
              <a:t>data-lake design based on memory mapped 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900" b="0" i="0" baseline="0">
                <a:effectLst/>
              </a:rPr>
              <a:t>Fxed 19KHz event rate</a:t>
            </a:r>
            <a:endParaRPr lang="en-US" sz="9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2"/>
          <c:order val="0"/>
          <c:spPr>
            <a:ln w="50800">
              <a:solidFill>
                <a:schemeClr val="accent6">
                  <a:lumMod val="75000"/>
                </a:schemeClr>
              </a:solidFill>
            </a:ln>
          </c:spPr>
          <c:marker>
            <c:spPr>
              <a:solidFill>
                <a:schemeClr val="accent2">
                  <a:lumMod val="60000"/>
                  <a:lumOff val="40000"/>
                </a:schemeClr>
              </a:solidFill>
              <a:ln w="50800"/>
            </c:spPr>
          </c:marker>
          <c:xVal>
            <c:numRef>
              <c:f>Sheet1!$A$36:$A$39</c:f>
              <c:numCache>
                <c:formatCode>General</c:formatCode>
                <c:ptCount val="4"/>
                <c:pt idx="0">
                  <c:v>0.5</c:v>
                </c:pt>
                <c:pt idx="1">
                  <c:v>5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Sheet1!$B$36:$B$39</c:f>
              <c:numCache>
                <c:formatCode>General</c:formatCode>
                <c:ptCount val="4"/>
                <c:pt idx="0">
                  <c:v>9920</c:v>
                </c:pt>
                <c:pt idx="1">
                  <c:v>94245</c:v>
                </c:pt>
                <c:pt idx="2">
                  <c:v>637450</c:v>
                </c:pt>
                <c:pt idx="3">
                  <c:v>945700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E2-0B45-B7AE-28D90096BAE4}"/>
            </c:ext>
          </c:extLst>
        </c:ser>
        <c:ser>
          <c:idx val="0"/>
          <c:order val="1"/>
          <c:spPr>
            <a:ln w="50800"/>
          </c:spPr>
          <c:marker>
            <c:spPr>
              <a:ln w="25400"/>
            </c:spPr>
          </c:marker>
          <c:xVal>
            <c:numRef>
              <c:f>Sheet1!$A$36:$A$39</c:f>
              <c:numCache>
                <c:formatCode>General</c:formatCode>
                <c:ptCount val="4"/>
                <c:pt idx="0">
                  <c:v>0.5</c:v>
                </c:pt>
                <c:pt idx="1">
                  <c:v>5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Sheet1!$C$36:$C$39</c:f>
              <c:numCache>
                <c:formatCode>General</c:formatCode>
                <c:ptCount val="4"/>
                <c:pt idx="0">
                  <c:v>9877</c:v>
                </c:pt>
                <c:pt idx="1">
                  <c:v>92965</c:v>
                </c:pt>
                <c:pt idx="2">
                  <c:v>599000</c:v>
                </c:pt>
                <c:pt idx="3">
                  <c:v>858400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E2-0B45-B7AE-28D90096B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5163936"/>
        <c:axId val="1682725632"/>
      </c:scatterChart>
      <c:valAx>
        <c:axId val="1645163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>
                    <a:effectLst/>
                  </a:rPr>
                  <a:t>KByte</a:t>
                </a:r>
                <a:endParaRPr lang="en-US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725632"/>
        <c:crosses val="autoZero"/>
        <c:crossBetween val="midCat"/>
      </c:valAx>
      <c:valAx>
        <c:axId val="168272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KByte/sec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163936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C366-9706-164B-BC25-43DE8E33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33C5B-5EF6-F14E-8F95-F39BCFF0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8978-27D8-C244-9E92-9FBDD773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5ADC-7B69-6945-A55E-F68600D8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B68-E7B9-8348-8F63-962B3569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78AE-B7B1-BC43-85B6-697FE1FE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68135-D344-5943-8DAE-32A8E54E5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4FD-A1FE-A34E-93E9-B58D8DCD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B32B-617F-734A-B695-34E32FA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7D7C7-B346-CB45-959D-73C07F5E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250E6-2B5A-A24B-9270-DF2C03D95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D481E-B7A5-0D44-9ED4-9DF0916C2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F532-3A7C-0245-8728-7C17B4F5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6EB-AEA4-C74B-AD1D-035F90DD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356A-1847-8A43-9EA5-4D997F1A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A5AD-3500-DF47-B156-227B0EFD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5EAA-393F-984F-BF38-99B26A6C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D5A0-A0B5-AA40-9F52-547D2839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D4BE-7177-A647-A1B3-7A59B120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9ECF-7AFB-6140-B988-445FCC52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82E-54EA-3E43-BF69-825E37FA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14DE2-0881-9C40-A370-3B4E878D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9FAB-0DF5-FC4E-BCCD-919695CF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46E2-57BB-1C43-9A35-244771D0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0741-33C8-7D4C-8F23-2287B86C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54A4-8CAE-3A4F-969A-3744DD81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AC11-4E9C-3648-99EA-296EF71A2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AE32A-5E3D-8F4F-A7DD-215EB50E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30E1-0F3C-0640-BBE0-1F756C6B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A2B0-C2B9-BA45-81BB-E08F9CBE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3E3B0-CBEC-8045-A057-7353F58C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8130-C2D6-2244-AEE0-54B3CE07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B5D4-C00A-A047-8206-D7BB3E39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AE4EA-939E-7A49-9039-127C32BD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4355-F110-F14C-AE0D-9FADA452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5D7D6-E3A2-8F43-B992-4B36BA189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DC3F0-35A6-0845-A95E-9A42444E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AB173-4167-A34A-9193-B09319D4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77BB6-CCD6-934A-90A7-5F68D66B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3424-0839-1541-9BA7-7D13B803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E3035-E46E-CA46-B277-AF2F85F1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9954-22B8-2F4F-AA42-C10DD788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D6509-EDA5-4F41-85CB-38345121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0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3FCCC-3516-7743-97F4-12BA97ED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88FD7-F21E-1749-A252-BB19BAD6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A8425-242C-B74F-8DFC-4B4566BA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5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E19D-B3D6-E04C-9E0C-49F9364A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3031-1624-E64D-9EC5-1D3315EF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38385-5FDE-BC41-B6A0-D109A65A6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51475-7E36-D340-B1BB-DE3BF013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60D6-42B9-8D46-9833-39140888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C3A77-3567-F44C-985E-DE7CEBEE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FE84-7BC7-1A48-A5B4-828D747A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3B16E-8B65-434A-9204-E16EE1080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A6974-96A0-C94D-BE07-D90897EA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947A-F9A6-D342-86EF-2166CB3C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8EB47-63E3-814E-87A0-A5D06199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69A41-80D0-9840-A143-BE736DE9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F29EF-4430-3540-A354-9D2E9727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DCE3A-A330-3B44-921D-201C30A2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63DF-998C-C84C-8C41-F7D84E617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CC4C-A73C-324B-B1B7-338E2713CFC6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E16D-8704-C142-9F00-5CA55F77F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F5CC-435D-A548-AED2-7263D090E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2AB7-BEC7-9A47-B7E4-F7280A7E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0E8D718-C1A2-EB42-946A-59F960526BB5}"/>
              </a:ext>
            </a:extLst>
          </p:cNvPr>
          <p:cNvSpPr/>
          <p:nvPr/>
        </p:nvSpPr>
        <p:spPr>
          <a:xfrm>
            <a:off x="1055503" y="3525135"/>
            <a:ext cx="1222744" cy="659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Stream Source</a:t>
            </a:r>
          </a:p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Software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5F46E2-58DA-2441-8ADB-DEAF2FEE4B46}"/>
              </a:ext>
            </a:extLst>
          </p:cNvPr>
          <p:cNvSpPr/>
          <p:nvPr/>
        </p:nvSpPr>
        <p:spPr>
          <a:xfrm>
            <a:off x="1055503" y="1664619"/>
            <a:ext cx="1222744" cy="659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Stream Source</a:t>
            </a:r>
          </a:p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VTP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E5416D-7571-D149-BC9D-07DA4F5E3596}"/>
              </a:ext>
            </a:extLst>
          </p:cNvPr>
          <p:cNvSpPr/>
          <p:nvPr/>
        </p:nvSpPr>
        <p:spPr>
          <a:xfrm>
            <a:off x="7794768" y="2816296"/>
            <a:ext cx="1506723" cy="659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Stream Aggregator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323A16-E814-8144-92E9-1D09333A5EEA}"/>
              </a:ext>
            </a:extLst>
          </p:cNvPr>
          <p:cNvSpPr/>
          <p:nvPr/>
        </p:nvSpPr>
        <p:spPr>
          <a:xfrm>
            <a:off x="5959102" y="2514376"/>
            <a:ext cx="1300162" cy="1263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Data Lake</a:t>
            </a:r>
          </a:p>
          <a:p>
            <a:pPr algn="ctr"/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Redis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based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23CF4C-5436-0242-8F6E-CFBF6DC0367B}"/>
              </a:ext>
            </a:extLst>
          </p:cNvPr>
          <p:cNvSpPr/>
          <p:nvPr/>
        </p:nvSpPr>
        <p:spPr>
          <a:xfrm>
            <a:off x="1055503" y="4472867"/>
            <a:ext cx="1222744" cy="659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Stream Source</a:t>
            </a:r>
          </a:p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6A524-2F05-B242-AD3B-47DF9E90A15B}"/>
              </a:ext>
            </a:extLst>
          </p:cNvPr>
          <p:cNvSpPr txBox="1"/>
          <p:nvPr/>
        </p:nvSpPr>
        <p:spPr>
          <a:xfrm>
            <a:off x="1371324" y="41414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2AF40-FA8C-5D4B-BFBF-5FD6C234B0F7}"/>
              </a:ext>
            </a:extLst>
          </p:cNvPr>
          <p:cNvSpPr/>
          <p:nvPr/>
        </p:nvSpPr>
        <p:spPr>
          <a:xfrm>
            <a:off x="3622488" y="3349773"/>
            <a:ext cx="1506723" cy="659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Stream Receiver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B2817F-4B9C-5042-B760-6DB64C7E9141}"/>
              </a:ext>
            </a:extLst>
          </p:cNvPr>
          <p:cNvSpPr/>
          <p:nvPr/>
        </p:nvSpPr>
        <p:spPr>
          <a:xfrm>
            <a:off x="3622487" y="2323838"/>
            <a:ext cx="1506723" cy="659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Stream Receiver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56C24-6E01-3A45-8CB2-DAF610E8853F}"/>
              </a:ext>
            </a:extLst>
          </p:cNvPr>
          <p:cNvSpPr txBox="1"/>
          <p:nvPr/>
        </p:nvSpPr>
        <p:spPr>
          <a:xfrm>
            <a:off x="4107184" y="296123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42F118-F330-CA48-9A8A-E1473D32090C}"/>
              </a:ext>
            </a:extLst>
          </p:cNvPr>
          <p:cNvSpPr/>
          <p:nvPr/>
        </p:nvSpPr>
        <p:spPr>
          <a:xfrm>
            <a:off x="9940552" y="2514376"/>
            <a:ext cx="1300162" cy="1263060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3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Data Lake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D4C761-FE7E-7348-80FA-B004DE3FAC5B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2278247" y="1994229"/>
            <a:ext cx="1344240" cy="65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CD65E-983D-A341-95E1-0BB3070E1E54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5129210" y="2653448"/>
            <a:ext cx="1020296" cy="4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E007BB-B673-044B-AA2D-D361016F44B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278247" y="3679383"/>
            <a:ext cx="1344241" cy="112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74F7E-A35D-FF40-A738-B09E619F09B8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5129211" y="3592465"/>
            <a:ext cx="1020295" cy="8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F628F8-D7F4-3749-B567-FBE3D65A3889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7259264" y="3145906"/>
            <a:ext cx="53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055FCF-CB7A-104A-BB3C-4ACFA633E543}"/>
              </a:ext>
            </a:extLst>
          </p:cNvPr>
          <p:cNvCxnSpPr>
            <a:stCxn id="4" idx="3"/>
          </p:cNvCxnSpPr>
          <p:nvPr/>
        </p:nvCxnSpPr>
        <p:spPr>
          <a:xfrm flipV="1">
            <a:off x="9301491" y="3145905"/>
            <a:ext cx="2997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90417B-0BE1-E64D-9E02-A8F735251E73}"/>
              </a:ext>
            </a:extLst>
          </p:cNvPr>
          <p:cNvSpPr txBox="1"/>
          <p:nvPr/>
        </p:nvSpPr>
        <p:spPr>
          <a:xfrm>
            <a:off x="1055503" y="1128713"/>
            <a:ext cx="1963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FADC, ~40KByte frame 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B31AFF-EDBA-6B42-9DAA-0ABE5133295A}"/>
              </a:ext>
            </a:extLst>
          </p:cNvPr>
          <p:cNvSpPr txBox="1"/>
          <p:nvPr/>
        </p:nvSpPr>
        <p:spPr>
          <a:xfrm>
            <a:off x="3622487" y="1580038"/>
            <a:ext cx="1822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99% live-time, </a:t>
            </a:r>
          </a:p>
          <a:p>
            <a:r>
              <a:rPr lang="en-US" sz="1200" dirty="0"/>
              <a:t>Event-rate = 15.2KHz </a:t>
            </a:r>
          </a:p>
          <a:p>
            <a:r>
              <a:rPr lang="en-US" sz="1200" dirty="0"/>
              <a:t>Data-rate = 600MByte/sec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7649A-4C05-B044-9F15-48810592DAAC}"/>
              </a:ext>
            </a:extLst>
          </p:cNvPr>
          <p:cNvCxnSpPr>
            <a:stCxn id="2" idx="3"/>
          </p:cNvCxnSpPr>
          <p:nvPr/>
        </p:nvCxnSpPr>
        <p:spPr>
          <a:xfrm flipV="1">
            <a:off x="2278247" y="3525135"/>
            <a:ext cx="1344240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128E86-ED06-7248-BC49-E78EF29B7F4F}"/>
              </a:ext>
            </a:extLst>
          </p:cNvPr>
          <p:cNvSpPr txBox="1"/>
          <p:nvPr/>
        </p:nvSpPr>
        <p:spPr>
          <a:xfrm>
            <a:off x="5972218" y="1793577"/>
            <a:ext cx="1822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50% live-time, </a:t>
            </a:r>
          </a:p>
          <a:p>
            <a:r>
              <a:rPr lang="en-US" sz="1200" dirty="0"/>
              <a:t>Event-rate = 8.1KHz </a:t>
            </a:r>
          </a:p>
          <a:p>
            <a:r>
              <a:rPr lang="en-US" sz="1200" dirty="0"/>
              <a:t>Data-rate = 326MByte/sec</a:t>
            </a:r>
          </a:p>
        </p:txBody>
      </p:sp>
    </p:spTree>
    <p:extLst>
      <p:ext uri="{BB962C8B-B14F-4D97-AF65-F5344CB8AC3E}">
        <p14:creationId xmlns:p14="http://schemas.microsoft.com/office/powerpoint/2010/main" val="36139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D2217C-2C16-E346-9210-63D20BBC1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02138"/>
              </p:ext>
            </p:extLst>
          </p:nvPr>
        </p:nvGraphicFramePr>
        <p:xfrm>
          <a:off x="69057" y="700090"/>
          <a:ext cx="6062662" cy="5086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DBABA6-3C25-1B47-84C2-179678E3A4AC}"/>
              </a:ext>
            </a:extLst>
          </p:cNvPr>
          <p:cNvSpPr txBox="1"/>
          <p:nvPr/>
        </p:nvSpPr>
        <p:spPr>
          <a:xfrm>
            <a:off x="3100388" y="5943601"/>
            <a:ext cx="5218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VTP Stream: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Receiver only      - data-rate = 614.7MByte/sec, event-rate = 15188 Hz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Receiver + Lake   - data-rate = 326.4MByte/sec, event-rate = 8057 Hz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DE8D99-9BC0-DF40-95DA-9EE096D993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659459"/>
              </p:ext>
            </p:extLst>
          </p:nvPr>
        </p:nvGraphicFramePr>
        <p:xfrm>
          <a:off x="6248400" y="700090"/>
          <a:ext cx="5943600" cy="5086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915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152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Vardan Gyurjyan</dc:creator>
  <cp:lastModifiedBy>Vardan Gyurjyan</cp:lastModifiedBy>
  <cp:revision>13</cp:revision>
  <dcterms:created xsi:type="dcterms:W3CDTF">2020-07-22T20:51:54Z</dcterms:created>
  <dcterms:modified xsi:type="dcterms:W3CDTF">2020-07-25T15:49:11Z</dcterms:modified>
</cp:coreProperties>
</file>