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4630400" cy="8229600"/>
  <p:notesSz cx="8229600" cy="14630400"/>
  <p:embeddedFontLst>
    <p:embeddedFont>
      <p:font typeface="Roboto" panose="02000000000000000000" pitchFamily="2" charset="0"/>
      <p:regular r:id="rId10"/>
    </p:embeddedFont>
    <p:embeddedFont>
      <p:font typeface="Roboto Slab" pitchFamily="2" charset="0"/>
      <p:regular r:id="rId11"/>
    </p:embeddedFont>
  </p:embeddedFontLst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4471"/>
    <a:srgbClr val="2027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>
        <p:scale>
          <a:sx n="50" d="100"/>
          <a:sy n="50" d="100"/>
        </p:scale>
        <p:origin x="1092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4772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71B2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02733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71B2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02733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71B2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02733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71B2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02733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71B2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02733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71B2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02733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71B2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02733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7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65747" y="1003990"/>
            <a:ext cx="7500580" cy="16542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5400" dirty="0">
                <a:solidFill>
                  <a:srgbClr val="76B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Sistema RBC para </a:t>
            </a:r>
            <a:r>
              <a:rPr lang="en-US" sz="5400" dirty="0" err="1">
                <a:solidFill>
                  <a:srgbClr val="76B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Avaliação</a:t>
            </a:r>
            <a:endParaRPr lang="en-US" sz="5400" dirty="0">
              <a:solidFill>
                <a:srgbClr val="76B9FF"/>
              </a:solidFill>
              <a:latin typeface="Roboto Slab" pitchFamily="34" charset="0"/>
              <a:ea typeface="Roboto Slab" pitchFamily="34" charset="-122"/>
              <a:cs typeface="Roboto Slab" pitchFamily="34" charset="-120"/>
            </a:endParaRPr>
          </a:p>
          <a:p>
            <a:pPr>
              <a:lnSpc>
                <a:spcPts val="5550"/>
              </a:lnSpc>
            </a:pPr>
            <a:r>
              <a:rPr lang="en-US" sz="5400" dirty="0">
                <a:solidFill>
                  <a:srgbClr val="76B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de </a:t>
            </a:r>
            <a:r>
              <a:rPr lang="en-US" sz="5400" dirty="0" err="1">
                <a:solidFill>
                  <a:srgbClr val="76B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Preços</a:t>
            </a:r>
            <a:r>
              <a:rPr lang="en-US" sz="5400" dirty="0">
                <a:solidFill>
                  <a:srgbClr val="76B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 de </a:t>
            </a:r>
            <a:r>
              <a:rPr lang="en-US" sz="5400" dirty="0" err="1">
                <a:solidFill>
                  <a:srgbClr val="76B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Veículos</a:t>
            </a:r>
            <a:endParaRPr lang="en-US" sz="5400" dirty="0"/>
          </a:p>
          <a:p>
            <a:pPr marL="0" indent="0" algn="l">
              <a:lnSpc>
                <a:spcPts val="5550"/>
              </a:lnSpc>
              <a:buNone/>
            </a:pPr>
            <a:endParaRPr lang="en-US" sz="4450" dirty="0"/>
          </a:p>
        </p:txBody>
      </p:sp>
      <p:sp>
        <p:nvSpPr>
          <p:cNvPr id="6" name="Text 4"/>
          <p:cNvSpPr/>
          <p:nvPr/>
        </p:nvSpPr>
        <p:spPr>
          <a:xfrm>
            <a:off x="793789" y="5468010"/>
            <a:ext cx="13042821" cy="16542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240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Jefferson Alan Schmidt Ludwig</a:t>
            </a:r>
          </a:p>
          <a:p>
            <a:pPr marL="342900" indent="-342900">
              <a:lnSpc>
                <a:spcPts val="2850"/>
              </a:lnSpc>
              <a:buSzPct val="100000"/>
              <a:buFontTx/>
              <a:buChar char="•"/>
            </a:pPr>
            <a:r>
              <a:rPr lang="en-US" sz="2400" dirty="0" err="1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Iraê</a:t>
            </a:r>
            <a:r>
              <a:rPr lang="en-US" sz="240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Ervin Gruber</a:t>
            </a:r>
          </a:p>
          <a:p>
            <a:pPr marL="342900" indent="-342900">
              <a:lnSpc>
                <a:spcPts val="2850"/>
              </a:lnSpc>
              <a:buSzPct val="100000"/>
              <a:buFontTx/>
              <a:buChar char="•"/>
            </a:pPr>
            <a:r>
              <a:rPr lang="en-US" sz="240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Lucas Kesler</a:t>
            </a:r>
            <a:endParaRPr lang="en-US" sz="2400" dirty="0"/>
          </a:p>
          <a:p>
            <a:pPr marL="342900" indent="-342900" algn="l">
              <a:lnSpc>
                <a:spcPts val="2850"/>
              </a:lnSpc>
              <a:buSzPct val="100000"/>
              <a:buChar char="•"/>
            </a:pPr>
            <a:endParaRPr lang="en-US" sz="2400" dirty="0"/>
          </a:p>
        </p:txBody>
      </p:sp>
      <p:sp>
        <p:nvSpPr>
          <p:cNvPr id="9" name="Text 7"/>
          <p:cNvSpPr/>
          <p:nvPr/>
        </p:nvSpPr>
        <p:spPr>
          <a:xfrm>
            <a:off x="793790" y="6351508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10637390-A546-EC73-6E7D-ED0F3600C447}"/>
              </a:ext>
            </a:extLst>
          </p:cNvPr>
          <p:cNvSpPr/>
          <p:nvPr/>
        </p:nvSpPr>
        <p:spPr>
          <a:xfrm>
            <a:off x="12544927" y="7683335"/>
            <a:ext cx="2085473" cy="753979"/>
          </a:xfrm>
          <a:prstGeom prst="rect">
            <a:avLst/>
          </a:prstGeom>
          <a:solidFill>
            <a:srgbClr val="2027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38BABA1E-A9B1-81D0-2D03-11794BFAA129}"/>
              </a:ext>
            </a:extLst>
          </p:cNvPr>
          <p:cNvSpPr/>
          <p:nvPr/>
        </p:nvSpPr>
        <p:spPr>
          <a:xfrm>
            <a:off x="7103044" y="3219315"/>
            <a:ext cx="6484619" cy="4169502"/>
          </a:xfrm>
          <a:prstGeom prst="round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84" y="568911"/>
            <a:ext cx="7733586" cy="5669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450"/>
              </a:lnSpc>
              <a:buNone/>
            </a:pPr>
            <a:r>
              <a:rPr lang="en-US" sz="5400" dirty="0">
                <a:solidFill>
                  <a:srgbClr val="76B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A Base de Dados:</a:t>
            </a:r>
          </a:p>
          <a:p>
            <a:pPr marL="0" indent="0" algn="l">
              <a:lnSpc>
                <a:spcPts val="4450"/>
              </a:lnSpc>
              <a:buNone/>
            </a:pPr>
            <a:r>
              <a:rPr lang="en-US" sz="5400" dirty="0">
                <a:solidFill>
                  <a:srgbClr val="76B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car_sales_data.csv</a:t>
            </a:r>
            <a:endParaRPr lang="en-US" sz="5400" dirty="0"/>
          </a:p>
        </p:txBody>
      </p:sp>
      <p:sp>
        <p:nvSpPr>
          <p:cNvPr id="3" name="Text 1"/>
          <p:cNvSpPr/>
          <p:nvPr/>
        </p:nvSpPr>
        <p:spPr>
          <a:xfrm>
            <a:off x="793781" y="2424362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2800" b="1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Características :</a:t>
            </a:r>
            <a:endParaRPr lang="en-US" sz="2800" dirty="0"/>
          </a:p>
        </p:txBody>
      </p:sp>
      <p:sp>
        <p:nvSpPr>
          <p:cNvPr id="4" name="Text 2"/>
          <p:cNvSpPr/>
          <p:nvPr/>
        </p:nvSpPr>
        <p:spPr>
          <a:xfrm>
            <a:off x="544840" y="3405217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685800" lvl="1" indent="-342900" algn="l">
              <a:lnSpc>
                <a:spcPts val="2850"/>
              </a:lnSpc>
              <a:buSzPct val="100000"/>
              <a:buChar char="•"/>
            </a:pPr>
            <a:r>
              <a:rPr lang="en-US" sz="2000" b="1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Dados </a:t>
            </a:r>
            <a:r>
              <a:rPr lang="en-US" sz="2000" b="1" dirty="0" err="1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Categóricos</a:t>
            </a:r>
            <a:r>
              <a:rPr lang="en-US" sz="2000" b="1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:</a:t>
            </a:r>
          </a:p>
          <a:p>
            <a:pPr marL="685800" lvl="1" indent="-342900">
              <a:lnSpc>
                <a:spcPts val="2850"/>
              </a:lnSpc>
              <a:buSzPct val="100000"/>
              <a:buFontTx/>
              <a:buChar char="•"/>
            </a:pPr>
            <a:r>
              <a:rPr lang="en-US" sz="200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Fabricante</a:t>
            </a:r>
            <a:endParaRPr lang="en-US" sz="2000" dirty="0"/>
          </a:p>
          <a:p>
            <a:pPr marL="685800" lvl="1" indent="-342900">
              <a:lnSpc>
                <a:spcPts val="2850"/>
              </a:lnSpc>
              <a:buSzPct val="100000"/>
              <a:buFontTx/>
              <a:buChar char="•"/>
            </a:pPr>
            <a:r>
              <a:rPr lang="en-US" sz="2000" dirty="0" err="1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Modelo</a:t>
            </a:r>
            <a:endParaRPr lang="en-US" sz="2000" dirty="0"/>
          </a:p>
          <a:p>
            <a:pPr marL="685800" lvl="1" indent="-342900">
              <a:lnSpc>
                <a:spcPts val="2850"/>
              </a:lnSpc>
              <a:buSzPct val="100000"/>
              <a:buChar char="•"/>
            </a:pPr>
            <a:r>
              <a:rPr lang="en-US" sz="2000" dirty="0" err="1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Combustível</a:t>
            </a:r>
            <a:endParaRPr lang="en-US" sz="2000" dirty="0"/>
          </a:p>
        </p:txBody>
      </p:sp>
      <p:sp>
        <p:nvSpPr>
          <p:cNvPr id="8" name="Text 6"/>
          <p:cNvSpPr/>
          <p:nvPr/>
        </p:nvSpPr>
        <p:spPr>
          <a:xfrm>
            <a:off x="544841" y="5576880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685800" lvl="1" indent="-342900" algn="l">
              <a:lnSpc>
                <a:spcPts val="2850"/>
              </a:lnSpc>
              <a:buSzPct val="100000"/>
              <a:buChar char="•"/>
            </a:pPr>
            <a:r>
              <a:rPr lang="en-US" sz="2000" b="1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Dados </a:t>
            </a:r>
            <a:r>
              <a:rPr lang="en-US" sz="2000" b="1" dirty="0" err="1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Numéricos</a:t>
            </a:r>
            <a:r>
              <a:rPr lang="en-US" sz="2000" b="1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:</a:t>
            </a:r>
          </a:p>
          <a:p>
            <a:pPr marL="685800" lvl="1" indent="-342900">
              <a:lnSpc>
                <a:spcPts val="2850"/>
              </a:lnSpc>
              <a:buSzPct val="100000"/>
              <a:buFontTx/>
              <a:buChar char="•"/>
            </a:pPr>
            <a:r>
              <a:rPr lang="en-US" sz="2000" dirty="0" err="1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Capacidade</a:t>
            </a:r>
            <a:r>
              <a:rPr lang="en-US" sz="200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do Motor</a:t>
            </a:r>
          </a:p>
          <a:p>
            <a:pPr marL="685800" lvl="1" indent="-342900">
              <a:lnSpc>
                <a:spcPts val="2850"/>
              </a:lnSpc>
              <a:buSzPct val="100000"/>
              <a:buFontTx/>
              <a:buChar char="•"/>
            </a:pPr>
            <a:r>
              <a:rPr lang="en-US" sz="200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Ano de </a:t>
            </a:r>
            <a:r>
              <a:rPr lang="en-US" sz="2000" dirty="0" err="1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Produção</a:t>
            </a:r>
            <a:endParaRPr lang="en-US" sz="2000" dirty="0">
              <a:solidFill>
                <a:srgbClr val="D6E5EF"/>
              </a:solidFill>
              <a:latin typeface="Roboto" pitchFamily="34" charset="0"/>
              <a:ea typeface="Roboto" pitchFamily="34" charset="-122"/>
              <a:cs typeface="Roboto" pitchFamily="34" charset="-120"/>
            </a:endParaRPr>
          </a:p>
          <a:p>
            <a:pPr marL="685800" lvl="1" indent="-342900">
              <a:lnSpc>
                <a:spcPts val="2850"/>
              </a:lnSpc>
              <a:buSzPct val="100000"/>
              <a:buFontTx/>
              <a:buChar char="•"/>
            </a:pPr>
            <a:r>
              <a:rPr lang="en-US" sz="2000" dirty="0" err="1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Quilometragem</a:t>
            </a:r>
            <a:endParaRPr lang="en-US" sz="2000" dirty="0"/>
          </a:p>
          <a:p>
            <a:pPr marL="685800" lvl="1" indent="-342900">
              <a:lnSpc>
                <a:spcPts val="2850"/>
              </a:lnSpc>
              <a:buSzPct val="100000"/>
              <a:buFontTx/>
              <a:buChar char="•"/>
            </a:pPr>
            <a:endParaRPr lang="en-US" sz="2000" dirty="0"/>
          </a:p>
          <a:p>
            <a:pPr marL="685800" lvl="1" indent="-342900" algn="l">
              <a:lnSpc>
                <a:spcPts val="2850"/>
              </a:lnSpc>
              <a:buSzPct val="100000"/>
              <a:buChar char="•"/>
            </a:pPr>
            <a:endParaRPr lang="en-US" sz="2000" dirty="0"/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116E6125-6BD6-716C-3C2E-F90FAE59961C}"/>
              </a:ext>
            </a:extLst>
          </p:cNvPr>
          <p:cNvSpPr/>
          <p:nvPr/>
        </p:nvSpPr>
        <p:spPr>
          <a:xfrm>
            <a:off x="12544927" y="7683335"/>
            <a:ext cx="2085473" cy="753979"/>
          </a:xfrm>
          <a:prstGeom prst="rect">
            <a:avLst/>
          </a:prstGeom>
          <a:solidFill>
            <a:srgbClr val="2027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0" name="Imagem 29">
            <a:extLst>
              <a:ext uri="{FF2B5EF4-FFF2-40B4-BE49-F238E27FC236}">
                <a16:creationId xmlns:a16="http://schemas.microsoft.com/office/drawing/2014/main" id="{BE4D74D2-F2EF-7A5C-D256-B2FF2E381D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4598" y="2399431"/>
            <a:ext cx="10213513" cy="465396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08635" y="569093"/>
            <a:ext cx="5087422" cy="3632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5400" dirty="0">
                <a:solidFill>
                  <a:srgbClr val="76B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Mapeamento e Preparação dos Dados</a:t>
            </a:r>
            <a:endParaRPr lang="en-US" sz="5400" dirty="0"/>
          </a:p>
        </p:txBody>
      </p:sp>
      <p:sp>
        <p:nvSpPr>
          <p:cNvPr id="4" name="Text 2"/>
          <p:cNvSpPr/>
          <p:nvPr/>
        </p:nvSpPr>
        <p:spPr>
          <a:xfrm>
            <a:off x="508631" y="1737671"/>
            <a:ext cx="2180153" cy="27241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100"/>
              </a:lnSpc>
              <a:buNone/>
            </a:pPr>
            <a:r>
              <a:rPr lang="en-US" sz="2800" dirty="0">
                <a:solidFill>
                  <a:srgbClr val="76B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Técnicas Aplicadas:</a:t>
            </a:r>
            <a:endParaRPr lang="en-US" sz="2800" dirty="0"/>
          </a:p>
        </p:txBody>
      </p:sp>
      <p:sp>
        <p:nvSpPr>
          <p:cNvPr id="5" name="Text 3"/>
          <p:cNvSpPr/>
          <p:nvPr/>
        </p:nvSpPr>
        <p:spPr>
          <a:xfrm>
            <a:off x="508631" y="2447938"/>
            <a:ext cx="6629281" cy="69758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1800"/>
              </a:lnSpc>
              <a:buSzPct val="100000"/>
              <a:buChar char="•"/>
            </a:pPr>
            <a:r>
              <a:rPr lang="en-US" sz="2000" b="1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One-Hot Encoding:</a:t>
            </a:r>
            <a:r>
              <a:rPr lang="en-US" sz="200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Transformamos textos como "Ford" e "Gasolina" em um formato numérico binário (colunas de 0s e 1s). Isso permite que o modelo entenda e compare atributos não numéricos.</a:t>
            </a:r>
            <a:endParaRPr lang="en-US" sz="2000" dirty="0"/>
          </a:p>
        </p:txBody>
      </p:sp>
      <p:sp>
        <p:nvSpPr>
          <p:cNvPr id="6" name="Text 4"/>
          <p:cNvSpPr/>
          <p:nvPr/>
        </p:nvSpPr>
        <p:spPr>
          <a:xfrm>
            <a:off x="7315200" y="2125013"/>
            <a:ext cx="6629281" cy="69758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1800"/>
              </a:lnSpc>
              <a:buSzPct val="100000"/>
              <a:buChar char="•"/>
            </a:pPr>
            <a:r>
              <a:rPr lang="en-US" sz="2000" b="1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Normalização (Min-Max Scaling):</a:t>
            </a:r>
            <a:r>
              <a:rPr lang="en-US" sz="200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Reduzimos a escala de atributos numéricos com grandes variações (como Ano e Quilometragem) para um intervalo padrão entre 0 e 1. Isso evita que um atributo domine o cálculo de similaridade apenas por ter números maiores.</a:t>
            </a:r>
            <a:endParaRPr lang="en-US" sz="2000" dirty="0"/>
          </a:p>
        </p:txBody>
      </p:sp>
      <p:sp>
        <p:nvSpPr>
          <p:cNvPr id="7" name="Text 5"/>
          <p:cNvSpPr/>
          <p:nvPr/>
        </p:nvSpPr>
        <p:spPr>
          <a:xfrm>
            <a:off x="508630" y="3820821"/>
            <a:ext cx="6629281" cy="4650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1800"/>
              </a:lnSpc>
              <a:buSzPct val="100000"/>
              <a:buChar char="•"/>
            </a:pPr>
            <a:r>
              <a:rPr lang="en-US" sz="2000" b="1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Tradução de Dados:</a:t>
            </a:r>
            <a:r>
              <a:rPr lang="en-US" sz="200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Valores como "Petrol" foram traduzidos para "Gasolina" na interface para melhorar a experiência do usuário.</a:t>
            </a:r>
            <a:endParaRPr lang="en-US" sz="2000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181679BC-F039-0E0B-037C-4362886F0E01}"/>
              </a:ext>
            </a:extLst>
          </p:cNvPr>
          <p:cNvSpPr/>
          <p:nvPr/>
        </p:nvSpPr>
        <p:spPr>
          <a:xfrm>
            <a:off x="12544927" y="7683335"/>
            <a:ext cx="2085473" cy="753979"/>
          </a:xfrm>
          <a:prstGeom prst="rect">
            <a:avLst/>
          </a:prstGeom>
          <a:solidFill>
            <a:srgbClr val="2027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884D903F-96F8-E646-B459-4CC2D6952C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9751" y="4530120"/>
            <a:ext cx="11907912" cy="3153215"/>
          </a:xfrm>
          <a:prstGeom prst="rect">
            <a:avLst/>
          </a:prstGeom>
        </p:spPr>
      </p:pic>
      <p:sp>
        <p:nvSpPr>
          <p:cNvPr id="18" name="Retângulo 17">
            <a:extLst>
              <a:ext uri="{FF2B5EF4-FFF2-40B4-BE49-F238E27FC236}">
                <a16:creationId xmlns:a16="http://schemas.microsoft.com/office/drawing/2014/main" id="{9C565300-6B07-D087-276C-7F4232F058F7}"/>
              </a:ext>
            </a:extLst>
          </p:cNvPr>
          <p:cNvSpPr/>
          <p:nvPr/>
        </p:nvSpPr>
        <p:spPr>
          <a:xfrm>
            <a:off x="9044116" y="4865178"/>
            <a:ext cx="1828800" cy="401052"/>
          </a:xfrm>
          <a:prstGeom prst="rect">
            <a:avLst/>
          </a:prstGeom>
          <a:solidFill>
            <a:srgbClr val="1D447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BBF2FF3B-324E-DAF8-21D5-D42DF94CE353}"/>
              </a:ext>
            </a:extLst>
          </p:cNvPr>
          <p:cNvSpPr/>
          <p:nvPr/>
        </p:nvSpPr>
        <p:spPr>
          <a:xfrm>
            <a:off x="9374060" y="4874168"/>
            <a:ext cx="1168911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b="1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Tradução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FCAEA863-6C33-BB2B-010E-6E748D6FF99D}"/>
              </a:ext>
            </a:extLst>
          </p:cNvPr>
          <p:cNvSpPr/>
          <p:nvPr/>
        </p:nvSpPr>
        <p:spPr>
          <a:xfrm>
            <a:off x="4366346" y="4853045"/>
            <a:ext cx="1828800" cy="401052"/>
          </a:xfrm>
          <a:prstGeom prst="rect">
            <a:avLst/>
          </a:prstGeom>
          <a:solidFill>
            <a:srgbClr val="1D447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61EC44C8-880C-3BD7-38B3-7072FEF341A8}"/>
              </a:ext>
            </a:extLst>
          </p:cNvPr>
          <p:cNvSpPr/>
          <p:nvPr/>
        </p:nvSpPr>
        <p:spPr>
          <a:xfrm>
            <a:off x="6742246" y="5052441"/>
            <a:ext cx="1828800" cy="401052"/>
          </a:xfrm>
          <a:prstGeom prst="rect">
            <a:avLst/>
          </a:prstGeom>
          <a:solidFill>
            <a:srgbClr val="1D447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44774F72-13A6-1A24-79A0-100258E7D702}"/>
              </a:ext>
            </a:extLst>
          </p:cNvPr>
          <p:cNvSpPr/>
          <p:nvPr/>
        </p:nvSpPr>
        <p:spPr>
          <a:xfrm>
            <a:off x="6750348" y="4942169"/>
            <a:ext cx="1828800" cy="401052"/>
          </a:xfrm>
          <a:prstGeom prst="rect">
            <a:avLst/>
          </a:prstGeom>
          <a:solidFill>
            <a:srgbClr val="1D447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544DD811-4802-E75C-661E-FDA110E1FB7A}"/>
              </a:ext>
            </a:extLst>
          </p:cNvPr>
          <p:cNvSpPr/>
          <p:nvPr/>
        </p:nvSpPr>
        <p:spPr>
          <a:xfrm>
            <a:off x="6853468" y="4958029"/>
            <a:ext cx="1622560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b="1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Normalização</a:t>
            </a:r>
            <a:endParaRPr lang="pt-BR" b="1" dirty="0">
              <a:solidFill>
                <a:srgbClr val="D6E5EF"/>
              </a:solidFill>
              <a:latin typeface="Roboto" pitchFamily="34" charset="0"/>
              <a:ea typeface="Roboto" pitchFamily="34" charset="-122"/>
              <a:cs typeface="Roboto" pitchFamily="34" charset="-120"/>
            </a:endParaRP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13266277-9DDE-BDE3-5ACA-C48AD3EF4EB7}"/>
              </a:ext>
            </a:extLst>
          </p:cNvPr>
          <p:cNvSpPr txBox="1"/>
          <p:nvPr/>
        </p:nvSpPr>
        <p:spPr>
          <a:xfrm>
            <a:off x="3882314" y="4867775"/>
            <a:ext cx="28599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One-Hot Encoding</a:t>
            </a:r>
            <a:endParaRPr lang="pt-BR" b="0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1"/>
          <p:cNvSpPr/>
          <p:nvPr/>
        </p:nvSpPr>
        <p:spPr>
          <a:xfrm>
            <a:off x="793790" y="865942"/>
            <a:ext cx="11799263" cy="113395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450"/>
              </a:lnSpc>
              <a:buNone/>
            </a:pPr>
            <a:r>
              <a:rPr lang="en-US" sz="5400" dirty="0">
                <a:solidFill>
                  <a:srgbClr val="76B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Implementação do RBC: O Cérebro do Sistema</a:t>
            </a:r>
            <a:endParaRPr lang="en-US" sz="5400" dirty="0"/>
          </a:p>
        </p:txBody>
      </p:sp>
      <p:sp>
        <p:nvSpPr>
          <p:cNvPr id="6" name="Text 3"/>
          <p:cNvSpPr/>
          <p:nvPr/>
        </p:nvSpPr>
        <p:spPr>
          <a:xfrm>
            <a:off x="793789" y="2724077"/>
            <a:ext cx="75564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Font typeface="+mj-lt"/>
              <a:buAutoNum type="arabicPeriod"/>
            </a:pPr>
            <a:r>
              <a:rPr lang="en-US" sz="2000" b="1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Filtragem Rígida por Fabricante:</a:t>
            </a:r>
            <a:r>
              <a:rPr lang="en-US" sz="200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Para garantir a relevância, o sistema primeiro isola apenas os carros da mesma marca que o veículo pesquisado.</a:t>
            </a:r>
            <a:endParaRPr lang="en-US" sz="2000" dirty="0"/>
          </a:p>
        </p:txBody>
      </p:sp>
      <p:sp>
        <p:nvSpPr>
          <p:cNvPr id="7" name="Text 4"/>
          <p:cNvSpPr/>
          <p:nvPr/>
        </p:nvSpPr>
        <p:spPr>
          <a:xfrm>
            <a:off x="793788" y="4323778"/>
            <a:ext cx="7556421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Font typeface="+mj-lt"/>
              <a:buAutoNum type="arabicPeriod" startAt="2"/>
            </a:pPr>
            <a:r>
              <a:rPr lang="en-US" sz="2000" b="1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Cálculo de Similaridade:</a:t>
            </a:r>
            <a:r>
              <a:rPr lang="en-US" sz="200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Usamos a </a:t>
            </a:r>
            <a:r>
              <a:rPr lang="en-US" sz="2000" b="1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Distância Euclidiana</a:t>
            </a:r>
            <a:r>
              <a:rPr lang="en-US" sz="200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para medir a "proximidade" entre o carro novo e os casos filtrados. </a:t>
            </a:r>
            <a:r>
              <a:rPr lang="en-US" sz="2000" i="1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d(p,q)=\sqrt{\sum_{i=1}^{n}(p_i-q_i)^2}</a:t>
            </a:r>
            <a:r>
              <a:rPr lang="en-US" sz="200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Quanto </a:t>
            </a:r>
            <a:r>
              <a:rPr lang="en-US" sz="2000" b="1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menor</a:t>
            </a:r>
            <a:r>
              <a:rPr lang="en-US" sz="200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a distância, </a:t>
            </a:r>
            <a:r>
              <a:rPr lang="en-US" sz="2000" b="1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mais similar</a:t>
            </a:r>
            <a:r>
              <a:rPr lang="en-US" sz="200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é o carro.</a:t>
            </a:r>
            <a:endParaRPr lang="en-US" sz="2000" dirty="0"/>
          </a:p>
        </p:txBody>
      </p:sp>
      <p:sp>
        <p:nvSpPr>
          <p:cNvPr id="9" name="Text 5"/>
          <p:cNvSpPr/>
          <p:nvPr/>
        </p:nvSpPr>
        <p:spPr>
          <a:xfrm>
            <a:off x="793790" y="6286381"/>
            <a:ext cx="7556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Font typeface="+mj-lt"/>
              <a:buAutoNum type="arabicPeriod" startAt="3"/>
            </a:pPr>
            <a:r>
              <a:rPr lang="en-US" sz="2000" b="1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Recuperação dos k Vizinhos:</a:t>
            </a:r>
            <a:r>
              <a:rPr lang="en-US" sz="200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O sistema identifica e recupera os </a:t>
            </a:r>
            <a:r>
              <a:rPr lang="en-US" sz="2000" b="1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5 carros mais similares</a:t>
            </a:r>
            <a:r>
              <a:rPr lang="en-US" sz="200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(os 5 com a menor distância).</a:t>
            </a:r>
            <a:endParaRPr lang="en-US" sz="2000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03DD41ED-5185-34D3-8D27-4B531294EDD9}"/>
              </a:ext>
            </a:extLst>
          </p:cNvPr>
          <p:cNvSpPr/>
          <p:nvPr/>
        </p:nvSpPr>
        <p:spPr>
          <a:xfrm>
            <a:off x="12544927" y="7683335"/>
            <a:ext cx="2085473" cy="753979"/>
          </a:xfrm>
          <a:prstGeom prst="rect">
            <a:avLst/>
          </a:prstGeom>
          <a:solidFill>
            <a:srgbClr val="2027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985CCC56-ACFD-715B-42D8-8515EED196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8270" y="2217110"/>
            <a:ext cx="5792008" cy="524900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93790" y="897274"/>
            <a:ext cx="8286042" cy="113395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450"/>
              </a:lnSpc>
              <a:buNone/>
            </a:pPr>
            <a:r>
              <a:rPr lang="en-US" sz="5400" dirty="0">
                <a:solidFill>
                  <a:srgbClr val="76B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Reutilização da Solução: A Sugestão de Preço</a:t>
            </a:r>
            <a:endParaRPr lang="en-US" sz="5400" dirty="0"/>
          </a:p>
        </p:txBody>
      </p:sp>
      <p:sp>
        <p:nvSpPr>
          <p:cNvPr id="4" name="Text 1"/>
          <p:cNvSpPr/>
          <p:nvPr/>
        </p:nvSpPr>
        <p:spPr>
          <a:xfrm>
            <a:off x="793790" y="2395368"/>
            <a:ext cx="7556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00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Uma vez que os casos mais parecidos são encontrados, a solução precisa ser adaptada.</a:t>
            </a:r>
            <a:endParaRPr lang="en-US" sz="2000" dirty="0"/>
          </a:p>
        </p:txBody>
      </p:sp>
      <p:sp>
        <p:nvSpPr>
          <p:cNvPr id="5" name="Text 2"/>
          <p:cNvSpPr/>
          <p:nvPr/>
        </p:nvSpPr>
        <p:spPr>
          <a:xfrm>
            <a:off x="793790" y="3484076"/>
            <a:ext cx="7556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200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O sistema pega os preços dos 5 carros mais similares que foram recuperados.</a:t>
            </a:r>
            <a:endParaRPr lang="en-US" sz="2000" dirty="0"/>
          </a:p>
        </p:txBody>
      </p:sp>
      <p:sp>
        <p:nvSpPr>
          <p:cNvPr id="6" name="Text 3"/>
          <p:cNvSpPr/>
          <p:nvPr/>
        </p:nvSpPr>
        <p:spPr>
          <a:xfrm>
            <a:off x="793790" y="4423580"/>
            <a:ext cx="7556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200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 "solução" para o novo carro é calculada através da </a:t>
            </a:r>
            <a:r>
              <a:rPr lang="en-US" sz="2000" b="1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média aritmética</a:t>
            </a:r>
            <a:r>
              <a:rPr lang="en-US" sz="200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simples desses 5 preços.</a:t>
            </a:r>
            <a:endParaRPr lang="en-US" sz="2000" dirty="0"/>
          </a:p>
        </p:txBody>
      </p:sp>
      <p:sp>
        <p:nvSpPr>
          <p:cNvPr id="7" name="Text 4"/>
          <p:cNvSpPr/>
          <p:nvPr/>
        </p:nvSpPr>
        <p:spPr>
          <a:xfrm>
            <a:off x="793789" y="5427326"/>
            <a:ext cx="7556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200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Este valor médio é então formatado e apresentado ao usuário final como o "Preço Sugerido".</a:t>
            </a:r>
            <a:endParaRPr lang="en-US" sz="2000" dirty="0"/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94FFB13-B58E-DA22-E1D6-6DC2F59A7D06}"/>
              </a:ext>
            </a:extLst>
          </p:cNvPr>
          <p:cNvSpPr/>
          <p:nvPr/>
        </p:nvSpPr>
        <p:spPr>
          <a:xfrm>
            <a:off x="12544927" y="7683335"/>
            <a:ext cx="2085473" cy="753979"/>
          </a:xfrm>
          <a:prstGeom prst="rect">
            <a:avLst/>
          </a:prstGeom>
          <a:solidFill>
            <a:srgbClr val="2027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080A6317-3388-A953-02E6-F49644BF1E72}"/>
              </a:ext>
            </a:extLst>
          </p:cNvPr>
          <p:cNvSpPr/>
          <p:nvPr/>
        </p:nvSpPr>
        <p:spPr>
          <a:xfrm>
            <a:off x="8350211" y="2686030"/>
            <a:ext cx="5969668" cy="4805387"/>
          </a:xfrm>
          <a:prstGeom prst="round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/>
          <p:cNvSpPr/>
          <p:nvPr/>
        </p:nvSpPr>
        <p:spPr>
          <a:xfrm>
            <a:off x="1651429" y="4114800"/>
            <a:ext cx="11327541" cy="68164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700"/>
              </a:lnSpc>
              <a:buNone/>
            </a:pPr>
            <a:r>
              <a:rPr lang="en-US" sz="5400" dirty="0">
                <a:solidFill>
                  <a:srgbClr val="76B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Demonstração da Interface Gráfica</a:t>
            </a:r>
            <a:endParaRPr lang="en-US" sz="5400" dirty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3257522F-6FF2-2FBD-F28F-01B52CBB96EA}"/>
              </a:ext>
            </a:extLst>
          </p:cNvPr>
          <p:cNvSpPr/>
          <p:nvPr/>
        </p:nvSpPr>
        <p:spPr>
          <a:xfrm>
            <a:off x="12544927" y="7683335"/>
            <a:ext cx="2085473" cy="753979"/>
          </a:xfrm>
          <a:prstGeom prst="rect">
            <a:avLst/>
          </a:prstGeom>
          <a:solidFill>
            <a:srgbClr val="2027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888505"/>
            <a:ext cx="6070878" cy="5669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450"/>
              </a:lnSpc>
              <a:buNone/>
            </a:pPr>
            <a:r>
              <a:rPr lang="en-US" sz="5400" dirty="0">
                <a:solidFill>
                  <a:srgbClr val="76B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Dificuldades e Aprendizados</a:t>
            </a:r>
            <a:endParaRPr lang="en-US" sz="5400" dirty="0"/>
          </a:p>
        </p:txBody>
      </p:sp>
      <p:sp>
        <p:nvSpPr>
          <p:cNvPr id="4" name="Text 2"/>
          <p:cNvSpPr/>
          <p:nvPr/>
        </p:nvSpPr>
        <p:spPr>
          <a:xfrm>
            <a:off x="793790" y="2203936"/>
            <a:ext cx="3782854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300"/>
              </a:lnSpc>
              <a:buNone/>
            </a:pPr>
            <a:r>
              <a:rPr lang="en-US" sz="2800" dirty="0">
                <a:solidFill>
                  <a:srgbClr val="76B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Principais Dificuldades:</a:t>
            </a:r>
            <a:endParaRPr lang="en-US" sz="2800" dirty="0"/>
          </a:p>
        </p:txBody>
      </p:sp>
      <p:sp>
        <p:nvSpPr>
          <p:cNvPr id="5" name="Text 3"/>
          <p:cNvSpPr/>
          <p:nvPr/>
        </p:nvSpPr>
        <p:spPr>
          <a:xfrm>
            <a:off x="793790" y="3077170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200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Implementar a lógica de atualização em cascata dos menus de seleção na interface gráfica.</a:t>
            </a:r>
            <a:endParaRPr lang="en-US" sz="2000" dirty="0"/>
          </a:p>
        </p:txBody>
      </p:sp>
      <p:sp>
        <p:nvSpPr>
          <p:cNvPr id="6" name="Text 4"/>
          <p:cNvSpPr/>
          <p:nvPr/>
        </p:nvSpPr>
        <p:spPr>
          <a:xfrm>
            <a:off x="793790" y="3993088"/>
            <a:ext cx="6244709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200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Garantir que a métrica de similaridade (Distância Euclidiana) funcionasse bem após a combinação de dados numéricos normalizados e dados categóricos codificados.</a:t>
            </a:r>
            <a:endParaRPr lang="en-US" sz="2000" dirty="0"/>
          </a:p>
        </p:txBody>
      </p:sp>
      <p:sp>
        <p:nvSpPr>
          <p:cNvPr id="7" name="Text 5"/>
          <p:cNvSpPr/>
          <p:nvPr/>
        </p:nvSpPr>
        <p:spPr>
          <a:xfrm>
            <a:off x="706874" y="5681722"/>
            <a:ext cx="43100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200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Gerenciar o layout da interface para que fosse ao mesmo tempo funcional e esteticamente agradável.</a:t>
            </a:r>
            <a:endParaRPr lang="en-US" sz="2000" dirty="0"/>
          </a:p>
        </p:txBody>
      </p:sp>
      <p:sp>
        <p:nvSpPr>
          <p:cNvPr id="8" name="Text 6"/>
          <p:cNvSpPr/>
          <p:nvPr/>
        </p:nvSpPr>
        <p:spPr>
          <a:xfrm>
            <a:off x="7599521" y="2259414"/>
            <a:ext cx="4008715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300"/>
              </a:lnSpc>
              <a:buNone/>
            </a:pPr>
            <a:r>
              <a:rPr lang="en-US" sz="2800" dirty="0">
                <a:solidFill>
                  <a:srgbClr val="76B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Principais Aprendizados:</a:t>
            </a:r>
            <a:endParaRPr lang="en-US" sz="2800" dirty="0"/>
          </a:p>
        </p:txBody>
      </p:sp>
      <p:sp>
        <p:nvSpPr>
          <p:cNvPr id="9" name="Text 7"/>
          <p:cNvSpPr/>
          <p:nvPr/>
        </p:nvSpPr>
        <p:spPr>
          <a:xfrm>
            <a:off x="7599521" y="3077169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200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 importância fundamental do pré-processamento de dados para o sucesso de um modelo de IA.</a:t>
            </a:r>
            <a:endParaRPr lang="en-US" sz="2000" dirty="0"/>
          </a:p>
        </p:txBody>
      </p:sp>
      <p:sp>
        <p:nvSpPr>
          <p:cNvPr id="10" name="Text 8"/>
          <p:cNvSpPr/>
          <p:nvPr/>
        </p:nvSpPr>
        <p:spPr>
          <a:xfrm>
            <a:off x="7599521" y="4134834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200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O poder do RBC para criar sistemas de recomendação intuitivos.</a:t>
            </a:r>
            <a:endParaRPr lang="en-US" sz="2000" dirty="0"/>
          </a:p>
        </p:txBody>
      </p:sp>
      <p:sp>
        <p:nvSpPr>
          <p:cNvPr id="11" name="Text 9"/>
          <p:cNvSpPr/>
          <p:nvPr/>
        </p:nvSpPr>
        <p:spPr>
          <a:xfrm>
            <a:off x="7599521" y="5100244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200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Habilidades práticas no desenvolvimento de interfaces com a biblioteca Tkinter.</a:t>
            </a:r>
            <a:endParaRPr lang="en-US" sz="2000" dirty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68D7A37C-7B3E-326D-DE5D-84EC114EB8FA}"/>
              </a:ext>
            </a:extLst>
          </p:cNvPr>
          <p:cNvSpPr/>
          <p:nvPr/>
        </p:nvSpPr>
        <p:spPr>
          <a:xfrm>
            <a:off x="12544927" y="7683335"/>
            <a:ext cx="2085473" cy="753979"/>
          </a:xfrm>
          <a:prstGeom prst="rect">
            <a:avLst/>
          </a:prstGeom>
          <a:solidFill>
            <a:srgbClr val="2027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7BDF5EA2-131B-B977-D1BF-90E35301B7AC}"/>
              </a:ext>
            </a:extLst>
          </p:cNvPr>
          <p:cNvSpPr/>
          <p:nvPr/>
        </p:nvSpPr>
        <p:spPr>
          <a:xfrm>
            <a:off x="8395002" y="6249043"/>
            <a:ext cx="4089500" cy="1434292"/>
          </a:xfrm>
          <a:prstGeom prst="round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F86FB765-566C-4E45-35D7-1A0BCAC90E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4938" y="5215187"/>
            <a:ext cx="2514583" cy="311356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466</Words>
  <Application>Microsoft Office PowerPoint</Application>
  <PresentationFormat>Personalizar</PresentationFormat>
  <Paragraphs>50</Paragraphs>
  <Slides>7</Slides>
  <Notes>7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Roboto Slab</vt:lpstr>
      <vt:lpstr>Roboto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ZEUS</dc:creator>
  <cp:lastModifiedBy>Jefferson Ludwig</cp:lastModifiedBy>
  <cp:revision>3</cp:revision>
  <dcterms:created xsi:type="dcterms:W3CDTF">2025-09-21T21:29:58Z</dcterms:created>
  <dcterms:modified xsi:type="dcterms:W3CDTF">2025-09-21T22:50:27Z</dcterms:modified>
</cp:coreProperties>
</file>