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56" r:id="rId4"/>
    <p:sldId id="257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1608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2F7A-7CAC-40F7-9847-8F02A15F03BD}" type="datetimeFigureOut">
              <a:rPr lang="es-EC" smtClean="0"/>
              <a:t>14/8/2020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9E4DE-072B-4696-A2B7-167306D3EA6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726416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2F7A-7CAC-40F7-9847-8F02A15F03BD}" type="datetimeFigureOut">
              <a:rPr lang="es-EC" smtClean="0"/>
              <a:t>14/8/2020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9E4DE-072B-4696-A2B7-167306D3EA6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581821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2F7A-7CAC-40F7-9847-8F02A15F03BD}" type="datetimeFigureOut">
              <a:rPr lang="es-EC" smtClean="0"/>
              <a:t>14/8/2020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9E4DE-072B-4696-A2B7-167306D3EA6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057267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2F7A-7CAC-40F7-9847-8F02A15F03BD}" type="datetimeFigureOut">
              <a:rPr lang="es-EC" smtClean="0"/>
              <a:t>14/8/2020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9E4DE-072B-4696-A2B7-167306D3EA6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658783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2F7A-7CAC-40F7-9847-8F02A15F03BD}" type="datetimeFigureOut">
              <a:rPr lang="es-EC" smtClean="0"/>
              <a:t>14/8/2020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9E4DE-072B-4696-A2B7-167306D3EA6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167428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2F7A-7CAC-40F7-9847-8F02A15F03BD}" type="datetimeFigureOut">
              <a:rPr lang="es-EC" smtClean="0"/>
              <a:t>14/8/2020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9E4DE-072B-4696-A2B7-167306D3EA6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568886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2F7A-7CAC-40F7-9847-8F02A15F03BD}" type="datetimeFigureOut">
              <a:rPr lang="es-EC" smtClean="0"/>
              <a:t>14/8/2020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9E4DE-072B-4696-A2B7-167306D3EA6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559883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2F7A-7CAC-40F7-9847-8F02A15F03BD}" type="datetimeFigureOut">
              <a:rPr lang="es-EC" smtClean="0"/>
              <a:t>14/8/2020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9E4DE-072B-4696-A2B7-167306D3EA6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845213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2F7A-7CAC-40F7-9847-8F02A15F03BD}" type="datetimeFigureOut">
              <a:rPr lang="es-EC" smtClean="0"/>
              <a:t>14/8/2020</a:t>
            </a:fld>
            <a:endParaRPr lang="es-EC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9E4DE-072B-4696-A2B7-167306D3EA6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433551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2F7A-7CAC-40F7-9847-8F02A15F03BD}" type="datetimeFigureOut">
              <a:rPr lang="es-EC" smtClean="0"/>
              <a:t>14/8/2020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9E4DE-072B-4696-A2B7-167306D3EA6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888176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2F7A-7CAC-40F7-9847-8F02A15F03BD}" type="datetimeFigureOut">
              <a:rPr lang="es-EC" smtClean="0"/>
              <a:t>14/8/2020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9E4DE-072B-4696-A2B7-167306D3EA6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997788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42F7A-7CAC-40F7-9847-8F02A15F03BD}" type="datetimeFigureOut">
              <a:rPr lang="es-EC" smtClean="0"/>
              <a:t>14/8/2020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9E4DE-072B-4696-A2B7-167306D3EA6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6396249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CD0C2689-2808-41F0-BA94-B17356B8B99C}"/>
              </a:ext>
            </a:extLst>
          </p:cNvPr>
          <p:cNvSpPr/>
          <p:nvPr/>
        </p:nvSpPr>
        <p:spPr>
          <a:xfrm>
            <a:off x="2679027" y="621700"/>
            <a:ext cx="51641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Trabajo en Grupo</a:t>
            </a:r>
            <a:endParaRPr lang="es-E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74410A7-682A-4236-8D13-7DEF78B5C0DF}"/>
              </a:ext>
            </a:extLst>
          </p:cNvPr>
          <p:cNvSpPr txBox="1"/>
          <p:nvPr/>
        </p:nvSpPr>
        <p:spPr>
          <a:xfrm>
            <a:off x="781878" y="1934817"/>
            <a:ext cx="424069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Integrantes: </a:t>
            </a:r>
          </a:p>
          <a:p>
            <a:r>
              <a:rPr lang="es-E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-Patricia Luna</a:t>
            </a:r>
          </a:p>
          <a:p>
            <a:r>
              <a:rPr lang="es-E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-Iván Estévez</a:t>
            </a:r>
          </a:p>
          <a:p>
            <a:r>
              <a:rPr lang="es-E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-José Ordóñez</a:t>
            </a:r>
          </a:p>
          <a:p>
            <a:r>
              <a:rPr lang="es-E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-Andrés García</a:t>
            </a:r>
            <a:endParaRPr lang="es-EC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6013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749A7B07-8518-4AD3-82BB-CE492BB91E92}"/>
              </a:ext>
            </a:extLst>
          </p:cNvPr>
          <p:cNvSpPr txBox="1"/>
          <p:nvPr/>
        </p:nvSpPr>
        <p:spPr>
          <a:xfrm>
            <a:off x="424071" y="238539"/>
            <a:ext cx="6188764" cy="10618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MX" b="0" i="0" dirty="0">
                <a:effectLst/>
                <a:latin typeface="Open Sans"/>
              </a:rPr>
              <a:t>Artículos y encargos</a:t>
            </a:r>
          </a:p>
          <a:p>
            <a:pPr algn="l"/>
            <a:r>
              <a:rPr lang="es-MX" b="0" i="0" dirty="0">
                <a:effectLst/>
                <a:latin typeface="Open Sans"/>
              </a:rPr>
              <a:t>Una base de datos para una pequeña empresa debe contener información acerca de clientes, artículos y</a:t>
            </a:r>
          </a:p>
          <a:p>
            <a:pPr algn="l"/>
            <a:r>
              <a:rPr lang="es-MX" b="0" i="0" dirty="0">
                <a:effectLst/>
                <a:latin typeface="Open Sans"/>
              </a:rPr>
              <a:t>pedidos. Hasta el momento se registran los siguientes datos en documentos varios:</a:t>
            </a:r>
          </a:p>
          <a:p>
            <a:pPr algn="l"/>
            <a:br>
              <a:rPr lang="es-MX" b="0" i="0" dirty="0">
                <a:effectLst/>
                <a:latin typeface="Open Sans"/>
              </a:rPr>
            </a:br>
            <a:endParaRPr lang="es-MX" b="0" i="0" dirty="0">
              <a:effectLst/>
              <a:latin typeface="Open Sans"/>
            </a:endParaRPr>
          </a:p>
          <a:p>
            <a:pPr algn="l"/>
            <a:r>
              <a:rPr lang="es-MX" b="0" i="0" dirty="0">
                <a:effectLst/>
                <a:latin typeface="Open Sans"/>
              </a:rPr>
              <a:t>• Para cada cliente: Número de cliente (único), Direcciones de envío (varias por cliente), Saldo, Límite de</a:t>
            </a:r>
          </a:p>
          <a:p>
            <a:pPr algn="l"/>
            <a:r>
              <a:rPr lang="es-MX" b="0" i="0" dirty="0">
                <a:effectLst/>
                <a:latin typeface="Open Sans"/>
              </a:rPr>
              <a:t>crédito (depende del cliente, pero en ningún caso debe superar los 3.000.000 </a:t>
            </a:r>
            <a:r>
              <a:rPr lang="es-MX" b="0" i="0" dirty="0" err="1">
                <a:effectLst/>
                <a:latin typeface="Open Sans"/>
              </a:rPr>
              <a:t>pts</a:t>
            </a:r>
            <a:r>
              <a:rPr lang="es-MX" b="0" i="0" dirty="0">
                <a:effectLst/>
                <a:latin typeface="Open Sans"/>
              </a:rPr>
              <a:t>), Descuento.</a:t>
            </a:r>
          </a:p>
          <a:p>
            <a:pPr algn="l"/>
            <a:br>
              <a:rPr lang="es-MX" b="0" i="0" dirty="0">
                <a:effectLst/>
                <a:latin typeface="Open Sans"/>
              </a:rPr>
            </a:br>
            <a:endParaRPr lang="es-MX" b="0" i="0" dirty="0">
              <a:effectLst/>
              <a:latin typeface="Open Sans"/>
            </a:endParaRPr>
          </a:p>
          <a:p>
            <a:pPr algn="l"/>
            <a:r>
              <a:rPr lang="es-MX" b="0" i="0" dirty="0">
                <a:effectLst/>
                <a:latin typeface="Open Sans"/>
              </a:rPr>
              <a:t>• Para cada artículo: Número de artículo (único), Fábricas que lo distribuyen, Existencias de ese artículo</a:t>
            </a:r>
          </a:p>
          <a:p>
            <a:pPr algn="l"/>
            <a:r>
              <a:rPr lang="es-MX" b="0" i="0" dirty="0">
                <a:effectLst/>
                <a:latin typeface="Open Sans"/>
              </a:rPr>
              <a:t>en cada fábrica, Descripción del artículo.</a:t>
            </a:r>
          </a:p>
          <a:p>
            <a:pPr algn="l"/>
            <a:br>
              <a:rPr lang="es-MX" b="0" i="0" dirty="0">
                <a:effectLst/>
                <a:latin typeface="Open Sans"/>
              </a:rPr>
            </a:br>
            <a:endParaRPr lang="es-MX" b="0" i="0" dirty="0">
              <a:effectLst/>
              <a:latin typeface="Open Sans"/>
            </a:endParaRPr>
          </a:p>
          <a:p>
            <a:pPr algn="l"/>
            <a:r>
              <a:rPr lang="es-MX" b="0" i="0" dirty="0">
                <a:effectLst/>
                <a:latin typeface="Open Sans"/>
              </a:rPr>
              <a:t>• Para cada pedido: Cada pedido tiene una cabecera y el cuerpo del pedido. La cabecera está formada</a:t>
            </a:r>
          </a:p>
          <a:p>
            <a:pPr algn="l"/>
            <a:r>
              <a:rPr lang="es-MX" b="0" i="0" dirty="0">
                <a:effectLst/>
                <a:latin typeface="Open Sans"/>
              </a:rPr>
              <a:t>por el número de cliente, dirección de envío y fecha del pedido. El cuerpo del pedido son varias líneas, en</a:t>
            </a:r>
          </a:p>
          <a:p>
            <a:pPr algn="l"/>
            <a:r>
              <a:rPr lang="es-MX" b="0" i="0" dirty="0">
                <a:effectLst/>
                <a:latin typeface="Open Sans"/>
              </a:rPr>
              <a:t>cada línea se especifican el número del artículo pedido y la cantidad.</a:t>
            </a:r>
          </a:p>
          <a:p>
            <a:pPr algn="l"/>
            <a:br>
              <a:rPr lang="es-MX" b="0" i="0" dirty="0">
                <a:solidFill>
                  <a:schemeClr val="bg1"/>
                </a:solidFill>
                <a:effectLst/>
                <a:latin typeface="Open Sans"/>
              </a:rPr>
            </a:br>
            <a:endParaRPr lang="es-MX" b="0" i="0" dirty="0">
              <a:solidFill>
                <a:schemeClr val="bg1"/>
              </a:solidFill>
              <a:effectLst/>
              <a:latin typeface="Open Sans"/>
            </a:endParaRPr>
          </a:p>
          <a:p>
            <a:pPr algn="l"/>
            <a:r>
              <a:rPr lang="es-MX" b="0" i="0" dirty="0">
                <a:solidFill>
                  <a:schemeClr val="bg1"/>
                </a:solidFill>
                <a:effectLst/>
                <a:latin typeface="Open Sans"/>
              </a:rPr>
              <a:t>Además, se ha determinado que se debe almacenar la información de las fábricas. Sin embargo, dado el</a:t>
            </a:r>
          </a:p>
          <a:p>
            <a:pPr algn="l"/>
            <a:r>
              <a:rPr lang="es-MX" b="0" i="0" dirty="0">
                <a:solidFill>
                  <a:schemeClr val="bg1"/>
                </a:solidFill>
                <a:effectLst/>
                <a:latin typeface="Open Sans"/>
              </a:rPr>
              <a:t>uso de distribuidores, se usará: Número de la fábrica (único) y Teléfono de contacto. Y se desean ver</a:t>
            </a:r>
          </a:p>
          <a:p>
            <a:pPr algn="l"/>
            <a:r>
              <a:rPr lang="es-MX" b="0" i="0" dirty="0">
                <a:solidFill>
                  <a:schemeClr val="bg1"/>
                </a:solidFill>
                <a:effectLst/>
                <a:latin typeface="Open Sans"/>
              </a:rPr>
              <a:t>cuántos artículos (en total) provee la fábrica. También, por información estratégica, se podría incluir</a:t>
            </a:r>
          </a:p>
          <a:p>
            <a:pPr algn="l"/>
            <a:r>
              <a:rPr lang="es-MX" b="0" i="0" dirty="0">
                <a:solidFill>
                  <a:schemeClr val="bg1"/>
                </a:solidFill>
                <a:effectLst/>
                <a:latin typeface="Open Sans"/>
              </a:rPr>
              <a:t>información de fábricas alternativas respecto de las que ya fabrican artículos para esta empresa.</a:t>
            </a:r>
          </a:p>
          <a:p>
            <a:pPr algn="l"/>
            <a:r>
              <a:rPr lang="es-MX" b="0" i="0" dirty="0">
                <a:solidFill>
                  <a:schemeClr val="bg1"/>
                </a:solidFill>
                <a:effectLst/>
                <a:latin typeface="Open Sans"/>
              </a:rPr>
              <a:t>Nota: Una dirección se entenderá como </a:t>
            </a:r>
            <a:r>
              <a:rPr lang="es-MX" b="0" i="0" dirty="0" err="1">
                <a:solidFill>
                  <a:schemeClr val="bg1"/>
                </a:solidFill>
                <a:effectLst/>
                <a:latin typeface="Open Sans"/>
              </a:rPr>
              <a:t>Nº</a:t>
            </a:r>
            <a:r>
              <a:rPr lang="es-MX" b="0" i="0" dirty="0">
                <a:solidFill>
                  <a:schemeClr val="bg1"/>
                </a:solidFill>
                <a:effectLst/>
                <a:latin typeface="Open Sans"/>
              </a:rPr>
              <a:t>, Calle, Comuna y Ciudad. Una fecha incluye hora.</a:t>
            </a:r>
          </a:p>
          <a:p>
            <a:pPr algn="l"/>
            <a:r>
              <a:rPr lang="es-MX" b="0" i="0" dirty="0">
                <a:solidFill>
                  <a:schemeClr val="bg1"/>
                </a:solidFill>
                <a:effectLst/>
                <a:latin typeface="Open Sans"/>
              </a:rPr>
              <a:t>Se pide hacer el diagrama ER para la base de datos que represente esta información.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5A2195D-D5AC-4415-BDE5-6D4B9315DF5B}"/>
              </a:ext>
            </a:extLst>
          </p:cNvPr>
          <p:cNvSpPr txBox="1"/>
          <p:nvPr/>
        </p:nvSpPr>
        <p:spPr>
          <a:xfrm>
            <a:off x="6904382" y="238539"/>
            <a:ext cx="4890052" cy="10064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MX" b="0" i="0" dirty="0">
                <a:effectLst/>
                <a:latin typeface="Open Sans"/>
              </a:rPr>
              <a:t>Olimpíadas</a:t>
            </a:r>
          </a:p>
          <a:p>
            <a:pPr algn="l"/>
            <a:r>
              <a:rPr lang="es-MX" b="0" i="0" dirty="0">
                <a:effectLst/>
                <a:latin typeface="Open Sans"/>
              </a:rPr>
              <a:t>Las sedes olímpicas se dividen en complejos deportivos. Los complejos deportivos se subdividen en</a:t>
            </a:r>
          </a:p>
          <a:p>
            <a:pPr algn="l"/>
            <a:r>
              <a:rPr lang="es-MX" b="0" i="0" dirty="0">
                <a:effectLst/>
                <a:latin typeface="Open Sans"/>
              </a:rPr>
              <a:t>aquellos en los que se desarrolla un único deporte y en los polideportivos. Los complejos polideportivos</a:t>
            </a:r>
          </a:p>
          <a:p>
            <a:pPr algn="l"/>
            <a:r>
              <a:rPr lang="es-MX" b="0" i="0" dirty="0">
                <a:effectLst/>
                <a:latin typeface="Open Sans"/>
              </a:rPr>
              <a:t>tienen áreas designadas para cada deporte con un indicador de localización (ejemplo: centro, </a:t>
            </a:r>
            <a:r>
              <a:rPr lang="es-MX" b="0" i="0" dirty="0" err="1">
                <a:effectLst/>
                <a:latin typeface="Open Sans"/>
              </a:rPr>
              <a:t>esquinaNE</a:t>
            </a:r>
            <a:r>
              <a:rPr lang="es-MX" b="0" i="0" dirty="0">
                <a:effectLst/>
                <a:latin typeface="Open Sans"/>
              </a:rPr>
              <a:t>, etc.). Un complejo tiene una localización, un jefe de organización individual y un área total ocupada.</a:t>
            </a:r>
          </a:p>
          <a:p>
            <a:pPr algn="l"/>
            <a:r>
              <a:rPr lang="es-MX" b="0" i="0" dirty="0">
                <a:effectLst/>
                <a:latin typeface="Open Sans"/>
              </a:rPr>
              <a:t>Los dos tipos de complejos (deporte único y polideportivo) tendrán diferentes tipos de información. Para</a:t>
            </a:r>
          </a:p>
          <a:p>
            <a:pPr algn="l"/>
            <a:r>
              <a:rPr lang="es-MX" b="0" i="0" dirty="0">
                <a:effectLst/>
                <a:latin typeface="Open Sans"/>
              </a:rPr>
              <a:t>cada tipo de sede, se conservará el número de complejos junto con su presupuesto aproximado.</a:t>
            </a:r>
          </a:p>
          <a:p>
            <a:pPr algn="l"/>
            <a:r>
              <a:rPr lang="es-MX" b="0" i="0" dirty="0">
                <a:effectLst/>
                <a:latin typeface="Open Sans"/>
              </a:rPr>
              <a:t>Cada complejo celebra una serie de eventos (ejemplo: la pista del estadio puede celebrar muchas</a:t>
            </a:r>
          </a:p>
          <a:p>
            <a:pPr algn="l"/>
            <a:r>
              <a:rPr lang="es-MX" b="0" i="0" dirty="0">
                <a:effectLst/>
                <a:latin typeface="Open Sans"/>
              </a:rPr>
              <a:t>carreras distintas.). Para cada evento está prevista una fecha, duración, número de participantes, número</a:t>
            </a:r>
          </a:p>
          <a:p>
            <a:pPr algn="l"/>
            <a:r>
              <a:rPr lang="es-MX" b="0" i="0" dirty="0">
                <a:solidFill>
                  <a:schemeClr val="bg1"/>
                </a:solidFill>
                <a:effectLst/>
                <a:latin typeface="Open Sans"/>
              </a:rPr>
              <a:t>de comisarios. Una lista de todos los comisarios se conservará junto con la lista de los eventos en los que</a:t>
            </a:r>
          </a:p>
          <a:p>
            <a:pPr algn="l"/>
            <a:r>
              <a:rPr lang="es-MX" b="0" i="0" dirty="0">
                <a:solidFill>
                  <a:schemeClr val="bg1"/>
                </a:solidFill>
                <a:effectLst/>
                <a:latin typeface="Open Sans"/>
              </a:rPr>
              <a:t>esté involucrado cada comisario ya sea cumpliendo la tarea de juez u observador. Tanto para cada</a:t>
            </a:r>
          </a:p>
          <a:p>
            <a:pPr algn="l"/>
            <a:r>
              <a:rPr lang="es-MX" b="0" i="0" dirty="0">
                <a:solidFill>
                  <a:schemeClr val="bg1"/>
                </a:solidFill>
                <a:effectLst/>
                <a:latin typeface="Open Sans"/>
              </a:rPr>
              <a:t>evento como para el mantenimiento se necesitará cierto equipamiento (ejemplo: arcos, pértigas, barras</a:t>
            </a:r>
          </a:p>
          <a:p>
            <a:pPr algn="l"/>
            <a:r>
              <a:rPr lang="es-MX" b="0" i="0" dirty="0">
                <a:solidFill>
                  <a:schemeClr val="bg1"/>
                </a:solidFill>
                <a:effectLst/>
                <a:latin typeface="Open Sans"/>
              </a:rPr>
              <a:t>paralelas, </a:t>
            </a:r>
            <a:r>
              <a:rPr lang="es-MX" b="0" i="0" dirty="0" err="1">
                <a:solidFill>
                  <a:schemeClr val="bg1"/>
                </a:solidFill>
                <a:effectLst/>
                <a:latin typeface="Open Sans"/>
              </a:rPr>
              <a:t>etc</a:t>
            </a:r>
            <a:r>
              <a:rPr lang="es-MX" b="0" i="0" dirty="0">
                <a:solidFill>
                  <a:schemeClr val="bg1"/>
                </a:solidFill>
                <a:effectLst/>
                <a:latin typeface="Open Sans"/>
              </a:rPr>
              <a:t>).</a:t>
            </a: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719695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 descr="sdsds&#10;">
            <a:extLst>
              <a:ext uri="{FF2B5EF4-FFF2-40B4-BE49-F238E27FC236}">
                <a16:creationId xmlns:a16="http://schemas.microsoft.com/office/drawing/2014/main" id="{FB18E678-8280-4933-89CC-51083DFF7071}"/>
              </a:ext>
            </a:extLst>
          </p:cNvPr>
          <p:cNvSpPr/>
          <p:nvPr/>
        </p:nvSpPr>
        <p:spPr>
          <a:xfrm>
            <a:off x="215919" y="-1933227"/>
            <a:ext cx="230777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Clientes</a:t>
            </a:r>
            <a:endParaRPr lang="es-EC" dirty="0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E64D76F0-EE97-4822-94AD-A0E74FED8652}"/>
              </a:ext>
            </a:extLst>
          </p:cNvPr>
          <p:cNvSpPr/>
          <p:nvPr/>
        </p:nvSpPr>
        <p:spPr>
          <a:xfrm>
            <a:off x="2989939" y="-2883914"/>
            <a:ext cx="420914" cy="33382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7C275626-BE76-4C54-9986-CBAA354CC6DF}"/>
              </a:ext>
            </a:extLst>
          </p:cNvPr>
          <p:cNvSpPr/>
          <p:nvPr/>
        </p:nvSpPr>
        <p:spPr>
          <a:xfrm>
            <a:off x="3512453" y="-2883914"/>
            <a:ext cx="2032000" cy="3338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Id_Cliente</a:t>
            </a:r>
            <a:endParaRPr lang="es-EC" dirty="0">
              <a:solidFill>
                <a:schemeClr val="tx1"/>
              </a:solidFill>
            </a:endParaRP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48610B2A-8CAC-491C-B23F-38E499DF9CCA}"/>
              </a:ext>
            </a:extLst>
          </p:cNvPr>
          <p:cNvSpPr/>
          <p:nvPr/>
        </p:nvSpPr>
        <p:spPr>
          <a:xfrm>
            <a:off x="2989939" y="-2346885"/>
            <a:ext cx="420914" cy="333829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0E1F981A-6C42-441A-8462-CB2F4F1C0FB9}"/>
              </a:ext>
            </a:extLst>
          </p:cNvPr>
          <p:cNvSpPr/>
          <p:nvPr/>
        </p:nvSpPr>
        <p:spPr>
          <a:xfrm>
            <a:off x="3512453" y="-2346885"/>
            <a:ext cx="2032000" cy="3338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Nombre_cliente</a:t>
            </a:r>
            <a:endParaRPr lang="es-EC" dirty="0">
              <a:solidFill>
                <a:schemeClr val="tx1"/>
              </a:solidFill>
            </a:endParaRP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97FB17B1-1A5D-4113-99C4-6F9EE9D9BF50}"/>
              </a:ext>
            </a:extLst>
          </p:cNvPr>
          <p:cNvSpPr/>
          <p:nvPr/>
        </p:nvSpPr>
        <p:spPr>
          <a:xfrm>
            <a:off x="2989939" y="-1809856"/>
            <a:ext cx="420914" cy="333829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DD1FC096-C3D1-4AF5-841B-2EB89E8952C5}"/>
              </a:ext>
            </a:extLst>
          </p:cNvPr>
          <p:cNvSpPr/>
          <p:nvPr/>
        </p:nvSpPr>
        <p:spPr>
          <a:xfrm>
            <a:off x="3512452" y="-1809856"/>
            <a:ext cx="2265495" cy="3338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>
                <a:solidFill>
                  <a:schemeClr val="tx1"/>
                </a:solidFill>
              </a:rPr>
              <a:t>Direccionenvio_cliente</a:t>
            </a:r>
            <a:endParaRPr lang="es-EC" sz="1400" dirty="0">
              <a:solidFill>
                <a:schemeClr val="tx1"/>
              </a:solidFill>
            </a:endParaRP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10232C9B-DA0F-42B7-872D-EF18C043E73D}"/>
              </a:ext>
            </a:extLst>
          </p:cNvPr>
          <p:cNvSpPr/>
          <p:nvPr/>
        </p:nvSpPr>
        <p:spPr>
          <a:xfrm>
            <a:off x="2989939" y="-1272827"/>
            <a:ext cx="420914" cy="333829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4CC603D0-08E6-41FE-80D9-A63B12A19ADC}"/>
              </a:ext>
            </a:extLst>
          </p:cNvPr>
          <p:cNvSpPr/>
          <p:nvPr/>
        </p:nvSpPr>
        <p:spPr>
          <a:xfrm>
            <a:off x="3512453" y="-1272827"/>
            <a:ext cx="2032000" cy="3338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Saldo _Cliente</a:t>
            </a:r>
            <a:endParaRPr lang="es-EC" dirty="0">
              <a:solidFill>
                <a:schemeClr val="tx1"/>
              </a:solidFill>
            </a:endParaRP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1C90CA64-D1E1-465E-91A4-E53FA182EED6}"/>
              </a:ext>
            </a:extLst>
          </p:cNvPr>
          <p:cNvSpPr/>
          <p:nvPr/>
        </p:nvSpPr>
        <p:spPr>
          <a:xfrm>
            <a:off x="2989939" y="-735798"/>
            <a:ext cx="420914" cy="333829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16ECD0BB-2482-4C32-9DC8-7791B75151C7}"/>
              </a:ext>
            </a:extLst>
          </p:cNvPr>
          <p:cNvSpPr/>
          <p:nvPr/>
        </p:nvSpPr>
        <p:spPr>
          <a:xfrm>
            <a:off x="3512453" y="-735798"/>
            <a:ext cx="2032000" cy="3338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>
                <a:solidFill>
                  <a:schemeClr val="tx1"/>
                </a:solidFill>
              </a:rPr>
              <a:t>Limitedecredito_cliente</a:t>
            </a:r>
            <a:endParaRPr lang="es-EC" sz="1400" dirty="0">
              <a:solidFill>
                <a:schemeClr val="tx1"/>
              </a:solidFill>
            </a:endParaRPr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B23A2D96-9158-4859-B4D6-8911230C4DB8}"/>
              </a:ext>
            </a:extLst>
          </p:cNvPr>
          <p:cNvCxnSpPr>
            <a:endCxn id="5" idx="3"/>
          </p:cNvCxnSpPr>
          <p:nvPr/>
        </p:nvCxnSpPr>
        <p:spPr>
          <a:xfrm flipV="1">
            <a:off x="2539996" y="-2598973"/>
            <a:ext cx="511584" cy="789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6DE09D00-351A-4101-8C0B-771C6812FCE1}"/>
              </a:ext>
            </a:extLst>
          </p:cNvPr>
          <p:cNvCxnSpPr>
            <a:endCxn id="7" idx="3"/>
          </p:cNvCxnSpPr>
          <p:nvPr/>
        </p:nvCxnSpPr>
        <p:spPr>
          <a:xfrm flipV="1">
            <a:off x="2539996" y="-2061944"/>
            <a:ext cx="511584" cy="4190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646F7DAC-0DB0-403C-8DBF-9C109F0A957F}"/>
              </a:ext>
            </a:extLst>
          </p:cNvPr>
          <p:cNvCxnSpPr>
            <a:stCxn id="4" idx="3"/>
          </p:cNvCxnSpPr>
          <p:nvPr/>
        </p:nvCxnSpPr>
        <p:spPr>
          <a:xfrm flipV="1">
            <a:off x="2523691" y="-1642942"/>
            <a:ext cx="527889" cy="166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A1B4A2C5-1243-49F0-8174-8BF60245878F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2501023" y="-1321715"/>
            <a:ext cx="550557" cy="97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E079F26A-0B66-4A8B-BD77-D6F26F9371AC}"/>
              </a:ext>
            </a:extLst>
          </p:cNvPr>
          <p:cNvCxnSpPr>
            <a:endCxn id="13" idx="1"/>
          </p:cNvCxnSpPr>
          <p:nvPr/>
        </p:nvCxnSpPr>
        <p:spPr>
          <a:xfrm>
            <a:off x="2523691" y="-1189370"/>
            <a:ext cx="527889" cy="5024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ipse 19">
            <a:extLst>
              <a:ext uri="{FF2B5EF4-FFF2-40B4-BE49-F238E27FC236}">
                <a16:creationId xmlns:a16="http://schemas.microsoft.com/office/drawing/2014/main" id="{5F4CE291-3190-4ABF-AF3E-10503B5359E4}"/>
              </a:ext>
            </a:extLst>
          </p:cNvPr>
          <p:cNvSpPr/>
          <p:nvPr/>
        </p:nvSpPr>
        <p:spPr>
          <a:xfrm>
            <a:off x="2943558" y="-225589"/>
            <a:ext cx="420914" cy="333829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9CAF6D76-4555-4209-A8C7-C36B1A882AC5}"/>
              </a:ext>
            </a:extLst>
          </p:cNvPr>
          <p:cNvSpPr/>
          <p:nvPr/>
        </p:nvSpPr>
        <p:spPr>
          <a:xfrm>
            <a:off x="3466072" y="-225589"/>
            <a:ext cx="2032000" cy="3338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Descuento_cliente</a:t>
            </a:r>
            <a:endParaRPr lang="es-EC" dirty="0">
              <a:solidFill>
                <a:schemeClr val="tx1"/>
              </a:solidFill>
            </a:endParaRPr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995E3DBE-18E7-4D2D-866C-9BB6885523FC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2477310" y="-1091101"/>
            <a:ext cx="527889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 22" descr="sdsds&#10;">
            <a:extLst>
              <a:ext uri="{FF2B5EF4-FFF2-40B4-BE49-F238E27FC236}">
                <a16:creationId xmlns:a16="http://schemas.microsoft.com/office/drawing/2014/main" id="{90AE290F-11BB-4939-9BDA-4527B0632D1F}"/>
              </a:ext>
            </a:extLst>
          </p:cNvPr>
          <p:cNvSpPr/>
          <p:nvPr/>
        </p:nvSpPr>
        <p:spPr>
          <a:xfrm>
            <a:off x="288807" y="3046933"/>
            <a:ext cx="230777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Pedido</a:t>
            </a:r>
            <a:endParaRPr lang="es-EC" dirty="0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B544421B-1727-4B7C-9F3F-DB0D3B1F4D95}"/>
              </a:ext>
            </a:extLst>
          </p:cNvPr>
          <p:cNvSpPr/>
          <p:nvPr/>
        </p:nvSpPr>
        <p:spPr>
          <a:xfrm>
            <a:off x="3062827" y="2096246"/>
            <a:ext cx="420914" cy="33382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F73A45A8-83D0-4D57-9F50-25344001D9E4}"/>
              </a:ext>
            </a:extLst>
          </p:cNvPr>
          <p:cNvSpPr/>
          <p:nvPr/>
        </p:nvSpPr>
        <p:spPr>
          <a:xfrm>
            <a:off x="3585341" y="2096246"/>
            <a:ext cx="2032000" cy="3338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Id_Pedido</a:t>
            </a:r>
            <a:endParaRPr lang="es-EC" dirty="0">
              <a:solidFill>
                <a:schemeClr val="tx1"/>
              </a:solidFill>
            </a:endParaRP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30130627-A935-4AC6-AD90-9E44018667C4}"/>
              </a:ext>
            </a:extLst>
          </p:cNvPr>
          <p:cNvSpPr/>
          <p:nvPr/>
        </p:nvSpPr>
        <p:spPr>
          <a:xfrm>
            <a:off x="3585341" y="2633275"/>
            <a:ext cx="2032000" cy="3338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Id_Cliente2</a:t>
            </a:r>
            <a:endParaRPr lang="es-EC" dirty="0">
              <a:solidFill>
                <a:schemeClr val="tx1"/>
              </a:solidFill>
            </a:endParaRPr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AF4F307B-477E-4000-B4C6-A22B820AA9A0}"/>
              </a:ext>
            </a:extLst>
          </p:cNvPr>
          <p:cNvSpPr/>
          <p:nvPr/>
        </p:nvSpPr>
        <p:spPr>
          <a:xfrm>
            <a:off x="3062827" y="3170304"/>
            <a:ext cx="420914" cy="333829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F51CC901-5FD5-49F2-BCCE-2C7AC3E0C992}"/>
              </a:ext>
            </a:extLst>
          </p:cNvPr>
          <p:cNvSpPr/>
          <p:nvPr/>
        </p:nvSpPr>
        <p:spPr>
          <a:xfrm>
            <a:off x="3585341" y="3170304"/>
            <a:ext cx="2032000" cy="3338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Fecha_pedido</a:t>
            </a:r>
            <a:endParaRPr lang="es-EC" dirty="0">
              <a:solidFill>
                <a:schemeClr val="tx1"/>
              </a:solidFill>
            </a:endParaRPr>
          </a:p>
        </p:txBody>
      </p: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4717FC21-735D-4FB9-AAD1-5AEEECC520F9}"/>
              </a:ext>
            </a:extLst>
          </p:cNvPr>
          <p:cNvCxnSpPr>
            <a:endCxn id="24" idx="3"/>
          </p:cNvCxnSpPr>
          <p:nvPr/>
        </p:nvCxnSpPr>
        <p:spPr>
          <a:xfrm flipV="1">
            <a:off x="2612884" y="2381187"/>
            <a:ext cx="511584" cy="789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063E5E8B-4138-4717-A1B2-36017C37B44D}"/>
              </a:ext>
            </a:extLst>
          </p:cNvPr>
          <p:cNvCxnSpPr>
            <a:cxnSpLocks/>
          </p:cNvCxnSpPr>
          <p:nvPr/>
        </p:nvCxnSpPr>
        <p:spPr>
          <a:xfrm flipV="1">
            <a:off x="2612884" y="2918216"/>
            <a:ext cx="511584" cy="4190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F9DADB21-2B7B-432B-8ADF-EB78EC5FE2F8}"/>
              </a:ext>
            </a:extLst>
          </p:cNvPr>
          <p:cNvCxnSpPr>
            <a:cxnSpLocks/>
            <a:stCxn id="23" idx="3"/>
            <a:endCxn id="27" idx="2"/>
          </p:cNvCxnSpPr>
          <p:nvPr/>
        </p:nvCxnSpPr>
        <p:spPr>
          <a:xfrm flipV="1">
            <a:off x="2596579" y="3337219"/>
            <a:ext cx="466248" cy="1669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ángulo 31">
            <a:extLst>
              <a:ext uri="{FF2B5EF4-FFF2-40B4-BE49-F238E27FC236}">
                <a16:creationId xmlns:a16="http://schemas.microsoft.com/office/drawing/2014/main" id="{DBBBC82F-279C-4C39-B6D8-B2A38CA8C5C2}"/>
              </a:ext>
            </a:extLst>
          </p:cNvPr>
          <p:cNvSpPr/>
          <p:nvPr/>
        </p:nvSpPr>
        <p:spPr>
          <a:xfrm>
            <a:off x="3644976" y="3601001"/>
            <a:ext cx="2032000" cy="3338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Id_articulo2</a:t>
            </a:r>
            <a:endParaRPr lang="es-EC" dirty="0">
              <a:solidFill>
                <a:schemeClr val="tx1"/>
              </a:solidFill>
            </a:endParaRPr>
          </a:p>
        </p:txBody>
      </p: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7678798C-08FD-41E4-88B8-630D12A7453E}"/>
              </a:ext>
            </a:extLst>
          </p:cNvPr>
          <p:cNvCxnSpPr>
            <a:cxnSpLocks/>
          </p:cNvCxnSpPr>
          <p:nvPr/>
        </p:nvCxnSpPr>
        <p:spPr>
          <a:xfrm>
            <a:off x="2599632" y="3648960"/>
            <a:ext cx="584471" cy="1189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ángulo 33" descr="sdsds&#10;">
            <a:extLst>
              <a:ext uri="{FF2B5EF4-FFF2-40B4-BE49-F238E27FC236}">
                <a16:creationId xmlns:a16="http://schemas.microsoft.com/office/drawing/2014/main" id="{A83BE056-02C1-4B5A-A614-D2998952BBC6}"/>
              </a:ext>
            </a:extLst>
          </p:cNvPr>
          <p:cNvSpPr/>
          <p:nvPr/>
        </p:nvSpPr>
        <p:spPr>
          <a:xfrm>
            <a:off x="7196054" y="6635703"/>
            <a:ext cx="2307772" cy="841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Fabrica</a:t>
            </a:r>
            <a:endParaRPr lang="es-EC" dirty="0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4A93D1F2-4AC7-4385-9900-599525BFEA23}"/>
              </a:ext>
            </a:extLst>
          </p:cNvPr>
          <p:cNvSpPr/>
          <p:nvPr/>
        </p:nvSpPr>
        <p:spPr>
          <a:xfrm>
            <a:off x="9881939" y="6019199"/>
            <a:ext cx="420914" cy="41810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dirty="0"/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4FE98905-3C94-4F09-AC87-BC8EF0EDDDE6}"/>
              </a:ext>
            </a:extLst>
          </p:cNvPr>
          <p:cNvSpPr/>
          <p:nvPr/>
        </p:nvSpPr>
        <p:spPr>
          <a:xfrm>
            <a:off x="10553269" y="6134329"/>
            <a:ext cx="2032000" cy="3338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Id_fabrica</a:t>
            </a:r>
            <a:endParaRPr lang="es-EC" dirty="0">
              <a:solidFill>
                <a:schemeClr val="tx1"/>
              </a:solidFill>
            </a:endParaRPr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4B44FF87-E0FB-4773-B8E6-66CDC83F3EC3}"/>
              </a:ext>
            </a:extLst>
          </p:cNvPr>
          <p:cNvSpPr/>
          <p:nvPr/>
        </p:nvSpPr>
        <p:spPr>
          <a:xfrm>
            <a:off x="10007944" y="6549891"/>
            <a:ext cx="420914" cy="364140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3E72FE23-EAB3-48D8-9DC4-0C7640799BD7}"/>
              </a:ext>
            </a:extLst>
          </p:cNvPr>
          <p:cNvSpPr/>
          <p:nvPr/>
        </p:nvSpPr>
        <p:spPr>
          <a:xfrm>
            <a:off x="10533189" y="6519851"/>
            <a:ext cx="2032000" cy="3338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>
                <a:solidFill>
                  <a:schemeClr val="tx1"/>
                </a:solidFill>
              </a:rPr>
              <a:t>Telefono_fabrica</a:t>
            </a:r>
            <a:endParaRPr lang="es-EC" sz="1400" dirty="0">
              <a:solidFill>
                <a:schemeClr val="tx1"/>
              </a:solidFill>
            </a:endParaRPr>
          </a:p>
        </p:txBody>
      </p: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4323BA46-1F52-4281-9E55-C4E6FCE46874}"/>
              </a:ext>
            </a:extLst>
          </p:cNvPr>
          <p:cNvCxnSpPr>
            <a:cxnSpLocks/>
            <a:endCxn id="35" idx="3"/>
          </p:cNvCxnSpPr>
          <p:nvPr/>
        </p:nvCxnSpPr>
        <p:spPr>
          <a:xfrm flipV="1">
            <a:off x="9431996" y="6376077"/>
            <a:ext cx="511584" cy="717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0D2B94C4-EC22-4DDC-AC70-D3A3976C2D33}"/>
              </a:ext>
            </a:extLst>
          </p:cNvPr>
          <p:cNvCxnSpPr>
            <a:cxnSpLocks/>
            <a:stCxn id="34" idx="3"/>
            <a:endCxn id="37" idx="2"/>
          </p:cNvCxnSpPr>
          <p:nvPr/>
        </p:nvCxnSpPr>
        <p:spPr>
          <a:xfrm flipV="1">
            <a:off x="9503826" y="6731961"/>
            <a:ext cx="504118" cy="3246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ángulo 40">
            <a:extLst>
              <a:ext uri="{FF2B5EF4-FFF2-40B4-BE49-F238E27FC236}">
                <a16:creationId xmlns:a16="http://schemas.microsoft.com/office/drawing/2014/main" id="{D24861AF-26D2-4D3D-B89B-5987EC8ADD85}"/>
              </a:ext>
            </a:extLst>
          </p:cNvPr>
          <p:cNvSpPr/>
          <p:nvPr/>
        </p:nvSpPr>
        <p:spPr>
          <a:xfrm>
            <a:off x="10487442" y="7093259"/>
            <a:ext cx="2032000" cy="3338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Id_articulo3</a:t>
            </a:r>
            <a:endParaRPr lang="es-EC" dirty="0">
              <a:solidFill>
                <a:schemeClr val="tx1"/>
              </a:solidFill>
            </a:endParaRPr>
          </a:p>
        </p:txBody>
      </p: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DA44AEF0-6331-48D1-80A4-8369D6889CB8}"/>
              </a:ext>
            </a:extLst>
          </p:cNvPr>
          <p:cNvCxnSpPr>
            <a:cxnSpLocks/>
            <a:endCxn id="43" idx="2"/>
          </p:cNvCxnSpPr>
          <p:nvPr/>
        </p:nvCxnSpPr>
        <p:spPr>
          <a:xfrm flipV="1">
            <a:off x="9543785" y="7297446"/>
            <a:ext cx="419663" cy="72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Elipse 42">
            <a:extLst>
              <a:ext uri="{FF2B5EF4-FFF2-40B4-BE49-F238E27FC236}">
                <a16:creationId xmlns:a16="http://schemas.microsoft.com/office/drawing/2014/main" id="{9B840BB8-CD1F-40B7-B276-6380919E59E7}"/>
              </a:ext>
            </a:extLst>
          </p:cNvPr>
          <p:cNvSpPr/>
          <p:nvPr/>
        </p:nvSpPr>
        <p:spPr>
          <a:xfrm>
            <a:off x="9963448" y="7071469"/>
            <a:ext cx="412574" cy="451954"/>
          </a:xfrm>
          <a:prstGeom prst="ellipse">
            <a:avLst/>
          </a:prstGeom>
          <a:gradFill flip="none" rotWithShape="1">
            <a:gsLst>
              <a:gs pos="53000">
                <a:schemeClr val="accent1">
                  <a:lumMod val="50000"/>
                </a:schemeClr>
              </a:gs>
              <a:gs pos="100000">
                <a:schemeClr val="bg1"/>
              </a:gs>
              <a:gs pos="54000">
                <a:schemeClr val="bg1"/>
              </a:gs>
            </a:gsLst>
            <a:lin ang="10800000" scaled="0"/>
            <a:tileRect/>
          </a:gra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CA9CC511-CA3E-4ECF-B738-366FECDE8DA2}"/>
              </a:ext>
            </a:extLst>
          </p:cNvPr>
          <p:cNvSpPr/>
          <p:nvPr/>
        </p:nvSpPr>
        <p:spPr>
          <a:xfrm>
            <a:off x="3149823" y="3586233"/>
            <a:ext cx="412574" cy="451954"/>
          </a:xfrm>
          <a:prstGeom prst="ellipse">
            <a:avLst/>
          </a:prstGeom>
          <a:gradFill flip="none" rotWithShape="1">
            <a:gsLst>
              <a:gs pos="53000">
                <a:schemeClr val="accent1">
                  <a:lumMod val="50000"/>
                </a:schemeClr>
              </a:gs>
              <a:gs pos="100000">
                <a:schemeClr val="bg1"/>
              </a:gs>
              <a:gs pos="54000">
                <a:schemeClr val="bg1"/>
              </a:gs>
            </a:gsLst>
            <a:lin ang="10800000" scaled="0"/>
            <a:tileRect/>
          </a:gra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DF8254D6-5B46-4266-AEEB-EEC003395C48}"/>
              </a:ext>
            </a:extLst>
          </p:cNvPr>
          <p:cNvSpPr/>
          <p:nvPr/>
        </p:nvSpPr>
        <p:spPr>
          <a:xfrm>
            <a:off x="3215227" y="4144341"/>
            <a:ext cx="420914" cy="333829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C5798A0D-3123-4A49-BA02-56F7FE15D28B}"/>
              </a:ext>
            </a:extLst>
          </p:cNvPr>
          <p:cNvSpPr/>
          <p:nvPr/>
        </p:nvSpPr>
        <p:spPr>
          <a:xfrm>
            <a:off x="3737741" y="4144341"/>
            <a:ext cx="2032000" cy="3338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Cantidad_articulo</a:t>
            </a:r>
            <a:endParaRPr lang="es-EC" dirty="0">
              <a:solidFill>
                <a:schemeClr val="tx1"/>
              </a:solidFill>
            </a:endParaRPr>
          </a:p>
        </p:txBody>
      </p: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293D8C1B-C12C-43C4-846A-F3EBBD8FD1E0}"/>
              </a:ext>
            </a:extLst>
          </p:cNvPr>
          <p:cNvCxnSpPr>
            <a:cxnSpLocks/>
            <a:endCxn id="45" idx="2"/>
          </p:cNvCxnSpPr>
          <p:nvPr/>
        </p:nvCxnSpPr>
        <p:spPr>
          <a:xfrm>
            <a:off x="2612884" y="3707632"/>
            <a:ext cx="602343" cy="6036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Elipse 47">
            <a:extLst>
              <a:ext uri="{FF2B5EF4-FFF2-40B4-BE49-F238E27FC236}">
                <a16:creationId xmlns:a16="http://schemas.microsoft.com/office/drawing/2014/main" id="{EA1C5343-E825-420A-BD44-252806953737}"/>
              </a:ext>
            </a:extLst>
          </p:cNvPr>
          <p:cNvSpPr/>
          <p:nvPr/>
        </p:nvSpPr>
        <p:spPr>
          <a:xfrm>
            <a:off x="3074836" y="2600462"/>
            <a:ext cx="412574" cy="451954"/>
          </a:xfrm>
          <a:prstGeom prst="ellipse">
            <a:avLst/>
          </a:prstGeom>
          <a:gradFill flip="none" rotWithShape="1">
            <a:gsLst>
              <a:gs pos="53000">
                <a:schemeClr val="accent1">
                  <a:lumMod val="50000"/>
                </a:schemeClr>
              </a:gs>
              <a:gs pos="100000">
                <a:schemeClr val="bg1"/>
              </a:gs>
              <a:gs pos="54000">
                <a:schemeClr val="bg1"/>
              </a:gs>
            </a:gsLst>
            <a:lin ang="10800000" scaled="0"/>
            <a:tileRect/>
          </a:gra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CE9A1D1B-4FA9-4F19-9297-287BD347C1B8}"/>
              </a:ext>
            </a:extLst>
          </p:cNvPr>
          <p:cNvSpPr/>
          <p:nvPr/>
        </p:nvSpPr>
        <p:spPr>
          <a:xfrm>
            <a:off x="3142339" y="409886"/>
            <a:ext cx="420914" cy="333829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9AC25E38-043F-4DFB-8B4C-21DEC3F73281}"/>
              </a:ext>
            </a:extLst>
          </p:cNvPr>
          <p:cNvSpPr/>
          <p:nvPr/>
        </p:nvSpPr>
        <p:spPr>
          <a:xfrm>
            <a:off x="3664852" y="409886"/>
            <a:ext cx="2113095" cy="3338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Direccionenvio_cliente2</a:t>
            </a:r>
            <a:endParaRPr lang="es-EC" sz="1400" dirty="0">
              <a:solidFill>
                <a:schemeClr val="tx1"/>
              </a:solidFill>
            </a:endParaRPr>
          </a:p>
        </p:txBody>
      </p:sp>
      <p:cxnSp>
        <p:nvCxnSpPr>
          <p:cNvPr id="51" name="Conector recto 50">
            <a:extLst>
              <a:ext uri="{FF2B5EF4-FFF2-40B4-BE49-F238E27FC236}">
                <a16:creationId xmlns:a16="http://schemas.microsoft.com/office/drawing/2014/main" id="{E3B8E6AC-AA6F-4F3D-869A-278D5E7BDD66}"/>
              </a:ext>
            </a:extLst>
          </p:cNvPr>
          <p:cNvCxnSpPr>
            <a:cxnSpLocks/>
            <a:endCxn id="49" idx="1"/>
          </p:cNvCxnSpPr>
          <p:nvPr/>
        </p:nvCxnSpPr>
        <p:spPr>
          <a:xfrm>
            <a:off x="2080591" y="-1018827"/>
            <a:ext cx="1123389" cy="1477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Elipse 51">
            <a:extLst>
              <a:ext uri="{FF2B5EF4-FFF2-40B4-BE49-F238E27FC236}">
                <a16:creationId xmlns:a16="http://schemas.microsoft.com/office/drawing/2014/main" id="{742CFFE8-217A-4C8E-B456-48BA83D7B44B}"/>
              </a:ext>
            </a:extLst>
          </p:cNvPr>
          <p:cNvSpPr/>
          <p:nvPr/>
        </p:nvSpPr>
        <p:spPr>
          <a:xfrm>
            <a:off x="3102583" y="4601540"/>
            <a:ext cx="420914" cy="333829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6F397255-22C4-4CE4-8BFE-E56E01E48784}"/>
              </a:ext>
            </a:extLst>
          </p:cNvPr>
          <p:cNvSpPr/>
          <p:nvPr/>
        </p:nvSpPr>
        <p:spPr>
          <a:xfrm>
            <a:off x="3625097" y="4601540"/>
            <a:ext cx="2032000" cy="3338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Direccionenvio</a:t>
            </a:r>
            <a:endParaRPr lang="es-EC" dirty="0">
              <a:solidFill>
                <a:schemeClr val="tx1"/>
              </a:solidFill>
            </a:endParaRPr>
          </a:p>
        </p:txBody>
      </p:sp>
      <p:cxnSp>
        <p:nvCxnSpPr>
          <p:cNvPr id="54" name="Conector recto 53">
            <a:extLst>
              <a:ext uri="{FF2B5EF4-FFF2-40B4-BE49-F238E27FC236}">
                <a16:creationId xmlns:a16="http://schemas.microsoft.com/office/drawing/2014/main" id="{2388FA9F-35BA-4F99-82E6-F8F52A24D5F0}"/>
              </a:ext>
            </a:extLst>
          </p:cNvPr>
          <p:cNvCxnSpPr>
            <a:cxnSpLocks/>
            <a:endCxn id="52" idx="2"/>
          </p:cNvCxnSpPr>
          <p:nvPr/>
        </p:nvCxnSpPr>
        <p:spPr>
          <a:xfrm>
            <a:off x="2477310" y="3910177"/>
            <a:ext cx="625273" cy="8582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Elipse 54">
            <a:extLst>
              <a:ext uri="{FF2B5EF4-FFF2-40B4-BE49-F238E27FC236}">
                <a16:creationId xmlns:a16="http://schemas.microsoft.com/office/drawing/2014/main" id="{40038537-1F6F-4477-8B3F-8E22FCB5CD88}"/>
              </a:ext>
            </a:extLst>
          </p:cNvPr>
          <p:cNvSpPr/>
          <p:nvPr/>
        </p:nvSpPr>
        <p:spPr>
          <a:xfrm>
            <a:off x="9978165" y="7644221"/>
            <a:ext cx="420914" cy="364140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6" name="Rectángulo 55">
            <a:extLst>
              <a:ext uri="{FF2B5EF4-FFF2-40B4-BE49-F238E27FC236}">
                <a16:creationId xmlns:a16="http://schemas.microsoft.com/office/drawing/2014/main" id="{0EA70727-E102-4E3A-B97E-C8BA53DB6075}"/>
              </a:ext>
            </a:extLst>
          </p:cNvPr>
          <p:cNvSpPr/>
          <p:nvPr/>
        </p:nvSpPr>
        <p:spPr>
          <a:xfrm>
            <a:off x="10502998" y="7687992"/>
            <a:ext cx="2221417" cy="4306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>
                <a:solidFill>
                  <a:schemeClr val="tx1"/>
                </a:solidFill>
              </a:rPr>
              <a:t>Fabricas_principal</a:t>
            </a:r>
            <a:r>
              <a:rPr lang="es-ES" sz="1400" dirty="0">
                <a:solidFill>
                  <a:schemeClr val="tx1"/>
                </a:solidFill>
              </a:rPr>
              <a:t> o secundaria</a:t>
            </a:r>
            <a:endParaRPr lang="es-EC" sz="1400" dirty="0">
              <a:solidFill>
                <a:schemeClr val="tx1"/>
              </a:solidFill>
            </a:endParaRPr>
          </a:p>
        </p:txBody>
      </p: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92A873B3-2F1D-4E71-8CAF-7A27E86B17BF}"/>
              </a:ext>
            </a:extLst>
          </p:cNvPr>
          <p:cNvCxnSpPr>
            <a:cxnSpLocks/>
            <a:endCxn id="55" idx="2"/>
          </p:cNvCxnSpPr>
          <p:nvPr/>
        </p:nvCxnSpPr>
        <p:spPr>
          <a:xfrm>
            <a:off x="9085634" y="7168721"/>
            <a:ext cx="892531" cy="6575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Elipse 57">
            <a:extLst>
              <a:ext uri="{FF2B5EF4-FFF2-40B4-BE49-F238E27FC236}">
                <a16:creationId xmlns:a16="http://schemas.microsoft.com/office/drawing/2014/main" id="{E620731B-8D89-4478-9013-DEF399C2105F}"/>
              </a:ext>
            </a:extLst>
          </p:cNvPr>
          <p:cNvSpPr/>
          <p:nvPr/>
        </p:nvSpPr>
        <p:spPr>
          <a:xfrm>
            <a:off x="10117313" y="8247196"/>
            <a:ext cx="420914" cy="364140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9" name="Rectángulo 58">
            <a:extLst>
              <a:ext uri="{FF2B5EF4-FFF2-40B4-BE49-F238E27FC236}">
                <a16:creationId xmlns:a16="http://schemas.microsoft.com/office/drawing/2014/main" id="{D2BB79D5-018B-4B00-B1C2-3034440D761A}"/>
              </a:ext>
            </a:extLst>
          </p:cNvPr>
          <p:cNvSpPr/>
          <p:nvPr/>
        </p:nvSpPr>
        <p:spPr>
          <a:xfrm>
            <a:off x="10642147" y="8290967"/>
            <a:ext cx="2032000" cy="3338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>
                <a:solidFill>
                  <a:schemeClr val="tx1"/>
                </a:solidFill>
              </a:rPr>
              <a:t>Nombre_fabrica</a:t>
            </a:r>
            <a:endParaRPr lang="es-EC" sz="1400" dirty="0">
              <a:solidFill>
                <a:schemeClr val="tx1"/>
              </a:solidFill>
            </a:endParaRPr>
          </a:p>
        </p:txBody>
      </p: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C0431110-DAFA-444F-AE8B-A4B0B2B86F52}"/>
              </a:ext>
            </a:extLst>
          </p:cNvPr>
          <p:cNvCxnSpPr>
            <a:cxnSpLocks/>
            <a:endCxn id="58" idx="2"/>
          </p:cNvCxnSpPr>
          <p:nvPr/>
        </p:nvCxnSpPr>
        <p:spPr>
          <a:xfrm>
            <a:off x="9431996" y="7477532"/>
            <a:ext cx="685317" cy="951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60">
            <a:extLst>
              <a:ext uri="{FF2B5EF4-FFF2-40B4-BE49-F238E27FC236}">
                <a16:creationId xmlns:a16="http://schemas.microsoft.com/office/drawing/2014/main" id="{1875AB4A-276E-4AFA-8E76-BE4780FDD7A9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1299866" y="-1018827"/>
            <a:ext cx="69939" cy="40951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mbo 61">
            <a:extLst>
              <a:ext uri="{FF2B5EF4-FFF2-40B4-BE49-F238E27FC236}">
                <a16:creationId xmlns:a16="http://schemas.microsoft.com/office/drawing/2014/main" id="{06A22FDC-7D73-4211-B6B3-D36F387FBE2B}"/>
              </a:ext>
            </a:extLst>
          </p:cNvPr>
          <p:cNvSpPr/>
          <p:nvPr/>
        </p:nvSpPr>
        <p:spPr>
          <a:xfrm>
            <a:off x="939287" y="426678"/>
            <a:ext cx="808396" cy="1204129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1:</a:t>
            </a:r>
            <a:r>
              <a:rPr lang="es-ES" b="1" dirty="0"/>
              <a:t>N</a:t>
            </a:r>
            <a:endParaRPr lang="es-EC" dirty="0"/>
          </a:p>
        </p:txBody>
      </p:sp>
      <p:sp>
        <p:nvSpPr>
          <p:cNvPr id="63" name="Elipse 62">
            <a:extLst>
              <a:ext uri="{FF2B5EF4-FFF2-40B4-BE49-F238E27FC236}">
                <a16:creationId xmlns:a16="http://schemas.microsoft.com/office/drawing/2014/main" id="{A987E585-5D63-4026-AC26-7D4C62BF983F}"/>
              </a:ext>
            </a:extLst>
          </p:cNvPr>
          <p:cNvSpPr/>
          <p:nvPr/>
        </p:nvSpPr>
        <p:spPr>
          <a:xfrm>
            <a:off x="3199489" y="962336"/>
            <a:ext cx="420914" cy="333829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65BB6B15-007B-4E8D-89D5-E7BF1F5055C5}"/>
              </a:ext>
            </a:extLst>
          </p:cNvPr>
          <p:cNvSpPr/>
          <p:nvPr/>
        </p:nvSpPr>
        <p:spPr>
          <a:xfrm>
            <a:off x="3722002" y="962336"/>
            <a:ext cx="2113095" cy="3338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>
                <a:solidFill>
                  <a:schemeClr val="tx1"/>
                </a:solidFill>
              </a:rPr>
              <a:t>Ciudad_cliente</a:t>
            </a:r>
            <a:endParaRPr lang="es-EC" sz="1400" dirty="0">
              <a:solidFill>
                <a:schemeClr val="tx1"/>
              </a:solidFill>
            </a:endParaRPr>
          </a:p>
        </p:txBody>
      </p:sp>
      <p:cxnSp>
        <p:nvCxnSpPr>
          <p:cNvPr id="65" name="Conector recto 64">
            <a:extLst>
              <a:ext uri="{FF2B5EF4-FFF2-40B4-BE49-F238E27FC236}">
                <a16:creationId xmlns:a16="http://schemas.microsoft.com/office/drawing/2014/main" id="{741DF997-FE78-4579-98F2-B00885C46C43}"/>
              </a:ext>
            </a:extLst>
          </p:cNvPr>
          <p:cNvCxnSpPr>
            <a:cxnSpLocks/>
            <a:endCxn id="63" idx="1"/>
          </p:cNvCxnSpPr>
          <p:nvPr/>
        </p:nvCxnSpPr>
        <p:spPr>
          <a:xfrm>
            <a:off x="1952625" y="-1018827"/>
            <a:ext cx="1308505" cy="2030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CuadroTexto 65">
            <a:extLst>
              <a:ext uri="{FF2B5EF4-FFF2-40B4-BE49-F238E27FC236}">
                <a16:creationId xmlns:a16="http://schemas.microsoft.com/office/drawing/2014/main" id="{16D05277-7010-4C7E-A4F1-2B637EB26621}"/>
              </a:ext>
            </a:extLst>
          </p:cNvPr>
          <p:cNvSpPr txBox="1"/>
          <p:nvPr/>
        </p:nvSpPr>
        <p:spPr>
          <a:xfrm>
            <a:off x="971308" y="-989448"/>
            <a:ext cx="260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</a:t>
            </a:r>
            <a:endParaRPr lang="es-EC" dirty="0"/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A1149897-22B4-44E5-9B7A-805BF09508A4}"/>
              </a:ext>
            </a:extLst>
          </p:cNvPr>
          <p:cNvSpPr txBox="1"/>
          <p:nvPr/>
        </p:nvSpPr>
        <p:spPr>
          <a:xfrm>
            <a:off x="959836" y="2629194"/>
            <a:ext cx="260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</a:t>
            </a:r>
            <a:endParaRPr lang="es-EC" dirty="0"/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36C6D567-24CA-46EE-BC01-AEDF1087B1B9}"/>
              </a:ext>
            </a:extLst>
          </p:cNvPr>
          <p:cNvSpPr txBox="1"/>
          <p:nvPr/>
        </p:nvSpPr>
        <p:spPr>
          <a:xfrm>
            <a:off x="1445870" y="2629194"/>
            <a:ext cx="260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</a:t>
            </a:r>
            <a:endParaRPr lang="es-EC" dirty="0"/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E045BA1B-4125-4B31-9304-A0D4E53F365D}"/>
              </a:ext>
            </a:extLst>
          </p:cNvPr>
          <p:cNvSpPr txBox="1"/>
          <p:nvPr/>
        </p:nvSpPr>
        <p:spPr>
          <a:xfrm>
            <a:off x="1414535" y="-981248"/>
            <a:ext cx="260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</a:t>
            </a:r>
            <a:endParaRPr lang="es-EC" dirty="0"/>
          </a:p>
        </p:txBody>
      </p:sp>
      <p:sp>
        <p:nvSpPr>
          <p:cNvPr id="70" name="Rectángulo 69" descr="sdsds&#10;">
            <a:extLst>
              <a:ext uri="{FF2B5EF4-FFF2-40B4-BE49-F238E27FC236}">
                <a16:creationId xmlns:a16="http://schemas.microsoft.com/office/drawing/2014/main" id="{F73BA056-659C-469A-B4EB-349844DD2F55}"/>
              </a:ext>
            </a:extLst>
          </p:cNvPr>
          <p:cNvSpPr/>
          <p:nvPr/>
        </p:nvSpPr>
        <p:spPr>
          <a:xfrm>
            <a:off x="354247" y="6432857"/>
            <a:ext cx="2307772" cy="841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Articulo</a:t>
            </a:r>
            <a:endParaRPr lang="es-EC" dirty="0"/>
          </a:p>
        </p:txBody>
      </p:sp>
      <p:sp>
        <p:nvSpPr>
          <p:cNvPr id="71" name="Elipse 70">
            <a:extLst>
              <a:ext uri="{FF2B5EF4-FFF2-40B4-BE49-F238E27FC236}">
                <a16:creationId xmlns:a16="http://schemas.microsoft.com/office/drawing/2014/main" id="{83BF5FA4-A51F-46D6-8F6F-7E92C9655006}"/>
              </a:ext>
            </a:extLst>
          </p:cNvPr>
          <p:cNvSpPr/>
          <p:nvPr/>
        </p:nvSpPr>
        <p:spPr>
          <a:xfrm>
            <a:off x="3128267" y="5482170"/>
            <a:ext cx="420914" cy="33382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72" name="Rectángulo 71">
            <a:extLst>
              <a:ext uri="{FF2B5EF4-FFF2-40B4-BE49-F238E27FC236}">
                <a16:creationId xmlns:a16="http://schemas.microsoft.com/office/drawing/2014/main" id="{4F3F694B-2556-40DC-BCF7-63C378D7D389}"/>
              </a:ext>
            </a:extLst>
          </p:cNvPr>
          <p:cNvSpPr/>
          <p:nvPr/>
        </p:nvSpPr>
        <p:spPr>
          <a:xfrm>
            <a:off x="3650781" y="5482170"/>
            <a:ext cx="2032000" cy="3338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Id_articulo</a:t>
            </a:r>
            <a:endParaRPr lang="es-EC" dirty="0">
              <a:solidFill>
                <a:schemeClr val="tx1"/>
              </a:solidFill>
            </a:endParaRPr>
          </a:p>
        </p:txBody>
      </p:sp>
      <p:sp>
        <p:nvSpPr>
          <p:cNvPr id="73" name="Rectángulo 72">
            <a:extLst>
              <a:ext uri="{FF2B5EF4-FFF2-40B4-BE49-F238E27FC236}">
                <a16:creationId xmlns:a16="http://schemas.microsoft.com/office/drawing/2014/main" id="{FFAB1885-5C71-4289-96B0-A1D8295F4256}"/>
              </a:ext>
            </a:extLst>
          </p:cNvPr>
          <p:cNvSpPr/>
          <p:nvPr/>
        </p:nvSpPr>
        <p:spPr>
          <a:xfrm>
            <a:off x="3650781" y="6019199"/>
            <a:ext cx="2032000" cy="3338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Id_fabrica2</a:t>
            </a:r>
            <a:endParaRPr lang="es-EC" dirty="0">
              <a:solidFill>
                <a:schemeClr val="tx1"/>
              </a:solidFill>
            </a:endParaRPr>
          </a:p>
        </p:txBody>
      </p:sp>
      <p:sp>
        <p:nvSpPr>
          <p:cNvPr id="74" name="Elipse 73">
            <a:extLst>
              <a:ext uri="{FF2B5EF4-FFF2-40B4-BE49-F238E27FC236}">
                <a16:creationId xmlns:a16="http://schemas.microsoft.com/office/drawing/2014/main" id="{43989A36-14AA-47A4-89B7-E59B432B62FE}"/>
              </a:ext>
            </a:extLst>
          </p:cNvPr>
          <p:cNvSpPr/>
          <p:nvPr/>
        </p:nvSpPr>
        <p:spPr>
          <a:xfrm>
            <a:off x="3128267" y="6556228"/>
            <a:ext cx="420914" cy="333829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75" name="Rectángulo 74">
            <a:extLst>
              <a:ext uri="{FF2B5EF4-FFF2-40B4-BE49-F238E27FC236}">
                <a16:creationId xmlns:a16="http://schemas.microsoft.com/office/drawing/2014/main" id="{5396AA9A-466E-434F-BF99-D993FE26648F}"/>
              </a:ext>
            </a:extLst>
          </p:cNvPr>
          <p:cNvSpPr/>
          <p:nvPr/>
        </p:nvSpPr>
        <p:spPr>
          <a:xfrm>
            <a:off x="3650781" y="6556228"/>
            <a:ext cx="2032000" cy="3338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Existencia_articulo</a:t>
            </a:r>
            <a:endParaRPr lang="es-EC" dirty="0">
              <a:solidFill>
                <a:schemeClr val="tx1"/>
              </a:solidFill>
            </a:endParaRPr>
          </a:p>
        </p:txBody>
      </p:sp>
      <p:sp>
        <p:nvSpPr>
          <p:cNvPr id="76" name="Elipse 75">
            <a:extLst>
              <a:ext uri="{FF2B5EF4-FFF2-40B4-BE49-F238E27FC236}">
                <a16:creationId xmlns:a16="http://schemas.microsoft.com/office/drawing/2014/main" id="{6E5C36EE-50CF-42DC-8FC4-15EAB9418FAE}"/>
              </a:ext>
            </a:extLst>
          </p:cNvPr>
          <p:cNvSpPr/>
          <p:nvPr/>
        </p:nvSpPr>
        <p:spPr>
          <a:xfrm>
            <a:off x="3128267" y="7093257"/>
            <a:ext cx="420914" cy="333829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77" name="Rectángulo 76">
            <a:extLst>
              <a:ext uri="{FF2B5EF4-FFF2-40B4-BE49-F238E27FC236}">
                <a16:creationId xmlns:a16="http://schemas.microsoft.com/office/drawing/2014/main" id="{74DD4052-23DD-4600-A131-E7A6B8BBC0D0}"/>
              </a:ext>
            </a:extLst>
          </p:cNvPr>
          <p:cNvSpPr/>
          <p:nvPr/>
        </p:nvSpPr>
        <p:spPr>
          <a:xfrm>
            <a:off x="3650780" y="7093257"/>
            <a:ext cx="2238455" cy="3338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Descripcion</a:t>
            </a:r>
            <a:r>
              <a:rPr lang="es-ES" dirty="0">
                <a:solidFill>
                  <a:schemeClr val="tx1"/>
                </a:solidFill>
              </a:rPr>
              <a:t>-articulo</a:t>
            </a:r>
            <a:endParaRPr lang="es-EC" dirty="0">
              <a:solidFill>
                <a:schemeClr val="tx1"/>
              </a:solidFill>
            </a:endParaRPr>
          </a:p>
        </p:txBody>
      </p:sp>
      <p:cxnSp>
        <p:nvCxnSpPr>
          <p:cNvPr id="78" name="Conector recto 77">
            <a:extLst>
              <a:ext uri="{FF2B5EF4-FFF2-40B4-BE49-F238E27FC236}">
                <a16:creationId xmlns:a16="http://schemas.microsoft.com/office/drawing/2014/main" id="{93E84BB2-9905-4A5C-AD56-FEE3E79B20AB}"/>
              </a:ext>
            </a:extLst>
          </p:cNvPr>
          <p:cNvCxnSpPr>
            <a:endCxn id="71" idx="3"/>
          </p:cNvCxnSpPr>
          <p:nvPr/>
        </p:nvCxnSpPr>
        <p:spPr>
          <a:xfrm flipV="1">
            <a:off x="2678324" y="5767111"/>
            <a:ext cx="511584" cy="789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cto 78">
            <a:extLst>
              <a:ext uri="{FF2B5EF4-FFF2-40B4-BE49-F238E27FC236}">
                <a16:creationId xmlns:a16="http://schemas.microsoft.com/office/drawing/2014/main" id="{201B3F49-DB9F-4245-8B3A-B02F2A7B4C42}"/>
              </a:ext>
            </a:extLst>
          </p:cNvPr>
          <p:cNvCxnSpPr>
            <a:cxnSpLocks/>
          </p:cNvCxnSpPr>
          <p:nvPr/>
        </p:nvCxnSpPr>
        <p:spPr>
          <a:xfrm flipV="1">
            <a:off x="2678324" y="6304140"/>
            <a:ext cx="511584" cy="4190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cto 79">
            <a:extLst>
              <a:ext uri="{FF2B5EF4-FFF2-40B4-BE49-F238E27FC236}">
                <a16:creationId xmlns:a16="http://schemas.microsoft.com/office/drawing/2014/main" id="{8C0AECA1-BDC7-4147-AA35-4FFA08350B8C}"/>
              </a:ext>
            </a:extLst>
          </p:cNvPr>
          <p:cNvCxnSpPr>
            <a:cxnSpLocks/>
            <a:stCxn id="70" idx="3"/>
          </p:cNvCxnSpPr>
          <p:nvPr/>
        </p:nvCxnSpPr>
        <p:spPr>
          <a:xfrm flipV="1">
            <a:off x="2662019" y="6723144"/>
            <a:ext cx="527889" cy="130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cto 80">
            <a:extLst>
              <a:ext uri="{FF2B5EF4-FFF2-40B4-BE49-F238E27FC236}">
                <a16:creationId xmlns:a16="http://schemas.microsoft.com/office/drawing/2014/main" id="{E9328C62-35E8-42F3-9B3A-3D74BCFA902F}"/>
              </a:ext>
            </a:extLst>
          </p:cNvPr>
          <p:cNvCxnSpPr>
            <a:cxnSpLocks/>
            <a:endCxn id="76" idx="2"/>
          </p:cNvCxnSpPr>
          <p:nvPr/>
        </p:nvCxnSpPr>
        <p:spPr>
          <a:xfrm>
            <a:off x="2639351" y="7044369"/>
            <a:ext cx="488916" cy="2158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Elipse 81">
            <a:extLst>
              <a:ext uri="{FF2B5EF4-FFF2-40B4-BE49-F238E27FC236}">
                <a16:creationId xmlns:a16="http://schemas.microsoft.com/office/drawing/2014/main" id="{7948EADA-3B1F-4E2E-9794-9412FFB2AD43}"/>
              </a:ext>
            </a:extLst>
          </p:cNvPr>
          <p:cNvSpPr/>
          <p:nvPr/>
        </p:nvSpPr>
        <p:spPr>
          <a:xfrm>
            <a:off x="3195929" y="5993091"/>
            <a:ext cx="412574" cy="451954"/>
          </a:xfrm>
          <a:prstGeom prst="ellipse">
            <a:avLst/>
          </a:prstGeom>
          <a:gradFill flip="none" rotWithShape="1">
            <a:gsLst>
              <a:gs pos="53000">
                <a:schemeClr val="accent1">
                  <a:lumMod val="50000"/>
                </a:schemeClr>
              </a:gs>
              <a:gs pos="100000">
                <a:schemeClr val="bg1"/>
              </a:gs>
              <a:gs pos="54000">
                <a:schemeClr val="bg1"/>
              </a:gs>
            </a:gsLst>
            <a:lin ang="10800000" scaled="0"/>
            <a:tileRect/>
          </a:gra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cxnSp>
        <p:nvCxnSpPr>
          <p:cNvPr id="83" name="Conector recto 82">
            <a:extLst>
              <a:ext uri="{FF2B5EF4-FFF2-40B4-BE49-F238E27FC236}">
                <a16:creationId xmlns:a16="http://schemas.microsoft.com/office/drawing/2014/main" id="{F426D25F-B13C-40E5-9118-0E613E057875}"/>
              </a:ext>
            </a:extLst>
          </p:cNvPr>
          <p:cNvCxnSpPr>
            <a:stCxn id="23" idx="2"/>
            <a:endCxn id="70" idx="0"/>
          </p:cNvCxnSpPr>
          <p:nvPr/>
        </p:nvCxnSpPr>
        <p:spPr>
          <a:xfrm>
            <a:off x="1442693" y="3961333"/>
            <a:ext cx="65440" cy="24715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ombo 83">
            <a:extLst>
              <a:ext uri="{FF2B5EF4-FFF2-40B4-BE49-F238E27FC236}">
                <a16:creationId xmlns:a16="http://schemas.microsoft.com/office/drawing/2014/main" id="{14CF788C-E449-49B7-B26A-75102F47D91F}"/>
              </a:ext>
            </a:extLst>
          </p:cNvPr>
          <p:cNvSpPr/>
          <p:nvPr/>
        </p:nvSpPr>
        <p:spPr>
          <a:xfrm>
            <a:off x="976385" y="4601540"/>
            <a:ext cx="1015535" cy="1024195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N:M</a:t>
            </a:r>
            <a:endParaRPr lang="es-EC" dirty="0"/>
          </a:p>
        </p:txBody>
      </p:sp>
      <p:sp>
        <p:nvSpPr>
          <p:cNvPr id="85" name="CuadroTexto 84">
            <a:extLst>
              <a:ext uri="{FF2B5EF4-FFF2-40B4-BE49-F238E27FC236}">
                <a16:creationId xmlns:a16="http://schemas.microsoft.com/office/drawing/2014/main" id="{DD10B0FD-29A7-437E-BE06-2BC2962C9F18}"/>
              </a:ext>
            </a:extLst>
          </p:cNvPr>
          <p:cNvSpPr txBox="1"/>
          <p:nvPr/>
        </p:nvSpPr>
        <p:spPr>
          <a:xfrm>
            <a:off x="1085474" y="4023787"/>
            <a:ext cx="260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</a:t>
            </a:r>
            <a:endParaRPr lang="es-EC" dirty="0"/>
          </a:p>
        </p:txBody>
      </p:sp>
      <p:sp>
        <p:nvSpPr>
          <p:cNvPr id="86" name="CuadroTexto 85">
            <a:extLst>
              <a:ext uri="{FF2B5EF4-FFF2-40B4-BE49-F238E27FC236}">
                <a16:creationId xmlns:a16="http://schemas.microsoft.com/office/drawing/2014/main" id="{3A84BE9D-19E5-4ECA-8FED-1B90DB9CEF27}"/>
              </a:ext>
            </a:extLst>
          </p:cNvPr>
          <p:cNvSpPr txBox="1"/>
          <p:nvPr/>
        </p:nvSpPr>
        <p:spPr>
          <a:xfrm>
            <a:off x="1085473" y="5964264"/>
            <a:ext cx="260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</a:t>
            </a:r>
            <a:endParaRPr lang="es-EC" dirty="0"/>
          </a:p>
        </p:txBody>
      </p:sp>
      <p:sp>
        <p:nvSpPr>
          <p:cNvPr id="87" name="CuadroTexto 86">
            <a:extLst>
              <a:ext uri="{FF2B5EF4-FFF2-40B4-BE49-F238E27FC236}">
                <a16:creationId xmlns:a16="http://schemas.microsoft.com/office/drawing/2014/main" id="{A88D28A1-3F6E-430C-9751-DF1987D534CA}"/>
              </a:ext>
            </a:extLst>
          </p:cNvPr>
          <p:cNvSpPr txBox="1"/>
          <p:nvPr/>
        </p:nvSpPr>
        <p:spPr>
          <a:xfrm>
            <a:off x="1619828" y="6001447"/>
            <a:ext cx="260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</a:t>
            </a:r>
            <a:endParaRPr lang="es-EC" dirty="0"/>
          </a:p>
        </p:txBody>
      </p:sp>
      <p:sp>
        <p:nvSpPr>
          <p:cNvPr id="88" name="CuadroTexto 87">
            <a:extLst>
              <a:ext uri="{FF2B5EF4-FFF2-40B4-BE49-F238E27FC236}">
                <a16:creationId xmlns:a16="http://schemas.microsoft.com/office/drawing/2014/main" id="{F0A3F871-52DF-4F4A-98D0-D981E4FA7618}"/>
              </a:ext>
            </a:extLst>
          </p:cNvPr>
          <p:cNvSpPr txBox="1"/>
          <p:nvPr/>
        </p:nvSpPr>
        <p:spPr>
          <a:xfrm>
            <a:off x="1661287" y="4060594"/>
            <a:ext cx="260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</a:t>
            </a:r>
            <a:endParaRPr lang="es-EC" dirty="0"/>
          </a:p>
        </p:txBody>
      </p:sp>
      <p:sp>
        <p:nvSpPr>
          <p:cNvPr id="89" name="Rombo 88">
            <a:extLst>
              <a:ext uri="{FF2B5EF4-FFF2-40B4-BE49-F238E27FC236}">
                <a16:creationId xmlns:a16="http://schemas.microsoft.com/office/drawing/2014/main" id="{5A9E013A-B563-4E9D-B815-F8A84A7F76A0}"/>
              </a:ext>
            </a:extLst>
          </p:cNvPr>
          <p:cNvSpPr/>
          <p:nvPr/>
        </p:nvSpPr>
        <p:spPr>
          <a:xfrm>
            <a:off x="294197" y="4379372"/>
            <a:ext cx="2391713" cy="1435410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N:M</a:t>
            </a:r>
            <a:endParaRPr lang="es-EC" dirty="0"/>
          </a:p>
        </p:txBody>
      </p:sp>
      <p:cxnSp>
        <p:nvCxnSpPr>
          <p:cNvPr id="90" name="Conector recto 89">
            <a:extLst>
              <a:ext uri="{FF2B5EF4-FFF2-40B4-BE49-F238E27FC236}">
                <a16:creationId xmlns:a16="http://schemas.microsoft.com/office/drawing/2014/main" id="{FBEDED7E-93D5-4DC2-881A-937646F09826}"/>
              </a:ext>
            </a:extLst>
          </p:cNvPr>
          <p:cNvCxnSpPr>
            <a:cxnSpLocks/>
          </p:cNvCxnSpPr>
          <p:nvPr/>
        </p:nvCxnSpPr>
        <p:spPr>
          <a:xfrm flipV="1">
            <a:off x="-1107924" y="5124205"/>
            <a:ext cx="1474859" cy="889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recto 90">
            <a:extLst>
              <a:ext uri="{FF2B5EF4-FFF2-40B4-BE49-F238E27FC236}">
                <a16:creationId xmlns:a16="http://schemas.microsoft.com/office/drawing/2014/main" id="{420B5F4B-5B32-4B02-839B-0D45C02C13F2}"/>
              </a:ext>
            </a:extLst>
          </p:cNvPr>
          <p:cNvCxnSpPr>
            <a:cxnSpLocks/>
          </p:cNvCxnSpPr>
          <p:nvPr/>
        </p:nvCxnSpPr>
        <p:spPr>
          <a:xfrm>
            <a:off x="-1301555" y="4238608"/>
            <a:ext cx="1657751" cy="877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Elipse 91">
            <a:extLst>
              <a:ext uri="{FF2B5EF4-FFF2-40B4-BE49-F238E27FC236}">
                <a16:creationId xmlns:a16="http://schemas.microsoft.com/office/drawing/2014/main" id="{2C26CAD7-1AF8-43D5-9605-1FFA6E29CB94}"/>
              </a:ext>
            </a:extLst>
          </p:cNvPr>
          <p:cNvSpPr/>
          <p:nvPr/>
        </p:nvSpPr>
        <p:spPr>
          <a:xfrm>
            <a:off x="-1632967" y="4004354"/>
            <a:ext cx="412574" cy="451954"/>
          </a:xfrm>
          <a:prstGeom prst="ellipse">
            <a:avLst/>
          </a:prstGeom>
          <a:gradFill flip="none" rotWithShape="1">
            <a:gsLst>
              <a:gs pos="53000">
                <a:schemeClr val="accent1">
                  <a:lumMod val="50000"/>
                </a:schemeClr>
              </a:gs>
              <a:gs pos="100000">
                <a:schemeClr val="bg1"/>
              </a:gs>
              <a:gs pos="54000">
                <a:schemeClr val="bg1"/>
              </a:gs>
            </a:gsLst>
            <a:lin ang="10800000" scaled="0"/>
            <a:tileRect/>
          </a:gra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93" name="Elipse 92">
            <a:extLst>
              <a:ext uri="{FF2B5EF4-FFF2-40B4-BE49-F238E27FC236}">
                <a16:creationId xmlns:a16="http://schemas.microsoft.com/office/drawing/2014/main" id="{2ABF4C58-9B77-4337-8347-B6FD467D61C9}"/>
              </a:ext>
            </a:extLst>
          </p:cNvPr>
          <p:cNvSpPr/>
          <p:nvPr/>
        </p:nvSpPr>
        <p:spPr>
          <a:xfrm>
            <a:off x="-1555914" y="5787588"/>
            <a:ext cx="412574" cy="451954"/>
          </a:xfrm>
          <a:prstGeom prst="ellipse">
            <a:avLst/>
          </a:prstGeom>
          <a:gradFill flip="none" rotWithShape="1">
            <a:gsLst>
              <a:gs pos="53000">
                <a:schemeClr val="accent1">
                  <a:lumMod val="50000"/>
                </a:schemeClr>
              </a:gs>
              <a:gs pos="100000">
                <a:schemeClr val="bg1"/>
              </a:gs>
              <a:gs pos="54000">
                <a:schemeClr val="bg1"/>
              </a:gs>
            </a:gsLst>
            <a:lin ang="10800000" scaled="0"/>
            <a:tileRect/>
          </a:gra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94" name="Rectángulo 93">
            <a:extLst>
              <a:ext uri="{FF2B5EF4-FFF2-40B4-BE49-F238E27FC236}">
                <a16:creationId xmlns:a16="http://schemas.microsoft.com/office/drawing/2014/main" id="{91D7A33E-8DE1-42BC-98EC-50333FC442CB}"/>
              </a:ext>
            </a:extLst>
          </p:cNvPr>
          <p:cNvSpPr/>
          <p:nvPr/>
        </p:nvSpPr>
        <p:spPr>
          <a:xfrm>
            <a:off x="-4613035" y="5707077"/>
            <a:ext cx="2872532" cy="5443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Id_Cliente3</a:t>
            </a:r>
            <a:endParaRPr lang="es-EC" dirty="0"/>
          </a:p>
        </p:txBody>
      </p:sp>
      <p:sp>
        <p:nvSpPr>
          <p:cNvPr id="95" name="Rectángulo 94">
            <a:extLst>
              <a:ext uri="{FF2B5EF4-FFF2-40B4-BE49-F238E27FC236}">
                <a16:creationId xmlns:a16="http://schemas.microsoft.com/office/drawing/2014/main" id="{74DFB644-C1F4-4C44-A3AA-AD1B193F2BAA}"/>
              </a:ext>
            </a:extLst>
          </p:cNvPr>
          <p:cNvSpPr/>
          <p:nvPr/>
        </p:nvSpPr>
        <p:spPr>
          <a:xfrm>
            <a:off x="-4993203" y="3936176"/>
            <a:ext cx="3148085" cy="5101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Id_articulo4</a:t>
            </a:r>
            <a:endParaRPr lang="es-EC" dirty="0"/>
          </a:p>
        </p:txBody>
      </p:sp>
      <p:cxnSp>
        <p:nvCxnSpPr>
          <p:cNvPr id="96" name="Conector recto 95">
            <a:extLst>
              <a:ext uri="{FF2B5EF4-FFF2-40B4-BE49-F238E27FC236}">
                <a16:creationId xmlns:a16="http://schemas.microsoft.com/office/drawing/2014/main" id="{E205097F-75ED-4758-A9E0-A1CD67448F59}"/>
              </a:ext>
            </a:extLst>
          </p:cNvPr>
          <p:cNvCxnSpPr>
            <a:stCxn id="70" idx="2"/>
          </p:cNvCxnSpPr>
          <p:nvPr/>
        </p:nvCxnSpPr>
        <p:spPr>
          <a:xfrm>
            <a:off x="1508133" y="7274686"/>
            <a:ext cx="0" cy="115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recto 96">
            <a:extLst>
              <a:ext uri="{FF2B5EF4-FFF2-40B4-BE49-F238E27FC236}">
                <a16:creationId xmlns:a16="http://schemas.microsoft.com/office/drawing/2014/main" id="{E55A24FD-9E39-49DF-8169-75FA0C87DCA6}"/>
              </a:ext>
            </a:extLst>
          </p:cNvPr>
          <p:cNvCxnSpPr/>
          <p:nvPr/>
        </p:nvCxnSpPr>
        <p:spPr>
          <a:xfrm>
            <a:off x="1508133" y="8429266"/>
            <a:ext cx="68167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recto 97">
            <a:extLst>
              <a:ext uri="{FF2B5EF4-FFF2-40B4-BE49-F238E27FC236}">
                <a16:creationId xmlns:a16="http://schemas.microsoft.com/office/drawing/2014/main" id="{A4BC3009-4E9F-4B44-A815-843B80461286}"/>
              </a:ext>
            </a:extLst>
          </p:cNvPr>
          <p:cNvCxnSpPr>
            <a:endCxn id="34" idx="2"/>
          </p:cNvCxnSpPr>
          <p:nvPr/>
        </p:nvCxnSpPr>
        <p:spPr>
          <a:xfrm flipV="1">
            <a:off x="8286750" y="7477532"/>
            <a:ext cx="63190" cy="951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ombo 98">
            <a:extLst>
              <a:ext uri="{FF2B5EF4-FFF2-40B4-BE49-F238E27FC236}">
                <a16:creationId xmlns:a16="http://schemas.microsoft.com/office/drawing/2014/main" id="{85BA01B3-4F4B-46B8-8349-F27DA5E93E62}"/>
              </a:ext>
            </a:extLst>
          </p:cNvPr>
          <p:cNvSpPr/>
          <p:nvPr/>
        </p:nvSpPr>
        <p:spPr>
          <a:xfrm>
            <a:off x="4320499" y="7826291"/>
            <a:ext cx="1449240" cy="1154576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N:M</a:t>
            </a:r>
            <a:endParaRPr lang="es-EC" dirty="0"/>
          </a:p>
        </p:txBody>
      </p:sp>
      <p:sp>
        <p:nvSpPr>
          <p:cNvPr id="100" name="CuadroTexto 99">
            <a:extLst>
              <a:ext uri="{FF2B5EF4-FFF2-40B4-BE49-F238E27FC236}">
                <a16:creationId xmlns:a16="http://schemas.microsoft.com/office/drawing/2014/main" id="{C57A1DB0-C64F-4BCF-B32C-4B0002CB22A5}"/>
              </a:ext>
            </a:extLst>
          </p:cNvPr>
          <p:cNvSpPr txBox="1"/>
          <p:nvPr/>
        </p:nvSpPr>
        <p:spPr>
          <a:xfrm>
            <a:off x="1181663" y="7314614"/>
            <a:ext cx="260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</a:t>
            </a:r>
            <a:endParaRPr lang="es-EC" dirty="0"/>
          </a:p>
        </p:txBody>
      </p:sp>
      <p:sp>
        <p:nvSpPr>
          <p:cNvPr id="101" name="CuadroTexto 100">
            <a:extLst>
              <a:ext uri="{FF2B5EF4-FFF2-40B4-BE49-F238E27FC236}">
                <a16:creationId xmlns:a16="http://schemas.microsoft.com/office/drawing/2014/main" id="{BD2D0032-19B8-4471-B3C7-41B7AC5492D0}"/>
              </a:ext>
            </a:extLst>
          </p:cNvPr>
          <p:cNvSpPr txBox="1"/>
          <p:nvPr/>
        </p:nvSpPr>
        <p:spPr>
          <a:xfrm>
            <a:off x="8534521" y="7523423"/>
            <a:ext cx="260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</a:t>
            </a:r>
            <a:endParaRPr lang="es-EC" dirty="0"/>
          </a:p>
        </p:txBody>
      </p:sp>
      <p:sp>
        <p:nvSpPr>
          <p:cNvPr id="102" name="CuadroTexto 101">
            <a:extLst>
              <a:ext uri="{FF2B5EF4-FFF2-40B4-BE49-F238E27FC236}">
                <a16:creationId xmlns:a16="http://schemas.microsoft.com/office/drawing/2014/main" id="{8A079A91-7B22-426A-8EEC-C0B8F9E6E7F4}"/>
              </a:ext>
            </a:extLst>
          </p:cNvPr>
          <p:cNvSpPr txBox="1"/>
          <p:nvPr/>
        </p:nvSpPr>
        <p:spPr>
          <a:xfrm>
            <a:off x="7887205" y="7546529"/>
            <a:ext cx="260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</a:t>
            </a:r>
            <a:endParaRPr lang="es-EC" dirty="0"/>
          </a:p>
        </p:txBody>
      </p:sp>
      <p:sp>
        <p:nvSpPr>
          <p:cNvPr id="103" name="CuadroTexto 102">
            <a:extLst>
              <a:ext uri="{FF2B5EF4-FFF2-40B4-BE49-F238E27FC236}">
                <a16:creationId xmlns:a16="http://schemas.microsoft.com/office/drawing/2014/main" id="{ABE10FBE-FE9D-472B-9168-2CAF712F4A56}"/>
              </a:ext>
            </a:extLst>
          </p:cNvPr>
          <p:cNvSpPr txBox="1"/>
          <p:nvPr/>
        </p:nvSpPr>
        <p:spPr>
          <a:xfrm>
            <a:off x="1773802" y="7297127"/>
            <a:ext cx="260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4024123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 descr="sdsds&#10;">
            <a:extLst>
              <a:ext uri="{FF2B5EF4-FFF2-40B4-BE49-F238E27FC236}">
                <a16:creationId xmlns:a16="http://schemas.microsoft.com/office/drawing/2014/main" id="{22FE1F1F-7BBF-4F93-A632-208492BD431A}"/>
              </a:ext>
            </a:extLst>
          </p:cNvPr>
          <p:cNvSpPr/>
          <p:nvPr/>
        </p:nvSpPr>
        <p:spPr>
          <a:xfrm>
            <a:off x="215919" y="2631822"/>
            <a:ext cx="230777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Complejo_Deportivo</a:t>
            </a:r>
            <a:endParaRPr lang="es-EC" dirty="0"/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530BAA0A-A70A-4DE5-A4A3-D39EA2DBCF7B}"/>
              </a:ext>
            </a:extLst>
          </p:cNvPr>
          <p:cNvSpPr/>
          <p:nvPr/>
        </p:nvSpPr>
        <p:spPr>
          <a:xfrm>
            <a:off x="2989939" y="1681135"/>
            <a:ext cx="420914" cy="33382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87697E26-4FA4-4BFF-9F47-6474BAD2CB69}"/>
              </a:ext>
            </a:extLst>
          </p:cNvPr>
          <p:cNvSpPr/>
          <p:nvPr/>
        </p:nvSpPr>
        <p:spPr>
          <a:xfrm>
            <a:off x="3512453" y="1681135"/>
            <a:ext cx="2032000" cy="3338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Id_complejoDep</a:t>
            </a:r>
            <a:endParaRPr lang="es-EC" dirty="0">
              <a:solidFill>
                <a:schemeClr val="tx1"/>
              </a:solidFill>
            </a:endParaRP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AE06E1CC-44E0-41E2-98AF-F014E5436897}"/>
              </a:ext>
            </a:extLst>
          </p:cNvPr>
          <p:cNvSpPr/>
          <p:nvPr/>
        </p:nvSpPr>
        <p:spPr>
          <a:xfrm>
            <a:off x="2989939" y="2218164"/>
            <a:ext cx="420914" cy="333829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62F5248-0CAB-4BE0-8F59-528CC5DFDC3D}"/>
              </a:ext>
            </a:extLst>
          </p:cNvPr>
          <p:cNvSpPr/>
          <p:nvPr/>
        </p:nvSpPr>
        <p:spPr>
          <a:xfrm>
            <a:off x="3512453" y="2218164"/>
            <a:ext cx="2032000" cy="3338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Presupuesto_Dep</a:t>
            </a:r>
            <a:endParaRPr lang="es-EC" dirty="0">
              <a:solidFill>
                <a:schemeClr val="tx1"/>
              </a:solidFill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9432264-2759-40AB-BF74-260D2BA14756}"/>
              </a:ext>
            </a:extLst>
          </p:cNvPr>
          <p:cNvSpPr/>
          <p:nvPr/>
        </p:nvSpPr>
        <p:spPr>
          <a:xfrm>
            <a:off x="3512453" y="2755193"/>
            <a:ext cx="2032000" cy="3338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Id_evento1.1</a:t>
            </a:r>
            <a:endParaRPr lang="es-EC" dirty="0">
              <a:solidFill>
                <a:schemeClr val="tx1"/>
              </a:solidFill>
            </a:endParaRP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27710EBB-B6E2-4938-A729-026B96887A90}"/>
              </a:ext>
            </a:extLst>
          </p:cNvPr>
          <p:cNvCxnSpPr>
            <a:cxnSpLocks/>
            <a:endCxn id="3" idx="3"/>
          </p:cNvCxnSpPr>
          <p:nvPr/>
        </p:nvCxnSpPr>
        <p:spPr>
          <a:xfrm flipV="1">
            <a:off x="2539996" y="1966076"/>
            <a:ext cx="511584" cy="789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B4C82397-7248-4BBC-996B-5B34B1F3C168}"/>
              </a:ext>
            </a:extLst>
          </p:cNvPr>
          <p:cNvCxnSpPr>
            <a:endCxn id="5" idx="3"/>
          </p:cNvCxnSpPr>
          <p:nvPr/>
        </p:nvCxnSpPr>
        <p:spPr>
          <a:xfrm flipV="1">
            <a:off x="2539996" y="2503105"/>
            <a:ext cx="511584" cy="4190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B4674141-BEE5-41FE-8DAF-FE182595F4B2}"/>
              </a:ext>
            </a:extLst>
          </p:cNvPr>
          <p:cNvCxnSpPr>
            <a:stCxn id="2" idx="3"/>
          </p:cNvCxnSpPr>
          <p:nvPr/>
        </p:nvCxnSpPr>
        <p:spPr>
          <a:xfrm flipV="1">
            <a:off x="2523691" y="2922107"/>
            <a:ext cx="527889" cy="166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10" descr="sdsds&#10;">
            <a:extLst>
              <a:ext uri="{FF2B5EF4-FFF2-40B4-BE49-F238E27FC236}">
                <a16:creationId xmlns:a16="http://schemas.microsoft.com/office/drawing/2014/main" id="{C5F5E2EB-EC71-4542-A2B3-6D757DA79235}"/>
              </a:ext>
            </a:extLst>
          </p:cNvPr>
          <p:cNvSpPr/>
          <p:nvPr/>
        </p:nvSpPr>
        <p:spPr>
          <a:xfrm>
            <a:off x="6641240" y="-73829"/>
            <a:ext cx="230777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/>
              <a:t>Complejo_Polideportivo</a:t>
            </a:r>
            <a:endParaRPr lang="es-EC" sz="1400" dirty="0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DD99FBF3-C769-457C-8999-ABF984F0EF47}"/>
              </a:ext>
            </a:extLst>
          </p:cNvPr>
          <p:cNvSpPr/>
          <p:nvPr/>
        </p:nvSpPr>
        <p:spPr>
          <a:xfrm>
            <a:off x="9415260" y="-487487"/>
            <a:ext cx="420914" cy="333829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B9F4689B-7FB6-4F66-85DC-2E88095988E3}"/>
              </a:ext>
            </a:extLst>
          </p:cNvPr>
          <p:cNvSpPr/>
          <p:nvPr/>
        </p:nvSpPr>
        <p:spPr>
          <a:xfrm>
            <a:off x="9937774" y="-487487"/>
            <a:ext cx="2032000" cy="3338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localizacion</a:t>
            </a:r>
            <a:endParaRPr lang="es-EC" dirty="0">
              <a:solidFill>
                <a:schemeClr val="tx1"/>
              </a:solidFill>
            </a:endParaRP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8E63B0B1-0ABA-4684-A179-05E2E3FE64B1}"/>
              </a:ext>
            </a:extLst>
          </p:cNvPr>
          <p:cNvSpPr/>
          <p:nvPr/>
        </p:nvSpPr>
        <p:spPr>
          <a:xfrm>
            <a:off x="9415260" y="49542"/>
            <a:ext cx="420914" cy="333829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AD4422A3-EF6F-4F4E-A409-646408CB1D71}"/>
              </a:ext>
            </a:extLst>
          </p:cNvPr>
          <p:cNvSpPr/>
          <p:nvPr/>
        </p:nvSpPr>
        <p:spPr>
          <a:xfrm>
            <a:off x="9937774" y="49542"/>
            <a:ext cx="2032000" cy="3338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Jefe de organización individual</a:t>
            </a:r>
            <a:endParaRPr lang="es-EC" sz="1200" dirty="0">
              <a:solidFill>
                <a:schemeClr val="tx1"/>
              </a:solidFill>
            </a:endParaRP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DD629891-E5E5-4718-9B5F-D999A4A9F1EA}"/>
              </a:ext>
            </a:extLst>
          </p:cNvPr>
          <p:cNvSpPr/>
          <p:nvPr/>
        </p:nvSpPr>
        <p:spPr>
          <a:xfrm>
            <a:off x="9415260" y="586571"/>
            <a:ext cx="420914" cy="333829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7BE7A49C-F87C-43E1-826C-869369C09485}"/>
              </a:ext>
            </a:extLst>
          </p:cNvPr>
          <p:cNvSpPr/>
          <p:nvPr/>
        </p:nvSpPr>
        <p:spPr>
          <a:xfrm>
            <a:off x="9991968" y="545863"/>
            <a:ext cx="2032000" cy="3338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Espacio designado </a:t>
            </a:r>
            <a:endParaRPr lang="es-EC" dirty="0">
              <a:solidFill>
                <a:schemeClr val="tx1"/>
              </a:solidFill>
            </a:endParaRPr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6C0B6BCF-F2A1-4B05-BCDA-425EACF1735A}"/>
              </a:ext>
            </a:extLst>
          </p:cNvPr>
          <p:cNvCxnSpPr>
            <a:endCxn id="12" idx="3"/>
          </p:cNvCxnSpPr>
          <p:nvPr/>
        </p:nvCxnSpPr>
        <p:spPr>
          <a:xfrm flipV="1">
            <a:off x="8965317" y="-202546"/>
            <a:ext cx="511584" cy="4190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1E2443D3-1BB4-4F42-8574-948C399DDD08}"/>
              </a:ext>
            </a:extLst>
          </p:cNvPr>
          <p:cNvCxnSpPr>
            <a:stCxn id="11" idx="3"/>
          </p:cNvCxnSpPr>
          <p:nvPr/>
        </p:nvCxnSpPr>
        <p:spPr>
          <a:xfrm flipV="1">
            <a:off x="8949012" y="216456"/>
            <a:ext cx="527889" cy="166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EE84312B-1184-4BB5-A5F5-618BCD4CA689}"/>
              </a:ext>
            </a:extLst>
          </p:cNvPr>
          <p:cNvCxnSpPr>
            <a:cxnSpLocks/>
            <a:endCxn id="16" idx="2"/>
          </p:cNvCxnSpPr>
          <p:nvPr/>
        </p:nvCxnSpPr>
        <p:spPr>
          <a:xfrm>
            <a:off x="8926344" y="537683"/>
            <a:ext cx="488916" cy="2158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ángulo 20" descr="sdsds&#10;">
            <a:extLst>
              <a:ext uri="{FF2B5EF4-FFF2-40B4-BE49-F238E27FC236}">
                <a16:creationId xmlns:a16="http://schemas.microsoft.com/office/drawing/2014/main" id="{C8EF9957-6F40-4CEE-9940-4DAE6DE6BE95}"/>
              </a:ext>
            </a:extLst>
          </p:cNvPr>
          <p:cNvSpPr/>
          <p:nvPr/>
        </p:nvSpPr>
        <p:spPr>
          <a:xfrm>
            <a:off x="262302" y="-196097"/>
            <a:ext cx="230777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Sede_Olimpica</a:t>
            </a:r>
            <a:endParaRPr lang="es-EC" dirty="0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E787162A-D006-486C-B900-595C122BCE2F}"/>
              </a:ext>
            </a:extLst>
          </p:cNvPr>
          <p:cNvSpPr/>
          <p:nvPr/>
        </p:nvSpPr>
        <p:spPr>
          <a:xfrm>
            <a:off x="3226730" y="94188"/>
            <a:ext cx="420914" cy="33382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CC27CA42-D28B-4891-839F-6DC627A81FCF}"/>
              </a:ext>
            </a:extLst>
          </p:cNvPr>
          <p:cNvSpPr/>
          <p:nvPr/>
        </p:nvSpPr>
        <p:spPr>
          <a:xfrm>
            <a:off x="3777866" y="149922"/>
            <a:ext cx="2032000" cy="3338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Id_sedeolim</a:t>
            </a:r>
            <a:endParaRPr lang="es-EC" dirty="0">
              <a:solidFill>
                <a:schemeClr val="tx1"/>
              </a:solidFill>
            </a:endParaRPr>
          </a:p>
        </p:txBody>
      </p: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245731E8-C57F-4370-BB12-4B1D26F06311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2570074" y="261103"/>
            <a:ext cx="6874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ipse 24">
            <a:extLst>
              <a:ext uri="{FF2B5EF4-FFF2-40B4-BE49-F238E27FC236}">
                <a16:creationId xmlns:a16="http://schemas.microsoft.com/office/drawing/2014/main" id="{4C1FB7C6-1C90-4F14-9C31-24EDEE73272F}"/>
              </a:ext>
            </a:extLst>
          </p:cNvPr>
          <p:cNvSpPr/>
          <p:nvPr/>
        </p:nvSpPr>
        <p:spPr>
          <a:xfrm>
            <a:off x="9415263" y="-1117282"/>
            <a:ext cx="420914" cy="33382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E0865CE7-D974-4E83-82DA-761C56386024}"/>
              </a:ext>
            </a:extLst>
          </p:cNvPr>
          <p:cNvSpPr/>
          <p:nvPr/>
        </p:nvSpPr>
        <p:spPr>
          <a:xfrm>
            <a:off x="9937777" y="-1117282"/>
            <a:ext cx="2032000" cy="3338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Id_complejoPoli</a:t>
            </a:r>
            <a:endParaRPr lang="es-EC" dirty="0">
              <a:solidFill>
                <a:schemeClr val="tx1"/>
              </a:solidFill>
            </a:endParaRPr>
          </a:p>
        </p:txBody>
      </p: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8958E342-F231-4D43-B7AD-8E0551E19E97}"/>
              </a:ext>
            </a:extLst>
          </p:cNvPr>
          <p:cNvCxnSpPr>
            <a:cxnSpLocks/>
            <a:endCxn id="25" idx="3"/>
          </p:cNvCxnSpPr>
          <p:nvPr/>
        </p:nvCxnSpPr>
        <p:spPr>
          <a:xfrm flipV="1">
            <a:off x="8965320" y="-832341"/>
            <a:ext cx="511584" cy="789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ipse 27">
            <a:extLst>
              <a:ext uri="{FF2B5EF4-FFF2-40B4-BE49-F238E27FC236}">
                <a16:creationId xmlns:a16="http://schemas.microsoft.com/office/drawing/2014/main" id="{8DE2A906-1E84-4181-8CA5-DE77A122D70A}"/>
              </a:ext>
            </a:extLst>
          </p:cNvPr>
          <p:cNvSpPr/>
          <p:nvPr/>
        </p:nvSpPr>
        <p:spPr>
          <a:xfrm>
            <a:off x="9474895" y="1070273"/>
            <a:ext cx="420914" cy="333829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7C31EE0C-B87E-4183-BCA4-7AB5B78012C7}"/>
              </a:ext>
            </a:extLst>
          </p:cNvPr>
          <p:cNvSpPr/>
          <p:nvPr/>
        </p:nvSpPr>
        <p:spPr>
          <a:xfrm>
            <a:off x="9997409" y="1070273"/>
            <a:ext cx="2032000" cy="3338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Presupuesto_Poli</a:t>
            </a:r>
            <a:endParaRPr lang="es-EC" dirty="0">
              <a:solidFill>
                <a:schemeClr val="tx1"/>
              </a:solidFill>
            </a:endParaRPr>
          </a:p>
        </p:txBody>
      </p: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5D5F5FCA-62F3-4BAA-B202-2147EC2D9C05}"/>
              </a:ext>
            </a:extLst>
          </p:cNvPr>
          <p:cNvCxnSpPr>
            <a:cxnSpLocks/>
            <a:endCxn id="28" idx="2"/>
          </p:cNvCxnSpPr>
          <p:nvPr/>
        </p:nvCxnSpPr>
        <p:spPr>
          <a:xfrm>
            <a:off x="8926344" y="797363"/>
            <a:ext cx="548551" cy="4398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ángulo 30" descr="sdsds&#10;">
            <a:extLst>
              <a:ext uri="{FF2B5EF4-FFF2-40B4-BE49-F238E27FC236}">
                <a16:creationId xmlns:a16="http://schemas.microsoft.com/office/drawing/2014/main" id="{F83E7011-5F32-4A16-93A8-5CDB7C9DA054}"/>
              </a:ext>
            </a:extLst>
          </p:cNvPr>
          <p:cNvSpPr/>
          <p:nvPr/>
        </p:nvSpPr>
        <p:spPr>
          <a:xfrm>
            <a:off x="6839973" y="4878017"/>
            <a:ext cx="230777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Eventos</a:t>
            </a:r>
            <a:endParaRPr lang="es-EC" dirty="0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CB6F5090-15F9-4EF8-807C-9FAC6BD3C4EB}"/>
              </a:ext>
            </a:extLst>
          </p:cNvPr>
          <p:cNvSpPr/>
          <p:nvPr/>
        </p:nvSpPr>
        <p:spPr>
          <a:xfrm>
            <a:off x="9568659" y="3947728"/>
            <a:ext cx="420914" cy="33382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38150E5E-669D-41A5-8A32-532E824439F8}"/>
              </a:ext>
            </a:extLst>
          </p:cNvPr>
          <p:cNvSpPr/>
          <p:nvPr/>
        </p:nvSpPr>
        <p:spPr>
          <a:xfrm>
            <a:off x="10091173" y="3947728"/>
            <a:ext cx="2032000" cy="3338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Id_evento2</a:t>
            </a:r>
            <a:endParaRPr lang="es-EC" dirty="0">
              <a:solidFill>
                <a:schemeClr val="tx1"/>
              </a:solidFill>
            </a:endParaRPr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DA09EE1A-8E52-43B3-A92A-C5A85A6C995B}"/>
              </a:ext>
            </a:extLst>
          </p:cNvPr>
          <p:cNvSpPr/>
          <p:nvPr/>
        </p:nvSpPr>
        <p:spPr>
          <a:xfrm>
            <a:off x="9568659" y="4484757"/>
            <a:ext cx="420914" cy="333829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A3A84152-FA88-4B8E-B8C3-4BF3AE980DB4}"/>
              </a:ext>
            </a:extLst>
          </p:cNvPr>
          <p:cNvSpPr/>
          <p:nvPr/>
        </p:nvSpPr>
        <p:spPr>
          <a:xfrm>
            <a:off x="10091173" y="4484757"/>
            <a:ext cx="2032000" cy="3338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Fecha_evento</a:t>
            </a:r>
            <a:endParaRPr lang="es-EC" dirty="0">
              <a:solidFill>
                <a:schemeClr val="tx1"/>
              </a:solidFill>
            </a:endParaRPr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8D894D95-322A-4232-A265-81176119A464}"/>
              </a:ext>
            </a:extLst>
          </p:cNvPr>
          <p:cNvSpPr/>
          <p:nvPr/>
        </p:nvSpPr>
        <p:spPr>
          <a:xfrm>
            <a:off x="9568659" y="5021786"/>
            <a:ext cx="420914" cy="333829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C43ADED2-F78E-4F1E-A62F-7611AAB3F28F}"/>
              </a:ext>
            </a:extLst>
          </p:cNvPr>
          <p:cNvSpPr/>
          <p:nvPr/>
        </p:nvSpPr>
        <p:spPr>
          <a:xfrm>
            <a:off x="10091173" y="5021786"/>
            <a:ext cx="2032000" cy="3338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Duración_evento</a:t>
            </a:r>
            <a:endParaRPr lang="es-EC" dirty="0">
              <a:solidFill>
                <a:schemeClr val="tx1"/>
              </a:solidFill>
            </a:endParaRPr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C7CEB523-A0D8-403E-AF7F-C1D77F5D8400}"/>
              </a:ext>
            </a:extLst>
          </p:cNvPr>
          <p:cNvSpPr/>
          <p:nvPr/>
        </p:nvSpPr>
        <p:spPr>
          <a:xfrm>
            <a:off x="9568659" y="5558815"/>
            <a:ext cx="420914" cy="333829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C9B3400D-2911-4CD3-8D70-C794F903F28F}"/>
              </a:ext>
            </a:extLst>
          </p:cNvPr>
          <p:cNvSpPr/>
          <p:nvPr/>
        </p:nvSpPr>
        <p:spPr>
          <a:xfrm>
            <a:off x="10091173" y="5558815"/>
            <a:ext cx="2032000" cy="3338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>
                <a:solidFill>
                  <a:schemeClr val="tx1"/>
                </a:solidFill>
              </a:rPr>
              <a:t>Numero_participantes</a:t>
            </a:r>
            <a:endParaRPr lang="es-EC" sz="1400" dirty="0">
              <a:solidFill>
                <a:schemeClr val="tx1"/>
              </a:solidFill>
            </a:endParaRPr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F0ACB22F-2FC2-41F4-B05A-FF3F0BBDCBCC}"/>
              </a:ext>
            </a:extLst>
          </p:cNvPr>
          <p:cNvSpPr/>
          <p:nvPr/>
        </p:nvSpPr>
        <p:spPr>
          <a:xfrm>
            <a:off x="9568659" y="6095844"/>
            <a:ext cx="420914" cy="333829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3B7E6C1E-B193-43EF-80F0-4DCAC6AC7209}"/>
              </a:ext>
            </a:extLst>
          </p:cNvPr>
          <p:cNvSpPr/>
          <p:nvPr/>
        </p:nvSpPr>
        <p:spPr>
          <a:xfrm>
            <a:off x="10091173" y="6095844"/>
            <a:ext cx="2032000" cy="3338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err="1">
                <a:solidFill>
                  <a:schemeClr val="tx1"/>
                </a:solidFill>
              </a:rPr>
              <a:t>Numero_comisarios</a:t>
            </a:r>
            <a:endParaRPr lang="es-EC" sz="1600" dirty="0">
              <a:solidFill>
                <a:schemeClr val="tx1"/>
              </a:solidFill>
            </a:endParaRPr>
          </a:p>
        </p:txBody>
      </p: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93A54C5B-4B01-41F0-8D40-88FA8A2CED4A}"/>
              </a:ext>
            </a:extLst>
          </p:cNvPr>
          <p:cNvCxnSpPr>
            <a:cxnSpLocks/>
            <a:endCxn id="32" idx="3"/>
          </p:cNvCxnSpPr>
          <p:nvPr/>
        </p:nvCxnSpPr>
        <p:spPr>
          <a:xfrm flipV="1">
            <a:off x="9118716" y="4232669"/>
            <a:ext cx="511584" cy="789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056508EC-A0C7-4C15-A8C7-AD39BE2EBF4C}"/>
              </a:ext>
            </a:extLst>
          </p:cNvPr>
          <p:cNvCxnSpPr>
            <a:endCxn id="34" idx="3"/>
          </p:cNvCxnSpPr>
          <p:nvPr/>
        </p:nvCxnSpPr>
        <p:spPr>
          <a:xfrm flipV="1">
            <a:off x="9118716" y="4769698"/>
            <a:ext cx="511584" cy="4190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C972B724-8FD0-4A90-84F5-85A1D3890C09}"/>
              </a:ext>
            </a:extLst>
          </p:cNvPr>
          <p:cNvCxnSpPr>
            <a:cxnSpLocks/>
          </p:cNvCxnSpPr>
          <p:nvPr/>
        </p:nvCxnSpPr>
        <p:spPr>
          <a:xfrm flipV="1">
            <a:off x="9102411" y="5188700"/>
            <a:ext cx="527889" cy="166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A073D846-3719-4DF0-8864-4649C346E01C}"/>
              </a:ext>
            </a:extLst>
          </p:cNvPr>
          <p:cNvCxnSpPr>
            <a:cxnSpLocks/>
            <a:endCxn id="38" idx="2"/>
          </p:cNvCxnSpPr>
          <p:nvPr/>
        </p:nvCxnSpPr>
        <p:spPr>
          <a:xfrm>
            <a:off x="9079743" y="5509927"/>
            <a:ext cx="488916" cy="2158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3262A564-2F0A-40F3-8355-094639D80F62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9102411" y="5642272"/>
            <a:ext cx="527889" cy="5024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Elipse 46">
            <a:extLst>
              <a:ext uri="{FF2B5EF4-FFF2-40B4-BE49-F238E27FC236}">
                <a16:creationId xmlns:a16="http://schemas.microsoft.com/office/drawing/2014/main" id="{6B271B49-85E8-42B9-8440-3C632945D717}"/>
              </a:ext>
            </a:extLst>
          </p:cNvPr>
          <p:cNvSpPr/>
          <p:nvPr/>
        </p:nvSpPr>
        <p:spPr>
          <a:xfrm>
            <a:off x="3046205" y="2689780"/>
            <a:ext cx="412574" cy="451954"/>
          </a:xfrm>
          <a:prstGeom prst="ellipse">
            <a:avLst/>
          </a:prstGeom>
          <a:gradFill flip="none" rotWithShape="1">
            <a:gsLst>
              <a:gs pos="53000">
                <a:schemeClr val="accent1">
                  <a:lumMod val="50000"/>
                </a:schemeClr>
              </a:gs>
              <a:gs pos="100000">
                <a:schemeClr val="bg1"/>
              </a:gs>
              <a:gs pos="54000">
                <a:schemeClr val="bg1"/>
              </a:gs>
            </a:gsLst>
            <a:lin ang="10800000" scaled="0"/>
            <a:tileRect/>
          </a:gra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55F6AAA8-D983-4158-A903-9C68627443CF}"/>
              </a:ext>
            </a:extLst>
          </p:cNvPr>
          <p:cNvSpPr/>
          <p:nvPr/>
        </p:nvSpPr>
        <p:spPr>
          <a:xfrm>
            <a:off x="10033696" y="1672616"/>
            <a:ext cx="2032000" cy="3338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Id_ventos2.2</a:t>
            </a:r>
            <a:endParaRPr lang="es-EC" dirty="0">
              <a:solidFill>
                <a:schemeClr val="tx1"/>
              </a:solidFill>
            </a:endParaRPr>
          </a:p>
        </p:txBody>
      </p: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4E5D04B3-4451-4FB6-9B78-867FF4739D6A}"/>
              </a:ext>
            </a:extLst>
          </p:cNvPr>
          <p:cNvCxnSpPr>
            <a:cxnSpLocks/>
          </p:cNvCxnSpPr>
          <p:nvPr/>
        </p:nvCxnSpPr>
        <p:spPr>
          <a:xfrm>
            <a:off x="8764324" y="840571"/>
            <a:ext cx="746858" cy="998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Elipse 49">
            <a:extLst>
              <a:ext uri="{FF2B5EF4-FFF2-40B4-BE49-F238E27FC236}">
                <a16:creationId xmlns:a16="http://schemas.microsoft.com/office/drawing/2014/main" id="{597715BF-4392-47E2-9BDE-C54220F063B2}"/>
              </a:ext>
            </a:extLst>
          </p:cNvPr>
          <p:cNvSpPr/>
          <p:nvPr/>
        </p:nvSpPr>
        <p:spPr>
          <a:xfrm>
            <a:off x="9491249" y="1639050"/>
            <a:ext cx="412574" cy="451954"/>
          </a:xfrm>
          <a:prstGeom prst="ellipse">
            <a:avLst/>
          </a:prstGeom>
          <a:gradFill flip="none" rotWithShape="1">
            <a:gsLst>
              <a:gs pos="53000">
                <a:schemeClr val="accent1">
                  <a:lumMod val="50000"/>
                </a:schemeClr>
              </a:gs>
              <a:gs pos="100000">
                <a:schemeClr val="bg1"/>
              </a:gs>
              <a:gs pos="54000">
                <a:schemeClr val="bg1"/>
              </a:gs>
            </a:gsLst>
            <a:lin ang="10800000" scaled="0"/>
            <a:tileRect/>
          </a:gra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154A139B-95C0-4283-8FA1-E201FCE65A04}"/>
              </a:ext>
            </a:extLst>
          </p:cNvPr>
          <p:cNvSpPr/>
          <p:nvPr/>
        </p:nvSpPr>
        <p:spPr>
          <a:xfrm>
            <a:off x="9283736" y="3530289"/>
            <a:ext cx="420914" cy="33382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6218D4B2-D63F-426C-9D75-7C4572A2385C}"/>
              </a:ext>
            </a:extLst>
          </p:cNvPr>
          <p:cNvSpPr/>
          <p:nvPr/>
        </p:nvSpPr>
        <p:spPr>
          <a:xfrm>
            <a:off x="9806250" y="3530289"/>
            <a:ext cx="2032000" cy="3338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Id_evento1</a:t>
            </a:r>
            <a:endParaRPr lang="es-EC" dirty="0">
              <a:solidFill>
                <a:schemeClr val="tx1"/>
              </a:solidFill>
            </a:endParaRPr>
          </a:p>
        </p:txBody>
      </p:sp>
      <p:cxnSp>
        <p:nvCxnSpPr>
          <p:cNvPr id="53" name="Conector recto 52">
            <a:extLst>
              <a:ext uri="{FF2B5EF4-FFF2-40B4-BE49-F238E27FC236}">
                <a16:creationId xmlns:a16="http://schemas.microsoft.com/office/drawing/2014/main" id="{C16AD368-D37A-4DD8-BD89-3EBFA27579BA}"/>
              </a:ext>
            </a:extLst>
          </p:cNvPr>
          <p:cNvCxnSpPr>
            <a:cxnSpLocks/>
            <a:endCxn id="51" idx="3"/>
          </p:cNvCxnSpPr>
          <p:nvPr/>
        </p:nvCxnSpPr>
        <p:spPr>
          <a:xfrm flipV="1">
            <a:off x="8760279" y="3815230"/>
            <a:ext cx="585098" cy="12952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ángulo 53" descr="sdsds&#10;">
            <a:extLst>
              <a:ext uri="{FF2B5EF4-FFF2-40B4-BE49-F238E27FC236}">
                <a16:creationId xmlns:a16="http://schemas.microsoft.com/office/drawing/2014/main" id="{0B7EDEB3-C582-48ED-96B8-FC36A38E9D33}"/>
              </a:ext>
            </a:extLst>
          </p:cNvPr>
          <p:cNvSpPr/>
          <p:nvPr/>
        </p:nvSpPr>
        <p:spPr>
          <a:xfrm>
            <a:off x="7040989" y="9068388"/>
            <a:ext cx="230777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Comisarios</a:t>
            </a:r>
            <a:endParaRPr lang="es-EC" dirty="0"/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E4FC183F-4142-4F53-B6ED-D16C96ABBF9F}"/>
              </a:ext>
            </a:extLst>
          </p:cNvPr>
          <p:cNvSpPr/>
          <p:nvPr/>
        </p:nvSpPr>
        <p:spPr>
          <a:xfrm>
            <a:off x="9895809" y="8117701"/>
            <a:ext cx="420914" cy="33382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6" name="Rectángulo 55">
            <a:extLst>
              <a:ext uri="{FF2B5EF4-FFF2-40B4-BE49-F238E27FC236}">
                <a16:creationId xmlns:a16="http://schemas.microsoft.com/office/drawing/2014/main" id="{51ABBA3E-D840-4CDE-B719-104473517734}"/>
              </a:ext>
            </a:extLst>
          </p:cNvPr>
          <p:cNvSpPr/>
          <p:nvPr/>
        </p:nvSpPr>
        <p:spPr>
          <a:xfrm>
            <a:off x="10418323" y="8117701"/>
            <a:ext cx="2032000" cy="3338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Id_comisario</a:t>
            </a:r>
            <a:endParaRPr lang="es-EC" dirty="0">
              <a:solidFill>
                <a:schemeClr val="tx1"/>
              </a:solidFill>
            </a:endParaRPr>
          </a:p>
        </p:txBody>
      </p:sp>
      <p:sp>
        <p:nvSpPr>
          <p:cNvPr id="57" name="Elipse 56">
            <a:extLst>
              <a:ext uri="{FF2B5EF4-FFF2-40B4-BE49-F238E27FC236}">
                <a16:creationId xmlns:a16="http://schemas.microsoft.com/office/drawing/2014/main" id="{D6D3F739-6B6B-4DEA-B677-0783C38A2D51}"/>
              </a:ext>
            </a:extLst>
          </p:cNvPr>
          <p:cNvSpPr/>
          <p:nvPr/>
        </p:nvSpPr>
        <p:spPr>
          <a:xfrm>
            <a:off x="9895809" y="8654730"/>
            <a:ext cx="420914" cy="333829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8" name="Rectángulo 57">
            <a:extLst>
              <a:ext uri="{FF2B5EF4-FFF2-40B4-BE49-F238E27FC236}">
                <a16:creationId xmlns:a16="http://schemas.microsoft.com/office/drawing/2014/main" id="{DA94649A-6F5B-4734-89DD-0CEBA4AB52AE}"/>
              </a:ext>
            </a:extLst>
          </p:cNvPr>
          <p:cNvSpPr/>
          <p:nvPr/>
        </p:nvSpPr>
        <p:spPr>
          <a:xfrm>
            <a:off x="10316723" y="8540711"/>
            <a:ext cx="2601410" cy="5370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>
                <a:solidFill>
                  <a:schemeClr val="tx1"/>
                </a:solidFill>
              </a:rPr>
              <a:t>Comisario_Juez</a:t>
            </a:r>
            <a:r>
              <a:rPr lang="es-ES" sz="1400" dirty="0">
                <a:solidFill>
                  <a:schemeClr val="tx1"/>
                </a:solidFill>
              </a:rPr>
              <a:t> o Observador</a:t>
            </a:r>
            <a:endParaRPr lang="es-EC" sz="1400" dirty="0">
              <a:solidFill>
                <a:schemeClr val="tx1"/>
              </a:solidFill>
            </a:endParaRPr>
          </a:p>
        </p:txBody>
      </p:sp>
      <p:sp>
        <p:nvSpPr>
          <p:cNvPr id="59" name="Elipse 58">
            <a:extLst>
              <a:ext uri="{FF2B5EF4-FFF2-40B4-BE49-F238E27FC236}">
                <a16:creationId xmlns:a16="http://schemas.microsoft.com/office/drawing/2014/main" id="{05ADFE5A-799E-41CC-9201-D7B795F68D53}"/>
              </a:ext>
            </a:extLst>
          </p:cNvPr>
          <p:cNvSpPr/>
          <p:nvPr/>
        </p:nvSpPr>
        <p:spPr>
          <a:xfrm>
            <a:off x="9895809" y="9191759"/>
            <a:ext cx="420914" cy="333829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4F21376B-AC8C-44A1-894C-47ADEE474FAB}"/>
              </a:ext>
            </a:extLst>
          </p:cNvPr>
          <p:cNvSpPr/>
          <p:nvPr/>
        </p:nvSpPr>
        <p:spPr>
          <a:xfrm>
            <a:off x="10418323" y="9191759"/>
            <a:ext cx="2032000" cy="3338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Equipamiento</a:t>
            </a:r>
            <a:endParaRPr lang="es-EC" dirty="0">
              <a:solidFill>
                <a:schemeClr val="tx1"/>
              </a:solidFill>
            </a:endParaRPr>
          </a:p>
        </p:txBody>
      </p:sp>
      <p:cxnSp>
        <p:nvCxnSpPr>
          <p:cNvPr id="61" name="Conector recto 60">
            <a:extLst>
              <a:ext uri="{FF2B5EF4-FFF2-40B4-BE49-F238E27FC236}">
                <a16:creationId xmlns:a16="http://schemas.microsoft.com/office/drawing/2014/main" id="{D695C4BA-E62A-4191-95D1-460170864113}"/>
              </a:ext>
            </a:extLst>
          </p:cNvPr>
          <p:cNvCxnSpPr>
            <a:cxnSpLocks/>
            <a:endCxn id="55" idx="3"/>
          </p:cNvCxnSpPr>
          <p:nvPr/>
        </p:nvCxnSpPr>
        <p:spPr>
          <a:xfrm flipV="1">
            <a:off x="9337566" y="8402642"/>
            <a:ext cx="619884" cy="835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61">
            <a:extLst>
              <a:ext uri="{FF2B5EF4-FFF2-40B4-BE49-F238E27FC236}">
                <a16:creationId xmlns:a16="http://schemas.microsoft.com/office/drawing/2014/main" id="{FFA02902-887A-49AD-9B9C-A0E1B79B4745}"/>
              </a:ext>
            </a:extLst>
          </p:cNvPr>
          <p:cNvCxnSpPr>
            <a:cxnSpLocks/>
            <a:endCxn id="57" idx="3"/>
          </p:cNvCxnSpPr>
          <p:nvPr/>
        </p:nvCxnSpPr>
        <p:spPr>
          <a:xfrm flipV="1">
            <a:off x="9407171" y="8939671"/>
            <a:ext cx="550279" cy="4190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62">
            <a:extLst>
              <a:ext uri="{FF2B5EF4-FFF2-40B4-BE49-F238E27FC236}">
                <a16:creationId xmlns:a16="http://schemas.microsoft.com/office/drawing/2014/main" id="{8C248037-9C21-4E37-AEAE-14802DBCC08B}"/>
              </a:ext>
            </a:extLst>
          </p:cNvPr>
          <p:cNvCxnSpPr>
            <a:stCxn id="54" idx="3"/>
          </p:cNvCxnSpPr>
          <p:nvPr/>
        </p:nvCxnSpPr>
        <p:spPr>
          <a:xfrm flipV="1">
            <a:off x="9348761" y="9358673"/>
            <a:ext cx="527889" cy="166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ángulo 63">
            <a:extLst>
              <a:ext uri="{FF2B5EF4-FFF2-40B4-BE49-F238E27FC236}">
                <a16:creationId xmlns:a16="http://schemas.microsoft.com/office/drawing/2014/main" id="{97A2968A-AB4A-4BE1-852D-4C57DCE54F96}"/>
              </a:ext>
            </a:extLst>
          </p:cNvPr>
          <p:cNvSpPr/>
          <p:nvPr/>
        </p:nvSpPr>
        <p:spPr>
          <a:xfrm>
            <a:off x="10158906" y="6652169"/>
            <a:ext cx="2032000" cy="3338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err="1">
                <a:solidFill>
                  <a:schemeClr val="tx1"/>
                </a:solidFill>
              </a:rPr>
              <a:t>Id_Comisario</a:t>
            </a:r>
            <a:endParaRPr lang="es-EC" sz="1600" dirty="0">
              <a:solidFill>
                <a:schemeClr val="tx1"/>
              </a:solidFill>
            </a:endParaRPr>
          </a:p>
        </p:txBody>
      </p:sp>
      <p:cxnSp>
        <p:nvCxnSpPr>
          <p:cNvPr id="65" name="Conector recto 64">
            <a:extLst>
              <a:ext uri="{FF2B5EF4-FFF2-40B4-BE49-F238E27FC236}">
                <a16:creationId xmlns:a16="http://schemas.microsoft.com/office/drawing/2014/main" id="{CB3553D4-A3F6-4C49-B19D-A932F3F26BCE}"/>
              </a:ext>
            </a:extLst>
          </p:cNvPr>
          <p:cNvCxnSpPr>
            <a:cxnSpLocks/>
          </p:cNvCxnSpPr>
          <p:nvPr/>
        </p:nvCxnSpPr>
        <p:spPr>
          <a:xfrm>
            <a:off x="8760279" y="5812815"/>
            <a:ext cx="929656" cy="895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Elipse 65">
            <a:extLst>
              <a:ext uri="{FF2B5EF4-FFF2-40B4-BE49-F238E27FC236}">
                <a16:creationId xmlns:a16="http://schemas.microsoft.com/office/drawing/2014/main" id="{279C8C57-5579-4D4A-AA3F-DA5BA602D234}"/>
              </a:ext>
            </a:extLst>
          </p:cNvPr>
          <p:cNvSpPr/>
          <p:nvPr/>
        </p:nvSpPr>
        <p:spPr>
          <a:xfrm>
            <a:off x="9684267" y="6534044"/>
            <a:ext cx="412574" cy="451954"/>
          </a:xfrm>
          <a:prstGeom prst="ellipse">
            <a:avLst/>
          </a:prstGeom>
          <a:gradFill flip="none" rotWithShape="1">
            <a:gsLst>
              <a:gs pos="53000">
                <a:schemeClr val="accent1">
                  <a:lumMod val="50000"/>
                </a:schemeClr>
              </a:gs>
              <a:gs pos="100000">
                <a:schemeClr val="bg1"/>
              </a:gs>
              <a:gs pos="54000">
                <a:schemeClr val="bg1"/>
              </a:gs>
            </a:gsLst>
            <a:lin ang="10800000" scaled="0"/>
            <a:tileRect/>
          </a:gra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cxnSp>
        <p:nvCxnSpPr>
          <p:cNvPr id="67" name="Conector recto 66">
            <a:extLst>
              <a:ext uri="{FF2B5EF4-FFF2-40B4-BE49-F238E27FC236}">
                <a16:creationId xmlns:a16="http://schemas.microsoft.com/office/drawing/2014/main" id="{CEE1F033-9050-448D-B3BD-A79BA2B729F5}"/>
              </a:ext>
            </a:extLst>
          </p:cNvPr>
          <p:cNvCxnSpPr>
            <a:stCxn id="21" idx="2"/>
            <a:endCxn id="2" idx="0"/>
          </p:cNvCxnSpPr>
          <p:nvPr/>
        </p:nvCxnSpPr>
        <p:spPr>
          <a:xfrm flipH="1">
            <a:off x="1369805" y="718303"/>
            <a:ext cx="46383" cy="19135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Diagrama de flujo: decisión 67">
            <a:extLst>
              <a:ext uri="{FF2B5EF4-FFF2-40B4-BE49-F238E27FC236}">
                <a16:creationId xmlns:a16="http://schemas.microsoft.com/office/drawing/2014/main" id="{4C9BFB31-0D59-4A74-AFAB-6D283AF712F3}"/>
              </a:ext>
            </a:extLst>
          </p:cNvPr>
          <p:cNvSpPr/>
          <p:nvPr/>
        </p:nvSpPr>
        <p:spPr>
          <a:xfrm>
            <a:off x="961973" y="1237187"/>
            <a:ext cx="921275" cy="853817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N:1</a:t>
            </a:r>
            <a:endParaRPr lang="es-EC" dirty="0"/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A2B7E5E2-B1C2-4BFC-BEA2-0B0B73A77B82}"/>
              </a:ext>
            </a:extLst>
          </p:cNvPr>
          <p:cNvSpPr txBox="1"/>
          <p:nvPr/>
        </p:nvSpPr>
        <p:spPr>
          <a:xfrm>
            <a:off x="1069902" y="772557"/>
            <a:ext cx="299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</a:t>
            </a:r>
            <a:endParaRPr lang="es-EC" dirty="0"/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17C14B53-3869-45F1-B71D-67AFD90DCCE5}"/>
              </a:ext>
            </a:extLst>
          </p:cNvPr>
          <p:cNvSpPr txBox="1"/>
          <p:nvPr/>
        </p:nvSpPr>
        <p:spPr>
          <a:xfrm>
            <a:off x="936163" y="2236220"/>
            <a:ext cx="387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</a:t>
            </a:r>
            <a:endParaRPr lang="es-EC" dirty="0"/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5D930129-ABA0-4492-AFAC-706179C00DA4}"/>
              </a:ext>
            </a:extLst>
          </p:cNvPr>
          <p:cNvSpPr txBox="1"/>
          <p:nvPr/>
        </p:nvSpPr>
        <p:spPr>
          <a:xfrm>
            <a:off x="1564860" y="2249355"/>
            <a:ext cx="387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</a:t>
            </a:r>
            <a:endParaRPr lang="es-EC" dirty="0"/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55656EEA-85AE-4B74-B389-9E816D7E5C66}"/>
              </a:ext>
            </a:extLst>
          </p:cNvPr>
          <p:cNvSpPr txBox="1"/>
          <p:nvPr/>
        </p:nvSpPr>
        <p:spPr>
          <a:xfrm>
            <a:off x="1605201" y="793079"/>
            <a:ext cx="299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</a:t>
            </a:r>
            <a:endParaRPr lang="es-EC" dirty="0"/>
          </a:p>
        </p:txBody>
      </p:sp>
      <p:cxnSp>
        <p:nvCxnSpPr>
          <p:cNvPr id="73" name="Conector recto 72">
            <a:extLst>
              <a:ext uri="{FF2B5EF4-FFF2-40B4-BE49-F238E27FC236}">
                <a16:creationId xmlns:a16="http://schemas.microsoft.com/office/drawing/2014/main" id="{D5B53F5F-9699-4DA2-8A1A-7548952AD66D}"/>
              </a:ext>
            </a:extLst>
          </p:cNvPr>
          <p:cNvCxnSpPr>
            <a:cxnSpLocks/>
            <a:stCxn id="21" idx="0"/>
          </p:cNvCxnSpPr>
          <p:nvPr/>
        </p:nvCxnSpPr>
        <p:spPr>
          <a:xfrm flipH="1" flipV="1">
            <a:off x="1369806" y="-1799303"/>
            <a:ext cx="46382" cy="1603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73">
            <a:extLst>
              <a:ext uri="{FF2B5EF4-FFF2-40B4-BE49-F238E27FC236}">
                <a16:creationId xmlns:a16="http://schemas.microsoft.com/office/drawing/2014/main" id="{979966F4-B9F0-43BA-B6D3-E4E941E6FA0C}"/>
              </a:ext>
            </a:extLst>
          </p:cNvPr>
          <p:cNvCxnSpPr/>
          <p:nvPr/>
        </p:nvCxnSpPr>
        <p:spPr>
          <a:xfrm>
            <a:off x="1369805" y="-1727149"/>
            <a:ext cx="6425321" cy="13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cto 74">
            <a:extLst>
              <a:ext uri="{FF2B5EF4-FFF2-40B4-BE49-F238E27FC236}">
                <a16:creationId xmlns:a16="http://schemas.microsoft.com/office/drawing/2014/main" id="{36AE487C-9674-4F84-BC4C-F0593BA55A60}"/>
              </a:ext>
            </a:extLst>
          </p:cNvPr>
          <p:cNvCxnSpPr/>
          <p:nvPr/>
        </p:nvCxnSpPr>
        <p:spPr>
          <a:xfrm>
            <a:off x="7795126" y="-1730395"/>
            <a:ext cx="0" cy="15849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Diagrama de flujo: decisión 75">
            <a:extLst>
              <a:ext uri="{FF2B5EF4-FFF2-40B4-BE49-F238E27FC236}">
                <a16:creationId xmlns:a16="http://schemas.microsoft.com/office/drawing/2014/main" id="{C6F64E11-B147-438E-B09F-0E692DEA4321}"/>
              </a:ext>
            </a:extLst>
          </p:cNvPr>
          <p:cNvSpPr/>
          <p:nvPr/>
        </p:nvSpPr>
        <p:spPr>
          <a:xfrm>
            <a:off x="3845222" y="-2362464"/>
            <a:ext cx="1711277" cy="1283764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N:1</a:t>
            </a:r>
            <a:endParaRPr lang="es-EC" dirty="0"/>
          </a:p>
        </p:txBody>
      </p:sp>
      <p:sp>
        <p:nvSpPr>
          <p:cNvPr id="77" name="CuadroTexto 76">
            <a:extLst>
              <a:ext uri="{FF2B5EF4-FFF2-40B4-BE49-F238E27FC236}">
                <a16:creationId xmlns:a16="http://schemas.microsoft.com/office/drawing/2014/main" id="{0844FCBD-D15E-4280-8DB4-EDF78ED18E6C}"/>
              </a:ext>
            </a:extLst>
          </p:cNvPr>
          <p:cNvSpPr txBox="1"/>
          <p:nvPr/>
        </p:nvSpPr>
        <p:spPr>
          <a:xfrm>
            <a:off x="961598" y="-613078"/>
            <a:ext cx="299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</a:t>
            </a:r>
            <a:endParaRPr lang="es-EC" dirty="0"/>
          </a:p>
        </p:txBody>
      </p:sp>
      <p:sp>
        <p:nvSpPr>
          <p:cNvPr id="78" name="CuadroTexto 77">
            <a:extLst>
              <a:ext uri="{FF2B5EF4-FFF2-40B4-BE49-F238E27FC236}">
                <a16:creationId xmlns:a16="http://schemas.microsoft.com/office/drawing/2014/main" id="{92EC92AB-5E82-4224-86E3-F8FA955BFA93}"/>
              </a:ext>
            </a:extLst>
          </p:cNvPr>
          <p:cNvSpPr txBox="1"/>
          <p:nvPr/>
        </p:nvSpPr>
        <p:spPr>
          <a:xfrm>
            <a:off x="7894972" y="-473310"/>
            <a:ext cx="299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</a:t>
            </a:r>
            <a:endParaRPr lang="es-EC" dirty="0"/>
          </a:p>
        </p:txBody>
      </p:sp>
      <p:sp>
        <p:nvSpPr>
          <p:cNvPr id="79" name="CuadroTexto 78">
            <a:extLst>
              <a:ext uri="{FF2B5EF4-FFF2-40B4-BE49-F238E27FC236}">
                <a16:creationId xmlns:a16="http://schemas.microsoft.com/office/drawing/2014/main" id="{614BDE98-A643-4C23-8506-2691C47E1947}"/>
              </a:ext>
            </a:extLst>
          </p:cNvPr>
          <p:cNvSpPr txBox="1"/>
          <p:nvPr/>
        </p:nvSpPr>
        <p:spPr>
          <a:xfrm>
            <a:off x="7385747" y="-480869"/>
            <a:ext cx="299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</a:t>
            </a:r>
            <a:endParaRPr lang="es-EC" dirty="0"/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2D31F14A-9A85-417F-ABBF-137DB48B64DF}"/>
              </a:ext>
            </a:extLst>
          </p:cNvPr>
          <p:cNvSpPr txBox="1"/>
          <p:nvPr/>
        </p:nvSpPr>
        <p:spPr>
          <a:xfrm>
            <a:off x="1545080" y="-627070"/>
            <a:ext cx="299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</a:t>
            </a:r>
            <a:endParaRPr lang="es-EC" dirty="0"/>
          </a:p>
        </p:txBody>
      </p:sp>
      <p:cxnSp>
        <p:nvCxnSpPr>
          <p:cNvPr id="81" name="Conector recto 80">
            <a:extLst>
              <a:ext uri="{FF2B5EF4-FFF2-40B4-BE49-F238E27FC236}">
                <a16:creationId xmlns:a16="http://schemas.microsoft.com/office/drawing/2014/main" id="{A89F6639-BDF5-4BAA-8B52-F4A7442ADB83}"/>
              </a:ext>
            </a:extLst>
          </p:cNvPr>
          <p:cNvCxnSpPr>
            <a:cxnSpLocks/>
            <a:stCxn id="2" idx="2"/>
            <a:endCxn id="83" idx="0"/>
          </p:cNvCxnSpPr>
          <p:nvPr/>
        </p:nvCxnSpPr>
        <p:spPr>
          <a:xfrm flipH="1">
            <a:off x="1356858" y="3546222"/>
            <a:ext cx="12947" cy="1149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cto 81">
            <a:extLst>
              <a:ext uri="{FF2B5EF4-FFF2-40B4-BE49-F238E27FC236}">
                <a16:creationId xmlns:a16="http://schemas.microsoft.com/office/drawing/2014/main" id="{154E413E-B65D-48DE-A264-8F2D1FCF18FC}"/>
              </a:ext>
            </a:extLst>
          </p:cNvPr>
          <p:cNvCxnSpPr>
            <a:cxnSpLocks/>
            <a:stCxn id="83" idx="3"/>
            <a:endCxn id="31" idx="1"/>
          </p:cNvCxnSpPr>
          <p:nvPr/>
        </p:nvCxnSpPr>
        <p:spPr>
          <a:xfrm>
            <a:off x="2205714" y="5303687"/>
            <a:ext cx="4634259" cy="31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Diagrama de flujo: decisión 82">
            <a:extLst>
              <a:ext uri="{FF2B5EF4-FFF2-40B4-BE49-F238E27FC236}">
                <a16:creationId xmlns:a16="http://schemas.microsoft.com/office/drawing/2014/main" id="{6D0EBE8F-A665-4952-A984-F93C84534CDE}"/>
              </a:ext>
            </a:extLst>
          </p:cNvPr>
          <p:cNvSpPr/>
          <p:nvPr/>
        </p:nvSpPr>
        <p:spPr>
          <a:xfrm>
            <a:off x="508001" y="4695659"/>
            <a:ext cx="1697713" cy="1216055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1:N</a:t>
            </a:r>
            <a:endParaRPr lang="es-EC" dirty="0"/>
          </a:p>
        </p:txBody>
      </p:sp>
      <p:sp>
        <p:nvSpPr>
          <p:cNvPr id="84" name="CuadroTexto 83">
            <a:extLst>
              <a:ext uri="{FF2B5EF4-FFF2-40B4-BE49-F238E27FC236}">
                <a16:creationId xmlns:a16="http://schemas.microsoft.com/office/drawing/2014/main" id="{137FA72C-DC48-4C07-9217-F0F1A2AA518D}"/>
              </a:ext>
            </a:extLst>
          </p:cNvPr>
          <p:cNvSpPr txBox="1"/>
          <p:nvPr/>
        </p:nvSpPr>
        <p:spPr>
          <a:xfrm>
            <a:off x="931379" y="3507584"/>
            <a:ext cx="387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</a:t>
            </a:r>
            <a:endParaRPr lang="es-EC" dirty="0"/>
          </a:p>
        </p:txBody>
      </p:sp>
      <p:sp>
        <p:nvSpPr>
          <p:cNvPr id="85" name="CuadroTexto 84">
            <a:extLst>
              <a:ext uri="{FF2B5EF4-FFF2-40B4-BE49-F238E27FC236}">
                <a16:creationId xmlns:a16="http://schemas.microsoft.com/office/drawing/2014/main" id="{44B8DE3A-3969-45B8-A1EA-653C2AAE863E}"/>
              </a:ext>
            </a:extLst>
          </p:cNvPr>
          <p:cNvSpPr txBox="1"/>
          <p:nvPr/>
        </p:nvSpPr>
        <p:spPr>
          <a:xfrm>
            <a:off x="4653095" y="5420255"/>
            <a:ext cx="387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</a:t>
            </a:r>
          </a:p>
        </p:txBody>
      </p:sp>
      <p:sp>
        <p:nvSpPr>
          <p:cNvPr id="86" name="CuadroTexto 85">
            <a:extLst>
              <a:ext uri="{FF2B5EF4-FFF2-40B4-BE49-F238E27FC236}">
                <a16:creationId xmlns:a16="http://schemas.microsoft.com/office/drawing/2014/main" id="{98820C40-EDBA-4685-A9E5-6F01CEC6ACAF}"/>
              </a:ext>
            </a:extLst>
          </p:cNvPr>
          <p:cNvSpPr txBox="1"/>
          <p:nvPr/>
        </p:nvSpPr>
        <p:spPr>
          <a:xfrm>
            <a:off x="4656992" y="4847723"/>
            <a:ext cx="387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</a:t>
            </a:r>
          </a:p>
        </p:txBody>
      </p:sp>
      <p:sp>
        <p:nvSpPr>
          <p:cNvPr id="87" name="CuadroTexto 86">
            <a:extLst>
              <a:ext uri="{FF2B5EF4-FFF2-40B4-BE49-F238E27FC236}">
                <a16:creationId xmlns:a16="http://schemas.microsoft.com/office/drawing/2014/main" id="{87E83733-CB25-432E-BCA4-9CA550250DC5}"/>
              </a:ext>
            </a:extLst>
          </p:cNvPr>
          <p:cNvSpPr txBox="1"/>
          <p:nvPr/>
        </p:nvSpPr>
        <p:spPr>
          <a:xfrm>
            <a:off x="1479408" y="3542743"/>
            <a:ext cx="387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</a:t>
            </a:r>
          </a:p>
        </p:txBody>
      </p:sp>
      <p:sp>
        <p:nvSpPr>
          <p:cNvPr id="88" name="Diagrama de flujo: decisión 87">
            <a:extLst>
              <a:ext uri="{FF2B5EF4-FFF2-40B4-BE49-F238E27FC236}">
                <a16:creationId xmlns:a16="http://schemas.microsoft.com/office/drawing/2014/main" id="{31EC7CEC-3068-4A1E-86EE-C456D8D194AA}"/>
              </a:ext>
            </a:extLst>
          </p:cNvPr>
          <p:cNvSpPr/>
          <p:nvPr/>
        </p:nvSpPr>
        <p:spPr>
          <a:xfrm>
            <a:off x="7385747" y="2420886"/>
            <a:ext cx="1347476" cy="1086698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N:1</a:t>
            </a:r>
            <a:endParaRPr lang="es-EC" dirty="0"/>
          </a:p>
        </p:txBody>
      </p:sp>
      <p:cxnSp>
        <p:nvCxnSpPr>
          <p:cNvPr id="89" name="Conector recto 88">
            <a:extLst>
              <a:ext uri="{FF2B5EF4-FFF2-40B4-BE49-F238E27FC236}">
                <a16:creationId xmlns:a16="http://schemas.microsoft.com/office/drawing/2014/main" id="{904C9D72-FCFB-4316-A679-EB3C5C4C0869}"/>
              </a:ext>
            </a:extLst>
          </p:cNvPr>
          <p:cNvCxnSpPr>
            <a:stCxn id="88" idx="0"/>
          </p:cNvCxnSpPr>
          <p:nvPr/>
        </p:nvCxnSpPr>
        <p:spPr>
          <a:xfrm flipH="1" flipV="1">
            <a:off x="8040914" y="870720"/>
            <a:ext cx="18571" cy="15501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recto 89">
            <a:extLst>
              <a:ext uri="{FF2B5EF4-FFF2-40B4-BE49-F238E27FC236}">
                <a16:creationId xmlns:a16="http://schemas.microsoft.com/office/drawing/2014/main" id="{57597FA4-9F3F-40E1-B3F4-2A5AEB1071ED}"/>
              </a:ext>
            </a:extLst>
          </p:cNvPr>
          <p:cNvCxnSpPr>
            <a:stCxn id="88" idx="2"/>
            <a:endCxn id="31" idx="0"/>
          </p:cNvCxnSpPr>
          <p:nvPr/>
        </p:nvCxnSpPr>
        <p:spPr>
          <a:xfrm flipH="1">
            <a:off x="7993859" y="3507584"/>
            <a:ext cx="65626" cy="13704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CuadroTexto 90">
            <a:extLst>
              <a:ext uri="{FF2B5EF4-FFF2-40B4-BE49-F238E27FC236}">
                <a16:creationId xmlns:a16="http://schemas.microsoft.com/office/drawing/2014/main" id="{CD7A9AA8-E38D-44E4-A84B-C82C989A7DCC}"/>
              </a:ext>
            </a:extLst>
          </p:cNvPr>
          <p:cNvSpPr txBox="1"/>
          <p:nvPr/>
        </p:nvSpPr>
        <p:spPr>
          <a:xfrm>
            <a:off x="7558931" y="897123"/>
            <a:ext cx="387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</a:t>
            </a:r>
          </a:p>
        </p:txBody>
      </p:sp>
      <p:sp>
        <p:nvSpPr>
          <p:cNvPr id="92" name="CuadroTexto 91">
            <a:extLst>
              <a:ext uri="{FF2B5EF4-FFF2-40B4-BE49-F238E27FC236}">
                <a16:creationId xmlns:a16="http://schemas.microsoft.com/office/drawing/2014/main" id="{DF0F86A4-3CCC-4FB8-B554-03F7611CE69E}"/>
              </a:ext>
            </a:extLst>
          </p:cNvPr>
          <p:cNvSpPr txBox="1"/>
          <p:nvPr/>
        </p:nvSpPr>
        <p:spPr>
          <a:xfrm>
            <a:off x="7558931" y="4400680"/>
            <a:ext cx="387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</a:t>
            </a:r>
          </a:p>
        </p:txBody>
      </p:sp>
      <p:sp>
        <p:nvSpPr>
          <p:cNvPr id="93" name="CuadroTexto 92">
            <a:extLst>
              <a:ext uri="{FF2B5EF4-FFF2-40B4-BE49-F238E27FC236}">
                <a16:creationId xmlns:a16="http://schemas.microsoft.com/office/drawing/2014/main" id="{A5FEFC93-8051-48D3-8DAD-1C8E10AA93BE}"/>
              </a:ext>
            </a:extLst>
          </p:cNvPr>
          <p:cNvSpPr txBox="1"/>
          <p:nvPr/>
        </p:nvSpPr>
        <p:spPr>
          <a:xfrm>
            <a:off x="8259725" y="4468585"/>
            <a:ext cx="387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</a:t>
            </a:r>
          </a:p>
        </p:txBody>
      </p:sp>
      <p:sp>
        <p:nvSpPr>
          <p:cNvPr id="94" name="CuadroTexto 93">
            <a:extLst>
              <a:ext uri="{FF2B5EF4-FFF2-40B4-BE49-F238E27FC236}">
                <a16:creationId xmlns:a16="http://schemas.microsoft.com/office/drawing/2014/main" id="{78A53E2E-EFAD-4AC8-8C91-2B854F257305}"/>
              </a:ext>
            </a:extLst>
          </p:cNvPr>
          <p:cNvSpPr txBox="1"/>
          <p:nvPr/>
        </p:nvSpPr>
        <p:spPr>
          <a:xfrm>
            <a:off x="8215409" y="899430"/>
            <a:ext cx="387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</a:t>
            </a:r>
          </a:p>
        </p:txBody>
      </p:sp>
      <p:sp>
        <p:nvSpPr>
          <p:cNvPr id="95" name="Diagrama de flujo: decisión 94">
            <a:extLst>
              <a:ext uri="{FF2B5EF4-FFF2-40B4-BE49-F238E27FC236}">
                <a16:creationId xmlns:a16="http://schemas.microsoft.com/office/drawing/2014/main" id="{E3EF839A-385F-4C6C-98FA-51E7D27A9A43}"/>
              </a:ext>
            </a:extLst>
          </p:cNvPr>
          <p:cNvSpPr/>
          <p:nvPr/>
        </p:nvSpPr>
        <p:spPr>
          <a:xfrm>
            <a:off x="7457961" y="6858000"/>
            <a:ext cx="1352619" cy="1058503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N:M</a:t>
            </a:r>
            <a:endParaRPr lang="es-EC" dirty="0"/>
          </a:p>
        </p:txBody>
      </p:sp>
      <p:cxnSp>
        <p:nvCxnSpPr>
          <p:cNvPr id="96" name="Conector recto 95">
            <a:extLst>
              <a:ext uri="{FF2B5EF4-FFF2-40B4-BE49-F238E27FC236}">
                <a16:creationId xmlns:a16="http://schemas.microsoft.com/office/drawing/2014/main" id="{87DBCE2C-C847-49CB-987B-508C74E906D6}"/>
              </a:ext>
            </a:extLst>
          </p:cNvPr>
          <p:cNvCxnSpPr>
            <a:stCxn id="31" idx="2"/>
            <a:endCxn id="95" idx="0"/>
          </p:cNvCxnSpPr>
          <p:nvPr/>
        </p:nvCxnSpPr>
        <p:spPr>
          <a:xfrm>
            <a:off x="7993859" y="5792417"/>
            <a:ext cx="140412" cy="10655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recto 96">
            <a:extLst>
              <a:ext uri="{FF2B5EF4-FFF2-40B4-BE49-F238E27FC236}">
                <a16:creationId xmlns:a16="http://schemas.microsoft.com/office/drawing/2014/main" id="{495AF4D8-FD3C-4F70-B438-26A1A5D8A9EC}"/>
              </a:ext>
            </a:extLst>
          </p:cNvPr>
          <p:cNvCxnSpPr>
            <a:stCxn id="95" idx="2"/>
            <a:endCxn id="54" idx="0"/>
          </p:cNvCxnSpPr>
          <p:nvPr/>
        </p:nvCxnSpPr>
        <p:spPr>
          <a:xfrm>
            <a:off x="8134271" y="7916503"/>
            <a:ext cx="60604" cy="1151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CuadroTexto 97">
            <a:extLst>
              <a:ext uri="{FF2B5EF4-FFF2-40B4-BE49-F238E27FC236}">
                <a16:creationId xmlns:a16="http://schemas.microsoft.com/office/drawing/2014/main" id="{6C511393-9F2C-468B-BE82-66A4F7944926}"/>
              </a:ext>
            </a:extLst>
          </p:cNvPr>
          <p:cNvSpPr txBox="1"/>
          <p:nvPr/>
        </p:nvSpPr>
        <p:spPr>
          <a:xfrm>
            <a:off x="7662940" y="5891050"/>
            <a:ext cx="387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</a:t>
            </a:r>
          </a:p>
        </p:txBody>
      </p:sp>
      <p:sp>
        <p:nvSpPr>
          <p:cNvPr id="99" name="CuadroTexto 98">
            <a:extLst>
              <a:ext uri="{FF2B5EF4-FFF2-40B4-BE49-F238E27FC236}">
                <a16:creationId xmlns:a16="http://schemas.microsoft.com/office/drawing/2014/main" id="{A5A4A8C4-07F3-4D3C-ABB8-DA280A65D9B9}"/>
              </a:ext>
            </a:extLst>
          </p:cNvPr>
          <p:cNvSpPr txBox="1"/>
          <p:nvPr/>
        </p:nvSpPr>
        <p:spPr>
          <a:xfrm>
            <a:off x="7739552" y="8699056"/>
            <a:ext cx="387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</a:t>
            </a:r>
          </a:p>
        </p:txBody>
      </p:sp>
      <p:sp>
        <p:nvSpPr>
          <p:cNvPr id="100" name="CuadroTexto 99">
            <a:extLst>
              <a:ext uri="{FF2B5EF4-FFF2-40B4-BE49-F238E27FC236}">
                <a16:creationId xmlns:a16="http://schemas.microsoft.com/office/drawing/2014/main" id="{FF6C2017-9631-4406-BF10-348E48E0A3BE}"/>
              </a:ext>
            </a:extLst>
          </p:cNvPr>
          <p:cNvSpPr txBox="1"/>
          <p:nvPr/>
        </p:nvSpPr>
        <p:spPr>
          <a:xfrm>
            <a:off x="8267579" y="8654730"/>
            <a:ext cx="387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</a:t>
            </a:r>
          </a:p>
        </p:txBody>
      </p:sp>
      <p:sp>
        <p:nvSpPr>
          <p:cNvPr id="101" name="CuadroTexto 100">
            <a:extLst>
              <a:ext uri="{FF2B5EF4-FFF2-40B4-BE49-F238E27FC236}">
                <a16:creationId xmlns:a16="http://schemas.microsoft.com/office/drawing/2014/main" id="{B5502C98-DB31-40C0-AF5D-EB6890BAA508}"/>
              </a:ext>
            </a:extLst>
          </p:cNvPr>
          <p:cNvSpPr txBox="1"/>
          <p:nvPr/>
        </p:nvSpPr>
        <p:spPr>
          <a:xfrm>
            <a:off x="8202800" y="5878058"/>
            <a:ext cx="387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</a:t>
            </a:r>
          </a:p>
        </p:txBody>
      </p:sp>
      <p:sp>
        <p:nvSpPr>
          <p:cNvPr id="102" name="Elipse 101">
            <a:extLst>
              <a:ext uri="{FF2B5EF4-FFF2-40B4-BE49-F238E27FC236}">
                <a16:creationId xmlns:a16="http://schemas.microsoft.com/office/drawing/2014/main" id="{1B43AF60-08DA-4E04-BF41-C669EC23A8B9}"/>
              </a:ext>
            </a:extLst>
          </p:cNvPr>
          <p:cNvSpPr/>
          <p:nvPr/>
        </p:nvSpPr>
        <p:spPr>
          <a:xfrm>
            <a:off x="9977869" y="9791867"/>
            <a:ext cx="420914" cy="333829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03" name="Rectángulo 102">
            <a:extLst>
              <a:ext uri="{FF2B5EF4-FFF2-40B4-BE49-F238E27FC236}">
                <a16:creationId xmlns:a16="http://schemas.microsoft.com/office/drawing/2014/main" id="{CEFB3D93-86E4-44AA-B4AE-31B9F395473F}"/>
              </a:ext>
            </a:extLst>
          </p:cNvPr>
          <p:cNvSpPr/>
          <p:nvPr/>
        </p:nvSpPr>
        <p:spPr>
          <a:xfrm>
            <a:off x="10398783" y="9677848"/>
            <a:ext cx="2601410" cy="5370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err="1">
                <a:solidFill>
                  <a:schemeClr val="tx1"/>
                </a:solidFill>
              </a:rPr>
              <a:t>Nombre_Juez</a:t>
            </a:r>
            <a:endParaRPr lang="es-EC" sz="1600" dirty="0">
              <a:solidFill>
                <a:schemeClr val="tx1"/>
              </a:solidFill>
            </a:endParaRPr>
          </a:p>
        </p:txBody>
      </p:sp>
      <p:cxnSp>
        <p:nvCxnSpPr>
          <p:cNvPr id="104" name="Conector recto 103">
            <a:extLst>
              <a:ext uri="{FF2B5EF4-FFF2-40B4-BE49-F238E27FC236}">
                <a16:creationId xmlns:a16="http://schemas.microsoft.com/office/drawing/2014/main" id="{19876189-374E-4F8A-A473-29FC172BB08C}"/>
              </a:ext>
            </a:extLst>
          </p:cNvPr>
          <p:cNvCxnSpPr>
            <a:cxnSpLocks/>
            <a:endCxn id="102" idx="3"/>
          </p:cNvCxnSpPr>
          <p:nvPr/>
        </p:nvCxnSpPr>
        <p:spPr>
          <a:xfrm>
            <a:off x="9388176" y="9791867"/>
            <a:ext cx="651334" cy="2849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ángulo 104">
            <a:extLst>
              <a:ext uri="{FF2B5EF4-FFF2-40B4-BE49-F238E27FC236}">
                <a16:creationId xmlns:a16="http://schemas.microsoft.com/office/drawing/2014/main" id="{214E4815-859B-4BC3-A2AA-F7E9AE2EF969}"/>
              </a:ext>
            </a:extLst>
          </p:cNvPr>
          <p:cNvSpPr/>
          <p:nvPr/>
        </p:nvSpPr>
        <p:spPr>
          <a:xfrm>
            <a:off x="3580447" y="3414030"/>
            <a:ext cx="2032000" cy="3338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Id_sedeolim1</a:t>
            </a:r>
            <a:endParaRPr lang="es-EC" dirty="0">
              <a:solidFill>
                <a:schemeClr val="tx1"/>
              </a:solidFill>
            </a:endParaRPr>
          </a:p>
        </p:txBody>
      </p:sp>
      <p:cxnSp>
        <p:nvCxnSpPr>
          <p:cNvPr id="106" name="Conector recto 105">
            <a:extLst>
              <a:ext uri="{FF2B5EF4-FFF2-40B4-BE49-F238E27FC236}">
                <a16:creationId xmlns:a16="http://schemas.microsoft.com/office/drawing/2014/main" id="{29E6DC1B-1C52-427D-B7DA-25BFE49D4077}"/>
              </a:ext>
            </a:extLst>
          </p:cNvPr>
          <p:cNvCxnSpPr>
            <a:cxnSpLocks/>
          </p:cNvCxnSpPr>
          <p:nvPr/>
        </p:nvCxnSpPr>
        <p:spPr>
          <a:xfrm>
            <a:off x="2539996" y="3514414"/>
            <a:ext cx="579578" cy="665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Elipse 106">
            <a:extLst>
              <a:ext uri="{FF2B5EF4-FFF2-40B4-BE49-F238E27FC236}">
                <a16:creationId xmlns:a16="http://schemas.microsoft.com/office/drawing/2014/main" id="{5A6A091F-212B-41F3-837C-9291B75C0CFD}"/>
              </a:ext>
            </a:extLst>
          </p:cNvPr>
          <p:cNvSpPr/>
          <p:nvPr/>
        </p:nvSpPr>
        <p:spPr>
          <a:xfrm>
            <a:off x="3114199" y="3348617"/>
            <a:ext cx="412574" cy="451954"/>
          </a:xfrm>
          <a:prstGeom prst="ellipse">
            <a:avLst/>
          </a:prstGeom>
          <a:gradFill flip="none" rotWithShape="1">
            <a:gsLst>
              <a:gs pos="53000">
                <a:schemeClr val="accent1">
                  <a:lumMod val="50000"/>
                </a:schemeClr>
              </a:gs>
              <a:gs pos="100000">
                <a:schemeClr val="bg1"/>
              </a:gs>
              <a:gs pos="54000">
                <a:schemeClr val="bg1"/>
              </a:gs>
            </a:gsLst>
            <a:lin ang="10800000" scaled="0"/>
            <a:tileRect/>
          </a:gra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08" name="Rectángulo 107">
            <a:extLst>
              <a:ext uri="{FF2B5EF4-FFF2-40B4-BE49-F238E27FC236}">
                <a16:creationId xmlns:a16="http://schemas.microsoft.com/office/drawing/2014/main" id="{EC99D77F-7BC1-4B15-B632-2E87C61B3B81}"/>
              </a:ext>
            </a:extLst>
          </p:cNvPr>
          <p:cNvSpPr/>
          <p:nvPr/>
        </p:nvSpPr>
        <p:spPr>
          <a:xfrm>
            <a:off x="10073554" y="2331453"/>
            <a:ext cx="2032000" cy="3338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Id_sedeolim2</a:t>
            </a:r>
            <a:endParaRPr lang="es-EC" dirty="0">
              <a:solidFill>
                <a:schemeClr val="tx1"/>
              </a:solidFill>
            </a:endParaRPr>
          </a:p>
        </p:txBody>
      </p:sp>
      <p:cxnSp>
        <p:nvCxnSpPr>
          <p:cNvPr id="109" name="Conector recto 108">
            <a:extLst>
              <a:ext uri="{FF2B5EF4-FFF2-40B4-BE49-F238E27FC236}">
                <a16:creationId xmlns:a16="http://schemas.microsoft.com/office/drawing/2014/main" id="{A7BC20DE-2B4B-42C0-B693-03BFDAD0DD44}"/>
              </a:ext>
            </a:extLst>
          </p:cNvPr>
          <p:cNvCxnSpPr>
            <a:cxnSpLocks/>
          </p:cNvCxnSpPr>
          <p:nvPr/>
        </p:nvCxnSpPr>
        <p:spPr>
          <a:xfrm>
            <a:off x="8602668" y="873674"/>
            <a:ext cx="948372" cy="1624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Elipse 109">
            <a:extLst>
              <a:ext uri="{FF2B5EF4-FFF2-40B4-BE49-F238E27FC236}">
                <a16:creationId xmlns:a16="http://schemas.microsoft.com/office/drawing/2014/main" id="{1BCAD4E3-3C08-4725-B5E2-648DE2BB3A54}"/>
              </a:ext>
            </a:extLst>
          </p:cNvPr>
          <p:cNvSpPr/>
          <p:nvPr/>
        </p:nvSpPr>
        <p:spPr>
          <a:xfrm>
            <a:off x="9531107" y="2297887"/>
            <a:ext cx="412574" cy="451954"/>
          </a:xfrm>
          <a:prstGeom prst="ellipse">
            <a:avLst/>
          </a:prstGeom>
          <a:gradFill flip="none" rotWithShape="1">
            <a:gsLst>
              <a:gs pos="53000">
                <a:schemeClr val="accent1">
                  <a:lumMod val="50000"/>
                </a:schemeClr>
              </a:gs>
              <a:gs pos="100000">
                <a:schemeClr val="bg1"/>
              </a:gs>
              <a:gs pos="54000">
                <a:schemeClr val="bg1"/>
              </a:gs>
            </a:gsLst>
            <a:lin ang="10800000" scaled="0"/>
            <a:tileRect/>
          </a:gra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11" name="Rectángulo 110">
            <a:extLst>
              <a:ext uri="{FF2B5EF4-FFF2-40B4-BE49-F238E27FC236}">
                <a16:creationId xmlns:a16="http://schemas.microsoft.com/office/drawing/2014/main" id="{86469CF3-057C-4C9E-8E20-B957BE27B9AA}"/>
              </a:ext>
            </a:extLst>
          </p:cNvPr>
          <p:cNvSpPr/>
          <p:nvPr/>
        </p:nvSpPr>
        <p:spPr>
          <a:xfrm>
            <a:off x="10311306" y="10546576"/>
            <a:ext cx="2032000" cy="3338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/>
                </a:solidFill>
              </a:rPr>
              <a:t>Id_evento1.2</a:t>
            </a:r>
            <a:endParaRPr lang="es-EC" sz="1600" dirty="0">
              <a:solidFill>
                <a:schemeClr val="tx1"/>
              </a:solidFill>
            </a:endParaRPr>
          </a:p>
        </p:txBody>
      </p:sp>
      <p:cxnSp>
        <p:nvCxnSpPr>
          <p:cNvPr id="112" name="Conector recto 111">
            <a:extLst>
              <a:ext uri="{FF2B5EF4-FFF2-40B4-BE49-F238E27FC236}">
                <a16:creationId xmlns:a16="http://schemas.microsoft.com/office/drawing/2014/main" id="{877B0C15-D925-4B06-8F6C-26BEAF00DFFE}"/>
              </a:ext>
            </a:extLst>
          </p:cNvPr>
          <p:cNvCxnSpPr>
            <a:cxnSpLocks/>
          </p:cNvCxnSpPr>
          <p:nvPr/>
        </p:nvCxnSpPr>
        <p:spPr>
          <a:xfrm>
            <a:off x="8912679" y="9707222"/>
            <a:ext cx="929656" cy="895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Elipse 112">
            <a:extLst>
              <a:ext uri="{FF2B5EF4-FFF2-40B4-BE49-F238E27FC236}">
                <a16:creationId xmlns:a16="http://schemas.microsoft.com/office/drawing/2014/main" id="{07A6B3B7-6990-45F3-9EE7-E2FC3D4B4FE2}"/>
              </a:ext>
            </a:extLst>
          </p:cNvPr>
          <p:cNvSpPr/>
          <p:nvPr/>
        </p:nvSpPr>
        <p:spPr>
          <a:xfrm>
            <a:off x="9836667" y="10428451"/>
            <a:ext cx="412574" cy="451954"/>
          </a:xfrm>
          <a:prstGeom prst="ellipse">
            <a:avLst/>
          </a:prstGeom>
          <a:gradFill flip="none" rotWithShape="1">
            <a:gsLst>
              <a:gs pos="53000">
                <a:schemeClr val="accent1">
                  <a:lumMod val="50000"/>
                </a:schemeClr>
              </a:gs>
              <a:gs pos="100000">
                <a:schemeClr val="bg1"/>
              </a:gs>
              <a:gs pos="54000">
                <a:schemeClr val="bg1"/>
              </a:gs>
            </a:gsLst>
            <a:lin ang="10800000" scaled="0"/>
            <a:tileRect/>
          </a:gra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14" name="Rectángulo 113">
            <a:extLst>
              <a:ext uri="{FF2B5EF4-FFF2-40B4-BE49-F238E27FC236}">
                <a16:creationId xmlns:a16="http://schemas.microsoft.com/office/drawing/2014/main" id="{50376DFD-E452-44CC-AE4F-44428F0843D9}"/>
              </a:ext>
            </a:extLst>
          </p:cNvPr>
          <p:cNvSpPr/>
          <p:nvPr/>
        </p:nvSpPr>
        <p:spPr>
          <a:xfrm>
            <a:off x="10376622" y="11090862"/>
            <a:ext cx="2032000" cy="3338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/>
                </a:solidFill>
              </a:rPr>
              <a:t>Id_evento2.2</a:t>
            </a:r>
            <a:endParaRPr lang="es-EC" sz="1600" dirty="0">
              <a:solidFill>
                <a:schemeClr val="tx1"/>
              </a:solidFill>
            </a:endParaRPr>
          </a:p>
        </p:txBody>
      </p:sp>
      <p:cxnSp>
        <p:nvCxnSpPr>
          <p:cNvPr id="115" name="Conector recto 114">
            <a:extLst>
              <a:ext uri="{FF2B5EF4-FFF2-40B4-BE49-F238E27FC236}">
                <a16:creationId xmlns:a16="http://schemas.microsoft.com/office/drawing/2014/main" id="{7B0AEC95-E430-453D-A3E7-5E031E55CE53}"/>
              </a:ext>
            </a:extLst>
          </p:cNvPr>
          <p:cNvCxnSpPr>
            <a:cxnSpLocks/>
          </p:cNvCxnSpPr>
          <p:nvPr/>
        </p:nvCxnSpPr>
        <p:spPr>
          <a:xfrm>
            <a:off x="8654838" y="9982788"/>
            <a:ext cx="1252813" cy="1163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Elipse 115">
            <a:extLst>
              <a:ext uri="{FF2B5EF4-FFF2-40B4-BE49-F238E27FC236}">
                <a16:creationId xmlns:a16="http://schemas.microsoft.com/office/drawing/2014/main" id="{A384E8A7-29C0-4269-8B7C-25F4D58F7E16}"/>
              </a:ext>
            </a:extLst>
          </p:cNvPr>
          <p:cNvSpPr/>
          <p:nvPr/>
        </p:nvSpPr>
        <p:spPr>
          <a:xfrm>
            <a:off x="9901983" y="10972737"/>
            <a:ext cx="412574" cy="451954"/>
          </a:xfrm>
          <a:prstGeom prst="ellipse">
            <a:avLst/>
          </a:prstGeom>
          <a:gradFill flip="none" rotWithShape="1">
            <a:gsLst>
              <a:gs pos="53000">
                <a:schemeClr val="accent1">
                  <a:lumMod val="50000"/>
                </a:schemeClr>
              </a:gs>
              <a:gs pos="100000">
                <a:schemeClr val="bg1"/>
              </a:gs>
              <a:gs pos="54000">
                <a:schemeClr val="bg1"/>
              </a:gs>
            </a:gsLst>
            <a:lin ang="10800000" scaled="0"/>
            <a:tileRect/>
          </a:gra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cxnSp>
        <p:nvCxnSpPr>
          <p:cNvPr id="117" name="Conector recto 116">
            <a:extLst>
              <a:ext uri="{FF2B5EF4-FFF2-40B4-BE49-F238E27FC236}">
                <a16:creationId xmlns:a16="http://schemas.microsoft.com/office/drawing/2014/main" id="{D2F1D876-FB2F-4C4D-9793-1674291311D5}"/>
              </a:ext>
            </a:extLst>
          </p:cNvPr>
          <p:cNvCxnSpPr>
            <a:stCxn id="95" idx="1"/>
          </p:cNvCxnSpPr>
          <p:nvPr/>
        </p:nvCxnSpPr>
        <p:spPr>
          <a:xfrm flipH="1" flipV="1">
            <a:off x="6414868" y="6858000"/>
            <a:ext cx="1043093" cy="529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ector recto 117">
            <a:extLst>
              <a:ext uri="{FF2B5EF4-FFF2-40B4-BE49-F238E27FC236}">
                <a16:creationId xmlns:a16="http://schemas.microsoft.com/office/drawing/2014/main" id="{BFD42735-6A0D-403D-A240-3898762942A0}"/>
              </a:ext>
            </a:extLst>
          </p:cNvPr>
          <p:cNvCxnSpPr>
            <a:stCxn id="95" idx="1"/>
          </p:cNvCxnSpPr>
          <p:nvPr/>
        </p:nvCxnSpPr>
        <p:spPr>
          <a:xfrm flipH="1">
            <a:off x="6443003" y="7387252"/>
            <a:ext cx="1014958" cy="3640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Elipse 118">
            <a:extLst>
              <a:ext uri="{FF2B5EF4-FFF2-40B4-BE49-F238E27FC236}">
                <a16:creationId xmlns:a16="http://schemas.microsoft.com/office/drawing/2014/main" id="{98563270-FCFC-4BD6-82B1-F6063E70AEEC}"/>
              </a:ext>
            </a:extLst>
          </p:cNvPr>
          <p:cNvSpPr/>
          <p:nvPr/>
        </p:nvSpPr>
        <p:spPr>
          <a:xfrm>
            <a:off x="6002294" y="6549734"/>
            <a:ext cx="412574" cy="451954"/>
          </a:xfrm>
          <a:prstGeom prst="ellipse">
            <a:avLst/>
          </a:prstGeom>
          <a:gradFill flip="none" rotWithShape="1">
            <a:gsLst>
              <a:gs pos="53000">
                <a:schemeClr val="accent1">
                  <a:lumMod val="50000"/>
                </a:schemeClr>
              </a:gs>
              <a:gs pos="100000">
                <a:schemeClr val="bg1"/>
              </a:gs>
              <a:gs pos="54000">
                <a:schemeClr val="bg1"/>
              </a:gs>
            </a:gsLst>
            <a:lin ang="10800000" scaled="0"/>
            <a:tileRect/>
          </a:gra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20" name="Elipse 119">
            <a:extLst>
              <a:ext uri="{FF2B5EF4-FFF2-40B4-BE49-F238E27FC236}">
                <a16:creationId xmlns:a16="http://schemas.microsoft.com/office/drawing/2014/main" id="{5FB65343-C254-4FA6-B179-EFDEE3C66B4B}"/>
              </a:ext>
            </a:extLst>
          </p:cNvPr>
          <p:cNvSpPr/>
          <p:nvPr/>
        </p:nvSpPr>
        <p:spPr>
          <a:xfrm>
            <a:off x="6033860" y="7469541"/>
            <a:ext cx="412574" cy="451954"/>
          </a:xfrm>
          <a:prstGeom prst="ellipse">
            <a:avLst/>
          </a:prstGeom>
          <a:gradFill flip="none" rotWithShape="1">
            <a:gsLst>
              <a:gs pos="53000">
                <a:schemeClr val="accent1">
                  <a:lumMod val="50000"/>
                </a:schemeClr>
              </a:gs>
              <a:gs pos="100000">
                <a:schemeClr val="bg1"/>
              </a:gs>
              <a:gs pos="54000">
                <a:schemeClr val="bg1"/>
              </a:gs>
            </a:gsLst>
            <a:lin ang="10800000" scaled="0"/>
            <a:tileRect/>
          </a:gra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21" name="Rectángulo 120">
            <a:extLst>
              <a:ext uri="{FF2B5EF4-FFF2-40B4-BE49-F238E27FC236}">
                <a16:creationId xmlns:a16="http://schemas.microsoft.com/office/drawing/2014/main" id="{4EC0F8B4-70B1-4884-BF1C-69D87A072305}"/>
              </a:ext>
            </a:extLst>
          </p:cNvPr>
          <p:cNvSpPr/>
          <p:nvPr/>
        </p:nvSpPr>
        <p:spPr>
          <a:xfrm>
            <a:off x="3952317" y="6605968"/>
            <a:ext cx="2032000" cy="3338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/>
                </a:solidFill>
              </a:rPr>
              <a:t>Id_evento1.3</a:t>
            </a:r>
            <a:endParaRPr lang="es-EC" sz="1600" dirty="0">
              <a:solidFill>
                <a:schemeClr val="tx1"/>
              </a:solidFill>
            </a:endParaRPr>
          </a:p>
        </p:txBody>
      </p:sp>
      <p:sp>
        <p:nvSpPr>
          <p:cNvPr id="122" name="Rectángulo 121">
            <a:extLst>
              <a:ext uri="{FF2B5EF4-FFF2-40B4-BE49-F238E27FC236}">
                <a16:creationId xmlns:a16="http://schemas.microsoft.com/office/drawing/2014/main" id="{E985583F-53F3-4FDC-A644-5F684DC92F14}"/>
              </a:ext>
            </a:extLst>
          </p:cNvPr>
          <p:cNvSpPr/>
          <p:nvPr/>
        </p:nvSpPr>
        <p:spPr>
          <a:xfrm>
            <a:off x="3952317" y="7514729"/>
            <a:ext cx="2032000" cy="3338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/>
                </a:solidFill>
              </a:rPr>
              <a:t>Id_evento2.3</a:t>
            </a:r>
            <a:endParaRPr lang="es-EC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295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</TotalTime>
  <Words>718</Words>
  <Application>Microsoft Office PowerPoint</Application>
  <PresentationFormat>Panorámica</PresentationFormat>
  <Paragraphs>140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Open Sans</vt:lpstr>
      <vt:lpstr>Times New Roman</vt:lpstr>
      <vt:lpstr>Office Theme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Andrés.G</dc:creator>
  <cp:lastModifiedBy>Andrés.G</cp:lastModifiedBy>
  <cp:revision>2</cp:revision>
  <dcterms:created xsi:type="dcterms:W3CDTF">2020-08-14T22:53:40Z</dcterms:created>
  <dcterms:modified xsi:type="dcterms:W3CDTF">2020-08-15T00:38:45Z</dcterms:modified>
</cp:coreProperties>
</file>