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7" r:id="rId5"/>
    <p:sldId id="268" r:id="rId6"/>
    <p:sldId id="267" r:id="rId7"/>
    <p:sldId id="269" r:id="rId8"/>
    <p:sldId id="270" r:id="rId9"/>
    <p:sldId id="259" r:id="rId10"/>
    <p:sldId id="261" r:id="rId11"/>
    <p:sldId id="271" r:id="rId12"/>
    <p:sldId id="265" r:id="rId13"/>
  </p:sldIdLst>
  <p:sldSz cx="12188825" cy="6858000"/>
  <p:notesSz cx="6858000" cy="9144000"/>
  <p:defaultTextStyle>
    <a:defPPr rtl="0">
      <a:defRPr lang="es-e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395" autoAdjust="0"/>
  </p:normalViewPr>
  <p:slideViewPr>
    <p:cSldViewPr>
      <p:cViewPr varScale="1">
        <p:scale>
          <a:sx n="72" d="100"/>
          <a:sy n="72" d="100"/>
        </p:scale>
        <p:origin x="660" y="9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478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8F1D84B-F747-4821-8617-FBD61E8F4308}" type="datetime1">
              <a:rPr lang="es-ES" smtClean="0"/>
              <a:t>30/06/2021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A87C823-BB9F-45DA-99AB-416A32E1B948}" type="datetime1">
              <a:rPr lang="es-ES" noProof="0" smtClean="0"/>
              <a:pPr/>
              <a:t>30/06/2021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8672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451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1317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1764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noProof="0" smtClean="0"/>
              <a:pPr/>
              <a:t>6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51806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noProof="0" smtClean="0"/>
              <a:pPr/>
              <a:t>7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358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3865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c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íne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b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0" name="Forma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  <a:endParaRPr lang="es-ES" noProof="0" dirty="0"/>
          </a:p>
        </p:txBody>
      </p:sp>
      <p:sp>
        <p:nvSpPr>
          <p:cNvPr id="22" name="Marcador de posición de fech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42E67D-14C0-4ED9-A218-9C14494A6A84}" type="datetime1">
              <a:rPr lang="es-ES" noProof="0" smtClean="0"/>
              <a:pPr/>
              <a:t>30/06/2021</a:t>
            </a:fld>
            <a:endParaRPr lang="es-ES" noProof="0" dirty="0"/>
          </a:p>
        </p:txBody>
      </p:sp>
      <p:sp>
        <p:nvSpPr>
          <p:cNvPr id="23" name="Marcador de posición de pie de pá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4" name="Marcador de posición de número de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0A1DB83-C382-4684-8887-65A03EA4FFF0}" type="datetime1">
              <a:rPr lang="es-ES" noProof="0" smtClean="0"/>
              <a:pPr/>
              <a:t>30/06/2021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E81D3-9B82-44CA-B1F9-FCEFDC87935B}" type="datetime1">
              <a:rPr lang="es-ES" noProof="0" smtClean="0"/>
              <a:pPr/>
              <a:t>30/06/2021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E48AAE-5AE8-418A-A225-B506C222F2F9}" type="datetime1">
              <a:rPr lang="es-ES" noProof="0" smtClean="0"/>
              <a:pPr/>
              <a:t>30/06/2021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c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el estilo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1D35CA-82F5-4AD4-B9EC-66E805B73542}" type="datetime1">
              <a:rPr lang="es-ES" noProof="0" smtClean="0"/>
              <a:pPr/>
              <a:t>30/06/2021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4CCE92-710B-4678-B1B1-EFCAA5CDF075}" type="datetime1">
              <a:rPr lang="es-ES" noProof="0" smtClean="0"/>
              <a:pPr/>
              <a:t>30/06/2021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/>
              <a:t>Editar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/>
              <a:t>Editar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FB0F2C-25D9-4D7E-B43A-29A2E16C960D}" type="datetime1">
              <a:rPr lang="es-ES" noProof="0" smtClean="0"/>
              <a:pPr/>
              <a:t>30/06/2021</a:t>
            </a:fld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34687D-B11B-47A5-95F6-B79DA932A6DF}" type="datetime1">
              <a:rPr lang="es-ES" noProof="0" smtClean="0"/>
              <a:pPr/>
              <a:t>30/06/2021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3C656DE-1E46-4450-9484-A739B4FADFBC}" type="datetime1">
              <a:rPr lang="es-ES" noProof="0" smtClean="0"/>
              <a:pPr/>
              <a:t>30/06/2021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A77F8B-D469-4ECD-B91E-3B01AD692331}" type="datetime1">
              <a:rPr lang="es-ES" noProof="0" smtClean="0"/>
              <a:pPr/>
              <a:t>30/06/2021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9BA7B1C-709E-4257-93A5-EC2F0807D42F}" type="datetime1">
              <a:rPr lang="es-ES" noProof="0" smtClean="0"/>
              <a:pPr/>
              <a:t>30/06/2021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íneas a la izqui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b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4" name="Forma lib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83AD5-F5AF-4BDC-901E-85A05CCFFAAA}" type="datetime1">
              <a:rPr lang="es-ES" noProof="0" smtClean="0"/>
              <a:pPr/>
              <a:t>30/06/2021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microsoft.com/office/2007/relationships/hdphoto" Target="../media/hdphoto6.wdp"/><Relationship Id="rId1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13.png"/><Relationship Id="rId1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6" Type="http://schemas.microsoft.com/office/2007/relationships/hdphoto" Target="../media/hdphoto7.wdp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microsoft.com/office/2007/relationships/hdphoto" Target="../media/hdphoto3.wdp"/><Relationship Id="rId15" Type="http://schemas.openxmlformats.org/officeDocument/2006/relationships/image" Target="../media/image15.png"/><Relationship Id="rId10" Type="http://schemas.microsoft.com/office/2007/relationships/hdphoto" Target="../media/hdphoto5.wdp"/><Relationship Id="rId4" Type="http://schemas.openxmlformats.org/officeDocument/2006/relationships/image" Target="../media/image8.png"/><Relationship Id="rId9" Type="http://schemas.openxmlformats.org/officeDocument/2006/relationships/image" Target="../media/image11.png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413892" y="4005064"/>
            <a:ext cx="8735325" cy="1752600"/>
          </a:xfrm>
          <a:ln>
            <a:noFill/>
          </a:ln>
        </p:spPr>
        <p:txBody>
          <a:bodyPr rtlCol="0"/>
          <a:lstStyle/>
          <a:p>
            <a:pPr rtl="0"/>
            <a:r>
              <a:rPr lang="es-ES" b="1" dirty="0">
                <a:ln>
                  <a:solidFill>
                    <a:schemeClr val="tx1">
                      <a:lumMod val="85000"/>
                      <a:alpha val="81000"/>
                    </a:schemeClr>
                  </a:solidFill>
                </a:ln>
                <a:effectLst>
                  <a:outerShdw blurRad="50800" dist="50800" dir="5400000" sx="15000" sy="15000" algn="ctr" rotWithShape="0">
                    <a:srgbClr val="000000">
                      <a:alpha val="43137"/>
                    </a:srgbClr>
                  </a:outerShdw>
                </a:effectLst>
              </a:rPr>
              <a:t>Ficha: 2026120</a:t>
            </a:r>
          </a:p>
          <a:p>
            <a:pPr rtl="0"/>
            <a:r>
              <a:rPr lang="es-ES" b="1" dirty="0">
                <a:ln>
                  <a:solidFill>
                    <a:schemeClr val="tx1">
                      <a:lumMod val="85000"/>
                      <a:alpha val="81000"/>
                    </a:schemeClr>
                  </a:solidFill>
                </a:ln>
                <a:effectLst>
                  <a:outerShdw blurRad="50800" dist="50800" dir="5400000" sx="15000" sy="15000" algn="ctr" rotWithShape="0">
                    <a:srgbClr val="000000">
                      <a:alpha val="43137"/>
                    </a:srgbClr>
                  </a:outerShdw>
                </a:effectLst>
              </a:rPr>
              <a:t>CBA SENA</a:t>
            </a:r>
          </a:p>
          <a:p>
            <a:pPr rtl="0"/>
            <a:r>
              <a:rPr lang="es-ES" b="1" dirty="0">
                <a:ln>
                  <a:solidFill>
                    <a:schemeClr val="tx1">
                      <a:lumMod val="85000"/>
                      <a:alpha val="81000"/>
                    </a:schemeClr>
                  </a:solidFill>
                </a:ln>
                <a:effectLst>
                  <a:outerShdw blurRad="50800" dist="50800" dir="5400000" sx="15000" sy="15000" algn="ctr" rotWithShape="0">
                    <a:srgbClr val="000000">
                      <a:alpha val="43137"/>
                    </a:srgbClr>
                  </a:outerShdw>
                </a:effectLst>
              </a:rPr>
              <a:t>2021</a:t>
            </a:r>
          </a:p>
        </p:txBody>
      </p:sp>
      <p:grpSp>
        <p:nvGrpSpPr>
          <p:cNvPr id="7" name="Grupo 6"/>
          <p:cNvGrpSpPr/>
          <p:nvPr/>
        </p:nvGrpSpPr>
        <p:grpSpPr>
          <a:xfrm>
            <a:off x="1413892" y="980728"/>
            <a:ext cx="9721080" cy="1334803"/>
            <a:chOff x="1485900" y="1039283"/>
            <a:chExt cx="9721080" cy="1334803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5900" y="1046139"/>
              <a:ext cx="9622805" cy="1327947"/>
            </a:xfrm>
            <a:prstGeom prst="rect">
              <a:avLst/>
            </a:prstGeom>
          </p:spPr>
        </p:pic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4496" y="1039283"/>
              <a:ext cx="9672484" cy="1334803"/>
            </a:xfrm>
            <a:prstGeom prst="rect">
              <a:avLst/>
            </a:prstGeom>
          </p:spPr>
        </p:pic>
      </p:grpSp>
      <p:pic>
        <p:nvPicPr>
          <p:cNvPr id="1026" name="Picture 2" descr="JENNY VICTORIA - GESTIÓN EMPRESARIAL: LOGO DEL SEN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8948" y="5446769"/>
            <a:ext cx="1115248" cy="144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4400" b="1" dirty="0"/>
              <a:t>Integrantes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es-ES" sz="3600" dirty="0"/>
              <a:t>Jefferson Stiven Pulido Marquez</a:t>
            </a:r>
          </a:p>
          <a:p>
            <a:pPr rtl="0"/>
            <a:endParaRPr lang="es-ES" sz="3600" dirty="0"/>
          </a:p>
          <a:p>
            <a:pPr rtl="0"/>
            <a:r>
              <a:rPr lang="es-ES" sz="3600" dirty="0"/>
              <a:t>Andrés Felipe Olmos Rojas</a:t>
            </a:r>
          </a:p>
          <a:p>
            <a:pPr rtl="0"/>
            <a:endParaRPr lang="es-ES" sz="3600" dirty="0"/>
          </a:p>
          <a:p>
            <a:pPr rtl="0"/>
            <a:r>
              <a:rPr lang="es-ES" sz="3600" dirty="0"/>
              <a:t>Santiago Monrroy</a:t>
            </a:r>
          </a:p>
          <a:p>
            <a:pPr rtl="0"/>
            <a:endParaRPr lang="es-ES" sz="3600" dirty="0"/>
          </a:p>
          <a:p>
            <a:pPr rtl="0"/>
            <a:r>
              <a:rPr lang="es-ES" sz="3600" dirty="0"/>
              <a:t>Juan David Páez Montes</a:t>
            </a:r>
          </a:p>
        </p:txBody>
      </p:sp>
      <p:pic>
        <p:nvPicPr>
          <p:cNvPr id="4" name="Picture 2" descr="JENNY VICTORIA - GESTIÓN EMPRESARIAL: LOGO DEL SENA">
            <a:extLst>
              <a:ext uri="{FF2B5EF4-FFF2-40B4-BE49-F238E27FC236}">
                <a16:creationId xmlns:a16="http://schemas.microsoft.com/office/drawing/2014/main" id="{6670AEC0-75AC-4D9E-97AC-6F2E031EC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8948" y="5446769"/>
            <a:ext cx="1115248" cy="144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4400" b="1" dirty="0"/>
              <a:t>Problemática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El campo </a:t>
            </a:r>
            <a:r>
              <a:rPr lang="es-ES" dirty="0">
                <a:solidFill>
                  <a:srgbClr val="FFFF00"/>
                </a:solidFill>
              </a:rPr>
              <a:t>Col</a:t>
            </a:r>
            <a:r>
              <a:rPr lang="es-ES" dirty="0">
                <a:solidFill>
                  <a:srgbClr val="0070C0"/>
                </a:solidFill>
              </a:rPr>
              <a:t>omb</a:t>
            </a:r>
            <a:r>
              <a:rPr lang="es-ES" dirty="0">
                <a:solidFill>
                  <a:srgbClr val="FF0000"/>
                </a:solidFill>
              </a:rPr>
              <a:t>iano</a:t>
            </a:r>
            <a:r>
              <a:rPr lang="es-ES" dirty="0"/>
              <a:t> se ve muy perjudicado hace varios años debido a los siguientes factores:</a:t>
            </a:r>
          </a:p>
          <a:p>
            <a:pPr marL="0" indent="0" algn="just">
              <a:buNone/>
            </a:pPr>
            <a:endParaRPr lang="es-ES" dirty="0"/>
          </a:p>
          <a:p>
            <a:pPr algn="just"/>
            <a:r>
              <a:rPr lang="es-ES" dirty="0"/>
              <a:t>El comercio esta afectado debido a importaciones de productos extranjeros.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Intermediación de terceros entre campesinos y consumidores finales, así dando menos ganancia a quien tiene el merito de la producción.</a:t>
            </a:r>
            <a:endParaRPr lang="es-CO" dirty="0"/>
          </a:p>
        </p:txBody>
      </p:sp>
      <p:pic>
        <p:nvPicPr>
          <p:cNvPr id="4" name="Picture 2" descr="JENNY VICTORIA - GESTIÓN EMPRESARIAL: LOGO DEL SENA">
            <a:extLst>
              <a:ext uri="{FF2B5EF4-FFF2-40B4-BE49-F238E27FC236}">
                <a16:creationId xmlns:a16="http://schemas.microsoft.com/office/drawing/2014/main" id="{88D151BE-828F-4EE6-9CE2-3C707A478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942" y="5512781"/>
            <a:ext cx="1064254" cy="1377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4400" b="1" dirty="0"/>
              <a:t>Objetivo General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18883" y="1788342"/>
            <a:ext cx="10360501" cy="4465320"/>
          </a:xfrm>
        </p:spPr>
        <p:txBody>
          <a:bodyPr rtlCol="0">
            <a:normAutofit/>
          </a:bodyPr>
          <a:lstStyle/>
          <a:p>
            <a:pPr marL="0" indent="0" algn="just">
              <a:buNone/>
            </a:pPr>
            <a:r>
              <a:rPr lang="es-ES" sz="3200" dirty="0"/>
              <a:t>Implementar nuestra plataforma </a:t>
            </a:r>
            <a:r>
              <a:rPr lang="es-ES" sz="3200" dirty="0" err="1"/>
              <a:t>GreenGround</a:t>
            </a:r>
            <a:r>
              <a:rPr lang="es-ES" sz="3200" dirty="0"/>
              <a:t> al agro </a:t>
            </a:r>
            <a:r>
              <a:rPr lang="es-ES" sz="3200" dirty="0">
                <a:solidFill>
                  <a:srgbClr val="FFFF00"/>
                </a:solidFill>
              </a:rPr>
              <a:t>Col</a:t>
            </a:r>
            <a:r>
              <a:rPr lang="es-ES" sz="3200" dirty="0">
                <a:solidFill>
                  <a:srgbClr val="0070C0"/>
                </a:solidFill>
              </a:rPr>
              <a:t>omb</a:t>
            </a:r>
            <a:r>
              <a:rPr lang="es-ES" sz="3200" dirty="0">
                <a:solidFill>
                  <a:srgbClr val="FF0000"/>
                </a:solidFill>
              </a:rPr>
              <a:t>iano</a:t>
            </a:r>
            <a:r>
              <a:rPr lang="es-ES" sz="3200" dirty="0"/>
              <a:t>, la plataforma eliminara intermediarios entre campesinos y consumidores finales, esto con el fin de ayudar directamente a los campesinos, puedan obtener mayores ingresos y el mercado de agricultor tenga mayor tráfico de clientes. Además de implementar el E-Commerce al agro industria. </a:t>
            </a:r>
          </a:p>
        </p:txBody>
      </p:sp>
      <p:sp>
        <p:nvSpPr>
          <p:cNvPr id="6" name="Flecha abajo 5"/>
          <p:cNvSpPr/>
          <p:nvPr/>
        </p:nvSpPr>
        <p:spPr>
          <a:xfrm rot="10800000">
            <a:off x="7966620" y="5229200"/>
            <a:ext cx="487367" cy="1008112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800"/>
          </a:p>
        </p:txBody>
      </p:sp>
      <p:pic>
        <p:nvPicPr>
          <p:cNvPr id="2050" name="Picture 2" descr="Signo de dólar, signo de dólar, signo de dólar dorado png | PNGEg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22" b="74520" l="9483" r="8994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2" t="122" b="20936"/>
          <a:stretch/>
        </p:blipFill>
        <p:spPr bwMode="auto">
          <a:xfrm>
            <a:off x="8326660" y="4869160"/>
            <a:ext cx="1355588" cy="176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echa abajo 9"/>
          <p:cNvSpPr/>
          <p:nvPr/>
        </p:nvSpPr>
        <p:spPr>
          <a:xfrm>
            <a:off x="4942284" y="5229201"/>
            <a:ext cx="487367" cy="100811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80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563" b="96680" l="9961" r="90625">
                        <a14:foregroundMark x1="54102" y1="69141" x2="57813" y2="74805"/>
                        <a14:foregroundMark x1="19141" y1="91602" x2="22461" y2="919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81361" y="4869160"/>
            <a:ext cx="1776245" cy="1776245"/>
          </a:xfrm>
          <a:prstGeom prst="rect">
            <a:avLst/>
          </a:prstGeom>
        </p:spPr>
      </p:pic>
      <p:pic>
        <p:nvPicPr>
          <p:cNvPr id="8" name="Picture 2" descr="JENNY VICTORIA - GESTIÓN EMPRESARIAL: LOGO DEL SENA">
            <a:extLst>
              <a:ext uri="{FF2B5EF4-FFF2-40B4-BE49-F238E27FC236}">
                <a16:creationId xmlns:a16="http://schemas.microsoft.com/office/drawing/2014/main" id="{09D112F8-1748-4DC9-8155-81C26A764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8948" y="5446769"/>
            <a:ext cx="1115248" cy="144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3" y="0"/>
            <a:ext cx="10360501" cy="1223963"/>
          </a:xfrm>
        </p:spPr>
        <p:txBody>
          <a:bodyPr rtlCol="0">
            <a:normAutofit/>
          </a:bodyPr>
          <a:lstStyle/>
          <a:p>
            <a:r>
              <a:rPr lang="es-ES" sz="4800" b="1" dirty="0"/>
              <a:t>Base de Datos</a:t>
            </a:r>
            <a:endParaRPr lang="es-ES" sz="4800" dirty="0"/>
          </a:p>
        </p:txBody>
      </p:sp>
      <p:pic>
        <p:nvPicPr>
          <p:cNvPr id="3" name="Picture 2" descr="JENNY VICTORIA - GESTIÓN EMPRESARIAL: LOGO DEL SENA">
            <a:extLst>
              <a:ext uri="{FF2B5EF4-FFF2-40B4-BE49-F238E27FC236}">
                <a16:creationId xmlns:a16="http://schemas.microsoft.com/office/drawing/2014/main" id="{482AE32F-EE42-49A8-8132-9C47F1475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8948" y="5446769"/>
            <a:ext cx="1115248" cy="144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BA8C157-D366-4E29-9D7D-9D063321B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8883" y="1317448"/>
            <a:ext cx="8628903" cy="52780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1440" y="-112088"/>
            <a:ext cx="5765379" cy="969072"/>
          </a:xfrm>
        </p:spPr>
        <p:txBody>
          <a:bodyPr rtlCol="0">
            <a:normAutofit/>
          </a:bodyPr>
          <a:lstStyle/>
          <a:p>
            <a:pPr rtl="0"/>
            <a:r>
              <a:rPr lang="es-ES" sz="4400" b="1" dirty="0"/>
              <a:t>Tecnologías Usadas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4582244" y="1162261"/>
            <a:ext cx="7416824" cy="144016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  <a:effectLst>
            <a:glow rad="38100">
              <a:schemeClr val="accent1">
                <a:alpha val="40000"/>
              </a:schemeClr>
            </a:glow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800"/>
          </a:p>
        </p:txBody>
      </p:sp>
      <p:sp>
        <p:nvSpPr>
          <p:cNvPr id="9" name="Rectángulo 8"/>
          <p:cNvSpPr/>
          <p:nvPr/>
        </p:nvSpPr>
        <p:spPr>
          <a:xfrm>
            <a:off x="1957709" y="3214280"/>
            <a:ext cx="7416824" cy="1440160"/>
          </a:xfrm>
          <a:prstGeom prst="rect">
            <a:avLst/>
          </a:prstGeom>
          <a:solidFill>
            <a:srgbClr val="92D050"/>
          </a:solidFill>
          <a:ln>
            <a:solidFill>
              <a:schemeClr val="accent1">
                <a:shade val="50000"/>
              </a:schemeClr>
            </a:solidFill>
          </a:ln>
          <a:effectLst>
            <a:glow rad="38100">
              <a:schemeClr val="accent1">
                <a:alpha val="40000"/>
              </a:schemeClr>
            </a:glow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800"/>
          </a:p>
        </p:txBody>
      </p:sp>
      <p:sp>
        <p:nvSpPr>
          <p:cNvPr id="10" name="Rectángulo 9"/>
          <p:cNvSpPr/>
          <p:nvPr/>
        </p:nvSpPr>
        <p:spPr>
          <a:xfrm>
            <a:off x="189756" y="5272553"/>
            <a:ext cx="2756940" cy="1440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  <a:effectLst>
            <a:glow rad="38100">
              <a:schemeClr val="accent1">
                <a:alpha val="40000"/>
              </a:schemeClr>
            </a:glow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800"/>
          </a:p>
        </p:txBody>
      </p:sp>
      <p:sp>
        <p:nvSpPr>
          <p:cNvPr id="14" name="Rectángulo 13"/>
          <p:cNvSpPr/>
          <p:nvPr/>
        </p:nvSpPr>
        <p:spPr>
          <a:xfrm>
            <a:off x="189756" y="4629554"/>
            <a:ext cx="274363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Plataformas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2204528" y="2571281"/>
            <a:ext cx="303050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Transversales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408289" y="480167"/>
            <a:ext cx="556177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Tecnologías Programadas</a:t>
            </a:r>
          </a:p>
        </p:txBody>
      </p:sp>
      <p:pic>
        <p:nvPicPr>
          <p:cNvPr id="3074" name="Picture 2" descr="Archivo:Visual Studio Code 1.18 icon.svg - Wikipedia, la enciclopedia lib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710" y="3366851"/>
            <a:ext cx="1036760" cy="103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22B9BED-F57A-4B73-A42D-FC4E2CF45C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500" b="97000" l="10000" r="90000">
                        <a14:foregroundMark x1="28000" y1="86500" x2="68000" y2="88000"/>
                        <a14:foregroundMark x1="22500" y1="90000" x2="23000" y2="80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00065" y="3177943"/>
            <a:ext cx="1397492" cy="139749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22087B0-710C-4072-8636-BAA406BDC2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7652" y="3433661"/>
            <a:ext cx="1082265" cy="96563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535A5330-4B56-4D30-852F-F0CF55261E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2062" r="97938">
                        <a14:foregroundMark x1="37629" y1="24710" x2="37629" y2="24710"/>
                        <a14:foregroundMark x1="54124" y1="26255" x2="54124" y2="26255"/>
                        <a14:foregroundMark x1="28866" y1="40541" x2="28866" y2="40541"/>
                        <a14:foregroundMark x1="34021" y1="49421" x2="34021" y2="49421"/>
                        <a14:foregroundMark x1="37629" y1="55985" x2="37629" y2="55985"/>
                        <a14:foregroundMark x1="80412" y1="44788" x2="80412" y2="44788"/>
                        <a14:foregroundMark x1="23711" y1="63320" x2="23711" y2="63320"/>
                        <a14:foregroundMark x1="72165" y1="66023" x2="72165" y2="66023"/>
                        <a14:foregroundMark x1="61340" y1="83784" x2="61340" y2="83784"/>
                        <a14:foregroundMark x1="40206" y1="81467" x2="40206" y2="81467"/>
                        <a14:foregroundMark x1="22165" y1="79537" x2="22165" y2="7953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37142" y="1126052"/>
            <a:ext cx="944391" cy="1260811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709ADA90-9581-42E7-9B2E-28B23461D7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2935" r="98696">
                        <a14:foregroundMark x1="4348" y1="61159" x2="4348" y2="61159"/>
                        <a14:foregroundMark x1="5978" y1="62754" x2="5978" y2="62754"/>
                        <a14:foregroundMark x1="2935" y1="66232" x2="2935" y2="66232"/>
                        <a14:foregroundMark x1="39891" y1="68406" x2="39891" y2="68406"/>
                        <a14:foregroundMark x1="57174" y1="71594" x2="57174" y2="71594"/>
                        <a14:foregroundMark x1="83696" y1="73188" x2="83696" y2="73188"/>
                        <a14:foregroundMark x1="93696" y1="74783" x2="93696" y2="74783"/>
                        <a14:foregroundMark x1="95978" y1="74638" x2="95978" y2="74638"/>
                        <a14:foregroundMark x1="98696" y1="76087" x2="98696" y2="76087"/>
                        <a14:foregroundMark x1="94130" y1="56087" x2="94130" y2="56087"/>
                        <a14:foregroundMark x1="96196" y1="52319" x2="96196" y2="52319"/>
                        <a14:foregroundMark x1="71957" y1="24493" x2="71957" y2="2449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05770" y="1259950"/>
            <a:ext cx="1573188" cy="1179891"/>
          </a:xfrm>
          <a:prstGeom prst="rect">
            <a:avLst/>
          </a:prstGeom>
        </p:spPr>
      </p:pic>
      <p:pic>
        <p:nvPicPr>
          <p:cNvPr id="1034" name="Picture 10" descr="Símbolo de formato de archivo jsp - Iconos gratis de interfaz">
            <a:extLst>
              <a:ext uri="{FF2B5EF4-FFF2-40B4-BE49-F238E27FC236}">
                <a16:creationId xmlns:a16="http://schemas.microsoft.com/office/drawing/2014/main" id="{A3A0C196-515D-4CF4-9F41-7549DB318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0044" y="1382871"/>
            <a:ext cx="988828" cy="98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Javascript descarga gratuita de png - C# lenguaje de Programación Logo de  Microsoft Visual Studio .NET Framework - javascript icono imagen png -  imagen transparente descarga gratuita">
            <a:extLst>
              <a:ext uri="{FF2B5EF4-FFF2-40B4-BE49-F238E27FC236}">
                <a16:creationId xmlns:a16="http://schemas.microsoft.com/office/drawing/2014/main" id="{C9D27188-D2F7-4A17-8708-B7B0C8EC9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5385" b="93077" l="10000" r="90000">
                        <a14:foregroundMark x1="58462" y1="15385" x2="58462" y2="15385"/>
                        <a14:foregroundMark x1="44615" y1="14231" x2="44615" y2="14231"/>
                        <a14:foregroundMark x1="46154" y1="5769" x2="46154" y2="5769"/>
                        <a14:foregroundMark x1="56538" y1="93077" x2="56538" y2="93077"/>
                        <a14:foregroundMark x1="61923" y1="73846" x2="61923" y2="738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872" y="1229639"/>
            <a:ext cx="1331196" cy="133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ogo de CSS: la historia y el significado del logotipo, la marca y el  símbolo. | png, vector">
            <a:extLst>
              <a:ext uri="{FF2B5EF4-FFF2-40B4-BE49-F238E27FC236}">
                <a16:creationId xmlns:a16="http://schemas.microsoft.com/office/drawing/2014/main" id="{9F8385FE-8557-47E9-950A-85C3353FB2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78" r="27036"/>
          <a:stretch/>
        </p:blipFill>
        <p:spPr bwMode="auto">
          <a:xfrm>
            <a:off x="5752392" y="1199681"/>
            <a:ext cx="1071461" cy="130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ojas de estilo en cascada del logotipo html5 y css3 (prags) html5 y css3:  der meisterkurs html5, css3, javascript, diseño, texto, marca, logo png |  PNGWing">
            <a:extLst>
              <a:ext uri="{FF2B5EF4-FFF2-40B4-BE49-F238E27FC236}">
                <a16:creationId xmlns:a16="http://schemas.microsoft.com/office/drawing/2014/main" id="{D5B314B8-3C25-4132-BEDE-D74A04EADD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0" b="100000" l="0" r="42935">
                        <a14:foregroundMark x1="12174" y1="27636" x2="12174" y2="27636"/>
                        <a14:foregroundMark x1="12391" y1="26000" x2="3913" y2="22909"/>
                        <a14:foregroundMark x1="7500" y1="7091" x2="7500" y2="7091"/>
                        <a14:foregroundMark x1="15870" y1="3091" x2="15870" y2="3091"/>
                        <a14:foregroundMark x1="22935" y1="2182" x2="23370" y2="2727"/>
                        <a14:foregroundMark x1="26413" y1="6545" x2="22609" y2="2182"/>
                        <a14:foregroundMark x1="28587" y1="5273" x2="29022" y2="0"/>
                        <a14:foregroundMark x1="33587" y1="11273" x2="33696" y2="2545"/>
                        <a14:foregroundMark x1="17174" y1="9818" x2="17174" y2="909"/>
                        <a14:foregroundMark x1="10435" y1="10182" x2="10652" y2="2000"/>
                        <a14:foregroundMark x1="5870" y1="10364" x2="5543" y2="30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424"/>
          <a:stretch/>
        </p:blipFill>
        <p:spPr bwMode="auto">
          <a:xfrm>
            <a:off x="4773984" y="1237926"/>
            <a:ext cx="892137" cy="122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JENNY VICTORIA - GESTIÓN EMPRESARIAL: LOGO DEL SENA">
            <a:extLst>
              <a:ext uri="{FF2B5EF4-FFF2-40B4-BE49-F238E27FC236}">
                <a16:creationId xmlns:a16="http://schemas.microsoft.com/office/drawing/2014/main" id="{696C6764-AD77-429D-9B8D-9FC042316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8948" y="5446769"/>
            <a:ext cx="1115248" cy="144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AD751432-080D-4794-B64C-84770A462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196" y="5446769"/>
            <a:ext cx="1196756" cy="105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218883" y="332656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es-ES" sz="4400" b="1" dirty="0"/>
              <a:t>Conclusiones</a:t>
            </a:r>
          </a:p>
        </p:txBody>
      </p:sp>
      <p:sp>
        <p:nvSpPr>
          <p:cNvPr id="10" name="Marcador de posición de contenido 9"/>
          <p:cNvSpPr>
            <a:spLocks noGrp="1"/>
          </p:cNvSpPr>
          <p:nvPr>
            <p:ph sz="half" idx="2"/>
          </p:nvPr>
        </p:nvSpPr>
        <p:spPr>
          <a:xfrm>
            <a:off x="1218883" y="1916832"/>
            <a:ext cx="10132113" cy="4471392"/>
          </a:xfrm>
        </p:spPr>
        <p:txBody>
          <a:bodyPr rtlCol="0"/>
          <a:lstStyle/>
          <a:p>
            <a:pPr marL="0" indent="0" algn="just">
              <a:buNone/>
            </a:pPr>
            <a:r>
              <a:rPr lang="es-ES" sz="3600" dirty="0"/>
              <a:t>En el transcurso del desarrollo se evidencio el aumento de la problemática por los desordenes sociales, pandemia desplegada por el COVID-19 y demás circunstancias que aumentaron las perdidas para el agro </a:t>
            </a:r>
            <a:r>
              <a:rPr lang="es-ES" sz="3600" dirty="0">
                <a:solidFill>
                  <a:srgbClr val="FFFF00"/>
                </a:solidFill>
              </a:rPr>
              <a:t>Col</a:t>
            </a:r>
            <a:r>
              <a:rPr lang="es-ES" sz="3600" dirty="0">
                <a:solidFill>
                  <a:srgbClr val="0070C0"/>
                </a:solidFill>
              </a:rPr>
              <a:t>omb</a:t>
            </a:r>
            <a:r>
              <a:rPr lang="es-ES" sz="3600" dirty="0">
                <a:solidFill>
                  <a:srgbClr val="FF0000"/>
                </a:solidFill>
              </a:rPr>
              <a:t>iano</a:t>
            </a:r>
            <a:r>
              <a:rPr lang="es-ES" sz="3600" dirty="0"/>
              <a:t>, a lo cual, el gobierno nacional publico un sistema para ayuda al Campesino, evidenciando que el E-Commerce es la solución mas viable a este problema.</a:t>
            </a:r>
          </a:p>
        </p:txBody>
      </p:sp>
      <p:pic>
        <p:nvPicPr>
          <p:cNvPr id="12" name="Picture 2" descr="JENNY VICTORIA - GESTIÓN EMPRESARIAL: LOGO DEL SENA">
            <a:extLst>
              <a:ext uri="{FF2B5EF4-FFF2-40B4-BE49-F238E27FC236}">
                <a16:creationId xmlns:a16="http://schemas.microsoft.com/office/drawing/2014/main" id="{06333352-4090-46DD-A3AA-C1E2CBE82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8948" y="5446769"/>
            <a:ext cx="1115248" cy="144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003BBF4E-3CB9-4278-8EBA-FB1E565B241A}"/>
              </a:ext>
            </a:extLst>
          </p:cNvPr>
          <p:cNvSpPr/>
          <p:nvPr/>
        </p:nvSpPr>
        <p:spPr>
          <a:xfrm>
            <a:off x="2610445" y="2028616"/>
            <a:ext cx="6967933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8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Demostración </a:t>
            </a:r>
          </a:p>
          <a:p>
            <a:pPr algn="ctr"/>
            <a:r>
              <a:rPr lang="es-ES" sz="8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Sistema</a:t>
            </a:r>
          </a:p>
        </p:txBody>
      </p:sp>
      <p:pic>
        <p:nvPicPr>
          <p:cNvPr id="8" name="Picture 2" descr="JENNY VICTORIA - GESTIÓN EMPRESARIAL: LOGO DEL SENA">
            <a:extLst>
              <a:ext uri="{FF2B5EF4-FFF2-40B4-BE49-F238E27FC236}">
                <a16:creationId xmlns:a16="http://schemas.microsoft.com/office/drawing/2014/main" id="{149C02E2-0B13-47A5-A626-DBEACD3B6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8948" y="5446769"/>
            <a:ext cx="1115248" cy="144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74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B1AD5A61-F6EF-44BC-90A8-4AE4483A4F56}"/>
              </a:ext>
            </a:extLst>
          </p:cNvPr>
          <p:cNvSpPr/>
          <p:nvPr/>
        </p:nvSpPr>
        <p:spPr>
          <a:xfrm>
            <a:off x="2329182" y="2705725"/>
            <a:ext cx="7530459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8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Muchas Gracias</a:t>
            </a:r>
          </a:p>
        </p:txBody>
      </p:sp>
      <p:pic>
        <p:nvPicPr>
          <p:cNvPr id="8" name="Picture 2" descr="JENNY VICTORIA - GESTIÓN EMPRESARIAL: LOGO DEL SENA">
            <a:extLst>
              <a:ext uri="{FF2B5EF4-FFF2-40B4-BE49-F238E27FC236}">
                <a16:creationId xmlns:a16="http://schemas.microsoft.com/office/drawing/2014/main" id="{C0C7CAF7-5C7D-4E63-9C19-4852A9F82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8948" y="5446769"/>
            <a:ext cx="1115248" cy="144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C445107-86FC-4AE8-920A-FA6C4A09CBF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9047" y="298610"/>
            <a:ext cx="1212548" cy="121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í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60_TF02787990_TF02787990.potx" id="{711CCDD4-BD90-4388-A31E-EA977055FCFF}" vid="{C5F9FE6A-8390-4E5A-B0DB-91EA047CC61C}"/>
    </a:ext>
  </a:extLst>
</a:theme>
</file>

<file path=ppt/theme/theme2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líneas de triple circuito (panorámica)</Template>
  <TotalTime>208</TotalTime>
  <Words>210</Words>
  <Application>Microsoft Office PowerPoint</Application>
  <PresentationFormat>Personalizado</PresentationFormat>
  <Paragraphs>37</Paragraphs>
  <Slides>9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Calibri</vt:lpstr>
      <vt:lpstr>Tecnología 16x9</vt:lpstr>
      <vt:lpstr>Presentación de PowerPoint</vt:lpstr>
      <vt:lpstr>Integrantes</vt:lpstr>
      <vt:lpstr>Problemática</vt:lpstr>
      <vt:lpstr>Objetivo General</vt:lpstr>
      <vt:lpstr>Base de Datos</vt:lpstr>
      <vt:lpstr>Tecnologías Usadas</vt:lpstr>
      <vt:lpstr>Conclusiones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jeffersonpulido55@gmail.com</dc:creator>
  <cp:lastModifiedBy>jeffersonpulido55@gmail.com</cp:lastModifiedBy>
  <cp:revision>18</cp:revision>
  <dcterms:created xsi:type="dcterms:W3CDTF">2021-06-29T00:26:23Z</dcterms:created>
  <dcterms:modified xsi:type="dcterms:W3CDTF">2021-06-30T14:40:47Z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