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2" r:id="rId7"/>
    <p:sldId id="273" r:id="rId8"/>
    <p:sldId id="269" r:id="rId9"/>
    <p:sldId id="274" r:id="rId10"/>
    <p:sldId id="275" r:id="rId11"/>
    <p:sldId id="280" r:id="rId12"/>
    <p:sldId id="281" r:id="rId13"/>
    <p:sldId id="261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 custT="1"/>
      <dgm:spPr>
        <a:noFill/>
        <a:ln>
          <a:noFill/>
        </a:ln>
      </dgm:spPr>
      <dgm:t>
        <a:bodyPr/>
        <a:lstStyle/>
        <a:p>
          <a:endParaRPr lang="en-US" sz="160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 custT="1"/>
      <dgm:spPr/>
      <dgm:t>
        <a:bodyPr/>
        <a:lstStyle/>
        <a:p>
          <a:r>
            <a:rPr lang="en-US" sz="2400" dirty="0"/>
            <a:t>Preprocessing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 custT="1"/>
      <dgm:spPr/>
      <dgm:t>
        <a:bodyPr/>
        <a:lstStyle/>
        <a:p>
          <a:r>
            <a:rPr lang="en-US" sz="2400" dirty="0"/>
            <a:t>Feature Engineering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 custT="1"/>
      <dgm:spPr/>
      <dgm:t>
        <a:bodyPr/>
        <a:lstStyle/>
        <a:p>
          <a:r>
            <a:rPr lang="en-US" sz="2400" dirty="0"/>
            <a:t>Categorization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089D065-392D-4AB7-A2CE-5F9119692C89}">
      <dgm:prSet phldrT="[Text]" custT="1"/>
      <dgm:spPr/>
      <dgm:t>
        <a:bodyPr/>
        <a:lstStyle/>
        <a:p>
          <a:r>
            <a:rPr lang="en-US" sz="2400" dirty="0"/>
            <a:t>Response Generation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1FB14A-0A5E-44EE-A804-0A3D8418E123}" type="parTrans" cxnId="{7CB35F87-83A5-4D5A-9D12-0AF4D522FDD6}">
      <dgm:prSet/>
      <dgm:spPr/>
      <dgm:t>
        <a:bodyPr/>
        <a:lstStyle/>
        <a:p>
          <a:endParaRPr lang="en-CA"/>
        </a:p>
      </dgm:t>
    </dgm:pt>
    <dgm:pt modelId="{A21DFBD9-D4C0-44BB-BF50-666C71666647}" type="sibTrans" cxnId="{7CB35F87-83A5-4D5A-9D12-0AF4D522FDD6}">
      <dgm:prSet/>
      <dgm:spPr/>
      <dgm:t>
        <a:bodyPr/>
        <a:lstStyle/>
        <a:p>
          <a:endParaRPr lang="en-CA"/>
        </a:p>
      </dgm:t>
    </dgm:pt>
    <dgm:pt modelId="{E0ED344A-457C-4545-94C9-4890DAACDDCD}">
      <dgm:prSet phldrT="[Text]" custT="1"/>
      <dgm:spPr/>
      <dgm:t>
        <a:bodyPr/>
        <a:lstStyle/>
        <a:p>
          <a:r>
            <a:rPr lang="en-US" sz="2400" dirty="0"/>
            <a:t>Retrieval System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C67DA3DC-C294-4842-B88C-C3DE2E335CED}" type="parTrans" cxnId="{BA068F6C-8A05-4D61-9356-A7D6EC3DA077}">
      <dgm:prSet/>
      <dgm:spPr/>
      <dgm:t>
        <a:bodyPr/>
        <a:lstStyle/>
        <a:p>
          <a:endParaRPr lang="en-CA"/>
        </a:p>
      </dgm:t>
    </dgm:pt>
    <dgm:pt modelId="{BBF87A74-1DAE-4C09-A0F8-C89E5BE56D66}" type="sibTrans" cxnId="{BA068F6C-8A05-4D61-9356-A7D6EC3DA077}">
      <dgm:prSet/>
      <dgm:spPr/>
      <dgm:t>
        <a:bodyPr/>
        <a:lstStyle/>
        <a:p>
          <a:endParaRPr lang="en-CA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 custScaleX="142780" custLinFactNeighborX="-1536" custLinFactNeighborY="30"/>
      <dgm:spPr/>
    </dgm:pt>
    <dgm:pt modelId="{5E4B35E6-EA27-424E-89EC-46D0A40F2772}" type="pres">
      <dgm:prSet presAssocID="{B8E35523-DEC4-40C5-AD71-C446E3CF02A7}" presName="node" presStyleLbl="node1" presStyleIdx="0" presStyleCnt="5" custScaleX="174507" custRadScaleRad="100077" custRadScaleInc="1738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5"/>
      <dgm:spPr/>
    </dgm:pt>
    <dgm:pt modelId="{8FAC1D8D-CE9C-45FC-86D2-26F007C6DD34}" type="pres">
      <dgm:prSet presAssocID="{2551E4CB-EB09-450C-9132-37387398D945}" presName="node" presStyleLbl="node1" presStyleIdx="1" presStyleCnt="5" custScaleX="185664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5"/>
      <dgm:spPr/>
    </dgm:pt>
    <dgm:pt modelId="{5D851138-FE51-4A19-A149-11A0DEA29AF5}" type="pres">
      <dgm:prSet presAssocID="{57FC35C8-C6CB-4C82-BE0F-B92E4ECAE64D}" presName="node" presStyleLbl="node1" presStyleIdx="2" presStyleCnt="5" custScaleX="204541" custRadScaleRad="101075" custRadScaleInc="-25404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5"/>
      <dgm:spPr/>
    </dgm:pt>
    <dgm:pt modelId="{1BA87734-B217-4E48-9124-44811454BF74}" type="pres">
      <dgm:prSet presAssocID="{E0ED344A-457C-4545-94C9-4890DAACDDCD}" presName="node" presStyleLbl="node1" presStyleIdx="3" presStyleCnt="5" custScaleX="202696" custRadScaleRad="109862" custRadScaleInc="45615">
        <dgm:presLayoutVars>
          <dgm:bulletEnabled val="1"/>
        </dgm:presLayoutVars>
      </dgm:prSet>
      <dgm:spPr/>
    </dgm:pt>
    <dgm:pt modelId="{B02CF0DA-20C2-4CBF-B15F-EDD86958078C}" type="pres">
      <dgm:prSet presAssocID="{E0ED344A-457C-4545-94C9-4890DAACDDCD}" presName="dummy" presStyleCnt="0"/>
      <dgm:spPr/>
    </dgm:pt>
    <dgm:pt modelId="{F0000F1C-F9A5-41AF-B888-AC5C6DFAA18A}" type="pres">
      <dgm:prSet presAssocID="{BBF87A74-1DAE-4C09-A0F8-C89E5BE56D66}" presName="sibTrans" presStyleLbl="sibTrans2D1" presStyleIdx="3" presStyleCnt="5"/>
      <dgm:spPr/>
    </dgm:pt>
    <dgm:pt modelId="{B70E1E76-F30B-4122-9945-D90A1167B988}" type="pres">
      <dgm:prSet presAssocID="{3089D065-392D-4AB7-A2CE-5F9119692C89}" presName="node" presStyleLbl="node1" presStyleIdx="4" presStyleCnt="5" custScaleX="176366">
        <dgm:presLayoutVars>
          <dgm:bulletEnabled val="1"/>
        </dgm:presLayoutVars>
      </dgm:prSet>
      <dgm:spPr/>
    </dgm:pt>
    <dgm:pt modelId="{4F90FB11-526C-4143-BBB7-18AC3D44FF31}" type="pres">
      <dgm:prSet presAssocID="{3089D065-392D-4AB7-A2CE-5F9119692C89}" presName="dummy" presStyleCnt="0"/>
      <dgm:spPr/>
    </dgm:pt>
    <dgm:pt modelId="{4DE4D242-5425-4780-8DCE-AD4408BEF3EF}" type="pres">
      <dgm:prSet presAssocID="{A21DFBD9-D4C0-44BB-BF50-666C71666647}" presName="sibTrans" presStyleLbl="sibTrans2D1" presStyleIdx="4" presStyleCnt="5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1E510E47-AF68-4BDF-8355-FA1EBA897EB7}" type="presOf" srcId="{A21DFBD9-D4C0-44BB-BF50-666C71666647}" destId="{4DE4D242-5425-4780-8DCE-AD4408BEF3EF}" srcOrd="0" destOrd="0" presId="urn:microsoft.com/office/officeart/2005/8/layout/radial6"/>
    <dgm:cxn modelId="{BA068F6C-8A05-4D61-9356-A7D6EC3DA077}" srcId="{170C0135-3A94-4623-AA81-735573228628}" destId="{E0ED344A-457C-4545-94C9-4890DAACDDCD}" srcOrd="3" destOrd="0" parTransId="{C67DA3DC-C294-4842-B88C-C3DE2E335CED}" sibTransId="{BBF87A74-1DAE-4C09-A0F8-C89E5BE56D66}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3EABD07B-A607-4043-8091-817782033EF7}" type="presOf" srcId="{E0ED344A-457C-4545-94C9-4890DAACDDCD}" destId="{1BA87734-B217-4E48-9124-44811454BF74}" srcOrd="0" destOrd="0" presId="urn:microsoft.com/office/officeart/2005/8/layout/radial6"/>
    <dgm:cxn modelId="{7CB35F87-83A5-4D5A-9D12-0AF4D522FDD6}" srcId="{170C0135-3A94-4623-AA81-735573228628}" destId="{3089D065-392D-4AB7-A2CE-5F9119692C89}" srcOrd="4" destOrd="0" parTransId="{6E1FB14A-0A5E-44EE-A804-0A3D8418E123}" sibTransId="{A21DFBD9-D4C0-44BB-BF50-666C71666647}"/>
    <dgm:cxn modelId="{8ACA358E-A6C0-433C-97E4-D5987872ADF8}" type="presOf" srcId="{BBF87A74-1DAE-4C09-A0F8-C89E5BE56D66}" destId="{F0000F1C-F9A5-41AF-B888-AC5C6DFAA18A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7B1FB3EC-7E06-415A-A101-0B2388BB0FD7}" type="presOf" srcId="{3089D065-392D-4AB7-A2CE-5F9119692C89}" destId="{B70E1E76-F30B-4122-9945-D90A1167B988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12E2FAE8-F66B-4086-955B-3DD660E3094A}" type="presParOf" srcId="{061D020E-2B5D-4C0D-9DFD-684837CC0BCE}" destId="{1BA87734-B217-4E48-9124-44811454BF74}" srcOrd="10" destOrd="0" presId="urn:microsoft.com/office/officeart/2005/8/layout/radial6"/>
    <dgm:cxn modelId="{578FFFEA-D76E-4C0B-883F-B1A99BDCEC50}" type="presParOf" srcId="{061D020E-2B5D-4C0D-9DFD-684837CC0BCE}" destId="{B02CF0DA-20C2-4CBF-B15F-EDD86958078C}" srcOrd="11" destOrd="0" presId="urn:microsoft.com/office/officeart/2005/8/layout/radial6"/>
    <dgm:cxn modelId="{93999C9F-2A58-4A2A-B016-920688B53B9A}" type="presParOf" srcId="{061D020E-2B5D-4C0D-9DFD-684837CC0BCE}" destId="{F0000F1C-F9A5-41AF-B888-AC5C6DFAA18A}" srcOrd="12" destOrd="0" presId="urn:microsoft.com/office/officeart/2005/8/layout/radial6"/>
    <dgm:cxn modelId="{691CF232-7DAE-4FDA-8662-94DE46757E18}" type="presParOf" srcId="{061D020E-2B5D-4C0D-9DFD-684837CC0BCE}" destId="{B70E1E76-F30B-4122-9945-D90A1167B988}" srcOrd="13" destOrd="0" presId="urn:microsoft.com/office/officeart/2005/8/layout/radial6"/>
    <dgm:cxn modelId="{181B5B14-63CA-4447-A45C-62B43F48D676}" type="presParOf" srcId="{061D020E-2B5D-4C0D-9DFD-684837CC0BCE}" destId="{4F90FB11-526C-4143-BBB7-18AC3D44FF31}" srcOrd="14" destOrd="0" presId="urn:microsoft.com/office/officeart/2005/8/layout/radial6"/>
    <dgm:cxn modelId="{500D550A-2144-473E-A74B-DEDE98D764F1}" type="presParOf" srcId="{061D020E-2B5D-4C0D-9DFD-684837CC0BCE}" destId="{4DE4D242-5425-4780-8DCE-AD4408BEF3E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4D242-5425-4780-8DCE-AD4408BEF3EF}">
      <dsp:nvSpPr>
        <dsp:cNvPr id="0" name=""/>
        <dsp:cNvSpPr/>
      </dsp:nvSpPr>
      <dsp:spPr>
        <a:xfrm>
          <a:off x="2569112" y="717448"/>
          <a:ext cx="4800167" cy="4800167"/>
        </a:xfrm>
        <a:prstGeom prst="blockArc">
          <a:avLst>
            <a:gd name="adj1" fmla="val 11877223"/>
            <a:gd name="adj2" fmla="val 1622419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00F1C-F9A5-41AF-B888-AC5C6DFAA18A}">
      <dsp:nvSpPr>
        <dsp:cNvPr id="0" name=""/>
        <dsp:cNvSpPr/>
      </dsp:nvSpPr>
      <dsp:spPr>
        <a:xfrm>
          <a:off x="2474691" y="961475"/>
          <a:ext cx="4800167" cy="4800167"/>
        </a:xfrm>
        <a:prstGeom prst="blockArc">
          <a:avLst>
            <a:gd name="adj1" fmla="val 8382535"/>
            <a:gd name="adj2" fmla="val 12261105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2421763" y="901167"/>
          <a:ext cx="4800167" cy="4800167"/>
        </a:xfrm>
        <a:prstGeom prst="blockArc">
          <a:avLst>
            <a:gd name="adj1" fmla="val 2535115"/>
            <a:gd name="adj2" fmla="val 8264869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2577199" y="745414"/>
          <a:ext cx="4800167" cy="4800167"/>
        </a:xfrm>
        <a:prstGeom prst="blockArc">
          <a:avLst>
            <a:gd name="adj1" fmla="val 20479579"/>
            <a:gd name="adj2" fmla="val 2857897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2567940" y="717439"/>
          <a:ext cx="4800167" cy="4800167"/>
        </a:xfrm>
        <a:prstGeom prst="blockArc">
          <a:avLst>
            <a:gd name="adj1" fmla="val 16225907"/>
            <a:gd name="adj2" fmla="val 2052279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3319555" y="2016218"/>
          <a:ext cx="3154070" cy="2209042"/>
        </a:xfrm>
        <a:prstGeom prst="ellipse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781458" y="2339725"/>
        <a:ext cx="2230264" cy="1562028"/>
      </dsp:txXfrm>
    </dsp:sp>
    <dsp:sp modelId="{5E4B35E6-EA27-424E-89EC-46D0A40F2772}">
      <dsp:nvSpPr>
        <dsp:cNvPr id="0" name=""/>
        <dsp:cNvSpPr/>
      </dsp:nvSpPr>
      <dsp:spPr>
        <a:xfrm>
          <a:off x="3636465" y="9"/>
          <a:ext cx="2698453" cy="1546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Preprocessing</a:t>
          </a:r>
        </a:p>
      </dsp:txBody>
      <dsp:txXfrm>
        <a:off x="4031644" y="226464"/>
        <a:ext cx="1908095" cy="1093419"/>
      </dsp:txXfrm>
    </dsp:sp>
    <dsp:sp modelId="{8FAC1D8D-CE9C-45FC-86D2-26F007C6DD34}">
      <dsp:nvSpPr>
        <dsp:cNvPr id="0" name=""/>
        <dsp:cNvSpPr/>
      </dsp:nvSpPr>
      <dsp:spPr>
        <a:xfrm>
          <a:off x="5762794" y="1621704"/>
          <a:ext cx="2870977" cy="1546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Engineering</a:t>
          </a:r>
        </a:p>
      </dsp:txBody>
      <dsp:txXfrm>
        <a:off x="6183239" y="1848159"/>
        <a:ext cx="2030087" cy="1093419"/>
      </dsp:txXfrm>
    </dsp:sp>
    <dsp:sp modelId="{5D851138-FE51-4A19-A149-11A0DEA29AF5}">
      <dsp:nvSpPr>
        <dsp:cNvPr id="0" name=""/>
        <dsp:cNvSpPr/>
      </dsp:nvSpPr>
      <dsp:spPr>
        <a:xfrm>
          <a:off x="4975734" y="4104452"/>
          <a:ext cx="3162878" cy="1546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Categorization</a:t>
          </a:r>
        </a:p>
      </dsp:txBody>
      <dsp:txXfrm>
        <a:off x="5438927" y="4330907"/>
        <a:ext cx="2236492" cy="1093419"/>
      </dsp:txXfrm>
    </dsp:sp>
    <dsp:sp modelId="{1BA87734-B217-4E48-9124-44811454BF74}">
      <dsp:nvSpPr>
        <dsp:cNvPr id="0" name=""/>
        <dsp:cNvSpPr/>
      </dsp:nvSpPr>
      <dsp:spPr>
        <a:xfrm>
          <a:off x="1519353" y="4104460"/>
          <a:ext cx="3134348" cy="1546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Retrieval System</a:t>
          </a:r>
        </a:p>
      </dsp:txBody>
      <dsp:txXfrm>
        <a:off x="1978368" y="4330915"/>
        <a:ext cx="2216318" cy="1093419"/>
      </dsp:txXfrm>
    </dsp:sp>
    <dsp:sp modelId="{B70E1E76-F30B-4122-9945-D90A1167B988}">
      <dsp:nvSpPr>
        <dsp:cNvPr id="0" name=""/>
        <dsp:cNvSpPr/>
      </dsp:nvSpPr>
      <dsp:spPr>
        <a:xfrm>
          <a:off x="1375339" y="1621704"/>
          <a:ext cx="2727199" cy="1546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Response Generation</a:t>
          </a:r>
        </a:p>
      </dsp:txBody>
      <dsp:txXfrm>
        <a:off x="1774728" y="1848159"/>
        <a:ext cx="1928421" cy="1093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11/30/2024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11/30/2024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11/30/2024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11/30/2024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Nutrition Query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ui-sans-serif"/>
              </a:rPr>
              <a:t>A Practical Application of Machine Learning for Personalized Dietary Assistance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EE2CC8-1520-6B3C-010E-4440AE2A894B}"/>
              </a:ext>
            </a:extLst>
          </p:cNvPr>
          <p:cNvSpPr txBox="1">
            <a:spLocks/>
          </p:cNvSpPr>
          <p:nvPr/>
        </p:nvSpPr>
        <p:spPr>
          <a:xfrm>
            <a:off x="261765" y="5733256"/>
            <a:ext cx="2952328" cy="8863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ui-sans-serif"/>
              </a:rPr>
              <a:t>Jefferson Roesler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575DEA-6E98-6F1F-D610-834C0D8668C0}"/>
              </a:ext>
            </a:extLst>
          </p:cNvPr>
          <p:cNvSpPr txBox="1">
            <a:spLocks/>
          </p:cNvSpPr>
          <p:nvPr/>
        </p:nvSpPr>
        <p:spPr>
          <a:xfrm>
            <a:off x="9236497" y="5733256"/>
            <a:ext cx="2952328" cy="8863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ui-sans-serif"/>
              </a:rPr>
              <a:t>NLP Project #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Outputs</a:t>
            </a:r>
          </a:p>
        </p:txBody>
      </p:sp>
      <p:pic>
        <p:nvPicPr>
          <p:cNvPr id="8" name="Picture 7" descr="A white background with text&#10;&#10;Description automatically generated">
            <a:extLst>
              <a:ext uri="{FF2B5EF4-FFF2-40B4-BE49-F238E27FC236}">
                <a16:creationId xmlns:a16="http://schemas.microsoft.com/office/drawing/2014/main" id="{2612A038-469F-90BD-18DA-81CD0FBF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9" y="1973454"/>
            <a:ext cx="10912786" cy="46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CE136-1F98-E1E6-EADD-459ED73B4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1E374F-362D-7163-0674-D69EA435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8A405-2548-1D3E-5417-7FBDB022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097619"/>
            <a:ext cx="9751060" cy="4572000"/>
          </a:xfrm>
        </p:spPr>
        <p:txBody>
          <a:bodyPr/>
          <a:lstStyle/>
          <a:p>
            <a:r>
              <a:rPr lang="en-US" dirty="0"/>
              <a:t>Accurate Retrieval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Diverse Nutritional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4350BF0-24C7-37F3-F16C-EE95F4D22613}"/>
              </a:ext>
            </a:extLst>
          </p:cNvPr>
          <p:cNvSpPr txBox="1">
            <a:spLocks/>
          </p:cNvSpPr>
          <p:nvPr/>
        </p:nvSpPr>
        <p:spPr>
          <a:xfrm>
            <a:off x="5302324" y="4005064"/>
            <a:ext cx="9751060" cy="194421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 Outputs for some prompts</a:t>
            </a:r>
          </a:p>
          <a:p>
            <a:r>
              <a:rPr lang="en-US" dirty="0"/>
              <a:t>Repetition</a:t>
            </a:r>
          </a:p>
          <a:p>
            <a:r>
              <a:rPr lang="en-US" dirty="0"/>
              <a:t>Filtering Limitations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Picture 3" descr="A green circle with a white thumb up symbol&#10;&#10;Description automatically generated">
            <a:extLst>
              <a:ext uri="{FF2B5EF4-FFF2-40B4-BE49-F238E27FC236}">
                <a16:creationId xmlns:a16="http://schemas.microsoft.com/office/drawing/2014/main" id="{27268E87-D22E-C7C4-4315-9CEE6F3F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670970"/>
            <a:ext cx="1981372" cy="2110923"/>
          </a:xfrm>
          <a:prstGeom prst="rect">
            <a:avLst/>
          </a:prstGeom>
        </p:spPr>
      </p:pic>
      <p:pic>
        <p:nvPicPr>
          <p:cNvPr id="8" name="Picture 7" descr="A white thumb down symbol in a red circle&#10;&#10;Description automatically generated">
            <a:extLst>
              <a:ext uri="{FF2B5EF4-FFF2-40B4-BE49-F238E27FC236}">
                <a16:creationId xmlns:a16="http://schemas.microsoft.com/office/drawing/2014/main" id="{4B56D522-30E5-44D6-FC6F-951CEEA54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3781893"/>
            <a:ext cx="195088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3140968"/>
            <a:ext cx="975106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Build a system to retrieve relevant food items</a:t>
            </a:r>
          </a:p>
          <a:p>
            <a:r>
              <a:rPr lang="en-US" dirty="0"/>
              <a:t>Provide clear, context-aware dietary advice</a:t>
            </a:r>
          </a:p>
          <a:p>
            <a:r>
              <a:rPr lang="en-US" dirty="0"/>
              <a:t>Use ML to bridge structured data with conversational responses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6F048C-5EC3-B03B-9072-73FB1BA3EE3F}"/>
              </a:ext>
            </a:extLst>
          </p:cNvPr>
          <p:cNvSpPr txBox="1">
            <a:spLocks/>
          </p:cNvSpPr>
          <p:nvPr/>
        </p:nvSpPr>
        <p:spPr>
          <a:xfrm>
            <a:off x="1218882" y="1772816"/>
            <a:ext cx="9751060" cy="1512168"/>
          </a:xfrm>
          <a:prstGeom prst="rect">
            <a:avLst/>
          </a:prstGeom>
        </p:spPr>
        <p:txBody>
          <a:bodyPr vert="horz" lIns="121899" tIns="60949" rIns="121899" bIns="60949" rtlCol="0">
            <a:normAutofit fontScale="4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7000" b="0" i="1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Users often struggle to find reliable and quick answers to their nutrition-related questions, such as the nutritional value of specific foods or diet recommendations for their goals.</a:t>
            </a:r>
            <a:endParaRPr lang="en-US" sz="7000" b="0" i="0" dirty="0">
              <a:solidFill>
                <a:schemeClr val="accent6">
                  <a:lumMod val="75000"/>
                </a:schemeClr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13661-9AB5-1706-4AA6-99292703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C6C6C-301F-8EA8-3E91-4818FF26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5309C-506D-5F37-B979-CD8F9928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36" y="3300197"/>
            <a:ext cx="9751060" cy="4572000"/>
          </a:xfrm>
        </p:spPr>
        <p:txBody>
          <a:bodyPr/>
          <a:lstStyle/>
          <a:p>
            <a:r>
              <a:rPr lang="en-US" dirty="0"/>
              <a:t>Food Description</a:t>
            </a:r>
          </a:p>
          <a:p>
            <a:r>
              <a:rPr lang="en-US" dirty="0"/>
              <a:t>Macronutrient Values (Calories, Protein, Carbs, Fat)</a:t>
            </a:r>
          </a:p>
          <a:p>
            <a:r>
              <a:rPr lang="en-US" dirty="0"/>
              <a:t>Serving sizes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DFB0A38-5B7F-AADA-7015-B9ED66CFF9B1}"/>
              </a:ext>
            </a:extLst>
          </p:cNvPr>
          <p:cNvSpPr txBox="1">
            <a:spLocks/>
          </p:cNvSpPr>
          <p:nvPr/>
        </p:nvSpPr>
        <p:spPr>
          <a:xfrm>
            <a:off x="1218882" y="1772816"/>
            <a:ext cx="9751060" cy="136815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1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Foundation Foods Dataset is a key component of USDA </a:t>
            </a:r>
            <a:r>
              <a:rPr lang="en-US" sz="32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FoodData</a:t>
            </a:r>
            <a:r>
              <a:rPr lang="en-US" sz="3200" b="0" i="1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Central, and provides detailed and transparent data on unprocessed or lightly processed foods.</a:t>
            </a:r>
            <a:endParaRPr lang="en-US" sz="3200" b="0" i="0" dirty="0">
              <a:solidFill>
                <a:schemeClr val="accent6">
                  <a:lumMod val="75000"/>
                </a:schemeClr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0B6D526-55EA-8CA4-BB4B-20210F1C7C00}"/>
              </a:ext>
            </a:extLst>
          </p:cNvPr>
          <p:cNvSpPr txBox="1">
            <a:spLocks/>
          </p:cNvSpPr>
          <p:nvPr/>
        </p:nvSpPr>
        <p:spPr>
          <a:xfrm>
            <a:off x="3574132" y="5661248"/>
            <a:ext cx="9751060" cy="151216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U.S. Department of Agriculture (USDA), Agricultural Research Service. 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FoodData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 Central: Foundation Foods. Version Current: April 2024. Internet: fdc.nal.usda.gov.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3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1DB84-E687-71AA-0E48-85A88BAD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Radial cycle shows the relationship between 3 tasks to a group">
            <a:extLst>
              <a:ext uri="{FF2B5EF4-FFF2-40B4-BE49-F238E27FC236}">
                <a16:creationId xmlns:a16="http://schemas.microsoft.com/office/drawing/2014/main" id="{5219F891-B8E7-A654-4A14-C34A342BE4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4247508"/>
              </p:ext>
            </p:extLst>
          </p:nvPr>
        </p:nvGraphicFramePr>
        <p:xfrm>
          <a:off x="1197868" y="512676"/>
          <a:ext cx="10009112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4">
            <a:extLst>
              <a:ext uri="{FF2B5EF4-FFF2-40B4-BE49-F238E27FC236}">
                <a16:creationId xmlns:a16="http://schemas.microsoft.com/office/drawing/2014/main" id="{B2EE8422-0CD5-CDC3-E7B4-1C8AFF92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6632"/>
            <a:ext cx="3939425" cy="12954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237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695004"/>
              </p:ext>
            </p:extLst>
          </p:nvPr>
        </p:nvGraphicFramePr>
        <p:xfrm>
          <a:off x="549797" y="1893918"/>
          <a:ext cx="10945215" cy="25869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Selecting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JSON dataset contains several key columns that describe the data.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‘Description’, </a:t>
                      </a:r>
                    </a:p>
                    <a:p>
                      <a:pPr algn="ctr"/>
                      <a:r>
                        <a:rPr lang="en-CA" dirty="0"/>
                        <a:t>‘Serving Size (g)’, 'Calories’, </a:t>
                      </a:r>
                    </a:p>
                    <a:p>
                      <a:pPr algn="ctr"/>
                      <a:r>
                        <a:rPr lang="en-CA" dirty="0"/>
                        <a:t>'Protein', 'Carbohydrates’, </a:t>
                      </a:r>
                    </a:p>
                    <a:p>
                      <a:pPr algn="ctr"/>
                      <a:r>
                        <a:rPr lang="en-CA" dirty="0"/>
                        <a:t>'Fat'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A6FBD62E-0ACC-A79E-A198-4FB843064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14550"/>
              </p:ext>
            </p:extLst>
          </p:nvPr>
        </p:nvGraphicFramePr>
        <p:xfrm>
          <a:off x="549797" y="4693920"/>
          <a:ext cx="10945215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Simplified Food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Beans, snap, green, canned, regular pack, drained solids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Beans, snap, 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EC17-280B-0EE1-99BA-A1AE479B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7EC-6F91-A4FB-6AAE-1E60F7E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089F07-EBC8-6A08-CC67-3BACB775D9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3661725"/>
              </p:ext>
            </p:extLst>
          </p:nvPr>
        </p:nvGraphicFramePr>
        <p:xfrm>
          <a:off x="549797" y="1893918"/>
          <a:ext cx="10945215" cy="36842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Creating new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CA" dirty="0"/>
                        <a:t>‘Description’, </a:t>
                      </a:r>
                    </a:p>
                    <a:p>
                      <a:pPr algn="ctr"/>
                      <a:r>
                        <a:rPr lang="en-CA" dirty="0"/>
                        <a:t>‘Serving Size (g)’, 'Calories’, </a:t>
                      </a:r>
                    </a:p>
                    <a:p>
                      <a:pPr algn="ctr"/>
                      <a:r>
                        <a:rPr lang="en-CA" dirty="0"/>
                        <a:t>'Protein’, </a:t>
                      </a:r>
                    </a:p>
                    <a:p>
                      <a:pPr algn="ctr"/>
                      <a:r>
                        <a:rPr lang="en-CA" dirty="0"/>
                        <a:t>'Carbohydrates’, </a:t>
                      </a:r>
                    </a:p>
                    <a:p>
                      <a:pPr algn="ctr"/>
                      <a:r>
                        <a:rPr lang="en-CA" dirty="0"/>
                        <a:t>'Fat'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Added:</a:t>
                      </a:r>
                    </a:p>
                    <a:p>
                      <a:pPr algn="ctr"/>
                      <a:endParaRPr lang="en-CA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Calories per gram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Protein per 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4D98-BD1A-52A8-4A78-9CECDD6C9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27A9-13B5-35B8-5318-5440A603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07AD20-672F-ECFA-9581-68A446C8AB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3412303"/>
              </p:ext>
            </p:extLst>
          </p:nvPr>
        </p:nvGraphicFramePr>
        <p:xfrm>
          <a:off x="549797" y="1893918"/>
          <a:ext cx="10945215" cy="2887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Macronutrient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CA" dirty="0"/>
                        <a:t>No Classification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‘High-Protein’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‘Low-Carb’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‘High-Fat’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‘Balanced’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Thresholds to classify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5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108C7-B55A-C0B5-8B4C-392CA870C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9F6D-586B-E316-A24A-0A091D2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System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163142-3F76-12D1-392C-33E6F5D2B3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3154489"/>
              </p:ext>
            </p:extLst>
          </p:nvPr>
        </p:nvGraphicFramePr>
        <p:xfrm>
          <a:off x="549797" y="1893918"/>
          <a:ext cx="10945215" cy="33220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272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691">
                <a:tc>
                  <a:txBody>
                    <a:bodyPr/>
                    <a:lstStyle/>
                    <a:p>
                      <a:r>
                        <a:rPr lang="en-US" dirty="0"/>
                        <a:t>Retrieve relevant food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Used ‘</a:t>
                      </a:r>
                      <a:r>
                        <a:rPr lang="en-CA" dirty="0" err="1"/>
                        <a:t>SentenceTransformer</a:t>
                      </a:r>
                      <a:r>
                        <a:rPr lang="en-CA" dirty="0"/>
                        <a:t>’ to compute semantic similarity between user queries and food descriptions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Provided context-aware and suggestions tailored to the user’s dietary needs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7C67-9502-9022-A1F1-92F61B589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20E6-F9FF-4FB5-EFE5-BDBA494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Generation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0F2BDE2-FF4B-6CE9-6AB3-25225D337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54741"/>
              </p:ext>
            </p:extLst>
          </p:nvPr>
        </p:nvGraphicFramePr>
        <p:xfrm>
          <a:off x="544334" y="1916832"/>
          <a:ext cx="10945215" cy="24928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7869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027">
                <a:tc>
                  <a:txBody>
                    <a:bodyPr/>
                    <a:lstStyle/>
                    <a:p>
                      <a:r>
                        <a:rPr lang="en-US" dirty="0"/>
                        <a:t>Generate clear, actionable responses based on retrieved food data and user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 user query and retrieved foods into natural language prompt for the T5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 personalized responses, including nutritional summary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0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95</TotalTime>
  <Words>362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Constantia</vt:lpstr>
      <vt:lpstr>Source Sans Pro</vt:lpstr>
      <vt:lpstr>ui-sans-serif</vt:lpstr>
      <vt:lpstr>Cooking 16x9</vt:lpstr>
      <vt:lpstr>Nutrition Query System</vt:lpstr>
      <vt:lpstr>Problem Statement</vt:lpstr>
      <vt:lpstr>Dataset Overview</vt:lpstr>
      <vt:lpstr>Implementation</vt:lpstr>
      <vt:lpstr>Preprocessing</vt:lpstr>
      <vt:lpstr>Feature Engineering</vt:lpstr>
      <vt:lpstr>Categorization</vt:lpstr>
      <vt:lpstr>Retrieval System</vt:lpstr>
      <vt:lpstr>Response Generation</vt:lpstr>
      <vt:lpstr>Example Outputs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Roesler, Jefferson</dc:creator>
  <cp:lastModifiedBy>Roesler, Jefferson</cp:lastModifiedBy>
  <cp:revision>22</cp:revision>
  <dcterms:created xsi:type="dcterms:W3CDTF">2024-11-30T19:12:55Z</dcterms:created>
  <dcterms:modified xsi:type="dcterms:W3CDTF">2024-11-30T20:48:38Z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