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6" r:id="rId2"/>
    <p:sldId id="288" r:id="rId3"/>
    <p:sldId id="271" r:id="rId4"/>
    <p:sldId id="260" r:id="rId5"/>
    <p:sldId id="280" r:id="rId6"/>
    <p:sldId id="302" r:id="rId7"/>
    <p:sldId id="303" r:id="rId8"/>
    <p:sldId id="304" r:id="rId9"/>
    <p:sldId id="273" r:id="rId10"/>
    <p:sldId id="289" r:id="rId11"/>
    <p:sldId id="290" r:id="rId12"/>
    <p:sldId id="292" r:id="rId13"/>
    <p:sldId id="291" r:id="rId14"/>
    <p:sldId id="293" r:id="rId15"/>
    <p:sldId id="298" r:id="rId16"/>
    <p:sldId id="295" r:id="rId17"/>
    <p:sldId id="299" r:id="rId18"/>
    <p:sldId id="296" r:id="rId19"/>
    <p:sldId id="297" r:id="rId20"/>
    <p:sldId id="300" r:id="rId21"/>
    <p:sldId id="301" r:id="rId22"/>
    <p:sldId id="305" r:id="rId23"/>
    <p:sldId id="270" r:id="rId24"/>
    <p:sldId id="277" r:id="rId25"/>
  </p:sldIdLst>
  <p:sldSz cx="9144000" cy="6858000" type="screen4x3"/>
  <p:notesSz cx="6648450" cy="9850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68" d="100"/>
          <a:sy n="68" d="100"/>
        </p:scale>
        <p:origin x="5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B5EC-C85E-429C-B98F-899A15F45D1A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5916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3257-82D5-440C-BC94-37EA26EB5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23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BD48A82-F6AE-4DF3-BECD-F6C406D4C7AC}" type="datetimeFigureOut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com.br/slide/1089648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Etapas do Processo:</a:t>
            </a:r>
            <a:br>
              <a:rPr lang="pt-BR" sz="5400" dirty="0"/>
            </a:br>
            <a:r>
              <a:rPr lang="pt-BR" sz="5400" dirty="0"/>
              <a:t>Concepção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1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Viabilidade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Que informações este estudo deve fornecer:</a:t>
            </a:r>
          </a:p>
          <a:p>
            <a:pPr lvl="1" algn="just"/>
            <a:r>
              <a:rPr lang="pt-BR" dirty="0"/>
              <a:t>O projeto pode ou não ser feito?;</a:t>
            </a:r>
          </a:p>
          <a:p>
            <a:pPr lvl="1" algn="just"/>
            <a:r>
              <a:rPr lang="pt-BR" dirty="0"/>
              <a:t>O produto final irá beneficiar os usuários interessados?;</a:t>
            </a:r>
          </a:p>
          <a:p>
            <a:pPr lvl="1" algn="just"/>
            <a:r>
              <a:rPr lang="pt-BR" dirty="0"/>
              <a:t>Escolha das alternativas elegíveis dentre soluções possíveis; e</a:t>
            </a:r>
          </a:p>
          <a:p>
            <a:pPr lvl="1" algn="just"/>
            <a:r>
              <a:rPr lang="pt-BR" dirty="0"/>
              <a:t>Há uma melhor alternativa?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9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devemos estudar?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Sistema organizacional apresentado;</a:t>
            </a:r>
          </a:p>
          <a:p>
            <a:pPr lvl="1" algn="just"/>
            <a:r>
              <a:rPr lang="pt-BR" dirty="0"/>
              <a:t>Usuários, políticas, funções, objetivos,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Problemas com o sistema apresentado;</a:t>
            </a:r>
          </a:p>
          <a:p>
            <a:pPr lvl="1" algn="just"/>
            <a:r>
              <a:rPr lang="pt-BR" dirty="0"/>
              <a:t>Inconsistências, funcionalidades inadequadas, performance,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Objetivos e outros requisitos para o novo sistema;</a:t>
            </a:r>
          </a:p>
          <a:p>
            <a:pPr lvl="1" algn="just"/>
            <a:r>
              <a:rPr lang="pt-BR" dirty="0"/>
              <a:t>O que precisa mudar?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9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devemos estudar?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Restrições</a:t>
            </a:r>
          </a:p>
          <a:p>
            <a:pPr lvl="1" algn="just"/>
            <a:r>
              <a:rPr lang="pt-BR" dirty="0"/>
              <a:t>Incluindo requisitos não-funcionais do sistema (superficialmente);</a:t>
            </a:r>
          </a:p>
          <a:p>
            <a:pPr algn="just"/>
            <a:r>
              <a:rPr lang="pt-BR" dirty="0"/>
              <a:t>Alternativas possíveis</a:t>
            </a:r>
          </a:p>
          <a:p>
            <a:pPr lvl="1" algn="just"/>
            <a:r>
              <a:rPr lang="pt-BR" dirty="0"/>
              <a:t>Sistema atual é geralmente uma das alternativas;</a:t>
            </a:r>
          </a:p>
          <a:p>
            <a:pPr algn="just"/>
            <a:r>
              <a:rPr lang="pt-BR" dirty="0"/>
              <a:t>Vantagens e desvantagens das alternativas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2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Viabilidade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Operacional</a:t>
            </a:r>
          </a:p>
          <a:p>
            <a:pPr lvl="1" algn="just"/>
            <a:r>
              <a:rPr lang="pt-BR" dirty="0"/>
              <a:t>Medida do grau de adequação da solução para a organização;</a:t>
            </a:r>
          </a:p>
          <a:p>
            <a:pPr lvl="2" algn="just"/>
            <a:r>
              <a:rPr lang="pt-BR" dirty="0"/>
              <a:t>Avaliação de como as pessoas se sentem sobre o sistema/projeto;</a:t>
            </a:r>
          </a:p>
          <a:p>
            <a:pPr algn="just"/>
            <a:r>
              <a:rPr lang="pt-BR" dirty="0"/>
              <a:t>Técnica</a:t>
            </a:r>
          </a:p>
          <a:p>
            <a:pPr lvl="1" algn="just"/>
            <a:r>
              <a:rPr lang="pt-BR" dirty="0"/>
              <a:t>Avaliação da praticidade de uma solução técnica específica e a disponibilidade dos recursos técnicos e dos especialistas;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46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Viabilidade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Cronograma</a:t>
            </a:r>
          </a:p>
          <a:p>
            <a:pPr lvl="1" algn="just"/>
            <a:r>
              <a:rPr lang="pt-BR" dirty="0"/>
              <a:t>Avaliação de quão razoável está o cronograma do projeto;</a:t>
            </a:r>
          </a:p>
          <a:p>
            <a:pPr algn="just"/>
            <a:r>
              <a:rPr lang="pt-BR" dirty="0"/>
              <a:t>Econômica</a:t>
            </a:r>
          </a:p>
          <a:p>
            <a:pPr lvl="1" algn="just"/>
            <a:r>
              <a:rPr lang="pt-BR" dirty="0"/>
              <a:t>Avaliação de custo-eficiência de um projeto ou solução;</a:t>
            </a:r>
          </a:p>
          <a:p>
            <a:pPr lvl="2" algn="just"/>
            <a:r>
              <a:rPr lang="pt-BR" dirty="0"/>
              <a:t>Conhecida como análise de custo/benefício;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5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Viabilidade Operacional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Avalia a urgência do problema ou a aceitação da solução (definição, seleção, aquisição, e fases do projeto);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Há três aspectos da viabilidade operacional a serem considerados:</a:t>
            </a:r>
          </a:p>
          <a:p>
            <a:pPr lvl="1" algn="just"/>
            <a:r>
              <a:rPr lang="pt-BR" dirty="0"/>
              <a:t>O problema vale a pena ser resolvido?</a:t>
            </a:r>
          </a:p>
          <a:p>
            <a:pPr lvl="1" algn="just"/>
            <a:r>
              <a:rPr lang="pt-BR" dirty="0"/>
              <a:t>A solução proposta para o problema funcionará?</a:t>
            </a:r>
          </a:p>
          <a:p>
            <a:pPr lvl="1" algn="just"/>
            <a:r>
              <a:rPr lang="pt-BR" dirty="0"/>
              <a:t>Como o usuário final e a gerência sentem-se sobre o problema (solução)?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4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Viabilidade Técnica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solução ou a tecnologia proposta é prática?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Já possuímos a tecnologia necessária?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Já possuímos o conhecimento técnico necessário?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Viabilidade de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Dado nosso conhecimento técnico, os prazos dos projetos são razoáveis?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Alguns projetos são iniciados com prazos específicos;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Você precisa determinar se os prazos são obrigatórios ou desejáveis;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7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Viabilidade de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 são mais desejáveis que obrigatórios, o analista pode propor outros cronogramas;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Viabilidade Econômica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Talvez a mais crítica;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Durante as fases iniciais do projeto, a análise da viabilidade econômica consiste em julgar se os possíveis benefícios de solucionar o problema são ou não vantajosos;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624B9-DB12-466C-9924-3CFA89D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Concepção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C7A2E-02C1-48C1-BE6E-345CBB32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Identificação das partes interessadas (stakeholders);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Conhecer os diferentes pontos de vista;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Definir a visão geral do sistema a ser desenvolvido;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74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Viabilidade Econômica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Tão logo os requisitos específicos e soluções sejam identificados, o analista pode levar em consideração os custos e benefícios de cada alternativa;</a:t>
            </a:r>
          </a:p>
          <a:p>
            <a:pPr algn="just"/>
            <a:r>
              <a:rPr lang="pt-BR" dirty="0"/>
              <a:t>Como nós comparamos alternativas quando existem vários critérios de seleção e nenhuma das alternativas é superior em todos os aspectos?</a:t>
            </a:r>
          </a:p>
          <a:p>
            <a:pPr lvl="1" algn="just"/>
            <a:r>
              <a:rPr lang="pt-BR" dirty="0"/>
              <a:t>Use uma Matriz de Análise de Viabilidade!</a:t>
            </a:r>
          </a:p>
        </p:txBody>
      </p:sp>
    </p:spTree>
    <p:extLst>
      <p:ext uri="{BB962C8B-B14F-4D97-AF65-F5344CB8AC3E}">
        <p14:creationId xmlns:p14="http://schemas.microsoft.com/office/powerpoint/2010/main" val="22196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Viabilidade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94B310C-1563-42B1-B74E-902759BD0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74" y="1301353"/>
            <a:ext cx="8118651" cy="425529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1EC660F-F8D7-4005-AF02-E08BB737FE16}"/>
              </a:ext>
            </a:extLst>
          </p:cNvPr>
          <p:cNvSpPr/>
          <p:nvPr/>
        </p:nvSpPr>
        <p:spPr>
          <a:xfrm>
            <a:off x="5950634" y="2060848"/>
            <a:ext cx="1429678" cy="3495798"/>
          </a:xfrm>
          <a:prstGeom prst="rect">
            <a:avLst/>
          </a:prstGeom>
          <a:solidFill>
            <a:schemeClr val="tx2">
              <a:alpha val="47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44733F2-8266-4237-B49A-ECA95B0740EE}"/>
              </a:ext>
            </a:extLst>
          </p:cNvPr>
          <p:cNvSpPr txBox="1">
            <a:spLocks/>
          </p:cNvSpPr>
          <p:nvPr/>
        </p:nvSpPr>
        <p:spPr bwMode="auto">
          <a:xfrm>
            <a:off x="2269878" y="5755539"/>
            <a:ext cx="3672408" cy="56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Alternativa Escolhida</a:t>
            </a:r>
          </a:p>
        </p:txBody>
      </p:sp>
      <p:sp>
        <p:nvSpPr>
          <p:cNvPr id="8" name="Seta: Dobrada para Cima 7">
            <a:extLst>
              <a:ext uri="{FF2B5EF4-FFF2-40B4-BE49-F238E27FC236}">
                <a16:creationId xmlns:a16="http://schemas.microsoft.com/office/drawing/2014/main" id="{61B3009B-EAC8-4953-A081-810109927D3A}"/>
              </a:ext>
            </a:extLst>
          </p:cNvPr>
          <p:cNvSpPr/>
          <p:nvPr/>
        </p:nvSpPr>
        <p:spPr>
          <a:xfrm>
            <a:off x="5950634" y="5632455"/>
            <a:ext cx="936104" cy="569517"/>
          </a:xfrm>
          <a:prstGeom prst="bentUpArrow">
            <a:avLst>
              <a:gd name="adj1" fmla="val 3488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324AD-419A-45D8-9D8E-A7B13080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 de Viabilidade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889FB-97F3-4429-8DB1-A4817A26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Após o esforço inicial, deve-se elaborar um relatório de viabilidade;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cada aspecto apresentado, deve haver seção de avaliação;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Deve haver uma seção conclusiva sobre a melhor alternativa ou que o sistema não é viável</a:t>
            </a:r>
          </a:p>
        </p:txBody>
      </p:sp>
    </p:spTree>
    <p:extLst>
      <p:ext uri="{BB962C8B-B14F-4D97-AF65-F5344CB8AC3E}">
        <p14:creationId xmlns:p14="http://schemas.microsoft.com/office/powerpoint/2010/main" val="3781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3E05-BC50-4D05-A5C4-B981135F0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9600" dirty="0"/>
              <a:t>Perguntas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3F27C-E014-4F06-91B9-C8EB64D16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08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8EF4-0A47-4A65-BE7C-5609D63B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27DB4-702C-40BD-A7AC-84E31661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Escola Nacional de Administração Pública - ENAP. </a:t>
            </a:r>
            <a:r>
              <a:rPr lang="pt-BR" b="1" dirty="0"/>
              <a:t>Curso de Elaboração de Projetos</a:t>
            </a:r>
            <a:r>
              <a:rPr lang="pt-BR" dirty="0"/>
              <a:t>. </a:t>
            </a:r>
            <a:r>
              <a:rPr lang="it-IT" dirty="0"/>
              <a:t>Disponível em </a:t>
            </a:r>
            <a:r>
              <a:rPr lang="pt-BR" dirty="0">
                <a:hlinkClick r:id="rId2"/>
              </a:rPr>
              <a:t>https://slideplayer.com.br/slide/10896482/</a:t>
            </a:r>
            <a:r>
              <a:rPr lang="it-IT" dirty="0"/>
              <a:t>. Acessado em 04/03/2020.</a:t>
            </a:r>
          </a:p>
          <a:p>
            <a:pPr algn="just"/>
            <a:r>
              <a:rPr lang="pt-BR" dirty="0"/>
              <a:t>SOMMERVILLE, Ian. </a:t>
            </a:r>
            <a:r>
              <a:rPr lang="pt-BR" b="1" dirty="0"/>
              <a:t>Engenharia de Software</a:t>
            </a:r>
            <a:r>
              <a:rPr lang="pt-BR" dirty="0"/>
              <a:t>. </a:t>
            </a:r>
            <a:r>
              <a:rPr lang="it-IT" dirty="0"/>
              <a:t>9. ed. São Paulo: Pearson Prentice Hall, 2011.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52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624B9-DB12-466C-9924-3CFA89D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Concepção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C7A2E-02C1-48C1-BE6E-345CBB32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objetivo desta etapa é conhecer o problema por várias perspectivas;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4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stakeholders normalmente:</a:t>
            </a:r>
          </a:p>
          <a:p>
            <a:pPr lvl="1" algn="just"/>
            <a:r>
              <a:rPr lang="pt-BR" dirty="0"/>
              <a:t>Não sabem ao certo o que eles querem;</a:t>
            </a:r>
          </a:p>
          <a:p>
            <a:pPr lvl="1" algn="just"/>
            <a:r>
              <a:rPr lang="pt-BR" dirty="0"/>
              <a:t>Não são capazes de expressar claramente o que desejam;</a:t>
            </a:r>
          </a:p>
          <a:p>
            <a:pPr lvl="1" algn="just"/>
            <a:r>
              <a:rPr lang="pt-BR" dirty="0"/>
              <a:t>Diferentes stakeholders, tem diferentes formas de se expressar sobre o mesmo requisito;</a:t>
            </a:r>
          </a:p>
          <a:p>
            <a:pPr lvl="1" algn="just"/>
            <a:r>
              <a:rPr lang="pt-BR" dirty="0"/>
              <a:t>Fazem pedidos surreais; e</a:t>
            </a:r>
          </a:p>
          <a:p>
            <a:pPr lvl="1" algn="just"/>
            <a:r>
              <a:rPr lang="pt-BR" dirty="0"/>
              <a:t>Possuem um vocabulário próprio, repleto de termos técnicos ou específicos da organização, que muitas vezes dificulta a comunicação;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5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Armadilhas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Pontos de vista podem apresentar duplicidade ou inconsistência;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ambiente é dinâmico: novos stakeholders e novos requisitos podem surgir a qualquer momento;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Alguns stakeholders podem pedir requisitos para aumentar o seu poder na empresa;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8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2CDF7-109E-42CC-9675-6EC9C04D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Atores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9D53399-470F-47D9-99E9-2B5286D3E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517272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5137604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642051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662952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391607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498548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2682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Potencial de 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Limitações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Demandas ao projeto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04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63071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2879465-4575-4CAC-AC65-6648047BAA8A}"/>
              </a:ext>
            </a:extLst>
          </p:cNvPr>
          <p:cNvSpPr txBox="1">
            <a:spLocks/>
          </p:cNvSpPr>
          <p:nvPr/>
        </p:nvSpPr>
        <p:spPr bwMode="auto">
          <a:xfrm>
            <a:off x="457200" y="2793682"/>
            <a:ext cx="8229600" cy="33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Ator</a:t>
            </a:r>
          </a:p>
          <a:p>
            <a:pPr lvl="1" algn="just"/>
            <a:r>
              <a:rPr lang="pt-BR" dirty="0"/>
              <a:t>Nome do stakeholder. Pode-se também utilizar o cargo ou função do mesmo;</a:t>
            </a:r>
          </a:p>
          <a:p>
            <a:pPr algn="just"/>
            <a:r>
              <a:rPr lang="pt-BR" dirty="0"/>
              <a:t>Potencial de Ação</a:t>
            </a:r>
          </a:p>
          <a:p>
            <a:pPr lvl="1" algn="just"/>
            <a:r>
              <a:rPr lang="pt-BR" dirty="0"/>
              <a:t>Conhecimento ou experiência sobre a temática do projeto;</a:t>
            </a:r>
          </a:p>
        </p:txBody>
      </p:sp>
    </p:spTree>
    <p:extLst>
      <p:ext uri="{BB962C8B-B14F-4D97-AF65-F5344CB8AC3E}">
        <p14:creationId xmlns:p14="http://schemas.microsoft.com/office/powerpoint/2010/main" val="12690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2CDF7-109E-42CC-9675-6EC9C04D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Atores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9D53399-470F-47D9-99E9-2B5286D3E7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5137604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642051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662952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391607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498548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2682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Potencial de 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Limitações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Demandas ao projeto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04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63071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2879465-4575-4CAC-AC65-6648047BAA8A}"/>
              </a:ext>
            </a:extLst>
          </p:cNvPr>
          <p:cNvSpPr txBox="1">
            <a:spLocks/>
          </p:cNvSpPr>
          <p:nvPr/>
        </p:nvSpPr>
        <p:spPr bwMode="auto">
          <a:xfrm>
            <a:off x="457200" y="2793682"/>
            <a:ext cx="8229600" cy="33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Interesses</a:t>
            </a:r>
          </a:p>
          <a:p>
            <a:pPr lvl="1" algn="just"/>
            <a:r>
              <a:rPr lang="pt-BR" dirty="0"/>
              <a:t>Qual o interesse do ator na resolução dos problemas que estão sendo analisados;</a:t>
            </a:r>
          </a:p>
          <a:p>
            <a:pPr algn="just"/>
            <a:r>
              <a:rPr lang="pt-BR" dirty="0"/>
              <a:t>Limitações</a:t>
            </a:r>
          </a:p>
          <a:p>
            <a:pPr lvl="1" algn="just"/>
            <a:r>
              <a:rPr lang="pt-BR" dirty="0"/>
              <a:t>Dificuldades para compreensão do problema ou para contribuir (influenciar) na solução do objetivo;</a:t>
            </a:r>
          </a:p>
        </p:txBody>
      </p:sp>
    </p:spTree>
    <p:extLst>
      <p:ext uri="{BB962C8B-B14F-4D97-AF65-F5344CB8AC3E}">
        <p14:creationId xmlns:p14="http://schemas.microsoft.com/office/powerpoint/2010/main" val="398727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2CDF7-109E-42CC-9675-6EC9C04D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Atores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9D53399-470F-47D9-99E9-2B5286D3E7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5137604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642051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662952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391607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498548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2682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Potencial de 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Limitações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Demandas ao projeto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04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63071"/>
                  </a:ext>
                </a:extLst>
              </a:tr>
            </a:tbl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2879465-4575-4CAC-AC65-6648047BAA8A}"/>
              </a:ext>
            </a:extLst>
          </p:cNvPr>
          <p:cNvSpPr txBox="1">
            <a:spLocks/>
          </p:cNvSpPr>
          <p:nvPr/>
        </p:nvSpPr>
        <p:spPr bwMode="auto">
          <a:xfrm>
            <a:off x="457200" y="2780928"/>
            <a:ext cx="8229600" cy="33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Temores</a:t>
            </a:r>
          </a:p>
          <a:p>
            <a:pPr lvl="1" algn="just"/>
            <a:r>
              <a:rPr lang="pt-BR" dirty="0"/>
              <a:t>Receio do ator no que o projeto de alguma forma possa o atingir negativamente;</a:t>
            </a:r>
          </a:p>
          <a:p>
            <a:pPr algn="just"/>
            <a:r>
              <a:rPr lang="pt-BR" dirty="0"/>
              <a:t>Demandas ao projeto</a:t>
            </a:r>
          </a:p>
          <a:p>
            <a:pPr lvl="1" algn="just"/>
            <a:r>
              <a:rPr lang="pt-BR" dirty="0"/>
              <a:t>Benefícios diretos esperados com a execução do projeto;</a:t>
            </a:r>
          </a:p>
        </p:txBody>
      </p:sp>
    </p:spTree>
    <p:extLst>
      <p:ext uri="{BB962C8B-B14F-4D97-AF65-F5344CB8AC3E}">
        <p14:creationId xmlns:p14="http://schemas.microsoft.com/office/powerpoint/2010/main" val="265008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Viabilidade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Estudo que indica se o esforço em desenvolver a ideia vale a pena;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Realizado para facilitar a tomada de decisão sobre o prosseguimento do projeto ou sugerir possíveis alternativas de solução;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Novo Modelo SLIDE 201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137D322411B47ADE587E370EEC55D" ma:contentTypeVersion="5" ma:contentTypeDescription="Crie um novo documento." ma:contentTypeScope="" ma:versionID="6d13e842920197e53feb5f912c8b0584">
  <xsd:schema xmlns:xsd="http://www.w3.org/2001/XMLSchema" xmlns:xs="http://www.w3.org/2001/XMLSchema" xmlns:p="http://schemas.microsoft.com/office/2006/metadata/properties" xmlns:ns2="fe6edbab-5f42-462c-8879-37ab7519ff3d" targetNamespace="http://schemas.microsoft.com/office/2006/metadata/properties" ma:root="true" ma:fieldsID="475bef3f58cbe4c8949956db5eca6339" ns2:_="">
    <xsd:import namespace="fe6edbab-5f42-462c-8879-37ab7519ff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edbab-5f42-462c-8879-37ab7519f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303CE1-3C99-4B64-A3DE-E9D210B4B7EF}"/>
</file>

<file path=customXml/itemProps2.xml><?xml version="1.0" encoding="utf-8"?>
<ds:datastoreItem xmlns:ds="http://schemas.openxmlformats.org/officeDocument/2006/customXml" ds:itemID="{D89B3DB3-FA8D-4AA6-885F-E2A8416B48B1}"/>
</file>

<file path=customXml/itemProps3.xml><?xml version="1.0" encoding="utf-8"?>
<ds:datastoreItem xmlns:ds="http://schemas.openxmlformats.org/officeDocument/2006/customXml" ds:itemID="{E2D7B4D0-5DE4-445B-8A77-3D77536BD32A}"/>
</file>

<file path=docProps/app.xml><?xml version="1.0" encoding="utf-8"?>
<Properties xmlns="http://schemas.openxmlformats.org/officeDocument/2006/extended-properties" xmlns:vt="http://schemas.openxmlformats.org/officeDocument/2006/docPropsVTypes">
  <Template>SLIDES SENAC</Template>
  <TotalTime>5752</TotalTime>
  <Words>839</Words>
  <Application>Microsoft Office PowerPoint</Application>
  <PresentationFormat>Apresentação na tela (4:3)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Novo Modelo SLIDE 2013</vt:lpstr>
      <vt:lpstr>Etapas do Processo: Concepção</vt:lpstr>
      <vt:lpstr>Concepção</vt:lpstr>
      <vt:lpstr>Concepção</vt:lpstr>
      <vt:lpstr>Dificuldades</vt:lpstr>
      <vt:lpstr>Armadilhas</vt:lpstr>
      <vt:lpstr>Análise dos Atores</vt:lpstr>
      <vt:lpstr>Análise dos Atores</vt:lpstr>
      <vt:lpstr>Análise dos Atores</vt:lpstr>
      <vt:lpstr>Estudo de Viabilidade</vt:lpstr>
      <vt:lpstr>Estudo de Viabilidade</vt:lpstr>
      <vt:lpstr>O que devemos estudar?</vt:lpstr>
      <vt:lpstr>O que devemos estudar?</vt:lpstr>
      <vt:lpstr>Testes de Viabilidade</vt:lpstr>
      <vt:lpstr>Testes de Viabilidade</vt:lpstr>
      <vt:lpstr>Viabilidade Operacional</vt:lpstr>
      <vt:lpstr>Viabilidade Técnica</vt:lpstr>
      <vt:lpstr>Viabilidade de Cronograma</vt:lpstr>
      <vt:lpstr>Viabilidade de Cronograma</vt:lpstr>
      <vt:lpstr>Viabilidade Econômica</vt:lpstr>
      <vt:lpstr>Viabilidade Econômica</vt:lpstr>
      <vt:lpstr>Matriz de Viabilidade</vt:lpstr>
      <vt:lpstr>Documento de Viabilidade</vt:lpstr>
      <vt:lpstr>Perguntas</vt:lpstr>
      <vt:lpstr>Bibliografia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Dalabrida;User</dc:creator>
  <cp:lastModifiedBy>Fábio César Zanellato</cp:lastModifiedBy>
  <cp:revision>98</cp:revision>
  <cp:lastPrinted>2015-05-07T11:31:00Z</cp:lastPrinted>
  <dcterms:created xsi:type="dcterms:W3CDTF">2015-05-06T12:27:33Z</dcterms:created>
  <dcterms:modified xsi:type="dcterms:W3CDTF">2020-03-06T14:18:21Z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0x010100277137D322411B47ADE587E370EEC55D</vt:lpwstr>
  </property>
</Properties>
</file>