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6" r:id="rId3"/>
    <p:sldId id="307" r:id="rId4"/>
    <p:sldId id="260" r:id="rId5"/>
    <p:sldId id="280" r:id="rId6"/>
    <p:sldId id="273" r:id="rId7"/>
    <p:sldId id="308" r:id="rId8"/>
    <p:sldId id="315" r:id="rId9"/>
    <p:sldId id="316" r:id="rId10"/>
    <p:sldId id="317" r:id="rId11"/>
    <p:sldId id="318" r:id="rId12"/>
    <p:sldId id="289" r:id="rId13"/>
    <p:sldId id="290" r:id="rId14"/>
    <p:sldId id="292" r:id="rId15"/>
    <p:sldId id="291" r:id="rId16"/>
    <p:sldId id="293" r:id="rId17"/>
    <p:sldId id="298" r:id="rId18"/>
    <p:sldId id="295" r:id="rId19"/>
    <p:sldId id="299" r:id="rId20"/>
    <p:sldId id="296" r:id="rId21"/>
    <p:sldId id="297" r:id="rId22"/>
    <p:sldId id="309" r:id="rId23"/>
    <p:sldId id="300" r:id="rId24"/>
    <p:sldId id="305" r:id="rId25"/>
    <p:sldId id="311" r:id="rId26"/>
    <p:sldId id="312" r:id="rId27"/>
    <p:sldId id="313" r:id="rId28"/>
    <p:sldId id="314" r:id="rId29"/>
    <p:sldId id="270" r:id="rId30"/>
    <p:sldId id="277" r:id="rId31"/>
  </p:sldIdLst>
  <p:sldSz cx="9144000" cy="6858000" type="screen4x3"/>
  <p:notesSz cx="6648450" cy="98504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>
      <p:cViewPr varScale="1">
        <p:scale>
          <a:sx n="68" d="100"/>
          <a:sy n="68" d="100"/>
        </p:scale>
        <p:origin x="5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765916" y="0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B5EC-C85E-429C-B98F-899A15F45D1A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56206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765916" y="9356206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63257-82D5-440C-BC94-37EA26EB5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237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65550" y="0"/>
            <a:ext cx="28813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D8CA0-91BC-48C5-AF65-960E26CB495D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1231900"/>
            <a:ext cx="4432300" cy="3324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5163" y="4740275"/>
            <a:ext cx="5318125" cy="3878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56725"/>
            <a:ext cx="28813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65550" y="9356725"/>
            <a:ext cx="28813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41D77-18BB-413B-9415-5EAB50BBC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88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41D77-18BB-413B-9415-5EAB50BBC0A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85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41D77-18BB-413B-9415-5EAB50BBC0A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32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41D77-18BB-413B-9415-5EAB50BBC0A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16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41D77-18BB-413B-9415-5EAB50BBC0A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815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41D77-18BB-413B-9415-5EAB50BBC0A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11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13/03/2020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13/03/2020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13/03/2020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13/03/2020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13/03/2020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D48A82-F6AE-4DF3-BECD-F6C406D4C7AC}" type="datetimeFigureOut">
              <a:rPr lang="pt-BR" smtClean="0"/>
              <a:pPr/>
              <a:t>13/03/2020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dirty="0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2BD48A82-F6AE-4DF3-BECD-F6C406D4C7AC}" type="datetimeFigureOut">
              <a:rPr lang="pt-BR" smtClean="0"/>
              <a:pPr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7728458C-C0F3-4F7F-B105-3CA8160287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Etapas do Processo:</a:t>
            </a:r>
            <a:br>
              <a:rPr lang="pt-BR" sz="5400" dirty="0"/>
            </a:br>
            <a:r>
              <a:rPr lang="pt-BR" sz="5400" dirty="0"/>
              <a:t>Elicitação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31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E6E6A-04AC-4D76-90FC-E5EC0B13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Falha na Comunicação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1820A8-4683-43C2-8357-8306BA935E35}"/>
              </a:ext>
            </a:extLst>
          </p:cNvPr>
          <p:cNvSpPr txBox="1"/>
          <p:nvPr/>
        </p:nvSpPr>
        <p:spPr bwMode="auto">
          <a:xfrm>
            <a:off x="256667" y="5130978"/>
            <a:ext cx="2448940" cy="14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dirty="0"/>
              <a:t>Como foi documentado o projeto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77C644B-CABF-48EA-A789-A9678F20915A}"/>
              </a:ext>
            </a:extLst>
          </p:cNvPr>
          <p:cNvSpPr txBox="1"/>
          <p:nvPr/>
        </p:nvSpPr>
        <p:spPr bwMode="auto">
          <a:xfrm>
            <a:off x="3358013" y="5130978"/>
            <a:ext cx="2448940" cy="14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dirty="0"/>
              <a:t>O que foi instalado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FF6C6A9-7E32-41ED-B372-7F75A9C114CC}"/>
              </a:ext>
            </a:extLst>
          </p:cNvPr>
          <p:cNvSpPr txBox="1"/>
          <p:nvPr/>
        </p:nvSpPr>
        <p:spPr bwMode="auto">
          <a:xfrm>
            <a:off x="6479611" y="5130978"/>
            <a:ext cx="2448940" cy="14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dirty="0"/>
              <a:t>Até onde o suporte pode ajudar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1B5898-7C0A-4EF6-9A76-E7B150AC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49" y="1741870"/>
            <a:ext cx="1981200" cy="32766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6CE3F3-3F34-4956-B8A6-02CA112AE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687" y="1741870"/>
            <a:ext cx="1952625" cy="32004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DFD78C5-6A25-44ED-8DE5-FC2D3C95A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794" y="1741870"/>
            <a:ext cx="19812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8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E6E6A-04AC-4D76-90FC-E5EC0B13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Falha na Comunicação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1820A8-4683-43C2-8357-8306BA935E35}"/>
              </a:ext>
            </a:extLst>
          </p:cNvPr>
          <p:cNvSpPr txBox="1"/>
          <p:nvPr/>
        </p:nvSpPr>
        <p:spPr bwMode="auto">
          <a:xfrm>
            <a:off x="256667" y="5130978"/>
            <a:ext cx="2448940" cy="14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dirty="0"/>
              <a:t>Momento em que o projeto foi entregue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77C644B-CABF-48EA-A789-A9678F20915A}"/>
              </a:ext>
            </a:extLst>
          </p:cNvPr>
          <p:cNvSpPr txBox="1"/>
          <p:nvPr/>
        </p:nvSpPr>
        <p:spPr bwMode="auto">
          <a:xfrm>
            <a:off x="3358013" y="5130978"/>
            <a:ext cx="2448940" cy="14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dirty="0"/>
              <a:t>O que poderia ser feito com o valor pago pelo cliente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FF6C6A9-7E32-41ED-B372-7F75A9C114CC}"/>
              </a:ext>
            </a:extLst>
          </p:cNvPr>
          <p:cNvSpPr txBox="1"/>
          <p:nvPr/>
        </p:nvSpPr>
        <p:spPr bwMode="auto">
          <a:xfrm>
            <a:off x="6479611" y="5130978"/>
            <a:ext cx="2448940" cy="14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dirty="0"/>
              <a:t>Isto é o que o cliente queria!!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9E6644-5C6F-4F67-B748-99C1630FC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42" y="1741870"/>
            <a:ext cx="1914525" cy="32956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24AD56B-5917-44DF-A055-3855BFA2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637" y="1737107"/>
            <a:ext cx="1990725" cy="32670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8AF79B8-DE0E-4A73-83EF-B413865CD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319" y="1737107"/>
            <a:ext cx="19716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2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Estágios da Elicitação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AAE230-7513-42E7-9EA9-00AC6D78B592}"/>
              </a:ext>
            </a:extLst>
          </p:cNvPr>
          <p:cNvSpPr/>
          <p:nvPr/>
        </p:nvSpPr>
        <p:spPr>
          <a:xfrm>
            <a:off x="714400" y="1584928"/>
            <a:ext cx="7715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Definir objetivos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DB952950-B8E8-445E-A73D-7634DD7C7BFC}"/>
              </a:ext>
            </a:extLst>
          </p:cNvPr>
          <p:cNvSpPr/>
          <p:nvPr/>
        </p:nvSpPr>
        <p:spPr>
          <a:xfrm>
            <a:off x="4355976" y="2391614"/>
            <a:ext cx="432048" cy="50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10A3152-868A-4E48-9A7F-BC99EEFD9BC0}"/>
              </a:ext>
            </a:extLst>
          </p:cNvPr>
          <p:cNvSpPr/>
          <p:nvPr/>
        </p:nvSpPr>
        <p:spPr>
          <a:xfrm>
            <a:off x="714400" y="2981357"/>
            <a:ext cx="7715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Aquisição de conhecimento do background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C2D4655E-EDD1-4D18-8328-5E439F875FBF}"/>
              </a:ext>
            </a:extLst>
          </p:cNvPr>
          <p:cNvSpPr/>
          <p:nvPr/>
        </p:nvSpPr>
        <p:spPr>
          <a:xfrm>
            <a:off x="4366951" y="3788043"/>
            <a:ext cx="432048" cy="50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3BC143C-5FEC-4B03-A235-28A07AC4A07F}"/>
              </a:ext>
            </a:extLst>
          </p:cNvPr>
          <p:cNvSpPr/>
          <p:nvPr/>
        </p:nvSpPr>
        <p:spPr>
          <a:xfrm>
            <a:off x="714400" y="4363719"/>
            <a:ext cx="7715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Organização do conhecimento</a:t>
            </a:r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4975CC09-363D-48C2-BB48-9418870BBE74}"/>
              </a:ext>
            </a:extLst>
          </p:cNvPr>
          <p:cNvSpPr/>
          <p:nvPr/>
        </p:nvSpPr>
        <p:spPr>
          <a:xfrm>
            <a:off x="4355976" y="5170405"/>
            <a:ext cx="432048" cy="50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484DB3-4639-4B80-80CA-681CB6631956}"/>
              </a:ext>
            </a:extLst>
          </p:cNvPr>
          <p:cNvSpPr/>
          <p:nvPr/>
        </p:nvSpPr>
        <p:spPr>
          <a:xfrm>
            <a:off x="714400" y="5746081"/>
            <a:ext cx="769409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Coletar os requisitos dos stakeholders</a:t>
            </a:r>
          </a:p>
        </p:txBody>
      </p:sp>
    </p:spTree>
    <p:extLst>
      <p:ext uri="{BB962C8B-B14F-4D97-AF65-F5344CB8AC3E}">
        <p14:creationId xmlns:p14="http://schemas.microsoft.com/office/powerpoint/2010/main" val="12839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Definir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objetivos organizacionais devem ser estabelecidos incluindo:</a:t>
            </a:r>
          </a:p>
          <a:p>
            <a:pPr lvl="1" algn="just"/>
            <a:r>
              <a:rPr lang="pt-BR" dirty="0"/>
              <a:t>Os objetivos gerais do negócio;</a:t>
            </a:r>
          </a:p>
          <a:p>
            <a:pPr lvl="1" algn="just"/>
            <a:r>
              <a:rPr lang="pt-BR" dirty="0"/>
              <a:t>Uma descrição geral do problema a ser resolvidos;</a:t>
            </a:r>
          </a:p>
          <a:p>
            <a:pPr lvl="1" algn="just"/>
            <a:r>
              <a:rPr lang="pt-BR" dirty="0"/>
              <a:t>Porque o sistema é necessário; e</a:t>
            </a:r>
          </a:p>
          <a:p>
            <a:pPr lvl="1" algn="just"/>
            <a:r>
              <a:rPr lang="pt-BR" dirty="0"/>
              <a:t>As limitações do sistema;</a:t>
            </a:r>
          </a:p>
        </p:txBody>
      </p:sp>
    </p:spTree>
    <p:extLst>
      <p:ext uri="{BB962C8B-B14F-4D97-AF65-F5344CB8AC3E}">
        <p14:creationId xmlns:p14="http://schemas.microsoft.com/office/powerpoint/2010/main" val="32209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Aquisição de conhecimento do background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Informação de background do sistema inclui informação acerca da organização onde o sistema será instalado, o domínio de aplicação do sistema e informação acerca de outros sistemas existente;</a:t>
            </a:r>
          </a:p>
        </p:txBody>
      </p:sp>
    </p:spTree>
    <p:extLst>
      <p:ext uri="{BB962C8B-B14F-4D97-AF65-F5344CB8AC3E}">
        <p14:creationId xmlns:p14="http://schemas.microsoft.com/office/powerpoint/2010/main" val="248122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do 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grande quantidade de conhecimento que foi coletada nos estágios anteriores devem ser organizadas e colocadas em ordem;</a:t>
            </a:r>
          </a:p>
        </p:txBody>
      </p:sp>
    </p:spTree>
    <p:extLst>
      <p:ext uri="{BB962C8B-B14F-4D97-AF65-F5344CB8AC3E}">
        <p14:creationId xmlns:p14="http://schemas.microsoft.com/office/powerpoint/2010/main" val="195246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Coletar os requisitos dos stakeholders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stakeholders do sistema são consultados para descoberta de seus requisitos;</a:t>
            </a:r>
          </a:p>
        </p:txBody>
      </p:sp>
    </p:spTree>
    <p:extLst>
      <p:ext uri="{BB962C8B-B14F-4D97-AF65-F5344CB8AC3E}">
        <p14:creationId xmlns:p14="http://schemas.microsoft.com/office/powerpoint/2010/main" val="38585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Elicitação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Entrevistas;</a:t>
            </a:r>
          </a:p>
          <a:p>
            <a:pPr algn="just"/>
            <a:r>
              <a:rPr lang="pt-BR" dirty="0"/>
              <a:t>Questionários;</a:t>
            </a:r>
          </a:p>
          <a:p>
            <a:pPr algn="just"/>
            <a:r>
              <a:rPr lang="pt-BR" dirty="0"/>
              <a:t>Brainstorm;</a:t>
            </a:r>
          </a:p>
          <a:p>
            <a:pPr algn="just"/>
            <a:r>
              <a:rPr lang="pt-BR" dirty="0"/>
              <a:t>Leitura de documentos;</a:t>
            </a:r>
          </a:p>
          <a:p>
            <a:pPr algn="just"/>
            <a:r>
              <a:rPr lang="pt-BR" dirty="0"/>
              <a:t>Cenários;</a:t>
            </a:r>
          </a:p>
          <a:p>
            <a:pPr algn="just"/>
            <a:r>
              <a:rPr lang="pt-BR" dirty="0"/>
              <a:t>Observações e análise sociais (etnografia);</a:t>
            </a:r>
          </a:p>
          <a:p>
            <a:pPr algn="just"/>
            <a:r>
              <a:rPr lang="pt-BR" dirty="0"/>
              <a:t>Reuso de requisitos; e</a:t>
            </a:r>
          </a:p>
          <a:p>
            <a:pPr algn="just"/>
            <a:r>
              <a:rPr lang="pt-BR" dirty="0"/>
              <a:t>Prototipação;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4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Entrevistas e questionários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Defina onde começar;</a:t>
            </a:r>
          </a:p>
          <a:p>
            <a:pPr algn="just"/>
            <a:r>
              <a:rPr lang="pt-BR" dirty="0"/>
              <a:t>Sempre pergunte:</a:t>
            </a:r>
          </a:p>
          <a:p>
            <a:pPr lvl="1" algn="just"/>
            <a:r>
              <a:rPr lang="pt-BR" dirty="0"/>
              <a:t>O que? </a:t>
            </a:r>
          </a:p>
          <a:p>
            <a:pPr lvl="1" algn="just"/>
            <a:r>
              <a:rPr lang="pt-BR" dirty="0"/>
              <a:t>Por que(m)? </a:t>
            </a:r>
          </a:p>
          <a:p>
            <a:pPr lvl="1" algn="just"/>
            <a:r>
              <a:rPr lang="pt-BR" dirty="0"/>
              <a:t>Como?</a:t>
            </a:r>
          </a:p>
          <a:p>
            <a:pPr algn="just"/>
            <a:r>
              <a:rPr lang="pt-BR" dirty="0"/>
              <a:t>Pergunte o óbvio;</a:t>
            </a:r>
          </a:p>
          <a:p>
            <a:pPr algn="just"/>
            <a:r>
              <a:rPr lang="pt-BR" dirty="0"/>
              <a:t>Organize as respostas;</a:t>
            </a:r>
          </a:p>
          <a:p>
            <a:pPr algn="just"/>
            <a:r>
              <a:rPr lang="pt-BR" dirty="0"/>
              <a:t>Observe; e</a:t>
            </a:r>
          </a:p>
          <a:p>
            <a:pPr algn="just"/>
            <a:r>
              <a:rPr lang="pt-BR" dirty="0"/>
              <a:t>Seja humilde, procure aprender!</a:t>
            </a:r>
          </a:p>
        </p:txBody>
      </p:sp>
    </p:spTree>
    <p:extLst>
      <p:ext uri="{BB962C8B-B14F-4D97-AF65-F5344CB8AC3E}">
        <p14:creationId xmlns:p14="http://schemas.microsoft.com/office/powerpoint/2010/main" val="3082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Brainstorm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Não pode ter muita gente;</a:t>
            </a:r>
          </a:p>
          <a:p>
            <a:pPr algn="just"/>
            <a:r>
              <a:rPr lang="pt-BR" dirty="0"/>
              <a:t>Pessoas com diferentes perfis;</a:t>
            </a:r>
          </a:p>
          <a:p>
            <a:pPr algn="just"/>
            <a:r>
              <a:rPr lang="pt-BR" dirty="0"/>
              <a:t>Presença de um facilitador;</a:t>
            </a:r>
          </a:p>
          <a:p>
            <a:pPr algn="just"/>
            <a:r>
              <a:rPr lang="pt-BR" dirty="0"/>
              <a:t>Aceite todo tipo de sugestão e filtre depois;</a:t>
            </a:r>
          </a:p>
          <a:p>
            <a:pPr algn="just"/>
            <a:r>
              <a:rPr lang="pt-BR" dirty="0"/>
              <a:t>Evite pensar em detalhes;</a:t>
            </a:r>
          </a:p>
          <a:p>
            <a:pPr algn="just"/>
            <a:r>
              <a:rPr lang="pt-BR" dirty="0"/>
              <a:t>Consulte todos; e</a:t>
            </a:r>
          </a:p>
          <a:p>
            <a:pPr algn="just"/>
            <a:r>
              <a:rPr lang="pt-BR" dirty="0"/>
              <a:t>Dê sugestões;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7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Elicitação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Levantamento dos requisitos de usuários (funcionais e não funcionais);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Encontraremos aqui requisitos:</a:t>
            </a:r>
          </a:p>
          <a:p>
            <a:pPr lvl="1" algn="just"/>
            <a:r>
              <a:rPr lang="pt-BR" dirty="0"/>
              <a:t>  Conscientes;</a:t>
            </a:r>
          </a:p>
          <a:p>
            <a:pPr lvl="1" algn="just"/>
            <a:r>
              <a:rPr lang="pt-BR" dirty="0"/>
              <a:t>  Subconscientes; e</a:t>
            </a:r>
          </a:p>
          <a:p>
            <a:pPr lvl="1" algn="just"/>
            <a:r>
              <a:rPr lang="pt-BR" dirty="0"/>
              <a:t>  Inconscientes.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86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São estórias que explicam como um sistema poderá ser usado;</a:t>
            </a:r>
          </a:p>
          <a:p>
            <a:pPr algn="just"/>
            <a:r>
              <a:rPr lang="pt-BR" dirty="0"/>
              <a:t>São exemplos de sessões de interação que descrevem como o usuário interage com o sistema;</a:t>
            </a:r>
          </a:p>
          <a:p>
            <a:pPr algn="just"/>
            <a:r>
              <a:rPr lang="pt-BR" dirty="0"/>
              <a:t>O termo “caso de uso” ou use case (um caso específico de uso do sistema) é usado às vezes para se referir a um cenário;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41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 e análise social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 pessoas geralmente acham difícil descrever o que elas fazem. Às vezes, a melhor forma de entender será observá-las no trabalho;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Etnografia é uma técnica das ciências sociais que se mostrou útil no entendimento dos processos reais realizados nos trabalhos;</a:t>
            </a:r>
          </a:p>
        </p:txBody>
      </p:sp>
    </p:spTree>
    <p:extLst>
      <p:ext uri="{BB962C8B-B14F-4D97-AF65-F5344CB8AC3E}">
        <p14:creationId xmlns:p14="http://schemas.microsoft.com/office/powerpoint/2010/main" val="396850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 e análise social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processos reais de trabalho geralmente diferem daqueles processos formais descritos;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Um etnógrafo passa algum tempo observando as pessoas no trabalho e constrói uma imagem de como o trabalho é realizado;</a:t>
            </a:r>
          </a:p>
        </p:txBody>
      </p:sp>
    </p:spTree>
    <p:extLst>
      <p:ext uri="{BB962C8B-B14F-4D97-AF65-F5344CB8AC3E}">
        <p14:creationId xmlns:p14="http://schemas.microsoft.com/office/powerpoint/2010/main" val="108791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 e análise social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Procure formas não padronizadas de trabalho;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Tome nota, de forma detalhada, de todas as práticas de trabalho. Analise-as e chegue a uma conclusão a partir delas;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Combine observação com entrevistas abertas;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66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324AD-419A-45D8-9D8E-A7B13080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Reuso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889FB-97F3-4429-8DB1-A4817A26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Envolve considerar requisitos que foram desenvolvidos para um sistema e usá-los em sistemas diferentes;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reuso de requisitos economiza tempo e esforço, pois requisitos reutilizados já foram analisados e validados em outros sistemas;</a:t>
            </a:r>
          </a:p>
        </p:txBody>
      </p:sp>
    </p:spTree>
    <p:extLst>
      <p:ext uri="{BB962C8B-B14F-4D97-AF65-F5344CB8AC3E}">
        <p14:creationId xmlns:p14="http://schemas.microsoft.com/office/powerpoint/2010/main" val="3781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324AD-419A-45D8-9D8E-A7B13080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Prototipação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889FB-97F3-4429-8DB1-A4817A26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protótipo é uma versão inicial de um sistema que poderá ser usado para experimentação;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Protótipos são úteis para elicitação de requisitos porque os usuários poderão experimentar o “sistema” e mostrar os pontes fortes e fracos. Eles terão algo concreto para criticar;</a:t>
            </a:r>
          </a:p>
        </p:txBody>
      </p:sp>
    </p:spTree>
    <p:extLst>
      <p:ext uri="{BB962C8B-B14F-4D97-AF65-F5344CB8AC3E}">
        <p14:creationId xmlns:p14="http://schemas.microsoft.com/office/powerpoint/2010/main" val="17792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324AD-419A-45D8-9D8E-A7B13080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Prototipação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889FB-97F3-4429-8DB1-A4817A26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desenvolvimento rápido dos protótipos é essencial para que eles fiquem disponíveis logo para o processo de elicitação;</a:t>
            </a:r>
          </a:p>
        </p:txBody>
      </p:sp>
    </p:spTree>
    <p:extLst>
      <p:ext uri="{BB962C8B-B14F-4D97-AF65-F5344CB8AC3E}">
        <p14:creationId xmlns:p14="http://schemas.microsoft.com/office/powerpoint/2010/main" val="407256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324AD-419A-45D8-9D8E-A7B13080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Prototipação – 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889FB-97F3-4429-8DB1-A4817A26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protótipo permite que os usuários experimentem e descubram o que eles realmente necessitam para suportar o trabalho deles;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Estabelece a viabilidade e utilidade antes que altos custos de desenvolvimento tenham sido realizados;</a:t>
            </a:r>
          </a:p>
        </p:txBody>
      </p:sp>
    </p:spTree>
    <p:extLst>
      <p:ext uri="{BB962C8B-B14F-4D97-AF65-F5344CB8AC3E}">
        <p14:creationId xmlns:p14="http://schemas.microsoft.com/office/powerpoint/2010/main" val="38876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324AD-419A-45D8-9D8E-A7B13080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Prototipação – 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889FB-97F3-4429-8DB1-A4817A26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Essencial para desenvolvimento do aspecto look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feel</a:t>
            </a:r>
            <a:r>
              <a:rPr lang="pt-BR" dirty="0"/>
              <a:t> da interface do usuário;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Pode ser usado para teste do sistema e desenvolvimento da documentação;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Força um estudo detalhado dos requisitos, revelando inconsistências e omissões;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4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E3E05-BC50-4D05-A5C4-B981135F0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9600" dirty="0"/>
              <a:t>Perguntas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A3F27C-E014-4F06-91B9-C8EB64D16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0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Elicitação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Cabe à elicitação a tarefa de identificar os fatos relacionados aos requisitos do projeto, de forma a prover o mais correto e mais completo entendimento do que é demandado para aquele produto;</a:t>
            </a:r>
          </a:p>
        </p:txBody>
      </p:sp>
    </p:spTree>
    <p:extLst>
      <p:ext uri="{BB962C8B-B14F-4D97-AF65-F5344CB8AC3E}">
        <p14:creationId xmlns:p14="http://schemas.microsoft.com/office/powerpoint/2010/main" val="105690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8EF4-0A47-4A65-BE7C-5609D63B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Complementar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27DB4-702C-40BD-A7AC-84E31661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SOMMERVILLE, Ian. </a:t>
            </a:r>
            <a:r>
              <a:rPr lang="pt-BR" b="1" dirty="0"/>
              <a:t>Engenharia de Software</a:t>
            </a:r>
            <a:r>
              <a:rPr lang="pt-BR" dirty="0"/>
              <a:t>. </a:t>
            </a:r>
            <a:r>
              <a:rPr lang="it-IT" dirty="0"/>
              <a:t>9. ed. São Paulo: Pearson Prentice Hall, 2011.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526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da Elicitação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Entendimento do domínio da aplicação</a:t>
            </a:r>
          </a:p>
          <a:p>
            <a:pPr lvl="1" algn="just"/>
            <a:r>
              <a:rPr lang="pt-BR" dirty="0"/>
              <a:t>O conhecimento do domínio da aplicação é o conhecimento geral onde o sistema será aplicado;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Entendimento do problema </a:t>
            </a:r>
          </a:p>
          <a:p>
            <a:pPr lvl="1" algn="just"/>
            <a:r>
              <a:rPr lang="pt-BR" dirty="0"/>
              <a:t>Os detalhes dos problemas específicos do problema do cliente onde o sistema será aplicado deve ser entendido;</a:t>
            </a:r>
          </a:p>
        </p:txBody>
      </p:sp>
    </p:spTree>
    <p:extLst>
      <p:ext uri="{BB962C8B-B14F-4D97-AF65-F5344CB8AC3E}">
        <p14:creationId xmlns:p14="http://schemas.microsoft.com/office/powerpoint/2010/main" val="188653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da Elicitação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Entendimento do negócio </a:t>
            </a:r>
          </a:p>
          <a:p>
            <a:pPr lvl="1" algn="just"/>
            <a:r>
              <a:rPr lang="pt-BR" dirty="0"/>
              <a:t>Você de entender como os sistemas interagem e contribuem de forma geral com os objetivos de negócio;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Entendimento das necessidades e limitações dos stakeholders do sistema;</a:t>
            </a:r>
          </a:p>
          <a:p>
            <a:pPr lvl="1" algn="just"/>
            <a:r>
              <a:rPr lang="pt-BR" dirty="0"/>
              <a:t>Você deve entender, em detalhe, as necessidades específicas das pessoas que requerem suporte do sistema no seu trabalho;</a:t>
            </a:r>
          </a:p>
        </p:txBody>
      </p:sp>
    </p:spTree>
    <p:extLst>
      <p:ext uri="{BB962C8B-B14F-4D97-AF65-F5344CB8AC3E}">
        <p14:creationId xmlns:p14="http://schemas.microsoft.com/office/powerpoint/2010/main" val="128386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Usuários podem não ter uma ideia precisa do sistema por eles requerido;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Usuários têm dificuldades para descrever seu conhecimento sobre o domínio do problema;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Usuários e analistas têm diferentes pontos de vista do problema (por terem formações diferentes);</a:t>
            </a:r>
          </a:p>
        </p:txBody>
      </p:sp>
    </p:spTree>
    <p:extLst>
      <p:ext uri="{BB962C8B-B14F-4D97-AF65-F5344CB8AC3E}">
        <p14:creationId xmlns:p14="http://schemas.microsoft.com/office/powerpoint/2010/main" val="38100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210D-B7CA-46F7-8F40-47839747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18573-23BF-4995-856D-49F5510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Usuários podem antipatizar com o novo sistema e se negar a participar da elicitação (ou mesmo fornecer informações errôneas);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9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E6E6A-04AC-4D76-90FC-E5EC0B13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Falha na Comunicação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84D7D38-3323-49CD-9128-A1ED50044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43075"/>
            <a:ext cx="2047875" cy="33718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A3B4191-17CD-47F1-B573-52822BEFE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783" y="1743075"/>
            <a:ext cx="2057400" cy="3352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8E50604-16B1-4C29-BE6E-D078610C8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975" y="1743075"/>
            <a:ext cx="2028825" cy="33051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81820A8-4683-43C2-8357-8306BA935E35}"/>
              </a:ext>
            </a:extLst>
          </p:cNvPr>
          <p:cNvSpPr txBox="1"/>
          <p:nvPr/>
        </p:nvSpPr>
        <p:spPr bwMode="auto">
          <a:xfrm>
            <a:off x="256667" y="5130978"/>
            <a:ext cx="2448940" cy="14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dirty="0"/>
              <a:t>Como o cliente explicou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77C644B-CABF-48EA-A789-A9678F20915A}"/>
              </a:ext>
            </a:extLst>
          </p:cNvPr>
          <p:cNvSpPr txBox="1"/>
          <p:nvPr/>
        </p:nvSpPr>
        <p:spPr bwMode="auto">
          <a:xfrm>
            <a:off x="3358013" y="5130978"/>
            <a:ext cx="2448940" cy="14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dirty="0"/>
              <a:t>Como o gestor do projeto entendeu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FF6C6A9-7E32-41ED-B372-7F75A9C114CC}"/>
              </a:ext>
            </a:extLst>
          </p:cNvPr>
          <p:cNvSpPr txBox="1"/>
          <p:nvPr/>
        </p:nvSpPr>
        <p:spPr bwMode="auto">
          <a:xfrm>
            <a:off x="6479611" y="5130978"/>
            <a:ext cx="2448940" cy="14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dirty="0"/>
              <a:t>Como o analista projetou</a:t>
            </a:r>
          </a:p>
        </p:txBody>
      </p:sp>
    </p:spTree>
    <p:extLst>
      <p:ext uri="{BB962C8B-B14F-4D97-AF65-F5344CB8AC3E}">
        <p14:creationId xmlns:p14="http://schemas.microsoft.com/office/powerpoint/2010/main" val="33345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E6E6A-04AC-4D76-90FC-E5EC0B13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Falha na Comunicação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1820A8-4683-43C2-8357-8306BA935E35}"/>
              </a:ext>
            </a:extLst>
          </p:cNvPr>
          <p:cNvSpPr txBox="1"/>
          <p:nvPr/>
        </p:nvSpPr>
        <p:spPr bwMode="auto">
          <a:xfrm>
            <a:off x="256667" y="5130978"/>
            <a:ext cx="2448940" cy="14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dirty="0"/>
              <a:t>Como o programador implementou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77C644B-CABF-48EA-A789-A9678F20915A}"/>
              </a:ext>
            </a:extLst>
          </p:cNvPr>
          <p:cNvSpPr txBox="1"/>
          <p:nvPr/>
        </p:nvSpPr>
        <p:spPr bwMode="auto">
          <a:xfrm>
            <a:off x="3358013" y="5130978"/>
            <a:ext cx="2448940" cy="14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dirty="0"/>
              <a:t>Como o foi entregue aos testadores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FF6C6A9-7E32-41ED-B372-7F75A9C114CC}"/>
              </a:ext>
            </a:extLst>
          </p:cNvPr>
          <p:cNvSpPr txBox="1"/>
          <p:nvPr/>
        </p:nvSpPr>
        <p:spPr bwMode="auto">
          <a:xfrm>
            <a:off x="6479611" y="5130978"/>
            <a:ext cx="2448940" cy="14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dirty="0"/>
              <a:t>Como foi descrito pelo  analista de negócios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3F9EE1-EAA0-4C40-BCE5-241366FFA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49" y="1743075"/>
            <a:ext cx="2047875" cy="33718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382600D-5CBD-468C-85E3-4AC9AE27F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587" y="1741870"/>
            <a:ext cx="2028825" cy="32956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F28FD45-CE6F-4751-815A-1C3B01ABF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450" y="1741870"/>
            <a:ext cx="20383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Novo Modelo SLIDE 2013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137D322411B47ADE587E370EEC55D" ma:contentTypeVersion="5" ma:contentTypeDescription="Crie um novo documento." ma:contentTypeScope="" ma:versionID="6d13e842920197e53feb5f912c8b0584">
  <xsd:schema xmlns:xsd="http://www.w3.org/2001/XMLSchema" xmlns:xs="http://www.w3.org/2001/XMLSchema" xmlns:p="http://schemas.microsoft.com/office/2006/metadata/properties" xmlns:ns2="fe6edbab-5f42-462c-8879-37ab7519ff3d" targetNamespace="http://schemas.microsoft.com/office/2006/metadata/properties" ma:root="true" ma:fieldsID="475bef3f58cbe4c8949956db5eca6339" ns2:_="">
    <xsd:import namespace="fe6edbab-5f42-462c-8879-37ab7519ff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edbab-5f42-462c-8879-37ab7519ff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92C09A-569F-4DEA-83F0-714E38F58691}"/>
</file>

<file path=customXml/itemProps2.xml><?xml version="1.0" encoding="utf-8"?>
<ds:datastoreItem xmlns:ds="http://schemas.openxmlformats.org/officeDocument/2006/customXml" ds:itemID="{12B9B382-C0A0-46F7-A21E-7190392690BB}"/>
</file>

<file path=customXml/itemProps3.xml><?xml version="1.0" encoding="utf-8"?>
<ds:datastoreItem xmlns:ds="http://schemas.openxmlformats.org/officeDocument/2006/customXml" ds:itemID="{16D0DFC9-25DF-43F3-92FD-3E7D78FB9F8A}"/>
</file>

<file path=docProps/app.xml><?xml version="1.0" encoding="utf-8"?>
<Properties xmlns="http://schemas.openxmlformats.org/officeDocument/2006/extended-properties" xmlns:vt="http://schemas.openxmlformats.org/officeDocument/2006/docPropsVTypes">
  <Template>SLIDES SENAC</Template>
  <TotalTime>6653</TotalTime>
  <Words>947</Words>
  <Application>Microsoft Office PowerPoint</Application>
  <PresentationFormat>Apresentação na tela (4:3)</PresentationFormat>
  <Paragraphs>136</Paragraphs>
  <Slides>30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3" baseType="lpstr">
      <vt:lpstr>Arial</vt:lpstr>
      <vt:lpstr>Calibri</vt:lpstr>
      <vt:lpstr>Novo Modelo SLIDE 2013</vt:lpstr>
      <vt:lpstr>Etapas do Processo: Elicitação</vt:lpstr>
      <vt:lpstr>Elicitação</vt:lpstr>
      <vt:lpstr>Elicitação</vt:lpstr>
      <vt:lpstr>Atividades da Elicitação</vt:lpstr>
      <vt:lpstr>Atividades da Elicitação</vt:lpstr>
      <vt:lpstr>Dificuldades</vt:lpstr>
      <vt:lpstr>Dificuldades</vt:lpstr>
      <vt:lpstr>Falha na Comunicação</vt:lpstr>
      <vt:lpstr>Falha na Comunicação</vt:lpstr>
      <vt:lpstr>Falha na Comunicação</vt:lpstr>
      <vt:lpstr>Falha na Comunicação</vt:lpstr>
      <vt:lpstr>Estágios da Elicitação</vt:lpstr>
      <vt:lpstr>Definir objetivos</vt:lpstr>
      <vt:lpstr>Aquisição de conhecimento do background</vt:lpstr>
      <vt:lpstr>Organização do conhecimento</vt:lpstr>
      <vt:lpstr>Coletar os requisitos dos stakeholders</vt:lpstr>
      <vt:lpstr>Técnicas de Elicitação</vt:lpstr>
      <vt:lpstr>Entrevistas e questionários</vt:lpstr>
      <vt:lpstr>Brainstorm</vt:lpstr>
      <vt:lpstr>Cenários</vt:lpstr>
      <vt:lpstr>Observação e análise social</vt:lpstr>
      <vt:lpstr>Observação e análise social</vt:lpstr>
      <vt:lpstr>Observação e análise social</vt:lpstr>
      <vt:lpstr>Reuso de requisitos</vt:lpstr>
      <vt:lpstr>Prototipação</vt:lpstr>
      <vt:lpstr>Prototipação</vt:lpstr>
      <vt:lpstr>Prototipação – Benefícios</vt:lpstr>
      <vt:lpstr>Prototipação – Benefícios</vt:lpstr>
      <vt:lpstr>Perguntas</vt:lpstr>
      <vt:lpstr>Bibliografia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Dalabrida;User</dc:creator>
  <cp:lastModifiedBy>Fábio César Zanellato</cp:lastModifiedBy>
  <cp:revision>117</cp:revision>
  <cp:lastPrinted>2015-05-07T11:31:00Z</cp:lastPrinted>
  <dcterms:created xsi:type="dcterms:W3CDTF">2015-05-06T12:27:33Z</dcterms:created>
  <dcterms:modified xsi:type="dcterms:W3CDTF">2020-03-13T21:24:27Z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0x010100277137D322411B47ADE587E370EEC55D</vt:lpwstr>
  </property>
</Properties>
</file>