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56" r:id="rId2"/>
    <p:sldId id="319" r:id="rId3"/>
    <p:sldId id="321" r:id="rId4"/>
    <p:sldId id="322" r:id="rId5"/>
    <p:sldId id="323" r:id="rId6"/>
    <p:sldId id="325" r:id="rId7"/>
    <p:sldId id="324" r:id="rId8"/>
    <p:sldId id="326" r:id="rId9"/>
    <p:sldId id="327" r:id="rId10"/>
    <p:sldId id="328" r:id="rId11"/>
    <p:sldId id="329" r:id="rId12"/>
    <p:sldId id="330" r:id="rId13"/>
    <p:sldId id="331" r:id="rId14"/>
    <p:sldId id="333" r:id="rId15"/>
    <p:sldId id="332" r:id="rId16"/>
    <p:sldId id="334" r:id="rId17"/>
    <p:sldId id="335" r:id="rId18"/>
    <p:sldId id="337" r:id="rId19"/>
    <p:sldId id="336" r:id="rId20"/>
    <p:sldId id="338" r:id="rId21"/>
    <p:sldId id="339" r:id="rId22"/>
    <p:sldId id="270" r:id="rId23"/>
    <p:sldId id="320" r:id="rId24"/>
    <p:sldId id="341" r:id="rId25"/>
    <p:sldId id="342" r:id="rId26"/>
    <p:sldId id="343" r:id="rId27"/>
    <p:sldId id="344" r:id="rId28"/>
    <p:sldId id="345" r:id="rId29"/>
    <p:sldId id="346" r:id="rId30"/>
    <p:sldId id="347" r:id="rId31"/>
    <p:sldId id="348" r:id="rId32"/>
    <p:sldId id="349" r:id="rId33"/>
    <p:sldId id="340" r:id="rId34"/>
    <p:sldId id="277" r:id="rId35"/>
  </p:sldIdLst>
  <p:sldSz cx="9144000" cy="6858000" type="screen4x3"/>
  <p:notesSz cx="6648450" cy="9850438"/>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2" autoAdjust="0"/>
    <p:restoredTop sz="94737" autoAdjust="0"/>
  </p:normalViewPr>
  <p:slideViewPr>
    <p:cSldViewPr>
      <p:cViewPr varScale="1">
        <p:scale>
          <a:sx n="68" d="100"/>
          <a:sy n="68" d="100"/>
        </p:scale>
        <p:origin x="48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880995" cy="492522"/>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765916" y="0"/>
            <a:ext cx="2880995" cy="492522"/>
          </a:xfrm>
          <a:prstGeom prst="rect">
            <a:avLst/>
          </a:prstGeom>
        </p:spPr>
        <p:txBody>
          <a:bodyPr vert="horz" lIns="91440" tIns="45720" rIns="91440" bIns="45720" rtlCol="0"/>
          <a:lstStyle>
            <a:lvl1pPr algn="r">
              <a:defRPr sz="1200"/>
            </a:lvl1pPr>
          </a:lstStyle>
          <a:p>
            <a:fld id="{62CEB5EC-C85E-429C-B98F-899A15F45D1A}" type="datetimeFigureOut">
              <a:rPr lang="pt-BR" smtClean="0"/>
              <a:t>20/03/2020</a:t>
            </a:fld>
            <a:endParaRPr lang="pt-BR"/>
          </a:p>
        </p:txBody>
      </p:sp>
      <p:sp>
        <p:nvSpPr>
          <p:cNvPr id="4" name="Espaço Reservado para Rodapé 3"/>
          <p:cNvSpPr>
            <a:spLocks noGrp="1"/>
          </p:cNvSpPr>
          <p:nvPr>
            <p:ph type="ftr" sz="quarter" idx="2"/>
          </p:nvPr>
        </p:nvSpPr>
        <p:spPr>
          <a:xfrm>
            <a:off x="0" y="9356206"/>
            <a:ext cx="2880995" cy="492522"/>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765916" y="9356206"/>
            <a:ext cx="2880995" cy="492522"/>
          </a:xfrm>
          <a:prstGeom prst="rect">
            <a:avLst/>
          </a:prstGeom>
        </p:spPr>
        <p:txBody>
          <a:bodyPr vert="horz" lIns="91440" tIns="45720" rIns="91440" bIns="45720" rtlCol="0" anchor="b"/>
          <a:lstStyle>
            <a:lvl1pPr algn="r">
              <a:defRPr sz="1200"/>
            </a:lvl1pPr>
          </a:lstStyle>
          <a:p>
            <a:fld id="{F6163257-82D5-440C-BC94-37EA26EB5200}" type="slidenum">
              <a:rPr lang="pt-BR" smtClean="0"/>
              <a:t>‹nº›</a:t>
            </a:fld>
            <a:endParaRPr lang="pt-BR"/>
          </a:p>
        </p:txBody>
      </p:sp>
    </p:spTree>
    <p:extLst>
      <p:ext uri="{BB962C8B-B14F-4D97-AF65-F5344CB8AC3E}">
        <p14:creationId xmlns:p14="http://schemas.microsoft.com/office/powerpoint/2010/main" val="1007237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881313" cy="493713"/>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765550" y="0"/>
            <a:ext cx="2881313" cy="493713"/>
          </a:xfrm>
          <a:prstGeom prst="rect">
            <a:avLst/>
          </a:prstGeom>
        </p:spPr>
        <p:txBody>
          <a:bodyPr vert="horz" lIns="91440" tIns="45720" rIns="91440" bIns="45720" rtlCol="0"/>
          <a:lstStyle>
            <a:lvl1pPr algn="r">
              <a:defRPr sz="1200"/>
            </a:lvl1pPr>
          </a:lstStyle>
          <a:p>
            <a:fld id="{792D8CA0-91BC-48C5-AF65-960E26CB495D}" type="datetimeFigureOut">
              <a:rPr lang="pt-BR" smtClean="0"/>
              <a:t>20/03/2020</a:t>
            </a:fld>
            <a:endParaRPr lang="pt-BR"/>
          </a:p>
        </p:txBody>
      </p:sp>
      <p:sp>
        <p:nvSpPr>
          <p:cNvPr id="4" name="Espaço Reservado para Imagem de Slide 3"/>
          <p:cNvSpPr>
            <a:spLocks noGrp="1" noRot="1" noChangeAspect="1"/>
          </p:cNvSpPr>
          <p:nvPr>
            <p:ph type="sldImg" idx="2"/>
          </p:nvPr>
        </p:nvSpPr>
        <p:spPr>
          <a:xfrm>
            <a:off x="1108075" y="1231900"/>
            <a:ext cx="4432300" cy="332422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65163" y="4740275"/>
            <a:ext cx="5318125" cy="3878263"/>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356725"/>
            <a:ext cx="2881313" cy="493713"/>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765550" y="9356725"/>
            <a:ext cx="2881313" cy="493713"/>
          </a:xfrm>
          <a:prstGeom prst="rect">
            <a:avLst/>
          </a:prstGeom>
        </p:spPr>
        <p:txBody>
          <a:bodyPr vert="horz" lIns="91440" tIns="45720" rIns="91440" bIns="45720" rtlCol="0" anchor="b"/>
          <a:lstStyle>
            <a:lvl1pPr algn="r">
              <a:defRPr sz="1200"/>
            </a:lvl1pPr>
          </a:lstStyle>
          <a:p>
            <a:fld id="{F1041D77-18BB-413B-9415-5EAB50BBC0A8}" type="slidenum">
              <a:rPr lang="pt-BR" smtClean="0"/>
              <a:t>‹nº›</a:t>
            </a:fld>
            <a:endParaRPr lang="pt-BR"/>
          </a:p>
        </p:txBody>
      </p:sp>
    </p:spTree>
    <p:extLst>
      <p:ext uri="{BB962C8B-B14F-4D97-AF65-F5344CB8AC3E}">
        <p14:creationId xmlns:p14="http://schemas.microsoft.com/office/powerpoint/2010/main" val="3967889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fld id="{2BD48A82-F6AE-4DF3-BECD-F6C406D4C7AC}" type="datetimeFigureOut">
              <a:rPr lang="pt-BR" smtClean="0"/>
              <a:pPr/>
              <a:t>20/03/2020</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2BD48A82-F6AE-4DF3-BECD-F6C406D4C7AC}" type="datetimeFigureOut">
              <a:rPr lang="pt-BR" smtClean="0"/>
              <a:pPr/>
              <a:t>20/03/2020</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2BD48A82-F6AE-4DF3-BECD-F6C406D4C7AC}" type="datetimeFigureOut">
              <a:rPr lang="pt-BR" smtClean="0"/>
              <a:pPr/>
              <a:t>20/03/2020</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endParaRPr lang="pt-BR" dirty="0"/>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2BD48A82-F6AE-4DF3-BECD-F6C406D4C7AC}" type="datetimeFigureOut">
              <a:rPr lang="pt-BR" smtClean="0"/>
              <a:pPr/>
              <a:t>20/03/2020</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lvl1pPr>
              <a:defRPr/>
            </a:lvl1pPr>
          </a:lstStyle>
          <a:p>
            <a:fld id="{2BD48A82-F6AE-4DF3-BECD-F6C406D4C7AC}" type="datetimeFigureOut">
              <a:rPr lang="pt-BR" smtClean="0"/>
              <a:pPr/>
              <a:t>20/03/2020</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3"/>
          <p:cNvSpPr>
            <a:spLocks noGrp="1"/>
          </p:cNvSpPr>
          <p:nvPr>
            <p:ph type="dt" sz="half" idx="10"/>
          </p:nvPr>
        </p:nvSpPr>
        <p:spPr/>
        <p:txBody>
          <a:bodyPr/>
          <a:lstStyle>
            <a:lvl1pPr>
              <a:defRPr/>
            </a:lvl1pPr>
          </a:lstStyle>
          <a:p>
            <a:fld id="{2BD48A82-F6AE-4DF3-BECD-F6C406D4C7AC}" type="datetimeFigureOut">
              <a:rPr lang="pt-BR" smtClean="0"/>
              <a:pPr/>
              <a:t>20/03/2020</a:t>
            </a:fld>
            <a:endParaRPr lang="pt-BR"/>
          </a:p>
        </p:txBody>
      </p:sp>
      <p:sp>
        <p:nvSpPr>
          <p:cNvPr id="6" name="Espaço Reservado para Rodapé 4"/>
          <p:cNvSpPr>
            <a:spLocks noGrp="1"/>
          </p:cNvSpPr>
          <p:nvPr>
            <p:ph type="ftr" sz="quarter" idx="11"/>
          </p:nvPr>
        </p:nvSpPr>
        <p:spPr/>
        <p:txBody>
          <a:bodyPr/>
          <a:lstStyle>
            <a:lvl1pPr>
              <a:defRPr/>
            </a:lvl1pPr>
          </a:lstStyle>
          <a:p>
            <a:endParaRPr lang="pt-BR"/>
          </a:p>
        </p:txBody>
      </p:sp>
      <p:sp>
        <p:nvSpPr>
          <p:cNvPr id="7"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p:cNvSpPr>
            <a:spLocks noGrp="1"/>
          </p:cNvSpPr>
          <p:nvPr>
            <p:ph type="dt" sz="half" idx="10"/>
          </p:nvPr>
        </p:nvSpPr>
        <p:spPr/>
        <p:txBody>
          <a:bodyPr/>
          <a:lstStyle>
            <a:lvl1pPr>
              <a:defRPr/>
            </a:lvl1pPr>
          </a:lstStyle>
          <a:p>
            <a:fld id="{2BD48A82-F6AE-4DF3-BECD-F6C406D4C7AC}" type="datetimeFigureOut">
              <a:rPr lang="pt-BR" smtClean="0"/>
              <a:pPr/>
              <a:t>20/03/2020</a:t>
            </a:fld>
            <a:endParaRPr lang="pt-BR"/>
          </a:p>
        </p:txBody>
      </p:sp>
      <p:sp>
        <p:nvSpPr>
          <p:cNvPr id="8" name="Espaço Reservado para Rodapé 4"/>
          <p:cNvSpPr>
            <a:spLocks noGrp="1"/>
          </p:cNvSpPr>
          <p:nvPr>
            <p:ph type="ftr" sz="quarter" idx="11"/>
          </p:nvPr>
        </p:nvSpPr>
        <p:spPr/>
        <p:txBody>
          <a:bodyPr/>
          <a:lstStyle>
            <a:lvl1pPr>
              <a:defRPr/>
            </a:lvl1pPr>
          </a:lstStyle>
          <a:p>
            <a:endParaRPr lang="pt-BR"/>
          </a:p>
        </p:txBody>
      </p:sp>
      <p:sp>
        <p:nvSpPr>
          <p:cNvPr id="9"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3"/>
          <p:cNvSpPr>
            <a:spLocks noGrp="1"/>
          </p:cNvSpPr>
          <p:nvPr>
            <p:ph type="dt" sz="half" idx="10"/>
          </p:nvPr>
        </p:nvSpPr>
        <p:spPr/>
        <p:txBody>
          <a:bodyPr/>
          <a:lstStyle>
            <a:lvl1pPr>
              <a:defRPr/>
            </a:lvl1pPr>
          </a:lstStyle>
          <a:p>
            <a:fld id="{2BD48A82-F6AE-4DF3-BECD-F6C406D4C7AC}" type="datetimeFigureOut">
              <a:rPr lang="pt-BR" smtClean="0"/>
              <a:pPr/>
              <a:t>20/03/2020</a:t>
            </a:fld>
            <a:endParaRPr lang="pt-BR"/>
          </a:p>
        </p:txBody>
      </p:sp>
      <p:sp>
        <p:nvSpPr>
          <p:cNvPr id="4" name="Espaço Reservado para Rodapé 4"/>
          <p:cNvSpPr>
            <a:spLocks noGrp="1"/>
          </p:cNvSpPr>
          <p:nvPr>
            <p:ph type="ftr" sz="quarter" idx="11"/>
          </p:nvPr>
        </p:nvSpPr>
        <p:spPr/>
        <p:txBody>
          <a:bodyPr/>
          <a:lstStyle>
            <a:lvl1pPr>
              <a:defRPr/>
            </a:lvl1pPr>
          </a:lstStyle>
          <a:p>
            <a:endParaRPr lang="pt-BR"/>
          </a:p>
        </p:txBody>
      </p:sp>
      <p:sp>
        <p:nvSpPr>
          <p:cNvPr id="5"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fld id="{2BD48A82-F6AE-4DF3-BECD-F6C406D4C7AC}" type="datetimeFigureOut">
              <a:rPr lang="pt-BR" smtClean="0"/>
              <a:pPr/>
              <a:t>20/03/2020</a:t>
            </a:fld>
            <a:endParaRPr lang="pt-BR"/>
          </a:p>
        </p:txBody>
      </p:sp>
      <p:sp>
        <p:nvSpPr>
          <p:cNvPr id="3" name="Espaço Reservado para Rodapé 4"/>
          <p:cNvSpPr>
            <a:spLocks noGrp="1"/>
          </p:cNvSpPr>
          <p:nvPr>
            <p:ph type="ftr" sz="quarter" idx="11"/>
          </p:nvPr>
        </p:nvSpPr>
        <p:spPr/>
        <p:txBody>
          <a:bodyPr/>
          <a:lstStyle>
            <a:lvl1pPr>
              <a:defRPr/>
            </a:lvl1pPr>
          </a:lstStyle>
          <a:p>
            <a:endParaRPr lang="pt-BR"/>
          </a:p>
        </p:txBody>
      </p:sp>
      <p:sp>
        <p:nvSpPr>
          <p:cNvPr id="4"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3"/>
          <p:cNvSpPr>
            <a:spLocks noGrp="1"/>
          </p:cNvSpPr>
          <p:nvPr>
            <p:ph type="dt" sz="half" idx="10"/>
          </p:nvPr>
        </p:nvSpPr>
        <p:spPr/>
        <p:txBody>
          <a:bodyPr/>
          <a:lstStyle>
            <a:lvl1pPr>
              <a:defRPr/>
            </a:lvl1pPr>
          </a:lstStyle>
          <a:p>
            <a:fld id="{2BD48A82-F6AE-4DF3-BECD-F6C406D4C7AC}" type="datetimeFigureOut">
              <a:rPr lang="pt-BR" smtClean="0"/>
              <a:pPr/>
              <a:t>20/03/2020</a:t>
            </a:fld>
            <a:endParaRPr lang="pt-BR"/>
          </a:p>
        </p:txBody>
      </p:sp>
      <p:sp>
        <p:nvSpPr>
          <p:cNvPr id="6" name="Espaço Reservado para Rodapé 4"/>
          <p:cNvSpPr>
            <a:spLocks noGrp="1"/>
          </p:cNvSpPr>
          <p:nvPr>
            <p:ph type="ftr" sz="quarter" idx="11"/>
          </p:nvPr>
        </p:nvSpPr>
        <p:spPr/>
        <p:txBody>
          <a:bodyPr/>
          <a:lstStyle>
            <a:lvl1pPr>
              <a:defRPr/>
            </a:lvl1pPr>
          </a:lstStyle>
          <a:p>
            <a:endParaRPr lang="pt-BR"/>
          </a:p>
        </p:txBody>
      </p:sp>
      <p:sp>
        <p:nvSpPr>
          <p:cNvPr id="7"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a:t>Clique no ícone para adicionar uma imagem</a:t>
            </a: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3"/>
          <p:cNvSpPr>
            <a:spLocks noGrp="1"/>
          </p:cNvSpPr>
          <p:nvPr>
            <p:ph type="dt" sz="half" idx="10"/>
          </p:nvPr>
        </p:nvSpPr>
        <p:spPr/>
        <p:txBody>
          <a:bodyPr/>
          <a:lstStyle>
            <a:lvl1pPr>
              <a:defRPr/>
            </a:lvl1pPr>
          </a:lstStyle>
          <a:p>
            <a:fld id="{2BD48A82-F6AE-4DF3-BECD-F6C406D4C7AC}" type="datetimeFigureOut">
              <a:rPr lang="pt-BR" smtClean="0"/>
              <a:pPr/>
              <a:t>20/03/2020</a:t>
            </a:fld>
            <a:endParaRPr lang="pt-BR"/>
          </a:p>
        </p:txBody>
      </p:sp>
      <p:sp>
        <p:nvSpPr>
          <p:cNvPr id="6" name="Espaço Reservado para Rodapé 4"/>
          <p:cNvSpPr>
            <a:spLocks noGrp="1"/>
          </p:cNvSpPr>
          <p:nvPr>
            <p:ph type="ftr" sz="quarter" idx="11"/>
          </p:nvPr>
        </p:nvSpPr>
        <p:spPr/>
        <p:txBody>
          <a:bodyPr/>
          <a:lstStyle>
            <a:lvl1pPr>
              <a:defRPr/>
            </a:lvl1pPr>
          </a:lstStyle>
          <a:p>
            <a:endParaRPr lang="pt-BR"/>
          </a:p>
        </p:txBody>
      </p:sp>
      <p:sp>
        <p:nvSpPr>
          <p:cNvPr id="7"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pt-BR" altLang="pt-BR" dirty="0"/>
          </a:p>
        </p:txBody>
      </p:sp>
      <p:sp>
        <p:nvSpPr>
          <p:cNvPr id="1027" name="Espaço Reservado para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altLang="pt-BR"/>
              <a:t>Clique para editar 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2BD48A82-F6AE-4DF3-BECD-F6C406D4C7AC}" type="datetimeFigureOut">
              <a:rPr lang="pt-BR" smtClean="0"/>
              <a:pPr/>
              <a:t>20/03/2020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7728458C-C0F3-4F7F-B105-3CA8160287C3}"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sz="5400" dirty="0"/>
              <a:t>Etapas do Processo:</a:t>
            </a:r>
            <a:br>
              <a:rPr lang="pt-BR" sz="5400" dirty="0"/>
            </a:br>
            <a:r>
              <a:rPr lang="pt-BR" sz="5400" dirty="0"/>
              <a:t>Elaboração</a:t>
            </a:r>
          </a:p>
        </p:txBody>
      </p:sp>
      <p:sp>
        <p:nvSpPr>
          <p:cNvPr id="3" name="Subtítulo 2"/>
          <p:cNvSpPr>
            <a:spLocks noGrp="1"/>
          </p:cNvSpPr>
          <p:nvPr>
            <p:ph type="subTitle" idx="1"/>
          </p:nvPr>
        </p:nvSpPr>
        <p:spPr/>
        <p:txBody>
          <a:bodyPr/>
          <a:lstStyle/>
          <a:p>
            <a:endParaRPr lang="pt-BR" dirty="0"/>
          </a:p>
        </p:txBody>
      </p:sp>
    </p:spTree>
    <p:extLst>
      <p:ext uri="{BB962C8B-B14F-4D97-AF65-F5344CB8AC3E}">
        <p14:creationId xmlns:p14="http://schemas.microsoft.com/office/powerpoint/2010/main" val="3599319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Quais áreas serão atendidas para entregas?</a:t>
            </a:r>
          </a:p>
          <a:p>
            <a:pPr lvl="1" algn="just"/>
            <a:r>
              <a:rPr lang="pt-BR" dirty="0">
                <a:solidFill>
                  <a:schemeClr val="tx2">
                    <a:lumMod val="75000"/>
                  </a:schemeClr>
                </a:solidFill>
              </a:rPr>
              <a:t>Todas as regiões da cidade e adjacências até um raio de 40Km.</a:t>
            </a:r>
          </a:p>
          <a:p>
            <a:pPr algn="just"/>
            <a:endParaRPr lang="pt-BR" dirty="0"/>
          </a:p>
        </p:txBody>
      </p:sp>
    </p:spTree>
    <p:extLst>
      <p:ext uri="{BB962C8B-B14F-4D97-AF65-F5344CB8AC3E}">
        <p14:creationId xmlns:p14="http://schemas.microsoft.com/office/powerpoint/2010/main" val="386583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Como são recepcionados os pedidos feitos pelos clientes?</a:t>
            </a:r>
          </a:p>
          <a:p>
            <a:pPr lvl="1" algn="just"/>
            <a:r>
              <a:rPr lang="pt-BR" dirty="0">
                <a:solidFill>
                  <a:schemeClr val="tx2">
                    <a:lumMod val="75000"/>
                  </a:schemeClr>
                </a:solidFill>
              </a:rPr>
              <a:t>Atualmente os pedidos são recebidos através de nossa central telefônica, e anotados manualmente em um bloco padrão que é repassado à cozinha para realizar a preparação e posteriormente repassado ao responsável por efetivar a entrega.</a:t>
            </a:r>
          </a:p>
          <a:p>
            <a:pPr algn="just"/>
            <a:endParaRPr lang="pt-BR" dirty="0"/>
          </a:p>
        </p:txBody>
      </p:sp>
    </p:spTree>
    <p:extLst>
      <p:ext uri="{BB962C8B-B14F-4D97-AF65-F5344CB8AC3E}">
        <p14:creationId xmlns:p14="http://schemas.microsoft.com/office/powerpoint/2010/main" val="165679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Existem diferenças entre os pedidos recepcionados de forma diferentes (prazos, tarifas, </a:t>
            </a:r>
            <a:r>
              <a:rPr lang="pt-BR" dirty="0" err="1"/>
              <a:t>etc</a:t>
            </a:r>
            <a:r>
              <a:rPr lang="pt-BR" dirty="0"/>
              <a:t>)?</a:t>
            </a:r>
          </a:p>
          <a:p>
            <a:pPr lvl="1" algn="just"/>
            <a:r>
              <a:rPr lang="pt-BR" dirty="0">
                <a:solidFill>
                  <a:schemeClr val="tx2">
                    <a:lumMod val="75000"/>
                  </a:schemeClr>
                </a:solidFill>
              </a:rPr>
              <a:t>Hoje temos apenas uma forma de recepcionar os pedidos, mas gostaríamos de nos integrar também a plataforma do </a:t>
            </a:r>
            <a:r>
              <a:rPr lang="pt-BR" dirty="0" err="1">
                <a:solidFill>
                  <a:schemeClr val="tx2">
                    <a:lumMod val="75000"/>
                  </a:schemeClr>
                </a:solidFill>
              </a:rPr>
              <a:t>iFood</a:t>
            </a:r>
            <a:r>
              <a:rPr lang="pt-BR" dirty="0">
                <a:solidFill>
                  <a:schemeClr val="tx2">
                    <a:lumMod val="75000"/>
                  </a:schemeClr>
                </a:solidFill>
              </a:rPr>
              <a:t>, ao cardápio eletrônico que estamos desenvolvendo em nosso site, e posteriormente a um aplicativo. Mas em todos os mecanismos de pedido, temos a mesma tratativa, exceto em promoções realizadas pela plataforma </a:t>
            </a:r>
            <a:r>
              <a:rPr lang="pt-BR" dirty="0" err="1">
                <a:solidFill>
                  <a:schemeClr val="tx2">
                    <a:lumMod val="75000"/>
                  </a:schemeClr>
                </a:solidFill>
              </a:rPr>
              <a:t>iFood</a:t>
            </a:r>
            <a:r>
              <a:rPr lang="pt-BR" dirty="0">
                <a:solidFill>
                  <a:schemeClr val="tx2">
                    <a:lumMod val="75000"/>
                  </a:schemeClr>
                </a:solidFill>
              </a:rPr>
              <a:t>, onde somos posteriormente reembolsados.</a:t>
            </a:r>
          </a:p>
          <a:p>
            <a:pPr algn="just"/>
            <a:endParaRPr lang="pt-BR" dirty="0"/>
          </a:p>
        </p:txBody>
      </p:sp>
    </p:spTree>
    <p:extLst>
      <p:ext uri="{BB962C8B-B14F-4D97-AF65-F5344CB8AC3E}">
        <p14:creationId xmlns:p14="http://schemas.microsoft.com/office/powerpoint/2010/main" val="206296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Qual o procedimento utilizado quando um pedido é aceito?</a:t>
            </a:r>
          </a:p>
          <a:p>
            <a:pPr lvl="1" algn="just"/>
            <a:r>
              <a:rPr lang="pt-BR" dirty="0">
                <a:solidFill>
                  <a:schemeClr val="tx2">
                    <a:lumMod val="75000"/>
                  </a:schemeClr>
                </a:solidFill>
              </a:rPr>
              <a:t>Ele é enviado para a preparação de realiza a cocção, montagem e embalagem dos itens alimentícios. Bebidas e outros são separados assim que a cozinha libera o pedido para entrega, e acomodados em sacolas. Caso o pagamento requeira troco, ele é separado e acondicionado em local próprio. O pedido então é enviado ao cliente.</a:t>
            </a:r>
          </a:p>
          <a:p>
            <a:pPr algn="just"/>
            <a:endParaRPr lang="pt-BR" dirty="0"/>
          </a:p>
          <a:p>
            <a:pPr marL="0" indent="0" algn="just">
              <a:buNone/>
            </a:pPr>
            <a:endParaRPr lang="pt-BR" dirty="0"/>
          </a:p>
          <a:p>
            <a:pPr algn="just"/>
            <a:endParaRPr lang="pt-BR" dirty="0"/>
          </a:p>
        </p:txBody>
      </p:sp>
    </p:spTree>
    <p:extLst>
      <p:ext uri="{BB962C8B-B14F-4D97-AF65-F5344CB8AC3E}">
        <p14:creationId xmlns:p14="http://schemas.microsoft.com/office/powerpoint/2010/main" val="67118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Se alguma coisa ocorrer que impossibilite o atendimento do pedido, o que é feito?</a:t>
            </a:r>
          </a:p>
          <a:p>
            <a:pPr lvl="1" algn="just"/>
            <a:r>
              <a:rPr lang="pt-BR" dirty="0">
                <a:solidFill>
                  <a:schemeClr val="tx2">
                    <a:lumMod val="75000"/>
                  </a:schemeClr>
                </a:solidFill>
              </a:rPr>
              <a:t>Ligamos para o cliente para, se houver possibilidade, refazer o pedido (troca de prato ou item como bebida). Se for autorizada a substituição o fluxo segue normalmente. Pode ocorrer em alguns casos o cancelamento parcial ou total do pedido.</a:t>
            </a:r>
          </a:p>
          <a:p>
            <a:pPr algn="just"/>
            <a:endParaRPr lang="pt-BR" dirty="0"/>
          </a:p>
        </p:txBody>
      </p:sp>
    </p:spTree>
    <p:extLst>
      <p:ext uri="{BB962C8B-B14F-4D97-AF65-F5344CB8AC3E}">
        <p14:creationId xmlns:p14="http://schemas.microsoft.com/office/powerpoint/2010/main" val="204779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Como é feita a entrega dos pedidos?</a:t>
            </a:r>
          </a:p>
          <a:p>
            <a:pPr lvl="1" algn="just"/>
            <a:r>
              <a:rPr lang="pt-BR" dirty="0">
                <a:solidFill>
                  <a:schemeClr val="tx2">
                    <a:lumMod val="75000"/>
                  </a:schemeClr>
                </a:solidFill>
              </a:rPr>
              <a:t>O estabelecimento possui dois veículos próprios para entrega (motocicletas) que são pilotados por funcionários remunerados com salário mensal e comissão por quantidade de entregas realizadas. Em dias com maior fluxo de entregas (finais de semana e/ou feriados), contratamos entregadores adicionais que recebem um valor especificado por entrega realizada. </a:t>
            </a:r>
          </a:p>
          <a:p>
            <a:pPr algn="just"/>
            <a:endParaRPr lang="pt-BR" dirty="0"/>
          </a:p>
        </p:txBody>
      </p:sp>
    </p:spTree>
    <p:extLst>
      <p:ext uri="{BB962C8B-B14F-4D97-AF65-F5344CB8AC3E}">
        <p14:creationId xmlns:p14="http://schemas.microsoft.com/office/powerpoint/2010/main" val="229192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Existe alguma preocupação em montagem de rotas?</a:t>
            </a:r>
          </a:p>
          <a:p>
            <a:pPr lvl="1" algn="just"/>
            <a:r>
              <a:rPr lang="pt-BR" dirty="0">
                <a:solidFill>
                  <a:schemeClr val="tx2">
                    <a:lumMod val="75000"/>
                  </a:schemeClr>
                </a:solidFill>
              </a:rPr>
              <a:t>Procuramos agrupar o maior número de pedidos possíveis para que o entregador realize em um único trajeto, mas não realizamos nenhum tipo de tratamento prévio de rotas. A única questão que fazemos é de que as entregas sejam no mínimo próximas umas das outras para não corrermos o risco de o alimento chegar “frio” na casa do cliente. </a:t>
            </a:r>
          </a:p>
          <a:p>
            <a:pPr marL="0" indent="0" algn="just">
              <a:buNone/>
            </a:pPr>
            <a:endParaRPr lang="pt-BR" dirty="0"/>
          </a:p>
          <a:p>
            <a:pPr algn="just"/>
            <a:endParaRPr lang="pt-BR" dirty="0"/>
          </a:p>
        </p:txBody>
      </p:sp>
    </p:spTree>
    <p:extLst>
      <p:ext uri="{BB962C8B-B14F-4D97-AF65-F5344CB8AC3E}">
        <p14:creationId xmlns:p14="http://schemas.microsoft.com/office/powerpoint/2010/main" val="141703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Como é feita a prestação de contas das entregas realizadas? </a:t>
            </a:r>
          </a:p>
          <a:p>
            <a:pPr lvl="1" algn="just"/>
            <a:r>
              <a:rPr lang="pt-BR" dirty="0">
                <a:solidFill>
                  <a:schemeClr val="tx2">
                    <a:lumMod val="75000"/>
                  </a:schemeClr>
                </a:solidFill>
              </a:rPr>
              <a:t>Ao retornar estabelecimento, o responsável pela entrega apresenta o pedido enviado e, o comprovante de pagamento de cartão ou o dinheiro recebido. Em algumas situações o entregador pode apresentar também uma comprovante de despesa, previamente autorizado, que posteriormente é descontado de seus rendimentos (NF de abastecimento por exemplo).</a:t>
            </a:r>
          </a:p>
          <a:p>
            <a:pPr algn="just"/>
            <a:endParaRPr lang="pt-BR" dirty="0"/>
          </a:p>
          <a:p>
            <a:pPr algn="just"/>
            <a:endParaRPr lang="pt-BR" dirty="0"/>
          </a:p>
          <a:p>
            <a:pPr algn="just"/>
            <a:endParaRPr lang="pt-BR" dirty="0"/>
          </a:p>
        </p:txBody>
      </p:sp>
    </p:spTree>
    <p:extLst>
      <p:ext uri="{BB962C8B-B14F-4D97-AF65-F5344CB8AC3E}">
        <p14:creationId xmlns:p14="http://schemas.microsoft.com/office/powerpoint/2010/main" val="170994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Qual é o procedimento adotado quando, por algum motivo, a entrega não pode ser realizada (furto, acidente, local não encontrado, demora, recusa, </a:t>
            </a:r>
            <a:r>
              <a:rPr lang="pt-BR" dirty="0" err="1"/>
              <a:t>etc</a:t>
            </a:r>
            <a:r>
              <a:rPr lang="pt-BR" dirty="0"/>
              <a:t>)?</a:t>
            </a:r>
          </a:p>
          <a:p>
            <a:pPr lvl="1" algn="just"/>
            <a:r>
              <a:rPr lang="pt-BR" dirty="0">
                <a:solidFill>
                  <a:schemeClr val="tx2">
                    <a:lumMod val="75000"/>
                  </a:schemeClr>
                </a:solidFill>
              </a:rPr>
              <a:t>Se o problema foi causado por falha na anotação, ligamos para o cliente, refazemos o pedido e enviamos ao local correto sem custo para ninguém (absorvemos o prejuízo). Se for furto, seguimos o mesmo protocolo, mas exigimos que o entregador registre um BO. </a:t>
            </a:r>
          </a:p>
          <a:p>
            <a:pPr algn="just"/>
            <a:endParaRPr lang="pt-BR" dirty="0"/>
          </a:p>
        </p:txBody>
      </p:sp>
    </p:spTree>
    <p:extLst>
      <p:ext uri="{BB962C8B-B14F-4D97-AF65-F5344CB8AC3E}">
        <p14:creationId xmlns:p14="http://schemas.microsoft.com/office/powerpoint/2010/main" val="179204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Como é realizado o pagamento do serviço prestado pelos entregadores?</a:t>
            </a:r>
          </a:p>
          <a:p>
            <a:pPr lvl="1" algn="just"/>
            <a:r>
              <a:rPr lang="pt-BR" dirty="0">
                <a:solidFill>
                  <a:schemeClr val="tx2">
                    <a:lumMod val="75000"/>
                  </a:schemeClr>
                </a:solidFill>
              </a:rPr>
              <a:t>Os empregados no regime CLT recebem mensalmente o salário acrescido de produtividade (quantidade entregas realizadas no período). Já os contratados eventualmente, ao final do dia de trabalho, são remunerados pela produtividade do dia. Em ambos os casos pode haver os descontos dos comprovantes apresentados. Para os entregadores avulsos, os valores de taxas variam de acordo com a distância da entrega.</a:t>
            </a:r>
          </a:p>
          <a:p>
            <a:pPr algn="just"/>
            <a:endParaRPr lang="pt-BR" dirty="0"/>
          </a:p>
        </p:txBody>
      </p:sp>
    </p:spTree>
    <p:extLst>
      <p:ext uri="{BB962C8B-B14F-4D97-AF65-F5344CB8AC3E}">
        <p14:creationId xmlns:p14="http://schemas.microsoft.com/office/powerpoint/2010/main" val="26824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Atividade Proposta</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Preparar um questionário / roteiro para entrevista para os usuários de um projeto de suporte a entrega de alimentos e bebidas em domicílio.</a:t>
            </a:r>
          </a:p>
          <a:p>
            <a:pPr algn="just"/>
            <a:endParaRPr lang="pt-BR" dirty="0"/>
          </a:p>
        </p:txBody>
      </p:sp>
    </p:spTree>
    <p:extLst>
      <p:ext uri="{BB962C8B-B14F-4D97-AF65-F5344CB8AC3E}">
        <p14:creationId xmlns:p14="http://schemas.microsoft.com/office/powerpoint/2010/main" val="95278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O fechamento diário, semanal e mensal é realizado de que maneira? </a:t>
            </a:r>
          </a:p>
          <a:p>
            <a:pPr lvl="1" algn="just"/>
            <a:r>
              <a:rPr lang="pt-BR" dirty="0">
                <a:solidFill>
                  <a:schemeClr val="tx2">
                    <a:lumMod val="75000"/>
                  </a:schemeClr>
                </a:solidFill>
              </a:rPr>
              <a:t>Atualmente apenas somamos as entregas feitas, e os pagamentos realizados. Não possuímos nenhum tipo de controle além deste.</a:t>
            </a:r>
          </a:p>
          <a:p>
            <a:pPr algn="just"/>
            <a:endParaRPr lang="pt-BR" dirty="0"/>
          </a:p>
        </p:txBody>
      </p:sp>
    </p:spTree>
    <p:extLst>
      <p:ext uri="{BB962C8B-B14F-4D97-AF65-F5344CB8AC3E}">
        <p14:creationId xmlns:p14="http://schemas.microsoft.com/office/powerpoint/2010/main" val="339838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O que você espera alcançar com a implantação deste processo?</a:t>
            </a:r>
          </a:p>
          <a:p>
            <a:pPr lvl="1" algn="just"/>
            <a:r>
              <a:rPr lang="pt-BR" dirty="0">
                <a:solidFill>
                  <a:schemeClr val="tx2">
                    <a:lumMod val="75000"/>
                  </a:schemeClr>
                </a:solidFill>
              </a:rPr>
              <a:t>Melhorar o processo como um todo, diminuindo os prejuízos causados pelo processo manual, e aumentando a satisfação do cliente. Visamos também que consigamos uma melhor gestão de nossos processos.</a:t>
            </a:r>
          </a:p>
          <a:p>
            <a:pPr algn="just"/>
            <a:endParaRPr lang="pt-BR" dirty="0"/>
          </a:p>
        </p:txBody>
      </p:sp>
    </p:spTree>
    <p:extLst>
      <p:ext uri="{BB962C8B-B14F-4D97-AF65-F5344CB8AC3E}">
        <p14:creationId xmlns:p14="http://schemas.microsoft.com/office/powerpoint/2010/main" val="309720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E3E05-BC50-4D05-A5C4-B981135F057D}"/>
              </a:ext>
            </a:extLst>
          </p:cNvPr>
          <p:cNvSpPr>
            <a:spLocks noGrp="1"/>
          </p:cNvSpPr>
          <p:nvPr>
            <p:ph type="ctrTitle"/>
          </p:nvPr>
        </p:nvSpPr>
        <p:spPr/>
        <p:txBody>
          <a:bodyPr/>
          <a:lstStyle/>
          <a:p>
            <a:r>
              <a:rPr lang="pt-BR" sz="9600" dirty="0"/>
              <a:t>Perguntas</a:t>
            </a:r>
          </a:p>
        </p:txBody>
      </p:sp>
      <p:sp>
        <p:nvSpPr>
          <p:cNvPr id="3" name="Subtítulo 2">
            <a:extLst>
              <a:ext uri="{FF2B5EF4-FFF2-40B4-BE49-F238E27FC236}">
                <a16:creationId xmlns:a16="http://schemas.microsoft.com/office/drawing/2014/main" id="{66A3F27C-E014-4F06-91B9-C8EB64D169CF}"/>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009308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Elaboração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Realização do detalhamento dos requisitos.</a:t>
            </a:r>
          </a:p>
          <a:p>
            <a:pPr algn="just"/>
            <a:endParaRPr lang="pt-BR" dirty="0"/>
          </a:p>
          <a:p>
            <a:pPr algn="just"/>
            <a:r>
              <a:rPr lang="pt-BR" dirty="0"/>
              <a:t>Converter a linguagem natural em modelos conceituais.</a:t>
            </a:r>
          </a:p>
          <a:p>
            <a:pPr algn="just"/>
            <a:endParaRPr lang="pt-BR" dirty="0"/>
          </a:p>
          <a:p>
            <a:pPr algn="just"/>
            <a:r>
              <a:rPr lang="pt-BR" dirty="0"/>
              <a:t>Objetiva-se eliminar ambiguidades, inconsistências, omissões e erros.</a:t>
            </a:r>
          </a:p>
          <a:p>
            <a:pPr algn="just"/>
            <a:endParaRPr lang="pt-BR" dirty="0"/>
          </a:p>
        </p:txBody>
      </p:sp>
    </p:spTree>
    <p:extLst>
      <p:ext uri="{BB962C8B-B14F-4D97-AF65-F5344CB8AC3E}">
        <p14:creationId xmlns:p14="http://schemas.microsoft.com/office/powerpoint/2010/main" val="120717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Regras para escrita do DDR</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Iniciar com “</a:t>
            </a:r>
            <a:r>
              <a:rPr lang="pt-BR" b="1" dirty="0"/>
              <a:t>O sistema deve …..</a:t>
            </a:r>
            <a:r>
              <a:rPr lang="pt-BR" dirty="0"/>
              <a:t>”;</a:t>
            </a:r>
          </a:p>
          <a:p>
            <a:pPr algn="just"/>
            <a:endParaRPr lang="pt-BR" dirty="0"/>
          </a:p>
          <a:p>
            <a:pPr algn="just"/>
            <a:r>
              <a:rPr lang="pt-BR" dirty="0"/>
              <a:t>Usar frases curtas;</a:t>
            </a:r>
          </a:p>
          <a:p>
            <a:pPr lvl="1" algn="just"/>
            <a:r>
              <a:rPr lang="pt-BR" dirty="0"/>
              <a:t>Exemplo: “O sistema deve rodar em equipamentos que possuam XXXX GB de memória RAM ou mais.”</a:t>
            </a:r>
          </a:p>
          <a:p>
            <a:pPr algn="just"/>
            <a:endParaRPr lang="pt-BR" dirty="0"/>
          </a:p>
          <a:p>
            <a:pPr algn="just"/>
            <a:r>
              <a:rPr lang="pt-BR" dirty="0"/>
              <a:t>Todo requisito deve possuir um indicador único e inalterável;</a:t>
            </a:r>
          </a:p>
          <a:p>
            <a:pPr algn="just"/>
            <a:endParaRPr lang="pt-BR" dirty="0"/>
          </a:p>
        </p:txBody>
      </p:sp>
    </p:spTree>
    <p:extLst>
      <p:ext uri="{BB962C8B-B14F-4D97-AF65-F5344CB8AC3E}">
        <p14:creationId xmlns:p14="http://schemas.microsoft.com/office/powerpoint/2010/main" val="33576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75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Regras para escrita do DDR</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Separe os requisitos funcionais dos não funcionais;</a:t>
            </a:r>
          </a:p>
          <a:p>
            <a:pPr lvl="1" algn="just"/>
            <a:r>
              <a:rPr lang="pt-BR" dirty="0"/>
              <a:t>Uma boa prática é criar identificadores diferentes para cada um deles.</a:t>
            </a:r>
          </a:p>
          <a:p>
            <a:pPr algn="just"/>
            <a:endParaRPr lang="pt-BR" dirty="0"/>
          </a:p>
          <a:p>
            <a:pPr algn="just"/>
            <a:r>
              <a:rPr lang="pt-BR" dirty="0"/>
              <a:t>Requisitos não devem conter detalhes de implementação, como nomes de arquivos ou campos de tabela, itens de menu, telas ou formulários, etc.</a:t>
            </a:r>
          </a:p>
        </p:txBody>
      </p:sp>
    </p:spTree>
    <p:extLst>
      <p:ext uri="{BB962C8B-B14F-4D97-AF65-F5344CB8AC3E}">
        <p14:creationId xmlns:p14="http://schemas.microsoft.com/office/powerpoint/2010/main" val="341786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Regras para escrita do DDR</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A explicação de termos de domínio da aplicação não deve constar no requisito, mas sim em um dicionário de termos de domínio (anexo exclusivo para esta finalidade);</a:t>
            </a:r>
          </a:p>
          <a:p>
            <a:pPr algn="just"/>
            <a:endParaRPr lang="pt-BR" dirty="0"/>
          </a:p>
          <a:p>
            <a:pPr algn="just"/>
            <a:r>
              <a:rPr lang="pt-BR" dirty="0"/>
              <a:t>Mantenha a consistência no uso de termos de domínio da aplicação;</a:t>
            </a:r>
          </a:p>
        </p:txBody>
      </p:sp>
    </p:spTree>
    <p:extLst>
      <p:ext uri="{BB962C8B-B14F-4D97-AF65-F5344CB8AC3E}">
        <p14:creationId xmlns:p14="http://schemas.microsoft.com/office/powerpoint/2010/main" val="353765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Relevância de Requisitos</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Deve-se estabelecer um conjunto de opções (finitas) para estabelecer a relevância de um requisito funcional;</a:t>
            </a:r>
          </a:p>
          <a:p>
            <a:pPr algn="just"/>
            <a:endParaRPr lang="pt-BR" dirty="0"/>
          </a:p>
          <a:p>
            <a:pPr algn="just"/>
            <a:r>
              <a:rPr lang="pt-BR" dirty="0"/>
              <a:t>Comumente utiliza-se as opções:</a:t>
            </a:r>
          </a:p>
          <a:p>
            <a:pPr lvl="1" algn="just"/>
            <a:r>
              <a:rPr lang="pt-BR" dirty="0"/>
              <a:t>Essencial;</a:t>
            </a:r>
          </a:p>
          <a:p>
            <a:pPr lvl="1" algn="just"/>
            <a:r>
              <a:rPr lang="pt-BR" dirty="0"/>
              <a:t>Importante; e</a:t>
            </a:r>
          </a:p>
          <a:p>
            <a:pPr lvl="1" algn="just"/>
            <a:r>
              <a:rPr lang="pt-BR" dirty="0"/>
              <a:t>Desejável;</a:t>
            </a:r>
          </a:p>
        </p:txBody>
      </p:sp>
    </p:spTree>
    <p:extLst>
      <p:ext uri="{BB962C8B-B14F-4D97-AF65-F5344CB8AC3E}">
        <p14:creationId xmlns:p14="http://schemas.microsoft.com/office/powerpoint/2010/main" val="23432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75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Relevância de Requisitos</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Essencial</a:t>
            </a:r>
          </a:p>
          <a:p>
            <a:pPr lvl="1" algn="just"/>
            <a:r>
              <a:rPr lang="pt-BR" dirty="0"/>
              <a:t>Podem ser chamados também de imprescindíveis, pois classificam-se aqui os requisitos sem os quais o sistema não pode entrar em funcionamento;</a:t>
            </a:r>
          </a:p>
          <a:p>
            <a:pPr lvl="1" algn="just"/>
            <a:endParaRPr lang="pt-BR" dirty="0"/>
          </a:p>
          <a:p>
            <a:pPr lvl="1" algn="just"/>
            <a:r>
              <a:rPr lang="pt-BR" dirty="0"/>
              <a:t>Devem ser implementados impreterivelmente;</a:t>
            </a:r>
          </a:p>
          <a:p>
            <a:pPr algn="just"/>
            <a:endParaRPr lang="pt-BR" dirty="0"/>
          </a:p>
        </p:txBody>
      </p:sp>
    </p:spTree>
    <p:extLst>
      <p:ext uri="{BB962C8B-B14F-4D97-AF65-F5344CB8AC3E}">
        <p14:creationId xmlns:p14="http://schemas.microsoft.com/office/powerpoint/2010/main" val="256500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150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Relevância de Requisitos</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Importante</a:t>
            </a:r>
          </a:p>
          <a:p>
            <a:pPr lvl="1" algn="just"/>
            <a:r>
              <a:rPr lang="pt-BR" dirty="0"/>
              <a:t>São os requisitos que sem os quais o sistema entra em funcionando, mas não de forma plena e satisfatória;</a:t>
            </a:r>
          </a:p>
          <a:p>
            <a:pPr lvl="1" algn="just"/>
            <a:endParaRPr lang="pt-BR" dirty="0"/>
          </a:p>
          <a:p>
            <a:pPr lvl="1" algn="just"/>
            <a:r>
              <a:rPr lang="pt-BR" dirty="0"/>
              <a:t>Devem ser implementados, mas se não o forem o sistema pode entrar em funcionamento;</a:t>
            </a:r>
          </a:p>
          <a:p>
            <a:pPr algn="just"/>
            <a:endParaRPr lang="pt-BR" dirty="0"/>
          </a:p>
        </p:txBody>
      </p:sp>
    </p:spTree>
    <p:extLst>
      <p:ext uri="{BB962C8B-B14F-4D97-AF65-F5344CB8AC3E}">
        <p14:creationId xmlns:p14="http://schemas.microsoft.com/office/powerpoint/2010/main" val="28804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150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Qual o escopo do projeto a ser desenvolvido?</a:t>
            </a:r>
          </a:p>
          <a:p>
            <a:pPr algn="just"/>
            <a:endParaRPr lang="pt-BR" dirty="0"/>
          </a:p>
          <a:p>
            <a:pPr algn="just"/>
            <a:r>
              <a:rPr lang="pt-BR" dirty="0"/>
              <a:t>Qual a intenção / motivo pelo qual você julga necessário a criação ou melhoria deste processo?</a:t>
            </a:r>
          </a:p>
          <a:p>
            <a:pPr algn="just"/>
            <a:endParaRPr lang="pt-BR" dirty="0"/>
          </a:p>
          <a:p>
            <a:pPr algn="just"/>
            <a:r>
              <a:rPr lang="pt-BR" dirty="0"/>
              <a:t>Quais áreas serão atendidas para entregas?</a:t>
            </a:r>
          </a:p>
          <a:p>
            <a:pPr algn="just"/>
            <a:endParaRPr lang="pt-BR" dirty="0"/>
          </a:p>
        </p:txBody>
      </p:sp>
    </p:spTree>
    <p:extLst>
      <p:ext uri="{BB962C8B-B14F-4D97-AF65-F5344CB8AC3E}">
        <p14:creationId xmlns:p14="http://schemas.microsoft.com/office/powerpoint/2010/main" val="426108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75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75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Relevância de Requisitos</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Desejável</a:t>
            </a:r>
          </a:p>
          <a:p>
            <a:pPr lvl="1" algn="just"/>
            <a:r>
              <a:rPr lang="pt-BR" dirty="0"/>
              <a:t>São os requisitos que não comprometem as funcionalidades básicas do sistema, ou seja, sem eles o sistema funciona de forma satisfatória;</a:t>
            </a:r>
          </a:p>
          <a:p>
            <a:pPr lvl="1" algn="just"/>
            <a:endParaRPr lang="pt-BR" dirty="0"/>
          </a:p>
          <a:p>
            <a:pPr lvl="1" algn="just"/>
            <a:r>
              <a:rPr lang="pt-BR" dirty="0"/>
              <a:t>Podem ser implementados futuramente;</a:t>
            </a:r>
          </a:p>
          <a:p>
            <a:pPr algn="just"/>
            <a:endParaRPr lang="pt-BR" dirty="0"/>
          </a:p>
        </p:txBody>
      </p:sp>
    </p:spTree>
    <p:extLst>
      <p:ext uri="{BB962C8B-B14F-4D97-AF65-F5344CB8AC3E}">
        <p14:creationId xmlns:p14="http://schemas.microsoft.com/office/powerpoint/2010/main" val="257030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150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Requisitos Funcionais</a:t>
            </a:r>
          </a:p>
        </p:txBody>
      </p:sp>
      <p:sp>
        <p:nvSpPr>
          <p:cNvPr id="4" name="Retângulo 3">
            <a:extLst>
              <a:ext uri="{FF2B5EF4-FFF2-40B4-BE49-F238E27FC236}">
                <a16:creationId xmlns:a16="http://schemas.microsoft.com/office/drawing/2014/main" id="{8F204CA6-31A2-4034-B491-D10A8F66B6DC}"/>
              </a:ext>
            </a:extLst>
          </p:cNvPr>
          <p:cNvSpPr/>
          <p:nvPr/>
        </p:nvSpPr>
        <p:spPr>
          <a:xfrm>
            <a:off x="456271" y="1605526"/>
            <a:ext cx="1955489"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b="1" dirty="0"/>
              <a:t>ID:</a:t>
            </a:r>
          </a:p>
        </p:txBody>
      </p:sp>
      <p:sp>
        <p:nvSpPr>
          <p:cNvPr id="5" name="Retângulo 4">
            <a:extLst>
              <a:ext uri="{FF2B5EF4-FFF2-40B4-BE49-F238E27FC236}">
                <a16:creationId xmlns:a16="http://schemas.microsoft.com/office/drawing/2014/main" id="{995C3161-1D13-47F1-860B-7516765F7AD1}"/>
              </a:ext>
            </a:extLst>
          </p:cNvPr>
          <p:cNvSpPr/>
          <p:nvPr/>
        </p:nvSpPr>
        <p:spPr>
          <a:xfrm>
            <a:off x="456271" y="2248736"/>
            <a:ext cx="1955489"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b="1" dirty="0"/>
              <a:t>Nome:</a:t>
            </a:r>
          </a:p>
        </p:txBody>
      </p:sp>
      <p:sp>
        <p:nvSpPr>
          <p:cNvPr id="6" name="Retângulo 5">
            <a:extLst>
              <a:ext uri="{FF2B5EF4-FFF2-40B4-BE49-F238E27FC236}">
                <a16:creationId xmlns:a16="http://schemas.microsoft.com/office/drawing/2014/main" id="{B14B3EE7-318A-4A0D-8C02-3EA2309E9111}"/>
              </a:ext>
            </a:extLst>
          </p:cNvPr>
          <p:cNvSpPr/>
          <p:nvPr/>
        </p:nvSpPr>
        <p:spPr>
          <a:xfrm>
            <a:off x="456271" y="2891946"/>
            <a:ext cx="1955489"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b="1" dirty="0"/>
              <a:t>Requisito:</a:t>
            </a:r>
          </a:p>
        </p:txBody>
      </p:sp>
      <p:sp>
        <p:nvSpPr>
          <p:cNvPr id="10" name="Retângulo 9">
            <a:extLst>
              <a:ext uri="{FF2B5EF4-FFF2-40B4-BE49-F238E27FC236}">
                <a16:creationId xmlns:a16="http://schemas.microsoft.com/office/drawing/2014/main" id="{D3A99BE7-13E6-4356-92B5-D6026D305A24}"/>
              </a:ext>
            </a:extLst>
          </p:cNvPr>
          <p:cNvSpPr/>
          <p:nvPr/>
        </p:nvSpPr>
        <p:spPr>
          <a:xfrm>
            <a:off x="2526010" y="1605526"/>
            <a:ext cx="1541933"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dirty="0">
                <a:solidFill>
                  <a:srgbClr val="FFFF00"/>
                </a:solidFill>
              </a:rPr>
              <a:t>RF0001</a:t>
            </a:r>
          </a:p>
        </p:txBody>
      </p:sp>
      <p:sp>
        <p:nvSpPr>
          <p:cNvPr id="11" name="Retângulo 10">
            <a:extLst>
              <a:ext uri="{FF2B5EF4-FFF2-40B4-BE49-F238E27FC236}">
                <a16:creationId xmlns:a16="http://schemas.microsoft.com/office/drawing/2014/main" id="{10A26D40-CD79-4D5A-83D3-25455911E866}"/>
              </a:ext>
            </a:extLst>
          </p:cNvPr>
          <p:cNvSpPr/>
          <p:nvPr/>
        </p:nvSpPr>
        <p:spPr>
          <a:xfrm>
            <a:off x="2526010" y="2248736"/>
            <a:ext cx="6160789"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dirty="0">
                <a:solidFill>
                  <a:srgbClr val="FFFF00"/>
                </a:solidFill>
              </a:rPr>
              <a:t>Cadastrar produtos de entrega</a:t>
            </a:r>
          </a:p>
        </p:txBody>
      </p:sp>
      <p:sp>
        <p:nvSpPr>
          <p:cNvPr id="12" name="Retângulo 11">
            <a:extLst>
              <a:ext uri="{FF2B5EF4-FFF2-40B4-BE49-F238E27FC236}">
                <a16:creationId xmlns:a16="http://schemas.microsoft.com/office/drawing/2014/main" id="{93C504ED-D992-4546-A3CB-D815C69880EE}"/>
              </a:ext>
            </a:extLst>
          </p:cNvPr>
          <p:cNvSpPr/>
          <p:nvPr/>
        </p:nvSpPr>
        <p:spPr>
          <a:xfrm>
            <a:off x="2526011" y="2891946"/>
            <a:ext cx="6160788" cy="2121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pt-BR" sz="3200" dirty="0">
                <a:solidFill>
                  <a:srgbClr val="FFFF00"/>
                </a:solidFill>
              </a:rPr>
              <a:t>O sistema deve permitir ao usuário realizar o cadastramento dos itens comercializados destinados a venda em domicílio.</a:t>
            </a:r>
          </a:p>
        </p:txBody>
      </p:sp>
      <p:sp>
        <p:nvSpPr>
          <p:cNvPr id="15" name="Retângulo 14">
            <a:extLst>
              <a:ext uri="{FF2B5EF4-FFF2-40B4-BE49-F238E27FC236}">
                <a16:creationId xmlns:a16="http://schemas.microsoft.com/office/drawing/2014/main" id="{819EB629-3A53-4346-B55F-3C0593FA4504}"/>
              </a:ext>
            </a:extLst>
          </p:cNvPr>
          <p:cNvSpPr/>
          <p:nvPr/>
        </p:nvSpPr>
        <p:spPr>
          <a:xfrm>
            <a:off x="4398219" y="1605526"/>
            <a:ext cx="2088232"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b="1" dirty="0"/>
              <a:t>Prioridade:</a:t>
            </a:r>
          </a:p>
        </p:txBody>
      </p:sp>
      <p:sp>
        <p:nvSpPr>
          <p:cNvPr id="16" name="Retângulo 15">
            <a:extLst>
              <a:ext uri="{FF2B5EF4-FFF2-40B4-BE49-F238E27FC236}">
                <a16:creationId xmlns:a16="http://schemas.microsoft.com/office/drawing/2014/main" id="{F08D84AC-BEDF-48AC-8F21-C59A67916DBD}"/>
              </a:ext>
            </a:extLst>
          </p:cNvPr>
          <p:cNvSpPr/>
          <p:nvPr/>
        </p:nvSpPr>
        <p:spPr>
          <a:xfrm>
            <a:off x="6630467" y="1605526"/>
            <a:ext cx="2056333"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dirty="0">
                <a:solidFill>
                  <a:srgbClr val="FFFF00"/>
                </a:solidFill>
              </a:rPr>
              <a:t>Essencial</a:t>
            </a:r>
          </a:p>
        </p:txBody>
      </p:sp>
    </p:spTree>
    <p:extLst>
      <p:ext uri="{BB962C8B-B14F-4D97-AF65-F5344CB8AC3E}">
        <p14:creationId xmlns:p14="http://schemas.microsoft.com/office/powerpoint/2010/main" val="371954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75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par>
                                <p:cTn id="22" presetID="53" presetClass="entr" presetSubtype="16" fill="hold" grpId="0" nodeType="withEffect">
                                  <p:stCondLst>
                                    <p:cond delay="75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par>
                                <p:cTn id="46" presetID="53" presetClass="entr" presetSubtype="16" fill="hold" grpId="0" nodeType="withEffect">
                                  <p:stCondLst>
                                    <p:cond delay="75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1" grpId="0" animBg="1"/>
      <p:bldP spid="12" grpId="0" animBg="1"/>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Requisitos Não Funcionais</a:t>
            </a:r>
          </a:p>
        </p:txBody>
      </p:sp>
      <p:sp>
        <p:nvSpPr>
          <p:cNvPr id="4" name="Retângulo 3">
            <a:extLst>
              <a:ext uri="{FF2B5EF4-FFF2-40B4-BE49-F238E27FC236}">
                <a16:creationId xmlns:a16="http://schemas.microsoft.com/office/drawing/2014/main" id="{8F204CA6-31A2-4034-B491-D10A8F66B6DC}"/>
              </a:ext>
            </a:extLst>
          </p:cNvPr>
          <p:cNvSpPr/>
          <p:nvPr/>
        </p:nvSpPr>
        <p:spPr>
          <a:xfrm>
            <a:off x="456271" y="1605526"/>
            <a:ext cx="1955489"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b="1" dirty="0"/>
              <a:t>ID:</a:t>
            </a:r>
          </a:p>
        </p:txBody>
      </p:sp>
      <p:sp>
        <p:nvSpPr>
          <p:cNvPr id="5" name="Retângulo 4">
            <a:extLst>
              <a:ext uri="{FF2B5EF4-FFF2-40B4-BE49-F238E27FC236}">
                <a16:creationId xmlns:a16="http://schemas.microsoft.com/office/drawing/2014/main" id="{995C3161-1D13-47F1-860B-7516765F7AD1}"/>
              </a:ext>
            </a:extLst>
          </p:cNvPr>
          <p:cNvSpPr/>
          <p:nvPr/>
        </p:nvSpPr>
        <p:spPr>
          <a:xfrm>
            <a:off x="456271" y="2248736"/>
            <a:ext cx="1955489"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b="1" dirty="0"/>
              <a:t>Nome:</a:t>
            </a:r>
          </a:p>
        </p:txBody>
      </p:sp>
      <p:sp>
        <p:nvSpPr>
          <p:cNvPr id="6" name="Retângulo 5">
            <a:extLst>
              <a:ext uri="{FF2B5EF4-FFF2-40B4-BE49-F238E27FC236}">
                <a16:creationId xmlns:a16="http://schemas.microsoft.com/office/drawing/2014/main" id="{B14B3EE7-318A-4A0D-8C02-3EA2309E9111}"/>
              </a:ext>
            </a:extLst>
          </p:cNvPr>
          <p:cNvSpPr/>
          <p:nvPr/>
        </p:nvSpPr>
        <p:spPr>
          <a:xfrm>
            <a:off x="456271" y="2891946"/>
            <a:ext cx="1955489"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b="1" dirty="0"/>
              <a:t>Requisito:</a:t>
            </a:r>
          </a:p>
        </p:txBody>
      </p:sp>
      <p:sp>
        <p:nvSpPr>
          <p:cNvPr id="10" name="Retângulo 9">
            <a:extLst>
              <a:ext uri="{FF2B5EF4-FFF2-40B4-BE49-F238E27FC236}">
                <a16:creationId xmlns:a16="http://schemas.microsoft.com/office/drawing/2014/main" id="{D3A99BE7-13E6-4356-92B5-D6026D305A24}"/>
              </a:ext>
            </a:extLst>
          </p:cNvPr>
          <p:cNvSpPr/>
          <p:nvPr/>
        </p:nvSpPr>
        <p:spPr>
          <a:xfrm>
            <a:off x="2526010" y="1605526"/>
            <a:ext cx="1469925"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dirty="0">
                <a:solidFill>
                  <a:srgbClr val="FFFF00"/>
                </a:solidFill>
              </a:rPr>
              <a:t>NF0001</a:t>
            </a:r>
          </a:p>
        </p:txBody>
      </p:sp>
      <p:sp>
        <p:nvSpPr>
          <p:cNvPr id="11" name="Retângulo 10">
            <a:extLst>
              <a:ext uri="{FF2B5EF4-FFF2-40B4-BE49-F238E27FC236}">
                <a16:creationId xmlns:a16="http://schemas.microsoft.com/office/drawing/2014/main" id="{10A26D40-CD79-4D5A-83D3-25455911E866}"/>
              </a:ext>
            </a:extLst>
          </p:cNvPr>
          <p:cNvSpPr/>
          <p:nvPr/>
        </p:nvSpPr>
        <p:spPr>
          <a:xfrm>
            <a:off x="2526010" y="2248736"/>
            <a:ext cx="6160789"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dirty="0">
                <a:solidFill>
                  <a:srgbClr val="FFFF00"/>
                </a:solidFill>
              </a:rPr>
              <a:t>Segurança</a:t>
            </a:r>
          </a:p>
        </p:txBody>
      </p:sp>
      <p:sp>
        <p:nvSpPr>
          <p:cNvPr id="12" name="Retângulo 11">
            <a:extLst>
              <a:ext uri="{FF2B5EF4-FFF2-40B4-BE49-F238E27FC236}">
                <a16:creationId xmlns:a16="http://schemas.microsoft.com/office/drawing/2014/main" id="{93C504ED-D992-4546-A3CB-D815C69880EE}"/>
              </a:ext>
            </a:extLst>
          </p:cNvPr>
          <p:cNvSpPr/>
          <p:nvPr/>
        </p:nvSpPr>
        <p:spPr>
          <a:xfrm>
            <a:off x="2526011" y="2891946"/>
            <a:ext cx="6160788" cy="2121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pt-BR" sz="3200" dirty="0">
                <a:solidFill>
                  <a:srgbClr val="FFFF00"/>
                </a:solidFill>
              </a:rPr>
              <a:t>O sistema deve possuir mecanismos de segurança e autenticação.</a:t>
            </a:r>
          </a:p>
        </p:txBody>
      </p:sp>
    </p:spTree>
    <p:extLst>
      <p:ext uri="{BB962C8B-B14F-4D97-AF65-F5344CB8AC3E}">
        <p14:creationId xmlns:p14="http://schemas.microsoft.com/office/powerpoint/2010/main" val="196302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15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grpId="0" nodeType="withEffect">
                                  <p:stCondLst>
                                    <p:cond delay="75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1"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E3E05-BC50-4D05-A5C4-B981135F057D}"/>
              </a:ext>
            </a:extLst>
          </p:cNvPr>
          <p:cNvSpPr>
            <a:spLocks noGrp="1"/>
          </p:cNvSpPr>
          <p:nvPr>
            <p:ph type="ctrTitle"/>
          </p:nvPr>
        </p:nvSpPr>
        <p:spPr/>
        <p:txBody>
          <a:bodyPr/>
          <a:lstStyle/>
          <a:p>
            <a:r>
              <a:rPr lang="pt-BR" sz="9600" dirty="0"/>
              <a:t>Perguntas</a:t>
            </a:r>
          </a:p>
        </p:txBody>
      </p:sp>
      <p:sp>
        <p:nvSpPr>
          <p:cNvPr id="3" name="Subtítulo 2">
            <a:extLst>
              <a:ext uri="{FF2B5EF4-FFF2-40B4-BE49-F238E27FC236}">
                <a16:creationId xmlns:a16="http://schemas.microsoft.com/office/drawing/2014/main" id="{66A3F27C-E014-4F06-91B9-C8EB64D169CF}"/>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111710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48EF4-0A47-4A65-BE7C-5609D63B4668}"/>
              </a:ext>
            </a:extLst>
          </p:cNvPr>
          <p:cNvSpPr>
            <a:spLocks noGrp="1"/>
          </p:cNvSpPr>
          <p:nvPr>
            <p:ph type="title"/>
          </p:nvPr>
        </p:nvSpPr>
        <p:spPr/>
        <p:txBody>
          <a:bodyPr/>
          <a:lstStyle/>
          <a:p>
            <a:r>
              <a:rPr lang="pt-BR" dirty="0"/>
              <a:t>Bibliografia Complementar</a:t>
            </a:r>
          </a:p>
        </p:txBody>
      </p:sp>
      <p:sp>
        <p:nvSpPr>
          <p:cNvPr id="3" name="Espaço Reservado para Conteúdo 2">
            <a:extLst>
              <a:ext uri="{FF2B5EF4-FFF2-40B4-BE49-F238E27FC236}">
                <a16:creationId xmlns:a16="http://schemas.microsoft.com/office/drawing/2014/main" id="{75927DB4-702C-40BD-A7AC-84E3166113E6}"/>
              </a:ext>
            </a:extLst>
          </p:cNvPr>
          <p:cNvSpPr>
            <a:spLocks noGrp="1"/>
          </p:cNvSpPr>
          <p:nvPr>
            <p:ph idx="1"/>
          </p:nvPr>
        </p:nvSpPr>
        <p:spPr/>
        <p:txBody>
          <a:bodyPr/>
          <a:lstStyle/>
          <a:p>
            <a:pPr algn="just"/>
            <a:r>
              <a:rPr lang="pt-BR" dirty="0"/>
              <a:t>SOMMERVILLE, Ian. </a:t>
            </a:r>
            <a:r>
              <a:rPr lang="pt-BR" b="1" dirty="0"/>
              <a:t>Engenharia de Software</a:t>
            </a:r>
            <a:r>
              <a:rPr lang="pt-BR" dirty="0"/>
              <a:t>. </a:t>
            </a:r>
            <a:r>
              <a:rPr lang="it-IT" dirty="0"/>
              <a:t>9. ed. São Paulo: Pearson Prentice Hall, 2011.</a:t>
            </a:r>
          </a:p>
          <a:p>
            <a:pPr algn="just"/>
            <a:r>
              <a:rPr lang="pt-BR" dirty="0"/>
              <a:t>PFLEEGER, S. L. </a:t>
            </a:r>
            <a:r>
              <a:rPr lang="pt-BR" b="1" dirty="0"/>
              <a:t>Engenharia de Software: Teoria e Prática</a:t>
            </a:r>
            <a:r>
              <a:rPr lang="pt-BR" dirty="0"/>
              <a:t>. 2. </a:t>
            </a:r>
            <a:r>
              <a:rPr lang="it-IT" dirty="0"/>
              <a:t>ed. São Paulo: Pearson, 2004.</a:t>
            </a:r>
          </a:p>
          <a:p>
            <a:pPr algn="just"/>
            <a:r>
              <a:rPr lang="pt-BR" dirty="0"/>
              <a:t>MEDEIROS, E. </a:t>
            </a:r>
            <a:r>
              <a:rPr lang="pt-BR" b="1" dirty="0"/>
              <a:t>Desenvolvendo Software com UML 2.0</a:t>
            </a:r>
            <a:r>
              <a:rPr lang="pt-BR" dirty="0"/>
              <a:t>. </a:t>
            </a:r>
            <a:r>
              <a:rPr lang="it-IT" dirty="0"/>
              <a:t>9. ed. São Paulo: Pearson Prentice Hall, 2011.</a:t>
            </a:r>
          </a:p>
          <a:p>
            <a:pPr algn="just"/>
            <a:endParaRPr lang="it-IT" dirty="0"/>
          </a:p>
        </p:txBody>
      </p:sp>
    </p:spTree>
    <p:extLst>
      <p:ext uri="{BB962C8B-B14F-4D97-AF65-F5344CB8AC3E}">
        <p14:creationId xmlns:p14="http://schemas.microsoft.com/office/powerpoint/2010/main" val="92526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Como são recepcionados os pedidos feitos pelos clientes?</a:t>
            </a:r>
          </a:p>
          <a:p>
            <a:pPr algn="just"/>
            <a:endParaRPr lang="pt-BR" dirty="0"/>
          </a:p>
          <a:p>
            <a:pPr algn="just"/>
            <a:r>
              <a:rPr lang="pt-BR" dirty="0"/>
              <a:t>Existem diferenças entre os pedidos recepcionados de forma diferentes (prazos, tarifas, </a:t>
            </a:r>
            <a:r>
              <a:rPr lang="pt-BR" dirty="0" err="1"/>
              <a:t>etc</a:t>
            </a:r>
            <a:r>
              <a:rPr lang="pt-BR" dirty="0"/>
              <a:t>)?</a:t>
            </a:r>
          </a:p>
          <a:p>
            <a:pPr algn="just"/>
            <a:endParaRPr lang="pt-BR" dirty="0"/>
          </a:p>
          <a:p>
            <a:pPr algn="just"/>
            <a:r>
              <a:rPr lang="pt-BR" dirty="0"/>
              <a:t>Qual o procedimento utilizado quando um pedido é aceito?</a:t>
            </a:r>
          </a:p>
          <a:p>
            <a:pPr algn="just"/>
            <a:endParaRPr lang="pt-BR" dirty="0"/>
          </a:p>
        </p:txBody>
      </p:sp>
    </p:spTree>
    <p:extLst>
      <p:ext uri="{BB962C8B-B14F-4D97-AF65-F5344CB8AC3E}">
        <p14:creationId xmlns:p14="http://schemas.microsoft.com/office/powerpoint/2010/main" val="81058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Se alguma coisa ocorrer que impossibilite o atendimento do pedido, o que é feito?</a:t>
            </a:r>
          </a:p>
          <a:p>
            <a:pPr algn="just"/>
            <a:endParaRPr lang="pt-BR" dirty="0"/>
          </a:p>
          <a:p>
            <a:pPr algn="just"/>
            <a:r>
              <a:rPr lang="pt-BR" dirty="0"/>
              <a:t>Como é feita a entrega dos pedidos?</a:t>
            </a:r>
          </a:p>
          <a:p>
            <a:pPr algn="just"/>
            <a:endParaRPr lang="pt-BR" dirty="0"/>
          </a:p>
          <a:p>
            <a:pPr algn="just"/>
            <a:r>
              <a:rPr lang="pt-BR" dirty="0"/>
              <a:t>Existe alguma preocupação em montagem de rotas para os entregadores?</a:t>
            </a:r>
          </a:p>
          <a:p>
            <a:pPr algn="just"/>
            <a:endParaRPr lang="pt-BR" dirty="0"/>
          </a:p>
        </p:txBody>
      </p:sp>
    </p:spTree>
    <p:extLst>
      <p:ext uri="{BB962C8B-B14F-4D97-AF65-F5344CB8AC3E}">
        <p14:creationId xmlns:p14="http://schemas.microsoft.com/office/powerpoint/2010/main" val="220325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Como é feita a prestação de contas das entregas realizadas? </a:t>
            </a:r>
          </a:p>
          <a:p>
            <a:pPr algn="just"/>
            <a:endParaRPr lang="pt-BR" dirty="0"/>
          </a:p>
          <a:p>
            <a:pPr algn="just"/>
            <a:r>
              <a:rPr lang="pt-BR" dirty="0"/>
              <a:t>Qual é o procedimento adotado quando, por algum motivo, a entrega não pode ser realizada (furto, acidente, local não encontrado, demora, recusa, </a:t>
            </a:r>
            <a:r>
              <a:rPr lang="pt-BR" dirty="0" err="1"/>
              <a:t>etc</a:t>
            </a:r>
            <a:r>
              <a:rPr lang="pt-BR" dirty="0"/>
              <a:t>)?</a:t>
            </a:r>
          </a:p>
          <a:p>
            <a:pPr algn="just"/>
            <a:endParaRPr lang="pt-BR" dirty="0"/>
          </a:p>
          <a:p>
            <a:pPr algn="just"/>
            <a:endParaRPr lang="pt-BR" dirty="0"/>
          </a:p>
        </p:txBody>
      </p:sp>
    </p:spTree>
    <p:extLst>
      <p:ext uri="{BB962C8B-B14F-4D97-AF65-F5344CB8AC3E}">
        <p14:creationId xmlns:p14="http://schemas.microsoft.com/office/powerpoint/2010/main" val="202245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Como é realizado o pagamento do serviço prestado pelos entregadores?</a:t>
            </a:r>
          </a:p>
          <a:p>
            <a:pPr algn="just"/>
            <a:endParaRPr lang="pt-BR" dirty="0"/>
          </a:p>
          <a:p>
            <a:pPr algn="just"/>
            <a:r>
              <a:rPr lang="pt-BR" dirty="0"/>
              <a:t>O fechamento diário, semanal e mensal é realizado de que maneira? </a:t>
            </a:r>
          </a:p>
          <a:p>
            <a:pPr algn="just"/>
            <a:endParaRPr lang="pt-BR" dirty="0"/>
          </a:p>
          <a:p>
            <a:pPr algn="just"/>
            <a:r>
              <a:rPr lang="pt-BR" dirty="0"/>
              <a:t>O que você espera alcançar com a implantação deste processo?</a:t>
            </a:r>
          </a:p>
        </p:txBody>
      </p:sp>
    </p:spTree>
    <p:extLst>
      <p:ext uri="{BB962C8B-B14F-4D97-AF65-F5344CB8AC3E}">
        <p14:creationId xmlns:p14="http://schemas.microsoft.com/office/powerpoint/2010/main" val="177779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Qual o escopo do projeto a ser desenvolvido?</a:t>
            </a:r>
          </a:p>
          <a:p>
            <a:pPr lvl="1" algn="just"/>
            <a:r>
              <a:rPr lang="pt-BR" dirty="0">
                <a:solidFill>
                  <a:schemeClr val="tx2">
                    <a:lumMod val="75000"/>
                  </a:schemeClr>
                </a:solidFill>
              </a:rPr>
              <a:t>Controlar os pedidos e entregas de itens comercializados pela ALPISA Comércio de Alimentos.</a:t>
            </a:r>
          </a:p>
          <a:p>
            <a:pPr algn="just"/>
            <a:endParaRPr lang="pt-BR" dirty="0"/>
          </a:p>
        </p:txBody>
      </p:sp>
    </p:spTree>
    <p:extLst>
      <p:ext uri="{BB962C8B-B14F-4D97-AF65-F5344CB8AC3E}">
        <p14:creationId xmlns:p14="http://schemas.microsoft.com/office/powerpoint/2010/main" val="223953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Qual a intenção / motivo pelo qual você julga necessário a criação ou melhoria deste processo?</a:t>
            </a:r>
          </a:p>
          <a:p>
            <a:pPr lvl="1" algn="just"/>
            <a:r>
              <a:rPr lang="pt-BR" dirty="0">
                <a:solidFill>
                  <a:schemeClr val="tx2">
                    <a:lumMod val="75000"/>
                  </a:schemeClr>
                </a:solidFill>
              </a:rPr>
              <a:t>Atualmente não possuímos controles informáticos de pedidos e entregas, o que gera muitos transtornos e problemas com os clientes, que vão desde anotações incorretas de pedidos até endereços trocados.</a:t>
            </a:r>
          </a:p>
          <a:p>
            <a:pPr algn="just"/>
            <a:endParaRPr lang="pt-BR" dirty="0"/>
          </a:p>
        </p:txBody>
      </p:sp>
    </p:spTree>
    <p:extLst>
      <p:ext uri="{BB962C8B-B14F-4D97-AF65-F5344CB8AC3E}">
        <p14:creationId xmlns:p14="http://schemas.microsoft.com/office/powerpoint/2010/main" val="250825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Novo Modelo SLIDE 2013">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vert="horz" wrap="square" lIns="91440" tIns="45720" rIns="91440" bIns="45720" numCol="1" anchor="t" anchorCtr="0" compatLnSpc="1">
        <a:prstTxWarp prst="textNoShape">
          <a:avLst/>
        </a:prstTxWarp>
      </a:bodyPr>
      <a:lstStyle>
        <a:defPPr algn="l">
          <a:defRPr dirty="0" smtClean="0"/>
        </a:defPPr>
      </a:lstStyle>
    </a:txDef>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77137D322411B47ADE587E370EEC55D" ma:contentTypeVersion="5" ma:contentTypeDescription="Crie um novo documento." ma:contentTypeScope="" ma:versionID="6d13e842920197e53feb5f912c8b0584">
  <xsd:schema xmlns:xsd="http://www.w3.org/2001/XMLSchema" xmlns:xs="http://www.w3.org/2001/XMLSchema" xmlns:p="http://schemas.microsoft.com/office/2006/metadata/properties" xmlns:ns2="fe6edbab-5f42-462c-8879-37ab7519ff3d" targetNamespace="http://schemas.microsoft.com/office/2006/metadata/properties" ma:root="true" ma:fieldsID="475bef3f58cbe4c8949956db5eca6339" ns2:_="">
    <xsd:import namespace="fe6edbab-5f42-462c-8879-37ab7519ff3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6edbab-5f42-462c-8879-37ab7519ff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2B2B65-A916-4A09-84A6-F1BDEAD81EE7}"/>
</file>

<file path=customXml/itemProps2.xml><?xml version="1.0" encoding="utf-8"?>
<ds:datastoreItem xmlns:ds="http://schemas.openxmlformats.org/officeDocument/2006/customXml" ds:itemID="{A91CA98C-166B-4D88-91A1-3A31733E37A6}"/>
</file>

<file path=customXml/itemProps3.xml><?xml version="1.0" encoding="utf-8"?>
<ds:datastoreItem xmlns:ds="http://schemas.openxmlformats.org/officeDocument/2006/customXml" ds:itemID="{F3F90747-8A3D-4D5A-8413-0BB3F1575DA0}"/>
</file>

<file path=docProps/app.xml><?xml version="1.0" encoding="utf-8"?>
<Properties xmlns="http://schemas.openxmlformats.org/officeDocument/2006/extended-properties" xmlns:vt="http://schemas.openxmlformats.org/officeDocument/2006/docPropsVTypes">
  <Template>SLIDES SENAC</Template>
  <TotalTime>7309</TotalTime>
  <Words>1495</Words>
  <Application>Microsoft Office PowerPoint</Application>
  <PresentationFormat>Apresentação na tela (4:3)</PresentationFormat>
  <Paragraphs>141</Paragraphs>
  <Slides>34</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34</vt:i4>
      </vt:variant>
    </vt:vector>
  </HeadingPairs>
  <TitlesOfParts>
    <vt:vector size="37" baseType="lpstr">
      <vt:lpstr>Arial</vt:lpstr>
      <vt:lpstr>Calibri</vt:lpstr>
      <vt:lpstr>Novo Modelo SLIDE 2013</vt:lpstr>
      <vt:lpstr>Etapas do Processo: Elaboração</vt:lpstr>
      <vt:lpstr>Atividade Proposta</vt:lpstr>
      <vt:lpstr>Questionário / Roteiro</vt:lpstr>
      <vt:lpstr>Questionário / Roteiro</vt:lpstr>
      <vt:lpstr>Questionário / Roteiro</vt:lpstr>
      <vt:lpstr>Questionário / Roteiro</vt:lpstr>
      <vt:lpstr>Questionário / Roteiro</vt:lpstr>
      <vt:lpstr>Questionário / Roteiro</vt:lpstr>
      <vt:lpstr>Questionário / Roteiro</vt:lpstr>
      <vt:lpstr>Questionário / Roteiro</vt:lpstr>
      <vt:lpstr>Questionário / Roteiro</vt:lpstr>
      <vt:lpstr>Questionário / Roteiro</vt:lpstr>
      <vt:lpstr>Questionário / Roteiro</vt:lpstr>
      <vt:lpstr>Questionário / Roteiro</vt:lpstr>
      <vt:lpstr>Questionário / Roteiro</vt:lpstr>
      <vt:lpstr>Questionário / Roteiro</vt:lpstr>
      <vt:lpstr>Questionário / Roteiro</vt:lpstr>
      <vt:lpstr>Questionário / Roteiro</vt:lpstr>
      <vt:lpstr>Questionário / Roteiro</vt:lpstr>
      <vt:lpstr>Questionário / Roteiro</vt:lpstr>
      <vt:lpstr>Questionário / Roteiro</vt:lpstr>
      <vt:lpstr>Perguntas</vt:lpstr>
      <vt:lpstr>Elaboração</vt:lpstr>
      <vt:lpstr>Regras para escrita do DDR</vt:lpstr>
      <vt:lpstr>Regras para escrita do DDR</vt:lpstr>
      <vt:lpstr>Regras para escrita do DDR</vt:lpstr>
      <vt:lpstr>Relevância de Requisitos</vt:lpstr>
      <vt:lpstr>Relevância de Requisitos</vt:lpstr>
      <vt:lpstr>Relevância de Requisitos</vt:lpstr>
      <vt:lpstr>Relevância de Requisitos</vt:lpstr>
      <vt:lpstr>Requisitos Funcionais</vt:lpstr>
      <vt:lpstr>Requisitos Não Funcionais</vt:lpstr>
      <vt:lpstr>Perguntas</vt:lpstr>
      <vt:lpstr>Bibliografia Complementar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Carlos Dalabrida;User</dc:creator>
  <cp:lastModifiedBy>Fábio César Zanellato</cp:lastModifiedBy>
  <cp:revision>145</cp:revision>
  <cp:lastPrinted>2015-05-07T11:31:00Z</cp:lastPrinted>
  <dcterms:created xsi:type="dcterms:W3CDTF">2015-05-06T12:27:33Z</dcterms:created>
  <dcterms:modified xsi:type="dcterms:W3CDTF">2020-03-20T20:48:52Z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0x010100277137D322411B47ADE587E370EEC55D</vt:lpwstr>
  </property>
</Properties>
</file>