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81" r:id="rId3"/>
    <p:sldId id="319" r:id="rId4"/>
    <p:sldId id="350" r:id="rId5"/>
    <p:sldId id="321" r:id="rId6"/>
    <p:sldId id="322" r:id="rId7"/>
    <p:sldId id="323" r:id="rId8"/>
    <p:sldId id="270" r:id="rId9"/>
    <p:sldId id="277" r:id="rId10"/>
  </p:sldIdLst>
  <p:sldSz cx="9144000" cy="6858000" type="screen4x3"/>
  <p:notesSz cx="6648450" cy="98504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62" autoAdjust="0"/>
    <p:restoredTop sz="94737" autoAdjust="0"/>
  </p:normalViewPr>
  <p:slideViewPr>
    <p:cSldViewPr>
      <p:cViewPr varScale="1">
        <p:scale>
          <a:sx n="68" d="100"/>
          <a:sy n="68" d="100"/>
        </p:scale>
        <p:origin x="48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0995" cy="49252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765916" y="0"/>
            <a:ext cx="2880995" cy="49252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B5EC-C85E-429C-B98F-899A15F45D1A}" type="datetimeFigureOut">
              <a:rPr lang="pt-BR" smtClean="0"/>
              <a:t>03/04/2020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356206"/>
            <a:ext cx="2880995" cy="49252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765916" y="9356206"/>
            <a:ext cx="2880995" cy="49252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63257-82D5-440C-BC94-37EA26EB52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72373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13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765550" y="0"/>
            <a:ext cx="28813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2D8CA0-91BC-48C5-AF65-960E26CB495D}" type="datetimeFigureOut">
              <a:rPr lang="pt-BR" smtClean="0"/>
              <a:t>03/04/2020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1231900"/>
            <a:ext cx="4432300" cy="3324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65163" y="4740275"/>
            <a:ext cx="5318125" cy="38782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356725"/>
            <a:ext cx="2881313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765550" y="9356725"/>
            <a:ext cx="2881313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041D77-18BB-413B-9415-5EAB50BBC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889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D48A82-F6AE-4DF3-BECD-F6C406D4C7AC}" type="datetimeFigureOut">
              <a:rPr lang="pt-BR" smtClean="0"/>
              <a:pPr/>
              <a:t>03/04/2020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8458C-C0F3-4F7F-B105-3CA8160287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D48A82-F6AE-4DF3-BECD-F6C406D4C7AC}" type="datetimeFigureOut">
              <a:rPr lang="pt-BR" smtClean="0"/>
              <a:pPr/>
              <a:t>03/04/2020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8458C-C0F3-4F7F-B105-3CA8160287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D48A82-F6AE-4DF3-BECD-F6C406D4C7AC}" type="datetimeFigureOut">
              <a:rPr lang="pt-BR" smtClean="0"/>
              <a:pPr/>
              <a:t>03/04/2020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8458C-C0F3-4F7F-B105-3CA8160287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D48A82-F6AE-4DF3-BECD-F6C406D4C7AC}" type="datetimeFigureOut">
              <a:rPr lang="pt-BR" smtClean="0"/>
              <a:pPr/>
              <a:t>03/04/2020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8458C-C0F3-4F7F-B105-3CA8160287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D48A82-F6AE-4DF3-BECD-F6C406D4C7AC}" type="datetimeFigureOut">
              <a:rPr lang="pt-BR" smtClean="0"/>
              <a:pPr/>
              <a:t>03/04/2020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8458C-C0F3-4F7F-B105-3CA8160287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D48A82-F6AE-4DF3-BECD-F6C406D4C7AC}" type="datetimeFigureOut">
              <a:rPr lang="pt-BR" smtClean="0"/>
              <a:pPr/>
              <a:t>03/04/2020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8458C-C0F3-4F7F-B105-3CA8160287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D48A82-F6AE-4DF3-BECD-F6C406D4C7AC}" type="datetimeFigureOut">
              <a:rPr lang="pt-BR" smtClean="0"/>
              <a:pPr/>
              <a:t>03/04/2020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8458C-C0F3-4F7F-B105-3CA8160287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D48A82-F6AE-4DF3-BECD-F6C406D4C7AC}" type="datetimeFigureOut">
              <a:rPr lang="pt-BR" smtClean="0"/>
              <a:pPr/>
              <a:t>03/04/2020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8458C-C0F3-4F7F-B105-3CA8160287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D48A82-F6AE-4DF3-BECD-F6C406D4C7AC}" type="datetimeFigureOut">
              <a:rPr lang="pt-BR" smtClean="0"/>
              <a:pPr/>
              <a:t>03/04/2020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8458C-C0F3-4F7F-B105-3CA8160287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D48A82-F6AE-4DF3-BECD-F6C406D4C7AC}" type="datetimeFigureOut">
              <a:rPr lang="pt-BR" smtClean="0"/>
              <a:pPr/>
              <a:t>03/04/2020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8458C-C0F3-4F7F-B105-3CA8160287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D48A82-F6AE-4DF3-BECD-F6C406D4C7AC}" type="datetimeFigureOut">
              <a:rPr lang="pt-BR" smtClean="0"/>
              <a:pPr/>
              <a:t>03/04/2020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8458C-C0F3-4F7F-B105-3CA8160287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pt-BR" altLang="pt-BR" dirty="0"/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2BD48A82-F6AE-4DF3-BECD-F6C406D4C7AC}" type="datetimeFigureOut">
              <a:rPr lang="pt-BR" smtClean="0"/>
              <a:pPr/>
              <a:t>03/04/2020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7728458C-C0F3-4F7F-B105-3CA8160287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5400" dirty="0"/>
              <a:t>Etapas do Processo:</a:t>
            </a:r>
            <a:br>
              <a:rPr lang="pt-BR" sz="5400" dirty="0"/>
            </a:br>
            <a:r>
              <a:rPr lang="pt-BR" sz="5400" dirty="0"/>
              <a:t>Negociação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9319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7210D-B7CA-46F7-8F40-47839747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Negociação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218573-23BF-4995-856D-49F55102C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Negociar com os stakeholders soluções para os conflitos identificados.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O que é negociado:</a:t>
            </a:r>
          </a:p>
          <a:p>
            <a:pPr lvl="1" algn="just"/>
            <a:r>
              <a:rPr lang="pt-BR" dirty="0"/>
              <a:t>  Priorizações;</a:t>
            </a:r>
          </a:p>
          <a:p>
            <a:pPr lvl="1" algn="just"/>
            <a:r>
              <a:rPr lang="pt-BR" dirty="0"/>
              <a:t>  Eliminações;</a:t>
            </a:r>
          </a:p>
          <a:p>
            <a:pPr lvl="1" algn="just"/>
            <a:r>
              <a:rPr lang="pt-BR" dirty="0"/>
              <a:t>  Combinações; e</a:t>
            </a:r>
          </a:p>
          <a:p>
            <a:pPr lvl="1" algn="just"/>
            <a:r>
              <a:rPr lang="pt-BR" dirty="0"/>
              <a:t>  Modificações.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960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7210D-B7CA-46F7-8F40-47839747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Negociação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218573-23BF-4995-856D-49F55102C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Não é raro os clientes e usuários solicitarem:</a:t>
            </a:r>
          </a:p>
          <a:p>
            <a:pPr lvl="1" algn="just"/>
            <a:r>
              <a:rPr lang="pt-BR" dirty="0"/>
              <a:t>Requisitos conflitantes; e</a:t>
            </a:r>
          </a:p>
          <a:p>
            <a:pPr lvl="1" algn="just"/>
            <a:r>
              <a:rPr lang="pt-BR" dirty="0"/>
              <a:t>Mais do que pode ser realizado;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278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7210D-B7CA-46F7-8F40-47839747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 da Negociação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70056250-51AB-480B-8E62-51B9CDE8A4BB}"/>
              </a:ext>
            </a:extLst>
          </p:cNvPr>
          <p:cNvSpPr/>
          <p:nvPr/>
        </p:nvSpPr>
        <p:spPr>
          <a:xfrm>
            <a:off x="271306" y="1569326"/>
            <a:ext cx="3456384" cy="1719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Estruturar opções e escolhas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F32FE3F0-6679-434E-9588-2D08C9BAD8A9}"/>
              </a:ext>
            </a:extLst>
          </p:cNvPr>
          <p:cNvSpPr/>
          <p:nvPr/>
        </p:nvSpPr>
        <p:spPr>
          <a:xfrm>
            <a:off x="2858942" y="2129265"/>
            <a:ext cx="3456384" cy="171906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Estabelecer critérios de avaliação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43E81BC0-F03B-4FEE-8972-C2C4C60DED3C}"/>
              </a:ext>
            </a:extLst>
          </p:cNvPr>
          <p:cNvSpPr/>
          <p:nvPr/>
        </p:nvSpPr>
        <p:spPr>
          <a:xfrm>
            <a:off x="5446578" y="2648136"/>
            <a:ext cx="3456384" cy="171906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Explicar opções disponíveis e escolhas a fazer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7917C9E-6FA4-4042-A580-459091172224}"/>
              </a:ext>
            </a:extLst>
          </p:cNvPr>
          <p:cNvSpPr/>
          <p:nvPr/>
        </p:nvSpPr>
        <p:spPr>
          <a:xfrm>
            <a:off x="4757261" y="4146414"/>
            <a:ext cx="3456384" cy="171906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Chegar a um acordo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25CEE8FC-BD3A-41B3-9023-9C797B6DB3C4}"/>
              </a:ext>
            </a:extLst>
          </p:cNvPr>
          <p:cNvSpPr/>
          <p:nvPr/>
        </p:nvSpPr>
        <p:spPr>
          <a:xfrm>
            <a:off x="2339752" y="4886071"/>
            <a:ext cx="3456384" cy="1719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Diagnosticar causas de desacordo</a:t>
            </a:r>
          </a:p>
        </p:txBody>
      </p:sp>
    </p:spTree>
    <p:extLst>
      <p:ext uri="{BB962C8B-B14F-4D97-AF65-F5344CB8AC3E}">
        <p14:creationId xmlns:p14="http://schemas.microsoft.com/office/powerpoint/2010/main" val="199039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7210D-B7CA-46F7-8F40-47839747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Participantes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218573-23BF-4995-856D-49F55102C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Stakeholders primários;</a:t>
            </a:r>
          </a:p>
          <a:p>
            <a:pPr lvl="1" algn="just"/>
            <a:r>
              <a:rPr lang="pt-BR" dirty="0"/>
              <a:t>São os que irão operar a aplicação;</a:t>
            </a:r>
          </a:p>
          <a:p>
            <a:pPr algn="just"/>
            <a:endParaRPr lang="pt-BR" sz="2000" dirty="0"/>
          </a:p>
          <a:p>
            <a:pPr algn="just"/>
            <a:r>
              <a:rPr lang="pt-BR" dirty="0"/>
              <a:t>Stakeholders secundários; e</a:t>
            </a:r>
          </a:p>
          <a:p>
            <a:pPr lvl="1"/>
            <a:r>
              <a:rPr lang="pt-BR" dirty="0"/>
              <a:t>Não operam o sistema mas consomem o que este produz;</a:t>
            </a:r>
          </a:p>
          <a:p>
            <a:pPr algn="just"/>
            <a:endParaRPr lang="pt-BR" sz="2800" dirty="0"/>
          </a:p>
          <a:p>
            <a:pPr algn="just"/>
            <a:r>
              <a:rPr lang="pt-BR" dirty="0"/>
              <a:t>Stakeholders terciários;</a:t>
            </a:r>
          </a:p>
          <a:p>
            <a:pPr lvl="1"/>
            <a:r>
              <a:rPr lang="pt-BR" dirty="0"/>
              <a:t>gestores de topo que raramente consomem as saídas do sistema;</a:t>
            </a:r>
          </a:p>
          <a:p>
            <a:pPr lvl="1"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108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7210D-B7CA-46F7-8F40-47839747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Dificuldades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218573-23BF-4995-856D-49F55102C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Conflitos entre grupos;</a:t>
            </a:r>
          </a:p>
          <a:p>
            <a:pPr algn="just"/>
            <a:endParaRPr lang="pt-BR" sz="2000" dirty="0"/>
          </a:p>
          <a:p>
            <a:pPr algn="just"/>
            <a:r>
              <a:rPr lang="pt-BR" dirty="0"/>
              <a:t>Falta de entendimento partilhado;</a:t>
            </a:r>
          </a:p>
          <a:p>
            <a:pPr algn="just"/>
            <a:endParaRPr lang="pt-BR" sz="2400" dirty="0"/>
          </a:p>
          <a:p>
            <a:pPr algn="just"/>
            <a:r>
              <a:rPr lang="pt-BR" dirty="0"/>
              <a:t>Pontos de vista pessoais;</a:t>
            </a:r>
          </a:p>
          <a:p>
            <a:pPr algn="just"/>
            <a:endParaRPr lang="pt-BR" sz="2400" dirty="0"/>
          </a:p>
          <a:p>
            <a:pPr algn="just"/>
            <a:r>
              <a:rPr lang="pt-BR" dirty="0"/>
              <a:t>Comportamentos indesejados; e</a:t>
            </a:r>
          </a:p>
          <a:p>
            <a:pPr algn="just"/>
            <a:endParaRPr lang="pt-BR" sz="2000" dirty="0"/>
          </a:p>
          <a:p>
            <a:pPr algn="just"/>
            <a:r>
              <a:rPr lang="pt-BR" dirty="0"/>
              <a:t>Ataques pessoais;</a:t>
            </a:r>
          </a:p>
        </p:txBody>
      </p:sp>
    </p:spTree>
    <p:extLst>
      <p:ext uri="{BB962C8B-B14F-4D97-AF65-F5344CB8AC3E}">
        <p14:creationId xmlns:p14="http://schemas.microsoft.com/office/powerpoint/2010/main" val="81058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1A6BA7EB-A6DE-4E3B-8A01-3DF9881E5F7A}"/>
              </a:ext>
            </a:extLst>
          </p:cNvPr>
          <p:cNvSpPr/>
          <p:nvPr/>
        </p:nvSpPr>
        <p:spPr>
          <a:xfrm>
            <a:off x="323528" y="1695940"/>
            <a:ext cx="8496944" cy="5040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EDF8743-D1A9-4D71-8A5B-A1551B7A1707}"/>
              </a:ext>
            </a:extLst>
          </p:cNvPr>
          <p:cNvSpPr/>
          <p:nvPr/>
        </p:nvSpPr>
        <p:spPr>
          <a:xfrm>
            <a:off x="308967" y="2267136"/>
            <a:ext cx="8496944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513570A-CC39-434D-B187-9D176C32C472}"/>
              </a:ext>
            </a:extLst>
          </p:cNvPr>
          <p:cNvSpPr/>
          <p:nvPr/>
        </p:nvSpPr>
        <p:spPr>
          <a:xfrm>
            <a:off x="308967" y="2838332"/>
            <a:ext cx="8496944" cy="8787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4FE24C4-01B3-4D9A-B6FB-9AF8995A5114}"/>
              </a:ext>
            </a:extLst>
          </p:cNvPr>
          <p:cNvSpPr/>
          <p:nvPr/>
        </p:nvSpPr>
        <p:spPr>
          <a:xfrm>
            <a:off x="308967" y="3786263"/>
            <a:ext cx="8496944" cy="8786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DBD2036-206B-4D5D-84A7-EB9302BE45E8}"/>
              </a:ext>
            </a:extLst>
          </p:cNvPr>
          <p:cNvSpPr/>
          <p:nvPr/>
        </p:nvSpPr>
        <p:spPr>
          <a:xfrm>
            <a:off x="323527" y="4751458"/>
            <a:ext cx="8496944" cy="12698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DA91BB5-3172-46BE-A2D6-0583F2B8F51C}"/>
              </a:ext>
            </a:extLst>
          </p:cNvPr>
          <p:cNvSpPr txBox="1">
            <a:spLocks/>
          </p:cNvSpPr>
          <p:nvPr/>
        </p:nvSpPr>
        <p:spPr bwMode="auto">
          <a:xfrm>
            <a:off x="4572000" y="1628800"/>
            <a:ext cx="424847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b="1" dirty="0">
                <a:solidFill>
                  <a:schemeClr val="bg1"/>
                </a:solidFill>
              </a:rPr>
              <a:t>Voto majoritário</a:t>
            </a:r>
          </a:p>
          <a:p>
            <a:pPr algn="just"/>
            <a:r>
              <a:rPr lang="pt-BR" sz="2800" dirty="0"/>
              <a:t>Promove competição;</a:t>
            </a:r>
          </a:p>
          <a:p>
            <a:pPr algn="just"/>
            <a:r>
              <a:rPr lang="pt-BR" sz="2800" dirty="0"/>
              <a:t>Decisão vinculada a hierarquia/popularidade;</a:t>
            </a:r>
          </a:p>
          <a:p>
            <a:pPr algn="just"/>
            <a:r>
              <a:rPr lang="pt-BR" sz="2800" dirty="0"/>
              <a:t>Alguns votam contra, a favor e alguns abstém-se;</a:t>
            </a:r>
          </a:p>
          <a:p>
            <a:pPr algn="just"/>
            <a:r>
              <a:rPr lang="pt-BR" sz="2800" dirty="0"/>
              <a:t>A maioria decide quais ideias devem ser consideradas;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47210D-B7CA-46F7-8F40-47839747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218573-23BF-4995-856D-49F55102C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628800"/>
            <a:ext cx="4248472" cy="4525963"/>
          </a:xfrm>
          <a:noFill/>
        </p:spPr>
        <p:txBody>
          <a:bodyPr/>
          <a:lstStyle/>
          <a:p>
            <a:pPr marL="0" indent="0" algn="ctr">
              <a:buNone/>
            </a:pPr>
            <a:r>
              <a:rPr lang="pt-BR" sz="3600" b="1" dirty="0">
                <a:solidFill>
                  <a:schemeClr val="bg1"/>
                </a:solidFill>
              </a:rPr>
              <a:t>Consenso</a:t>
            </a:r>
            <a:endParaRPr lang="pt-BR" b="1" dirty="0">
              <a:solidFill>
                <a:schemeClr val="bg1"/>
              </a:solidFill>
            </a:endParaRPr>
          </a:p>
          <a:p>
            <a:pPr algn="just"/>
            <a:r>
              <a:rPr lang="pt-BR" sz="2800" dirty="0"/>
              <a:t>Promove cooperação;</a:t>
            </a:r>
          </a:p>
          <a:p>
            <a:pPr algn="just"/>
            <a:r>
              <a:rPr lang="pt-BR" sz="2800" dirty="0"/>
              <a:t>Todos tem o mesmo poder de decisão;</a:t>
            </a:r>
          </a:p>
          <a:p>
            <a:pPr algn="just"/>
            <a:r>
              <a:rPr lang="pt-BR" sz="2800" dirty="0"/>
              <a:t>Todos concordam ou não concordam;</a:t>
            </a:r>
          </a:p>
          <a:p>
            <a:pPr algn="just"/>
            <a:r>
              <a:rPr lang="pt-BR" sz="2800" dirty="0"/>
              <a:t>Todas as ideias são ouvidas e exploradas;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BE3DB0C3-5D3D-4898-A71B-055E5485A422}"/>
              </a:ext>
            </a:extLst>
          </p:cNvPr>
          <p:cNvCxnSpPr>
            <a:cxnSpLocks/>
          </p:cNvCxnSpPr>
          <p:nvPr/>
        </p:nvCxnSpPr>
        <p:spPr>
          <a:xfrm>
            <a:off x="4572000" y="1695940"/>
            <a:ext cx="0" cy="43253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25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5" grpId="0" animBg="1"/>
      <p:bldP spid="16" grpId="0" animBg="1"/>
      <p:bldP spid="17" grpId="0" animBg="1"/>
      <p:bldP spid="4" grpId="0" uiExpand="1" build="p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E3E05-BC50-4D05-A5C4-B981135F05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9600" dirty="0"/>
              <a:t>Perguntas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A3F27C-E014-4F06-91B9-C8EB64D169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9308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348EF4-0A47-4A65-BE7C-5609D63B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 Complementar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927DB4-702C-40BD-A7AC-84E316611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SOMMERVILLE, Ian. </a:t>
            </a:r>
            <a:r>
              <a:rPr lang="pt-BR" b="1" dirty="0"/>
              <a:t>Engenharia de Software</a:t>
            </a:r>
            <a:r>
              <a:rPr lang="pt-BR" dirty="0"/>
              <a:t>. </a:t>
            </a:r>
            <a:r>
              <a:rPr lang="it-IT" dirty="0"/>
              <a:t>9. ed. São Paulo: Pearson Prentice Hall, 2011.</a:t>
            </a:r>
          </a:p>
          <a:p>
            <a:pPr algn="just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2526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Novo Modelo SLIDE 2013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algn="l"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77137D322411B47ADE587E370EEC55D" ma:contentTypeVersion="5" ma:contentTypeDescription="Crie um novo documento." ma:contentTypeScope="" ma:versionID="6d13e842920197e53feb5f912c8b0584">
  <xsd:schema xmlns:xsd="http://www.w3.org/2001/XMLSchema" xmlns:xs="http://www.w3.org/2001/XMLSchema" xmlns:p="http://schemas.microsoft.com/office/2006/metadata/properties" xmlns:ns2="fe6edbab-5f42-462c-8879-37ab7519ff3d" targetNamespace="http://schemas.microsoft.com/office/2006/metadata/properties" ma:root="true" ma:fieldsID="475bef3f58cbe4c8949956db5eca6339" ns2:_="">
    <xsd:import namespace="fe6edbab-5f42-462c-8879-37ab7519ff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6edbab-5f42-462c-8879-37ab7519ff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008865F-586D-4423-AA60-F6CE1CBD28DD}"/>
</file>

<file path=customXml/itemProps2.xml><?xml version="1.0" encoding="utf-8"?>
<ds:datastoreItem xmlns:ds="http://schemas.openxmlformats.org/officeDocument/2006/customXml" ds:itemID="{FDC8197E-FD4D-4310-95FD-937F8F82E507}"/>
</file>

<file path=customXml/itemProps3.xml><?xml version="1.0" encoding="utf-8"?>
<ds:datastoreItem xmlns:ds="http://schemas.openxmlformats.org/officeDocument/2006/customXml" ds:itemID="{235E745F-48D2-412F-BF1B-F383F9716604}"/>
</file>

<file path=docProps/app.xml><?xml version="1.0" encoding="utf-8"?>
<Properties xmlns="http://schemas.openxmlformats.org/officeDocument/2006/extended-properties" xmlns:vt="http://schemas.openxmlformats.org/officeDocument/2006/docPropsVTypes">
  <Template>SLIDES SENAC</Template>
  <TotalTime>7467</TotalTime>
  <Words>227</Words>
  <Application>Microsoft Office PowerPoint</Application>
  <PresentationFormat>Apresentação na tela (4:3)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Calibri</vt:lpstr>
      <vt:lpstr>Novo Modelo SLIDE 2013</vt:lpstr>
      <vt:lpstr>Etapas do Processo: Negociação</vt:lpstr>
      <vt:lpstr>Negociação</vt:lpstr>
      <vt:lpstr>Negociação</vt:lpstr>
      <vt:lpstr>Tarefas da Negociação</vt:lpstr>
      <vt:lpstr>Participantes</vt:lpstr>
      <vt:lpstr>Dificuldades</vt:lpstr>
      <vt:lpstr>Métodos</vt:lpstr>
      <vt:lpstr>Perguntas</vt:lpstr>
      <vt:lpstr>Bibliografia Complementar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Carlos Dalabrida;User</dc:creator>
  <cp:lastModifiedBy>Fábio César Zanellato</cp:lastModifiedBy>
  <cp:revision>159</cp:revision>
  <cp:lastPrinted>2015-05-07T11:31:00Z</cp:lastPrinted>
  <dcterms:created xsi:type="dcterms:W3CDTF">2015-05-06T12:27:33Z</dcterms:created>
  <dcterms:modified xsi:type="dcterms:W3CDTF">2020-04-03T19:47:35Z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0x010100277137D322411B47ADE587E370EEC55D</vt:lpwstr>
  </property>
</Properties>
</file>