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8" r:id="rId3"/>
    <p:sldId id="283" r:id="rId4"/>
    <p:sldId id="287" r:id="rId5"/>
    <p:sldId id="294" r:id="rId6"/>
    <p:sldId id="290" r:id="rId7"/>
    <p:sldId id="291" r:id="rId8"/>
    <p:sldId id="299" r:id="rId9"/>
    <p:sldId id="300" r:id="rId10"/>
    <p:sldId id="288" r:id="rId11"/>
    <p:sldId id="301" r:id="rId12"/>
    <p:sldId id="295" r:id="rId13"/>
    <p:sldId id="302" r:id="rId14"/>
    <p:sldId id="296" r:id="rId15"/>
    <p:sldId id="303" r:id="rId16"/>
    <p:sldId id="304" r:id="rId17"/>
    <p:sldId id="297" r:id="rId18"/>
    <p:sldId id="277" r:id="rId19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0" autoAdjust="0"/>
    <p:restoredTop sz="94291" autoAdjust="0"/>
  </p:normalViewPr>
  <p:slideViewPr>
    <p:cSldViewPr>
      <p:cViewPr varScale="1">
        <p:scale>
          <a:sx n="68" d="100"/>
          <a:sy n="68" d="100"/>
        </p:scale>
        <p:origin x="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8CA0-91BC-48C5-AF65-960E26CB495D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31900"/>
            <a:ext cx="4432300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740275"/>
            <a:ext cx="5318125" cy="3878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1D77-18BB-413B-9415-5EAB50BBC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Etapas do Processo:</a:t>
            </a:r>
            <a:br>
              <a:rPr lang="pt-BR" sz="5400" dirty="0"/>
            </a:br>
            <a:r>
              <a:rPr lang="pt-BR" sz="5400" dirty="0"/>
              <a:t>Validação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Validade</a:t>
            </a:r>
          </a:p>
          <a:p>
            <a:pPr lvl="1" algn="just"/>
            <a:r>
              <a:rPr lang="pt-BR" dirty="0"/>
              <a:t>O sistema possui as funções para suprir as necessidades dos usuários?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Compreensibilidade</a:t>
            </a:r>
          </a:p>
          <a:p>
            <a:pPr lvl="1" algn="just"/>
            <a:r>
              <a:rPr lang="pt-BR" dirty="0"/>
              <a:t>Os leitores do documento entendem o que os requisitos significam?</a:t>
            </a:r>
          </a:p>
        </p:txBody>
      </p:sp>
    </p:spTree>
    <p:extLst>
      <p:ext uri="{BB962C8B-B14F-4D97-AF65-F5344CB8AC3E}">
        <p14:creationId xmlns:p14="http://schemas.microsoft.com/office/powerpoint/2010/main" val="305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Ambiguidade</a:t>
            </a:r>
          </a:p>
          <a:p>
            <a:pPr lvl="1" algn="just"/>
            <a:r>
              <a:rPr lang="pt-BR" dirty="0"/>
              <a:t>Todos estão descritos de forma clara e objetiva?</a:t>
            </a:r>
          </a:p>
          <a:p>
            <a:pPr lvl="1" algn="just"/>
            <a:r>
              <a:rPr lang="pt-BR" dirty="0"/>
              <a:t>Leitores com diferentes níveis de conhecimento e formação podem fazer interpretações diferentes dos requisitos?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Consistência</a:t>
            </a:r>
          </a:p>
          <a:p>
            <a:pPr lvl="1" algn="just"/>
            <a:r>
              <a:rPr lang="pt-BR" dirty="0"/>
              <a:t>Existe algum requisito conflitante?</a:t>
            </a:r>
          </a:p>
          <a:p>
            <a:pPr lvl="1" algn="just"/>
            <a:r>
              <a:rPr lang="pt-BR" dirty="0"/>
              <a:t>Há contradições entre requisitos individuais e requisitos gerais do sistema?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Redundância</a:t>
            </a:r>
          </a:p>
          <a:p>
            <a:pPr lvl="1" algn="just"/>
            <a:r>
              <a:rPr lang="pt-BR" dirty="0"/>
              <a:t>Há informações desnecessariamente repetidas no documento?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Conformidade</a:t>
            </a:r>
          </a:p>
          <a:p>
            <a:pPr lvl="1" algn="just"/>
            <a:r>
              <a:rPr lang="pt-BR" dirty="0"/>
              <a:t>O documento de requisitos e os requisitos individuais estão em conformidade com os padrões definidos?</a:t>
            </a:r>
          </a:p>
          <a:p>
            <a:pPr lvl="1" algn="just"/>
            <a:r>
              <a:rPr lang="pt-BR" dirty="0"/>
              <a:t>Se há um não conformidade, ela foi justificada?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9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Completude</a:t>
            </a:r>
          </a:p>
          <a:p>
            <a:pPr lvl="1" algn="just"/>
            <a:r>
              <a:rPr lang="pt-BR" dirty="0"/>
              <a:t>Foram incluídas todas as funções requisitadas pelo cliente?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Realismo</a:t>
            </a:r>
          </a:p>
          <a:p>
            <a:pPr lvl="1" algn="just"/>
            <a:r>
              <a:rPr lang="pt-BR" dirty="0"/>
              <a:t>Usando tecnologias existentes e considerando prazo e orçamento, os requisitos podem ser implementados?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3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Rastreabilidade</a:t>
            </a:r>
          </a:p>
          <a:p>
            <a:pPr lvl="1" algn="just"/>
            <a:r>
              <a:rPr lang="pt-BR" dirty="0"/>
              <a:t>Os requisitos tem definidos sua origem e interdependências com os demais requisitos?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Verificabilidade</a:t>
            </a:r>
          </a:p>
          <a:p>
            <a:pPr lvl="1" algn="just"/>
            <a:r>
              <a:rPr lang="pt-BR" dirty="0"/>
              <a:t>Os requisitos podem ser verificados?</a:t>
            </a:r>
          </a:p>
        </p:txBody>
      </p:sp>
    </p:spTree>
    <p:extLst>
      <p:ext uri="{BB962C8B-B14F-4D97-AF65-F5344CB8AC3E}">
        <p14:creationId xmlns:p14="http://schemas.microsoft.com/office/powerpoint/2010/main" val="10089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Checklists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Devem ser confeccionados sempre de forma genérica.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devem incidir sobre requisitos individualmente mas com as propriedades de qualidade do documento como um todo e com as relações entre requisitos.</a:t>
            </a:r>
          </a:p>
        </p:txBody>
      </p:sp>
    </p:spTree>
    <p:extLst>
      <p:ext uri="{BB962C8B-B14F-4D97-AF65-F5344CB8AC3E}">
        <p14:creationId xmlns:p14="http://schemas.microsoft.com/office/powerpoint/2010/main" val="21949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Checklist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7A09AF-B14D-430F-B0B9-1E9F2E79229C}"/>
              </a:ext>
            </a:extLst>
          </p:cNvPr>
          <p:cNvSpPr txBox="1"/>
          <p:nvPr/>
        </p:nvSpPr>
        <p:spPr bwMode="auto">
          <a:xfrm>
            <a:off x="251520" y="1417638"/>
            <a:ext cx="5248236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Questões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65EF8B-5258-4E19-8F36-6E1266F3894A}"/>
              </a:ext>
            </a:extLst>
          </p:cNvPr>
          <p:cNvSpPr txBox="1"/>
          <p:nvPr/>
        </p:nvSpPr>
        <p:spPr bwMode="auto">
          <a:xfrm>
            <a:off x="5588460" y="1417638"/>
            <a:ext cx="3369350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Atributo de qualidade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DE6A1-369D-43E5-8C13-1F74A4717CB7}"/>
              </a:ext>
            </a:extLst>
          </p:cNvPr>
          <p:cNvSpPr txBox="1"/>
          <p:nvPr/>
        </p:nvSpPr>
        <p:spPr bwMode="auto">
          <a:xfrm>
            <a:off x="251520" y="1835532"/>
            <a:ext cx="5263262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 requisito está identificado de forma única?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435020-446E-4DE3-A4B9-2D3B8515EB94}"/>
              </a:ext>
            </a:extLst>
          </p:cNvPr>
          <p:cNvSpPr txBox="1"/>
          <p:nvPr/>
        </p:nvSpPr>
        <p:spPr bwMode="auto">
          <a:xfrm>
            <a:off x="5595138" y="1835532"/>
            <a:ext cx="3362672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Rastreabilidade, Conformidade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52CDD4-958C-4BC1-82E3-C6C2236EEFC8}"/>
              </a:ext>
            </a:extLst>
          </p:cNvPr>
          <p:cNvSpPr txBox="1"/>
          <p:nvPr/>
        </p:nvSpPr>
        <p:spPr bwMode="auto">
          <a:xfrm>
            <a:off x="251520" y="2191306"/>
            <a:ext cx="5263262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Os termos especializados aparecem no glossário?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82C915-898C-4A26-BE2E-B8DEFD5BECDC}"/>
              </a:ext>
            </a:extLst>
          </p:cNvPr>
          <p:cNvSpPr txBox="1"/>
          <p:nvPr/>
        </p:nvSpPr>
        <p:spPr bwMode="auto">
          <a:xfrm>
            <a:off x="5595138" y="2191306"/>
            <a:ext cx="3362672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Compreensibilidade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495E6F-4EC8-40B1-B5FC-9E03BA596C9D}"/>
              </a:ext>
            </a:extLst>
          </p:cNvPr>
          <p:cNvSpPr txBox="1"/>
          <p:nvPr/>
        </p:nvSpPr>
        <p:spPr bwMode="auto">
          <a:xfrm>
            <a:off x="251520" y="2594941"/>
            <a:ext cx="526326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 requisito depende de outros para entendimento de seu significado: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8EAE7E-AE10-4EB1-AD86-1B070D1588B8}"/>
              </a:ext>
            </a:extLst>
          </p:cNvPr>
          <p:cNvSpPr txBox="1"/>
          <p:nvPr/>
        </p:nvSpPr>
        <p:spPr bwMode="auto">
          <a:xfrm>
            <a:off x="5580112" y="2594941"/>
            <a:ext cx="3377698" cy="646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b="1" dirty="0"/>
              <a:t>Compreensibilidade, Completude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C68B39-484E-4895-A2FC-E5F0CFF7D620}"/>
              </a:ext>
            </a:extLst>
          </p:cNvPr>
          <p:cNvSpPr txBox="1"/>
          <p:nvPr/>
        </p:nvSpPr>
        <p:spPr bwMode="auto">
          <a:xfrm>
            <a:off x="266546" y="3326478"/>
            <a:ext cx="5248236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Há requisitos usando o mesmo termo com sentido diferente?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9A734-2135-4FC6-99DD-F6DFF637A982}"/>
              </a:ext>
            </a:extLst>
          </p:cNvPr>
          <p:cNvSpPr txBox="1"/>
          <p:nvPr/>
        </p:nvSpPr>
        <p:spPr bwMode="auto">
          <a:xfrm>
            <a:off x="5595138" y="3326478"/>
            <a:ext cx="3362672" cy="6463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b="1" dirty="0"/>
              <a:t>Ambiguidade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F4CC67-FB0F-4F6F-B00E-EF33CF501671}"/>
              </a:ext>
            </a:extLst>
          </p:cNvPr>
          <p:cNvSpPr txBox="1"/>
          <p:nvPr/>
        </p:nvSpPr>
        <p:spPr bwMode="auto">
          <a:xfrm>
            <a:off x="266546" y="4005064"/>
            <a:ext cx="524823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 mesmo serviço é solicitado em vários requisitos? Há contradições nestas solicitações?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92DB99-A8A7-40B6-BE90-D4C6DDC34400}"/>
              </a:ext>
            </a:extLst>
          </p:cNvPr>
          <p:cNvSpPr txBox="1"/>
          <p:nvPr/>
        </p:nvSpPr>
        <p:spPr bwMode="auto">
          <a:xfrm>
            <a:off x="5595138" y="4005064"/>
            <a:ext cx="3362672" cy="646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b="1" dirty="0"/>
              <a:t>Consistência, Redundância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7EEABB-D648-4D7C-85D0-3BE9ADB3A950}"/>
              </a:ext>
            </a:extLst>
          </p:cNvPr>
          <p:cNvSpPr txBox="1"/>
          <p:nvPr/>
        </p:nvSpPr>
        <p:spPr bwMode="auto">
          <a:xfrm>
            <a:off x="266546" y="4732897"/>
            <a:ext cx="5248236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Outras funcionalidades referenciadas pelo requisito estão descritas em outros locais do documento?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06F885-BA21-4D62-8494-161C6A04F09B}"/>
              </a:ext>
            </a:extLst>
          </p:cNvPr>
          <p:cNvSpPr txBox="1"/>
          <p:nvPr/>
        </p:nvSpPr>
        <p:spPr bwMode="auto">
          <a:xfrm>
            <a:off x="5595138" y="4732896"/>
            <a:ext cx="3362672" cy="6463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b="1" dirty="0"/>
              <a:t>Completude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734028-95C6-4C97-914A-8B3F28733C98}"/>
              </a:ext>
            </a:extLst>
          </p:cNvPr>
          <p:cNvSpPr txBox="1"/>
          <p:nvPr/>
        </p:nvSpPr>
        <p:spPr bwMode="auto">
          <a:xfrm>
            <a:off x="251520" y="5446965"/>
            <a:ext cx="524823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/>
              <a:t>Os requisitos relacionados estão agrupados? Se não como se referenciam mutuamente?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D428F2-FCF2-4610-94A7-9AC88BE76E70}"/>
              </a:ext>
            </a:extLst>
          </p:cNvPr>
          <p:cNvSpPr txBox="1"/>
          <p:nvPr/>
        </p:nvSpPr>
        <p:spPr bwMode="auto">
          <a:xfrm>
            <a:off x="5580112" y="5446964"/>
            <a:ext cx="3377698" cy="646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b="1" dirty="0"/>
              <a:t>Organização, Rastreabilidade</a:t>
            </a:r>
          </a:p>
        </p:txBody>
      </p:sp>
    </p:spTree>
    <p:extLst>
      <p:ext uri="{BB962C8B-B14F-4D97-AF65-F5344CB8AC3E}">
        <p14:creationId xmlns:p14="http://schemas.microsoft.com/office/powerpoint/2010/main" val="16493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4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EF88-B7F9-4D14-833C-FF6F3DF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4EAD85-EA7C-4850-B765-D05552B63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13" y="3759919"/>
            <a:ext cx="2486025" cy="18383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58A77CA-ECC9-471F-9BF2-E7C886B31A60}"/>
              </a:ext>
            </a:extLst>
          </p:cNvPr>
          <p:cNvSpPr/>
          <p:nvPr/>
        </p:nvSpPr>
        <p:spPr>
          <a:xfrm>
            <a:off x="1207884" y="1679665"/>
            <a:ext cx="259228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Elicitação</a:t>
            </a:r>
            <a:r>
              <a:rPr lang="pt-BR" sz="2000" b="1" dirty="0">
                <a:solidFill>
                  <a:schemeClr val="tx1"/>
                </a:solidFill>
              </a:rPr>
              <a:t> dos Requisitos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741CD7-A34A-4649-8FF3-009979ACB87C}"/>
              </a:ext>
            </a:extLst>
          </p:cNvPr>
          <p:cNvSpPr/>
          <p:nvPr/>
        </p:nvSpPr>
        <p:spPr>
          <a:xfrm>
            <a:off x="2751542" y="2656255"/>
            <a:ext cx="259228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Análise e Negociação  dos Requisitos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83C3BB1-1B63-447A-B4F0-DAD469E98A10}"/>
              </a:ext>
            </a:extLst>
          </p:cNvPr>
          <p:cNvSpPr/>
          <p:nvPr/>
        </p:nvSpPr>
        <p:spPr>
          <a:xfrm>
            <a:off x="4126571" y="3759919"/>
            <a:ext cx="259228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Documentação dos Requisitos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B7B28F-8CE2-4FC6-99F3-B9E9C7A39C4B}"/>
              </a:ext>
            </a:extLst>
          </p:cNvPr>
          <p:cNvSpPr/>
          <p:nvPr/>
        </p:nvSpPr>
        <p:spPr>
          <a:xfrm>
            <a:off x="5541466" y="4869160"/>
            <a:ext cx="259228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Validação</a:t>
            </a:r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E547D3CD-E7D0-4085-8231-A0EB2837B4A1}"/>
              </a:ext>
            </a:extLst>
          </p:cNvPr>
          <p:cNvSpPr/>
          <p:nvPr/>
        </p:nvSpPr>
        <p:spPr>
          <a:xfrm>
            <a:off x="6923326" y="1701042"/>
            <a:ext cx="1352270" cy="1226285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987CD1CA-CC55-4FDC-AEF6-740AB41A918B}"/>
              </a:ext>
            </a:extLst>
          </p:cNvPr>
          <p:cNvSpPr/>
          <p:nvPr/>
        </p:nvSpPr>
        <p:spPr>
          <a:xfrm>
            <a:off x="6819172" y="1795254"/>
            <a:ext cx="1352270" cy="1226285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51BF126F-D0B6-450B-8127-FA48CF0C7B58}"/>
              </a:ext>
            </a:extLst>
          </p:cNvPr>
          <p:cNvSpPr/>
          <p:nvPr/>
        </p:nvSpPr>
        <p:spPr>
          <a:xfrm>
            <a:off x="6697125" y="1909358"/>
            <a:ext cx="1352270" cy="1226285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71F95090-9AFF-4221-8C26-5EBB157AF323}"/>
              </a:ext>
            </a:extLst>
          </p:cNvPr>
          <p:cNvSpPr/>
          <p:nvPr/>
        </p:nvSpPr>
        <p:spPr>
          <a:xfrm>
            <a:off x="6583845" y="2037556"/>
            <a:ext cx="1352270" cy="1226285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44DFA95-FA0C-4C6B-854B-65779344DE7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715622" y="2964015"/>
            <a:ext cx="1288166" cy="303642"/>
          </a:xfrm>
          <a:prstGeom prst="curvedConnector4">
            <a:avLst>
              <a:gd name="adj1" fmla="val 19255"/>
              <a:gd name="adj2" fmla="val 41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69D4B2FA-BE14-4B7E-9B81-CAB0320DD01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5448670" y="2624744"/>
            <a:ext cx="1109220" cy="116113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432CE7A6-AAF3-4683-8E08-354B791C2A7C}"/>
              </a:ext>
            </a:extLst>
          </p:cNvPr>
          <p:cNvCxnSpPr>
            <a:cxnSpLocks/>
            <a:stCxn id="9" idx="0"/>
            <a:endCxn id="8" idx="7"/>
          </p:cNvCxnSpPr>
          <p:nvPr/>
        </p:nvCxnSpPr>
        <p:spPr>
          <a:xfrm flipH="1">
            <a:off x="7754122" y="2314185"/>
            <a:ext cx="521474" cy="2786972"/>
          </a:xfrm>
          <a:prstGeom prst="curvedConnector4">
            <a:avLst>
              <a:gd name="adj1" fmla="val -43837"/>
              <a:gd name="adj2" fmla="val 56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616741-6CDE-43E8-BCEF-44F61488BEB4}"/>
              </a:ext>
            </a:extLst>
          </p:cNvPr>
          <p:cNvSpPr txBox="1"/>
          <p:nvPr/>
        </p:nvSpPr>
        <p:spPr bwMode="auto">
          <a:xfrm>
            <a:off x="1386124" y="5528598"/>
            <a:ext cx="2688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Necessidades do usuário;</a:t>
            </a:r>
          </a:p>
          <a:p>
            <a:pPr algn="l"/>
            <a:r>
              <a:rPr lang="pt-BR" dirty="0"/>
              <a:t>Sistemas legados; Normas;</a:t>
            </a:r>
          </a:p>
          <a:p>
            <a:pPr algn="l"/>
            <a:r>
              <a:rPr lang="pt-BR" dirty="0"/>
              <a:t>Etc.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62869B8-FBE6-4855-905F-53ACDB9AE969}"/>
              </a:ext>
            </a:extLst>
          </p:cNvPr>
          <p:cNvSpPr txBox="1"/>
          <p:nvPr/>
        </p:nvSpPr>
        <p:spPr bwMode="auto">
          <a:xfrm>
            <a:off x="6561212" y="2246829"/>
            <a:ext cx="14414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Documentos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1697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Certifica-se que todos os requisitos de usuário estão contemplados no sistema.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Realiza-se a homologação dos requisitos desenvolvidos junto aos stakeholders.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muito importante que a validação seja realizada forma criteriosa, pois erros encontrados tardiamente podem gerar altos custos de retrabalho.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Também é comum encontrar esta etapa com a nomenclatura de V&amp;V.</a:t>
            </a:r>
          </a:p>
          <a:p>
            <a:pPr lvl="1" algn="just"/>
            <a:r>
              <a:rPr lang="pt-BR" dirty="0"/>
              <a:t>Verificação e Validação.</a:t>
            </a:r>
          </a:p>
        </p:txBody>
      </p:sp>
    </p:spTree>
    <p:extLst>
      <p:ext uri="{BB962C8B-B14F-4D97-AF65-F5344CB8AC3E}">
        <p14:creationId xmlns:p14="http://schemas.microsoft.com/office/powerpoint/2010/main" val="37180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fazer V&amp;V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pPr algn="just"/>
            <a:r>
              <a:rPr lang="pt-BR" dirty="0"/>
              <a:t>Será que realmente entendi o que o cliente deseja?</a:t>
            </a:r>
          </a:p>
          <a:p>
            <a:pPr algn="just"/>
            <a:endParaRPr lang="pt-BR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1960281-B7BB-4F02-BE74-73FC8589F1AC}"/>
              </a:ext>
            </a:extLst>
          </p:cNvPr>
          <p:cNvSpPr/>
          <p:nvPr/>
        </p:nvSpPr>
        <p:spPr>
          <a:xfrm rot="18900000">
            <a:off x="642337" y="2966067"/>
            <a:ext cx="648072" cy="792088"/>
          </a:xfrm>
          <a:prstGeom prst="downArrow">
            <a:avLst/>
          </a:prstGeom>
          <a:solidFill>
            <a:srgbClr val="EAB2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C24CC9B3-F522-4D29-8D0B-E6AF75124E84}"/>
              </a:ext>
            </a:extLst>
          </p:cNvPr>
          <p:cNvSpPr/>
          <p:nvPr/>
        </p:nvSpPr>
        <p:spPr>
          <a:xfrm rot="2700000">
            <a:off x="7853590" y="2966066"/>
            <a:ext cx="648072" cy="792088"/>
          </a:xfrm>
          <a:prstGeom prst="downArrow">
            <a:avLst/>
          </a:prstGeom>
          <a:solidFill>
            <a:srgbClr val="EAB2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A6D5491-25D1-4B58-A57E-FE4F1E9D52EE}"/>
              </a:ext>
            </a:extLst>
          </p:cNvPr>
          <p:cNvSpPr/>
          <p:nvPr/>
        </p:nvSpPr>
        <p:spPr>
          <a:xfrm rot="8100000">
            <a:off x="7853590" y="5188078"/>
            <a:ext cx="648072" cy="792088"/>
          </a:xfrm>
          <a:prstGeom prst="downArrow">
            <a:avLst/>
          </a:prstGeom>
          <a:solidFill>
            <a:srgbClr val="EAB2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33F956D-E937-4B74-8E77-C402DDF74187}"/>
              </a:ext>
            </a:extLst>
          </p:cNvPr>
          <p:cNvSpPr/>
          <p:nvPr/>
        </p:nvSpPr>
        <p:spPr>
          <a:xfrm rot="13500000">
            <a:off x="642336" y="5188077"/>
            <a:ext cx="648072" cy="792088"/>
          </a:xfrm>
          <a:prstGeom prst="downArrow">
            <a:avLst/>
          </a:prstGeom>
          <a:solidFill>
            <a:srgbClr val="EAB2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24AB7DE-E395-43A1-83DE-FAEDF3C068D8}"/>
              </a:ext>
            </a:extLst>
          </p:cNvPr>
          <p:cNvSpPr txBox="1">
            <a:spLocks/>
          </p:cNvSpPr>
          <p:nvPr/>
        </p:nvSpPr>
        <p:spPr bwMode="auto">
          <a:xfrm>
            <a:off x="1259632" y="3702964"/>
            <a:ext cx="6624736" cy="15407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EAB2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b="1" dirty="0"/>
              <a:t>Devo me certificar de que não houve falha em nossa interação (comunicação).</a:t>
            </a:r>
          </a:p>
        </p:txBody>
      </p:sp>
    </p:spTree>
    <p:extLst>
      <p:ext uri="{BB962C8B-B14F-4D97-AF65-F5344CB8AC3E}">
        <p14:creationId xmlns:p14="http://schemas.microsoft.com/office/powerpoint/2010/main" val="19402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V&amp;V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Revisão de requisitos.</a:t>
            </a:r>
          </a:p>
          <a:p>
            <a:pPr lvl="1" algn="just"/>
            <a:r>
              <a:rPr lang="pt-BR" dirty="0"/>
              <a:t>Análise manual sistemática dos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Prototipação.</a:t>
            </a:r>
          </a:p>
          <a:p>
            <a:pPr lvl="1" algn="just"/>
            <a:r>
              <a:rPr lang="pt-BR" dirty="0"/>
              <a:t>Uso de modelo “executável” (interfaces) do sistema para avaliar requisitos.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6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V&amp;V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Geração de Casos de Teste.</a:t>
            </a:r>
          </a:p>
          <a:p>
            <a:pPr lvl="1" algn="just"/>
            <a:r>
              <a:rPr lang="pt-BR" dirty="0"/>
              <a:t>Desenvolver testes específicos para avaliar os requisitos;</a:t>
            </a:r>
          </a:p>
          <a:p>
            <a:pPr lvl="1" algn="just"/>
            <a:r>
              <a:rPr lang="pt-BR" dirty="0"/>
              <a:t>Análise de Consistência Automática; e</a:t>
            </a:r>
          </a:p>
          <a:p>
            <a:pPr lvl="1" algn="just"/>
            <a:r>
              <a:rPr lang="pt-BR" dirty="0"/>
              <a:t>Avaliar uma especificação dos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Análise automatizada da consistência.</a:t>
            </a:r>
          </a:p>
          <a:p>
            <a:pPr lvl="1" algn="just"/>
            <a:r>
              <a:rPr lang="pt-BR" dirty="0"/>
              <a:t>Uso de ferramenta CASE para verificar a consistência do modelo.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8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EF88-B7F9-4D14-833C-FF6F3DF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x Validação	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741CD7-A34A-4649-8FF3-009979ACB87C}"/>
              </a:ext>
            </a:extLst>
          </p:cNvPr>
          <p:cNvSpPr/>
          <p:nvPr/>
        </p:nvSpPr>
        <p:spPr>
          <a:xfrm>
            <a:off x="1080340" y="1421281"/>
            <a:ext cx="2592288" cy="10577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Análise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B7B28F-8CE2-4FC6-99F3-B9E9C7A39C4B}"/>
              </a:ext>
            </a:extLst>
          </p:cNvPr>
          <p:cNvSpPr/>
          <p:nvPr/>
        </p:nvSpPr>
        <p:spPr>
          <a:xfrm>
            <a:off x="5652120" y="1417638"/>
            <a:ext cx="2592288" cy="1057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Validação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44DFA95-FA0C-4C6B-854B-65779344DE7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rot="5400000">
            <a:off x="2043713" y="2811778"/>
            <a:ext cx="6655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432CE7A6-AAF3-4683-8E08-354B791C2A7C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2435316" y="5024709"/>
            <a:ext cx="659193" cy="77685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C59D7C-DD81-4E19-A0DA-42ADB0DE83C5}"/>
              </a:ext>
            </a:extLst>
          </p:cNvPr>
          <p:cNvSpPr txBox="1"/>
          <p:nvPr/>
        </p:nvSpPr>
        <p:spPr bwMode="auto">
          <a:xfrm>
            <a:off x="1080340" y="3144549"/>
            <a:ext cx="2592288" cy="19389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Assegurar que os requisitos vão ao encontro das necessidades dos stakeholders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1F3496-ECE3-46A7-A122-9DB260F0B2B0}"/>
              </a:ext>
            </a:extLst>
          </p:cNvPr>
          <p:cNvSpPr txBox="1"/>
          <p:nvPr/>
        </p:nvSpPr>
        <p:spPr bwMode="auto">
          <a:xfrm>
            <a:off x="5652120" y="3091903"/>
            <a:ext cx="2592288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assegurar que os requisitos estão corretamente descritos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4109E6-27AF-4F42-9CF8-290E6DDDE7A1}"/>
              </a:ext>
            </a:extLst>
          </p:cNvPr>
          <p:cNvSpPr txBox="1"/>
          <p:nvPr/>
        </p:nvSpPr>
        <p:spPr bwMode="auto">
          <a:xfrm>
            <a:off x="1788777" y="5742734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Temos os requisitos certos?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74A5EB3-E368-4D16-A774-A43132AB8525}"/>
              </a:ext>
            </a:extLst>
          </p:cNvPr>
          <p:cNvSpPr txBox="1"/>
          <p:nvPr/>
        </p:nvSpPr>
        <p:spPr bwMode="auto">
          <a:xfrm>
            <a:off x="4659002" y="5742733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Temos os requisitos corretamente?</a:t>
            </a:r>
          </a:p>
        </p:txBody>
      </p: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77240ED0-E46B-40DF-89C5-59DC6778FDD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5945330" y="4739799"/>
            <a:ext cx="1081170" cy="92469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51344AB-C0BD-4DDE-81AC-04336A9AEFF5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 rot="5400000">
            <a:off x="6639995" y="2783633"/>
            <a:ext cx="61653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EF88-B7F9-4D14-833C-FF6F3DF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	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741CD7-A34A-4649-8FF3-009979ACB87C}"/>
              </a:ext>
            </a:extLst>
          </p:cNvPr>
          <p:cNvSpPr/>
          <p:nvPr/>
        </p:nvSpPr>
        <p:spPr>
          <a:xfrm>
            <a:off x="3011893" y="2593429"/>
            <a:ext cx="3120214" cy="167114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Equipe de revisão de requisitos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4109E6-27AF-4F42-9CF8-290E6DDDE7A1}"/>
              </a:ext>
            </a:extLst>
          </p:cNvPr>
          <p:cNvSpPr txBox="1"/>
          <p:nvPr/>
        </p:nvSpPr>
        <p:spPr bwMode="auto">
          <a:xfrm>
            <a:off x="282767" y="1636575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Analista de requisitos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74A5EB3-E368-4D16-A774-A43132AB8525}"/>
              </a:ext>
            </a:extLst>
          </p:cNvPr>
          <p:cNvSpPr txBox="1"/>
          <p:nvPr/>
        </p:nvSpPr>
        <p:spPr bwMode="auto">
          <a:xfrm>
            <a:off x="5957674" y="1636575"/>
            <a:ext cx="272912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Usuário final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5D31E6-6956-4FEB-95F8-B50BEEDB0303}"/>
              </a:ext>
            </a:extLst>
          </p:cNvPr>
          <p:cNvSpPr txBox="1"/>
          <p:nvPr/>
        </p:nvSpPr>
        <p:spPr bwMode="auto">
          <a:xfrm>
            <a:off x="3207437" y="5752365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Arquiteto do sistema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6C3464-1C5C-45DC-8872-D5A769D5C3D2}"/>
              </a:ext>
            </a:extLst>
          </p:cNvPr>
          <p:cNvSpPr txBox="1"/>
          <p:nvPr/>
        </p:nvSpPr>
        <p:spPr bwMode="auto">
          <a:xfrm>
            <a:off x="5957674" y="4609364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Especialista do domínio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754F92-8064-4BC8-B672-56F7ED2A893A}"/>
              </a:ext>
            </a:extLst>
          </p:cNvPr>
          <p:cNvSpPr txBox="1"/>
          <p:nvPr/>
        </p:nvSpPr>
        <p:spPr bwMode="auto">
          <a:xfrm>
            <a:off x="282767" y="4609364"/>
            <a:ext cx="272912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Representante do cliente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4C6A278C-26BC-4F50-AC31-6CC0B30FB4C2}"/>
              </a:ext>
            </a:extLst>
          </p:cNvPr>
          <p:cNvCxnSpPr>
            <a:stCxn id="30" idx="2"/>
            <a:endCxn id="6" idx="2"/>
          </p:cNvCxnSpPr>
          <p:nvPr/>
        </p:nvCxnSpPr>
        <p:spPr>
          <a:xfrm rot="16200000" flipH="1">
            <a:off x="1848897" y="2266004"/>
            <a:ext cx="961428" cy="13645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0DCB1633-696B-45E5-8C50-85F5E461D071}"/>
              </a:ext>
            </a:extLst>
          </p:cNvPr>
          <p:cNvCxnSpPr>
            <a:stCxn id="31" idx="1"/>
            <a:endCxn id="6" idx="0"/>
          </p:cNvCxnSpPr>
          <p:nvPr/>
        </p:nvCxnSpPr>
        <p:spPr>
          <a:xfrm rot="10800000" flipV="1">
            <a:off x="4572000" y="1867407"/>
            <a:ext cx="1385674" cy="72602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C5EE4F2-BCDA-4F53-8ACA-C3105AB6797D}"/>
              </a:ext>
            </a:extLst>
          </p:cNvPr>
          <p:cNvCxnSpPr>
            <a:stCxn id="15" idx="0"/>
            <a:endCxn id="6" idx="6"/>
          </p:cNvCxnSpPr>
          <p:nvPr/>
        </p:nvCxnSpPr>
        <p:spPr>
          <a:xfrm rot="16200000" flipV="1">
            <a:off x="6136990" y="3424117"/>
            <a:ext cx="1180364" cy="119013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00D47587-8588-4A19-B300-56EB25FB1D84}"/>
              </a:ext>
            </a:extLst>
          </p:cNvPr>
          <p:cNvCxnSpPr>
            <a:stCxn id="13" idx="0"/>
            <a:endCxn id="6" idx="4"/>
          </p:cNvCxnSpPr>
          <p:nvPr/>
        </p:nvCxnSpPr>
        <p:spPr>
          <a:xfrm rot="5400000" flipH="1" flipV="1">
            <a:off x="3828103" y="5008468"/>
            <a:ext cx="1487795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7CD70792-770A-4C30-9829-1724D81DFCAC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rot="5400000" flipH="1" flipV="1">
            <a:off x="2263321" y="3403847"/>
            <a:ext cx="589527" cy="182150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31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8" ma:contentTypeDescription="Crie um novo documento." ma:contentTypeScope="" ma:versionID="4391afc9bf9d38daabf4b383bd540880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236f365599efc08aebe1d3509818f517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29F359-9893-4DA8-BA20-17535B604E52}"/>
</file>

<file path=customXml/itemProps2.xml><?xml version="1.0" encoding="utf-8"?>
<ds:datastoreItem xmlns:ds="http://schemas.openxmlformats.org/officeDocument/2006/customXml" ds:itemID="{FA1CE68E-AE04-4AF7-970C-D13ECF3F831A}"/>
</file>

<file path=customXml/itemProps3.xml><?xml version="1.0" encoding="utf-8"?>
<ds:datastoreItem xmlns:ds="http://schemas.openxmlformats.org/officeDocument/2006/customXml" ds:itemID="{0C4E57B8-8C93-4DC5-9621-93C16E47D58F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8384</TotalTime>
  <Words>581</Words>
  <Application>Microsoft Office PowerPoint</Application>
  <PresentationFormat>Apresentação na tela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Novo Modelo SLIDE 2013</vt:lpstr>
      <vt:lpstr>Etapas do Processo: Validação</vt:lpstr>
      <vt:lpstr>Engenharia de Requisitos</vt:lpstr>
      <vt:lpstr>Validação</vt:lpstr>
      <vt:lpstr>Validação</vt:lpstr>
      <vt:lpstr>Porque fazer V&amp;V</vt:lpstr>
      <vt:lpstr>Técnicas de V&amp;V</vt:lpstr>
      <vt:lpstr>Técnicas de V&amp;V</vt:lpstr>
      <vt:lpstr>Análise x Validação </vt:lpstr>
      <vt:lpstr>Equipe </vt:lpstr>
      <vt:lpstr>Tipos de Validação</vt:lpstr>
      <vt:lpstr>Tipos de Validação</vt:lpstr>
      <vt:lpstr>Tipos de Validação</vt:lpstr>
      <vt:lpstr>Tipos de Validação</vt:lpstr>
      <vt:lpstr>Tipos de Validação</vt:lpstr>
      <vt:lpstr>Checklists</vt:lpstr>
      <vt:lpstr>Exemplo de Checklist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FABIO CESAR ZANELLATO</cp:lastModifiedBy>
  <cp:revision>199</cp:revision>
  <cp:lastPrinted>2015-05-07T11:31:00Z</cp:lastPrinted>
  <dcterms:created xsi:type="dcterms:W3CDTF">2015-05-06T12:27:33Z</dcterms:created>
  <dcterms:modified xsi:type="dcterms:W3CDTF">2020-04-17T17:16:48Z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