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5" r:id="rId3"/>
    <p:sldId id="279" r:id="rId4"/>
    <p:sldId id="284" r:id="rId5"/>
    <p:sldId id="306" r:id="rId6"/>
    <p:sldId id="283" r:id="rId7"/>
    <p:sldId id="307" r:id="rId8"/>
    <p:sldId id="288" r:id="rId9"/>
    <p:sldId id="308" r:id="rId10"/>
    <p:sldId id="309" r:id="rId11"/>
    <p:sldId id="311" r:id="rId12"/>
    <p:sldId id="312" r:id="rId13"/>
    <p:sldId id="287" r:id="rId14"/>
    <p:sldId id="313" r:id="rId15"/>
    <p:sldId id="314" r:id="rId16"/>
    <p:sldId id="297" r:id="rId17"/>
    <p:sldId id="277" r:id="rId18"/>
  </p:sldIdLst>
  <p:sldSz cx="9144000" cy="6858000" type="screen4x3"/>
  <p:notesSz cx="6648450" cy="9850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0" autoAdjust="0"/>
    <p:restoredTop sz="94291" autoAdjust="0"/>
  </p:normalViewPr>
  <p:slideViewPr>
    <p:cSldViewPr>
      <p:cViewPr varScale="1">
        <p:scale>
          <a:sx n="68" d="100"/>
          <a:sy n="68" d="100"/>
        </p:scale>
        <p:origin x="4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5EC-C85E-429C-B98F-899A15F45D1A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3257-82D5-440C-BC94-37EA26EB5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3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8CA0-91BC-48C5-AF65-960E26CB49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31900"/>
            <a:ext cx="4432300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740275"/>
            <a:ext cx="5318125" cy="3878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555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1D77-18BB-413B-9415-5EAB50BBC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BD48A82-F6AE-4DF3-BECD-F6C406D4C7AC}" type="datetimeFigureOut">
              <a:rPr lang="pt-BR" smtClean="0"/>
              <a:pPr/>
              <a:t>24/04/2020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Etapas do Processo:</a:t>
            </a:r>
            <a:br>
              <a:rPr lang="pt-BR" sz="5400" dirty="0"/>
            </a:br>
            <a:r>
              <a:rPr lang="pt-BR" sz="5400" dirty="0"/>
              <a:t>Gerenciamento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1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rastreabilidade pode ocorrer nos dos sentidos, para frente e para trás, e essa rastreabilidade bidirecional deve existir em todos os tipos de requisitos.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um requisito não pode ser rastreado nos dois sentido, temos um processo de rastreabilidade falho.</a:t>
            </a:r>
          </a:p>
        </p:txBody>
      </p:sp>
    </p:spTree>
    <p:extLst>
      <p:ext uri="{BB962C8B-B14F-4D97-AF65-F5344CB8AC3E}">
        <p14:creationId xmlns:p14="http://schemas.microsoft.com/office/powerpoint/2010/main" val="27102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 Horizontal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Trata as diferentes versões de um requisito ou artefato em determinada fase do ciclo de vida.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6DC2D0-1DFB-4679-A6AC-D50DD2C0801A}"/>
              </a:ext>
            </a:extLst>
          </p:cNvPr>
          <p:cNvSpPr/>
          <p:nvPr/>
        </p:nvSpPr>
        <p:spPr>
          <a:xfrm>
            <a:off x="827584" y="3068960"/>
            <a:ext cx="1512168" cy="576064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A</a:t>
            </a:r>
          </a:p>
          <a:p>
            <a:pPr algn="ctr"/>
            <a:r>
              <a:rPr lang="pt-BR" dirty="0" err="1"/>
              <a:t>Vs</a:t>
            </a:r>
            <a:r>
              <a:rPr lang="pt-BR" dirty="0"/>
              <a:t> 1.0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7B4F35-5943-4A02-8309-A89F3FCCD46C}"/>
              </a:ext>
            </a:extLst>
          </p:cNvPr>
          <p:cNvSpPr/>
          <p:nvPr/>
        </p:nvSpPr>
        <p:spPr>
          <a:xfrm>
            <a:off x="827584" y="4064874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B</a:t>
            </a:r>
          </a:p>
          <a:p>
            <a:pPr algn="ctr"/>
            <a:r>
              <a:rPr lang="pt-BR" dirty="0" err="1"/>
              <a:t>Vs</a:t>
            </a:r>
            <a:r>
              <a:rPr lang="pt-BR" dirty="0"/>
              <a:t> 1.0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486F0FD-095A-4E3A-B9F0-3744B47C6147}"/>
              </a:ext>
            </a:extLst>
          </p:cNvPr>
          <p:cNvSpPr/>
          <p:nvPr/>
        </p:nvSpPr>
        <p:spPr>
          <a:xfrm>
            <a:off x="827584" y="5589240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Z</a:t>
            </a:r>
          </a:p>
          <a:p>
            <a:pPr algn="ctr"/>
            <a:r>
              <a:rPr lang="pt-BR" dirty="0" err="1"/>
              <a:t>Vs</a:t>
            </a:r>
            <a:r>
              <a:rPr lang="pt-BR" dirty="0"/>
              <a:t> 1.0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2BC4A7-4BB9-43E9-AC6F-3C4F819BC7B9}"/>
              </a:ext>
            </a:extLst>
          </p:cNvPr>
          <p:cNvSpPr/>
          <p:nvPr/>
        </p:nvSpPr>
        <p:spPr>
          <a:xfrm>
            <a:off x="2843808" y="4064874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B</a:t>
            </a:r>
          </a:p>
          <a:p>
            <a:pPr algn="ctr"/>
            <a:r>
              <a:rPr lang="pt-BR" dirty="0" err="1"/>
              <a:t>Vs</a:t>
            </a:r>
            <a:r>
              <a:rPr lang="pt-BR" dirty="0"/>
              <a:t> 1.1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FAB927-2379-4740-839C-B87A68DC9E53}"/>
              </a:ext>
            </a:extLst>
          </p:cNvPr>
          <p:cNvSpPr/>
          <p:nvPr/>
        </p:nvSpPr>
        <p:spPr>
          <a:xfrm>
            <a:off x="4860032" y="4064874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B</a:t>
            </a:r>
          </a:p>
          <a:p>
            <a:pPr algn="ctr"/>
            <a:r>
              <a:rPr lang="pt-BR" dirty="0" err="1"/>
              <a:t>Vs</a:t>
            </a:r>
            <a:r>
              <a:rPr lang="pt-BR" dirty="0"/>
              <a:t> 1.2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A47FDB-E120-482D-AB54-8CB6D80006D1}"/>
              </a:ext>
            </a:extLst>
          </p:cNvPr>
          <p:cNvSpPr/>
          <p:nvPr/>
        </p:nvSpPr>
        <p:spPr>
          <a:xfrm>
            <a:off x="6876256" y="4064874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B</a:t>
            </a:r>
          </a:p>
          <a:p>
            <a:pPr algn="ctr"/>
            <a:r>
              <a:rPr lang="pt-BR" dirty="0" err="1"/>
              <a:t>Vs</a:t>
            </a:r>
            <a:r>
              <a:rPr lang="pt-BR" dirty="0"/>
              <a:t> 2.0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C4EE4EA-1921-4B95-8955-FC50EAA7780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83668" y="3645024"/>
            <a:ext cx="0" cy="419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58A0256-D875-4924-8B3B-21DA7375828D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2339752" y="4352906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E63084E-36BC-4738-806B-2CFC04565EC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4355976" y="4352906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680581A-D8C4-4224-9DDA-B6266B57D60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372200" y="4352906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206E3E3-F513-473E-942E-6AEDE6418565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583668" y="4640938"/>
            <a:ext cx="0" cy="9483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3B6F215-06EF-4467-99D6-79D4CC0EACF3}"/>
              </a:ext>
            </a:extLst>
          </p:cNvPr>
          <p:cNvCxnSpPr>
            <a:cxnSpLocks/>
          </p:cNvCxnSpPr>
          <p:nvPr/>
        </p:nvCxnSpPr>
        <p:spPr>
          <a:xfrm>
            <a:off x="2843808" y="3645024"/>
            <a:ext cx="554461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6E487E7-1E0C-4332-913C-8283E50647B8}"/>
              </a:ext>
            </a:extLst>
          </p:cNvPr>
          <p:cNvSpPr txBox="1"/>
          <p:nvPr/>
        </p:nvSpPr>
        <p:spPr bwMode="auto">
          <a:xfrm>
            <a:off x="2954798" y="3240000"/>
            <a:ext cx="10446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solidFill>
                  <a:srgbClr val="FF0000"/>
                </a:solidFill>
              </a:rPr>
              <a:t>Para Trás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43E00FD-2B81-4062-ADE0-2112D1E9ACAE}"/>
              </a:ext>
            </a:extLst>
          </p:cNvPr>
          <p:cNvSpPr txBox="1"/>
          <p:nvPr/>
        </p:nvSpPr>
        <p:spPr bwMode="auto">
          <a:xfrm>
            <a:off x="7020272" y="3240000"/>
            <a:ext cx="1339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solidFill>
                  <a:srgbClr val="FF0000"/>
                </a:solidFill>
              </a:rPr>
              <a:t>Para Frente</a:t>
            </a:r>
          </a:p>
        </p:txBody>
      </p:sp>
    </p:spTree>
    <p:extLst>
      <p:ext uri="{BB962C8B-B14F-4D97-AF65-F5344CB8AC3E}">
        <p14:creationId xmlns:p14="http://schemas.microsoft.com/office/powerpoint/2010/main" val="31945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 Vertical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Trata os requisitos ou artefatos produzidos ao longo do ciclo de vida do projeto.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6DC2D0-1DFB-4679-A6AC-D50DD2C0801A}"/>
              </a:ext>
            </a:extLst>
          </p:cNvPr>
          <p:cNvSpPr/>
          <p:nvPr/>
        </p:nvSpPr>
        <p:spPr>
          <a:xfrm>
            <a:off x="3491880" y="2852936"/>
            <a:ext cx="1512168" cy="576064"/>
          </a:xfrm>
          <a:prstGeom prst="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Artefato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7B4F35-5943-4A02-8309-A89F3FCCD46C}"/>
              </a:ext>
            </a:extLst>
          </p:cNvPr>
          <p:cNvSpPr/>
          <p:nvPr/>
        </p:nvSpPr>
        <p:spPr>
          <a:xfrm>
            <a:off x="3491880" y="3717032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B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486F0FD-095A-4E3A-B9F0-3744B47C6147}"/>
              </a:ext>
            </a:extLst>
          </p:cNvPr>
          <p:cNvSpPr/>
          <p:nvPr/>
        </p:nvSpPr>
        <p:spPr>
          <a:xfrm>
            <a:off x="3491880" y="5746552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Módulo do Sistema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C4EE4EA-1921-4B95-8955-FC50EAA7780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47964" y="3429000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206E3E3-F513-473E-942E-6AEDE6418565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V="1">
            <a:off x="4247964" y="5157192"/>
            <a:ext cx="0" cy="589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3B6F215-06EF-4467-99D6-79D4CC0EACF3}"/>
              </a:ext>
            </a:extLst>
          </p:cNvPr>
          <p:cNvCxnSpPr>
            <a:cxnSpLocks/>
          </p:cNvCxnSpPr>
          <p:nvPr/>
        </p:nvCxnSpPr>
        <p:spPr>
          <a:xfrm>
            <a:off x="2987824" y="2852936"/>
            <a:ext cx="0" cy="34696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6E487E7-1E0C-4332-913C-8283E50647B8}"/>
              </a:ext>
            </a:extLst>
          </p:cNvPr>
          <p:cNvSpPr txBox="1"/>
          <p:nvPr/>
        </p:nvSpPr>
        <p:spPr bwMode="auto">
          <a:xfrm>
            <a:off x="1845301" y="2722988"/>
            <a:ext cx="1044645" cy="3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solidFill>
                  <a:srgbClr val="FF0000"/>
                </a:solidFill>
              </a:rPr>
              <a:t>Para Trás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43E00FD-2B81-4062-ADE0-2112D1E9ACAE}"/>
              </a:ext>
            </a:extLst>
          </p:cNvPr>
          <p:cNvSpPr txBox="1"/>
          <p:nvPr/>
        </p:nvSpPr>
        <p:spPr bwMode="auto">
          <a:xfrm>
            <a:off x="1607775" y="6049424"/>
            <a:ext cx="1339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>
                <a:solidFill>
                  <a:srgbClr val="FF0000"/>
                </a:solidFill>
              </a:rPr>
              <a:t>Para Frente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F0F2FE7-D305-4D15-9BDB-0F1086872CB3}"/>
              </a:ext>
            </a:extLst>
          </p:cNvPr>
          <p:cNvSpPr/>
          <p:nvPr/>
        </p:nvSpPr>
        <p:spPr>
          <a:xfrm>
            <a:off x="3491880" y="4581128"/>
            <a:ext cx="1512168" cy="5760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Requisito C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A63772A-56EA-4985-A462-A4DAD93F9F46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247964" y="429309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2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31" grpId="0"/>
      <p:bldP spid="32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Requisitos podem ser representados de diversas formas:</a:t>
            </a:r>
          </a:p>
          <a:p>
            <a:pPr lvl="1" algn="just"/>
            <a:r>
              <a:rPr lang="pt-BR" dirty="0"/>
              <a:t>Referências textuais simples;</a:t>
            </a:r>
          </a:p>
          <a:p>
            <a:pPr lvl="1" algn="just"/>
            <a:r>
              <a:rPr lang="pt-BR" dirty="0"/>
              <a:t>Hyperlinks;</a:t>
            </a:r>
          </a:p>
          <a:p>
            <a:pPr lvl="1" algn="just"/>
            <a:r>
              <a:rPr lang="pt-BR" dirty="0"/>
              <a:t>Matrizes de rastreabilidade; e</a:t>
            </a:r>
          </a:p>
          <a:p>
            <a:pPr lvl="1" algn="just"/>
            <a:r>
              <a:rPr lang="pt-BR" dirty="0"/>
              <a:t>Grafos de rastreabilidade.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0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 por Matriz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C9BE06-C3F6-40B2-9462-7133AB70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5" y="2420888"/>
            <a:ext cx="87318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75F4A-F54B-4FF0-8633-49295762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 por Grafos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A42EBC-C9DE-4732-961E-48C89E05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9" y="1376607"/>
            <a:ext cx="5352131" cy="33498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8AACB4-31C2-4C4D-BD73-BCA27F4C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82505"/>
            <a:ext cx="3685961" cy="42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3E05-BC50-4D05-A5C4-B981135F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3F27C-E014-4F06-91B9-C8EB64D1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4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8EF4-0A47-4A65-BE7C-5609D63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7DB4-702C-40BD-A7AC-84E3166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9. ed. São Paulo: Pearson Prentice Hall, 2011.</a:t>
            </a:r>
          </a:p>
          <a:p>
            <a:pPr algn="just"/>
            <a:r>
              <a:rPr lang="pt-BR" dirty="0"/>
              <a:t>MACHADO, Felipe Nery Rodrigues. </a:t>
            </a:r>
            <a:r>
              <a:rPr lang="pt-BR" b="1" dirty="0"/>
              <a:t>Análise e gestão de Requisitos: onde nascem os sistemas.</a:t>
            </a:r>
            <a:r>
              <a:rPr lang="pt-BR" dirty="0"/>
              <a:t> 1.ed. São Paulo: Érica, 2011.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2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B86AF-CE31-4211-A5C8-81D354F8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pic>
        <p:nvPicPr>
          <p:cNvPr id="1026" name="Picture 2" descr="Dilbert Requisitos de sistema">
            <a:extLst>
              <a:ext uri="{FF2B5EF4-FFF2-40B4-BE49-F238E27FC236}">
                <a16:creationId xmlns:a16="http://schemas.microsoft.com/office/drawing/2014/main" id="{39496D35-5987-4820-B4A4-0C53D24F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7" y="1772816"/>
            <a:ext cx="884036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16A4E58-D69C-412E-90CA-E917340F683D}"/>
              </a:ext>
            </a:extLst>
          </p:cNvPr>
          <p:cNvSpPr/>
          <p:nvPr/>
        </p:nvSpPr>
        <p:spPr>
          <a:xfrm>
            <a:off x="291244" y="1633661"/>
            <a:ext cx="8539572" cy="42436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A624B9-DB12-466C-9924-3CFA89D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15" name="Seta: Divisa 14">
            <a:extLst>
              <a:ext uri="{FF2B5EF4-FFF2-40B4-BE49-F238E27FC236}">
                <a16:creationId xmlns:a16="http://schemas.microsoft.com/office/drawing/2014/main" id="{1AB511B6-0B8B-4B06-AFB2-74407D35B031}"/>
              </a:ext>
            </a:extLst>
          </p:cNvPr>
          <p:cNvSpPr/>
          <p:nvPr/>
        </p:nvSpPr>
        <p:spPr>
          <a:xfrm>
            <a:off x="549896" y="2299422"/>
            <a:ext cx="1501825" cy="3272479"/>
          </a:xfrm>
          <a:prstGeom prst="chevron">
            <a:avLst>
              <a:gd name="adj" fmla="val 23138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pt-BR" sz="2400" b="1" dirty="0"/>
              <a:t>Concepção</a:t>
            </a:r>
            <a:endParaRPr lang="pt-BR" sz="2000" b="1" dirty="0"/>
          </a:p>
        </p:txBody>
      </p: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3EF932BA-4C1F-4E11-AF77-C6C31D5CB764}"/>
              </a:ext>
            </a:extLst>
          </p:cNvPr>
          <p:cNvSpPr/>
          <p:nvPr/>
        </p:nvSpPr>
        <p:spPr>
          <a:xfrm>
            <a:off x="1873848" y="2316760"/>
            <a:ext cx="1501825" cy="3272479"/>
          </a:xfrm>
          <a:prstGeom prst="chevron">
            <a:avLst>
              <a:gd name="adj" fmla="val 23138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pt-BR" sz="2400" b="1" dirty="0"/>
              <a:t>Elicitação</a:t>
            </a:r>
            <a:endParaRPr lang="pt-BR" sz="2000" b="1" dirty="0"/>
          </a:p>
        </p:txBody>
      </p:sp>
      <p:sp>
        <p:nvSpPr>
          <p:cNvPr id="20" name="Seta: Divisa 19">
            <a:extLst>
              <a:ext uri="{FF2B5EF4-FFF2-40B4-BE49-F238E27FC236}">
                <a16:creationId xmlns:a16="http://schemas.microsoft.com/office/drawing/2014/main" id="{34704951-38E4-4FA9-B4A8-346A6CDB6F62}"/>
              </a:ext>
            </a:extLst>
          </p:cNvPr>
          <p:cNvSpPr/>
          <p:nvPr/>
        </p:nvSpPr>
        <p:spPr>
          <a:xfrm>
            <a:off x="3190871" y="2316760"/>
            <a:ext cx="1501825" cy="3272479"/>
          </a:xfrm>
          <a:prstGeom prst="chevron">
            <a:avLst>
              <a:gd name="adj" fmla="val 23138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pt-BR" sz="2400" b="1" dirty="0"/>
              <a:t>Elaboração</a:t>
            </a:r>
            <a:endParaRPr lang="pt-BR" sz="2000" b="1" dirty="0"/>
          </a:p>
        </p:txBody>
      </p:sp>
      <p:sp>
        <p:nvSpPr>
          <p:cNvPr id="21" name="Seta: Divisa 20">
            <a:extLst>
              <a:ext uri="{FF2B5EF4-FFF2-40B4-BE49-F238E27FC236}">
                <a16:creationId xmlns:a16="http://schemas.microsoft.com/office/drawing/2014/main" id="{D6C8188D-9937-439A-8BD9-68FCC388C810}"/>
              </a:ext>
            </a:extLst>
          </p:cNvPr>
          <p:cNvSpPr/>
          <p:nvPr/>
        </p:nvSpPr>
        <p:spPr>
          <a:xfrm>
            <a:off x="4514823" y="2316760"/>
            <a:ext cx="1501825" cy="3272479"/>
          </a:xfrm>
          <a:prstGeom prst="chevron">
            <a:avLst>
              <a:gd name="adj" fmla="val 23138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pt-BR" sz="2400" b="1" dirty="0"/>
              <a:t>Especificação</a:t>
            </a:r>
            <a:endParaRPr lang="pt-BR" sz="2000" b="1" dirty="0"/>
          </a:p>
        </p:txBody>
      </p:sp>
      <p:sp>
        <p:nvSpPr>
          <p:cNvPr id="22" name="Seta: Divisa 21">
            <a:extLst>
              <a:ext uri="{FF2B5EF4-FFF2-40B4-BE49-F238E27FC236}">
                <a16:creationId xmlns:a16="http://schemas.microsoft.com/office/drawing/2014/main" id="{80F3C931-35DC-4547-AEE7-71255E30F19E}"/>
              </a:ext>
            </a:extLst>
          </p:cNvPr>
          <p:cNvSpPr/>
          <p:nvPr/>
        </p:nvSpPr>
        <p:spPr>
          <a:xfrm>
            <a:off x="5831846" y="2299422"/>
            <a:ext cx="1501825" cy="3272479"/>
          </a:xfrm>
          <a:prstGeom prst="chevron">
            <a:avLst>
              <a:gd name="adj" fmla="val 23138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pt-BR" sz="2400" b="1" dirty="0"/>
              <a:t>Negociação</a:t>
            </a:r>
            <a:endParaRPr lang="pt-BR" sz="2000" b="1" dirty="0"/>
          </a:p>
        </p:txBody>
      </p:sp>
      <p:sp>
        <p:nvSpPr>
          <p:cNvPr id="23" name="Seta: Divisa 22">
            <a:extLst>
              <a:ext uri="{FF2B5EF4-FFF2-40B4-BE49-F238E27FC236}">
                <a16:creationId xmlns:a16="http://schemas.microsoft.com/office/drawing/2014/main" id="{85FD3496-5FB2-4ACD-814A-69D480242F9F}"/>
              </a:ext>
            </a:extLst>
          </p:cNvPr>
          <p:cNvSpPr/>
          <p:nvPr/>
        </p:nvSpPr>
        <p:spPr>
          <a:xfrm>
            <a:off x="7134388" y="2316760"/>
            <a:ext cx="1501825" cy="3272479"/>
          </a:xfrm>
          <a:prstGeom prst="chevron">
            <a:avLst>
              <a:gd name="adj" fmla="val 23138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pt-BR" sz="2400" b="1" dirty="0"/>
              <a:t>Validação</a:t>
            </a:r>
            <a:endParaRPr lang="pt-BR" sz="2000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855C145-6843-47B6-A7DD-439AEA19EBD7}"/>
              </a:ext>
            </a:extLst>
          </p:cNvPr>
          <p:cNvSpPr txBox="1"/>
          <p:nvPr/>
        </p:nvSpPr>
        <p:spPr bwMode="auto">
          <a:xfrm>
            <a:off x="2051721" y="1477232"/>
            <a:ext cx="50186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6000" dirty="0"/>
              <a:t>Gerenciamento</a:t>
            </a:r>
          </a:p>
        </p:txBody>
      </p:sp>
    </p:spTree>
    <p:extLst>
      <p:ext uri="{BB962C8B-B14F-4D97-AF65-F5344CB8AC3E}">
        <p14:creationId xmlns:p14="http://schemas.microsoft.com/office/powerpoint/2010/main" val="1976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Etapa especial que ocorre concomitante a todas as anteriores.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baseada em dois aspectos fundamentais:</a:t>
            </a:r>
          </a:p>
          <a:p>
            <a:pPr lvl="1" algn="just"/>
            <a:r>
              <a:rPr lang="pt-BR" dirty="0"/>
              <a:t>  Garantia do escopo do produto; e</a:t>
            </a:r>
          </a:p>
          <a:p>
            <a:pPr lvl="1" algn="just"/>
            <a:r>
              <a:rPr lang="pt-BR" dirty="0"/>
              <a:t>  Gestão de mudanças.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23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vez que um requisito é descoberto identificado, especificado e validado ele entra automaticamente no gerenciamento de requisitos.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Esses requisitos podem sofrer alterações a qualquer momento.</a:t>
            </a:r>
          </a:p>
        </p:txBody>
      </p:sp>
    </p:spTree>
    <p:extLst>
      <p:ext uri="{BB962C8B-B14F-4D97-AF65-F5344CB8AC3E}">
        <p14:creationId xmlns:p14="http://schemas.microsoft.com/office/powerpoint/2010/main" val="14805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ambientes técnicos e de negócios mudam o tempo todo, principalmente após a operacionalização do software.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gerência de requisitos deve incluir: </a:t>
            </a:r>
          </a:p>
          <a:p>
            <a:pPr lvl="1" algn="just"/>
            <a:r>
              <a:rPr lang="pt-BR" dirty="0"/>
              <a:t>Controle de mudanças;</a:t>
            </a:r>
          </a:p>
          <a:p>
            <a:pPr lvl="1" algn="just"/>
            <a:r>
              <a:rPr lang="pt-BR" dirty="0"/>
              <a:t>Controle de versão;</a:t>
            </a:r>
          </a:p>
          <a:p>
            <a:pPr lvl="1" algn="just"/>
            <a:r>
              <a:rPr lang="pt-BR" dirty="0"/>
              <a:t>Acompanhamento do estado dos requisitos; e</a:t>
            </a:r>
          </a:p>
          <a:p>
            <a:pPr lvl="1" algn="just"/>
            <a:r>
              <a:rPr lang="pt-BR" dirty="0"/>
              <a:t>Rastreamento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5079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EFCE7C-F6F9-47E2-AD5E-BC8F68866C59}"/>
              </a:ext>
            </a:extLst>
          </p:cNvPr>
          <p:cNvSpPr/>
          <p:nvPr/>
        </p:nvSpPr>
        <p:spPr>
          <a:xfrm>
            <a:off x="237945" y="3833855"/>
            <a:ext cx="2520280" cy="5040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Gerência de Requisitos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D86DE8-2EE4-4306-8F0B-81FE92FC2176}"/>
              </a:ext>
            </a:extLst>
          </p:cNvPr>
          <p:cNvSpPr/>
          <p:nvPr/>
        </p:nvSpPr>
        <p:spPr>
          <a:xfrm>
            <a:off x="1979711" y="1359254"/>
            <a:ext cx="2520280" cy="1800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Controle de Mudanças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Propor mudanças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Analisar impactos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Tomar decisões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Atualizar Documentos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6B897C-8069-48E8-B1BA-DA2FF8A33164}"/>
              </a:ext>
            </a:extLst>
          </p:cNvPr>
          <p:cNvSpPr/>
          <p:nvPr/>
        </p:nvSpPr>
        <p:spPr>
          <a:xfrm>
            <a:off x="5580112" y="1669666"/>
            <a:ext cx="2952328" cy="20072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Controle de Versão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Definir o esquema de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Identificar a versão do documento de requisitos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Identificar a versão  de cada 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8339E7-CA57-4E56-9D64-5C0C5861367F}"/>
              </a:ext>
            </a:extLst>
          </p:cNvPr>
          <p:cNvSpPr/>
          <p:nvPr/>
        </p:nvSpPr>
        <p:spPr>
          <a:xfrm>
            <a:off x="5580112" y="3860184"/>
            <a:ext cx="3253934" cy="20890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Acompanhar o Estado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Definir possíveis estados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Armazenar o estado de cada requisito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Documentar os estados de cada requisito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DE9F58-8901-4E0D-A9C2-6D08A7E7B856}"/>
              </a:ext>
            </a:extLst>
          </p:cNvPr>
          <p:cNvSpPr/>
          <p:nvPr/>
        </p:nvSpPr>
        <p:spPr>
          <a:xfrm>
            <a:off x="1678105" y="4941168"/>
            <a:ext cx="3253935" cy="1800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Rastrear Requisitos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Definir ligações com outros requisitos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Definir ligações com outros elementos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9B62378-EC44-477C-9820-95A0D04F3329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498085" y="3159454"/>
            <a:ext cx="1741766" cy="674401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9D3FB07-4BCB-45B7-B96A-D08F095677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758225" y="2673267"/>
            <a:ext cx="2821887" cy="1412616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087E493-08FD-41FC-8438-7FF68E5AD06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58225" y="4085883"/>
            <a:ext cx="2821887" cy="818849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F613393-2D6F-42F1-8C82-FC135DD2AE0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498085" y="4337911"/>
            <a:ext cx="1806988" cy="603257"/>
          </a:xfrm>
          <a:prstGeom prst="straightConnector1">
            <a:avLst/>
          </a:prstGeom>
          <a:ln w="38100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a ferramenta que possibilita identificar e documentar os elos que envolvem um determinado requisito.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Assegurar que os requisitos de um projeto estão alinhados um ao outro.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Gerir os efeitos das mudanças em um requisito ao longo do ciclo de vida do projeto.</a:t>
            </a:r>
          </a:p>
        </p:txBody>
      </p:sp>
    </p:spTree>
    <p:extLst>
      <p:ext uri="{BB962C8B-B14F-4D97-AF65-F5344CB8AC3E}">
        <p14:creationId xmlns:p14="http://schemas.microsoft.com/office/powerpoint/2010/main" val="305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rastreabilidade permite:</a:t>
            </a:r>
          </a:p>
          <a:p>
            <a:pPr lvl="1" algn="just"/>
            <a:r>
              <a:rPr lang="pt-BR" dirty="0"/>
              <a:t>Analisar o impacto de forma simples e rápida;</a:t>
            </a:r>
          </a:p>
          <a:p>
            <a:pPr lvl="1" algn="just"/>
            <a:r>
              <a:rPr lang="pt-BR" dirty="0"/>
              <a:t>Descobrir inconsistências e lacunas;</a:t>
            </a:r>
          </a:p>
          <a:p>
            <a:pPr lvl="1" algn="just"/>
            <a:r>
              <a:rPr lang="pt-BR" dirty="0"/>
              <a:t>Apresentar uma percepção da complexidade de uma mudança;</a:t>
            </a:r>
          </a:p>
          <a:p>
            <a:pPr lvl="1" algn="just"/>
            <a:r>
              <a:rPr lang="pt-BR" dirty="0"/>
              <a:t>Saber se os requisitos estão sendo abordados ou não;</a:t>
            </a:r>
          </a:p>
          <a:p>
            <a:pPr lvl="1" algn="just"/>
            <a:r>
              <a:rPr lang="pt-BR" dirty="0"/>
              <a:t>Estimar variações de cronogramas e custos do projeto; e</a:t>
            </a:r>
          </a:p>
          <a:p>
            <a:pPr lvl="1" algn="just"/>
            <a:r>
              <a:rPr lang="pt-BR" dirty="0"/>
              <a:t>Auxilia na gerência do projeto.</a:t>
            </a:r>
          </a:p>
        </p:txBody>
      </p:sp>
    </p:spTree>
    <p:extLst>
      <p:ext uri="{BB962C8B-B14F-4D97-AF65-F5344CB8AC3E}">
        <p14:creationId xmlns:p14="http://schemas.microsoft.com/office/powerpoint/2010/main" val="39663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Novo Modelo SLIDE 201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137D322411B47ADE587E370EEC55D" ma:contentTypeVersion="8" ma:contentTypeDescription="Crie um novo documento." ma:contentTypeScope="" ma:versionID="4391afc9bf9d38daabf4b383bd540880">
  <xsd:schema xmlns:xsd="http://www.w3.org/2001/XMLSchema" xmlns:xs="http://www.w3.org/2001/XMLSchema" xmlns:p="http://schemas.microsoft.com/office/2006/metadata/properties" xmlns:ns2="fe6edbab-5f42-462c-8879-37ab7519ff3d" targetNamespace="http://schemas.microsoft.com/office/2006/metadata/properties" ma:root="true" ma:fieldsID="236f365599efc08aebe1d3509818f517" ns2:_="">
    <xsd:import namespace="fe6edbab-5f42-462c-8879-37ab7519f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edbab-5f42-462c-8879-37ab7519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C7ACA1-5726-444A-A40B-88FF29FFCAB9}"/>
</file>

<file path=customXml/itemProps2.xml><?xml version="1.0" encoding="utf-8"?>
<ds:datastoreItem xmlns:ds="http://schemas.openxmlformats.org/officeDocument/2006/customXml" ds:itemID="{9F76A283-C49F-4538-97DE-9308C9A9B64E}"/>
</file>

<file path=customXml/itemProps3.xml><?xml version="1.0" encoding="utf-8"?>
<ds:datastoreItem xmlns:ds="http://schemas.openxmlformats.org/officeDocument/2006/customXml" ds:itemID="{38BB458F-B5BF-48FA-8EBE-D6C90E796737}"/>
</file>

<file path=docProps/app.xml><?xml version="1.0" encoding="utf-8"?>
<Properties xmlns="http://schemas.openxmlformats.org/officeDocument/2006/extended-properties" xmlns:vt="http://schemas.openxmlformats.org/officeDocument/2006/docPropsVTypes">
  <Template>SLIDES SENAC</Template>
  <TotalTime>8961</TotalTime>
  <Words>495</Words>
  <Application>Microsoft Office PowerPoint</Application>
  <PresentationFormat>Apresentação na tela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Novo Modelo SLIDE 2013</vt:lpstr>
      <vt:lpstr>Etapas do Processo: Gerenciamento</vt:lpstr>
      <vt:lpstr>Engenharia de Requisitos</vt:lpstr>
      <vt:lpstr>Engenharia de requisitos</vt:lpstr>
      <vt:lpstr>Gerenciamento</vt:lpstr>
      <vt:lpstr>Gerenciamento</vt:lpstr>
      <vt:lpstr>Gerenciamento</vt:lpstr>
      <vt:lpstr>Gerenciamento</vt:lpstr>
      <vt:lpstr>Rastreabilidade</vt:lpstr>
      <vt:lpstr>Rastreabilidade</vt:lpstr>
      <vt:lpstr>Rastreabilidade</vt:lpstr>
      <vt:lpstr>Rastreabilidade Horizontal</vt:lpstr>
      <vt:lpstr>Rastreabilidade Vertical</vt:lpstr>
      <vt:lpstr>Rastreabilidade</vt:lpstr>
      <vt:lpstr>Rastreabilidade por Matriz</vt:lpstr>
      <vt:lpstr>Rastreabilidade por Grafos</vt:lpstr>
      <vt:lpstr>Perguntas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Dalabrida;User</dc:creator>
  <cp:lastModifiedBy>Fábio César Zanellato</cp:lastModifiedBy>
  <cp:revision>223</cp:revision>
  <cp:lastPrinted>2015-05-07T11:31:00Z</cp:lastPrinted>
  <dcterms:created xsi:type="dcterms:W3CDTF">2015-05-06T12:27:33Z</dcterms:created>
  <dcterms:modified xsi:type="dcterms:W3CDTF">2020-04-25T00:31:08Z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0x010100277137D322411B47ADE587E370EEC55D</vt:lpwstr>
  </property>
</Properties>
</file>