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9" r:id="rId3"/>
    <p:sldId id="260" r:id="rId4"/>
    <p:sldId id="262" r:id="rId5"/>
    <p:sldId id="261" r:id="rId6"/>
    <p:sldId id="268" r:id="rId7"/>
    <p:sldId id="271" r:id="rId8"/>
    <p:sldId id="272" r:id="rId9"/>
    <p:sldId id="269" r:id="rId10"/>
    <p:sldId id="274" r:id="rId11"/>
    <p:sldId id="276" r:id="rId12"/>
    <p:sldId id="275" r:id="rId13"/>
    <p:sldId id="273" r:id="rId14"/>
    <p:sldId id="270" r:id="rId15"/>
    <p:sldId id="266" r:id="rId16"/>
    <p:sldId id="265" r:id="rId17"/>
    <p:sldId id="267" r:id="rId18"/>
    <p:sldId id="263" r:id="rId19"/>
    <p:sldId id="257"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7F12"/>
    <a:srgbClr val="00A5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FC5C5-9ED2-420E-9B02-F1640A846756}" type="datetimeFigureOut">
              <a:rPr lang="pt-BR" smtClean="0"/>
              <a:t>14/07/2022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F02CF-DC4B-46FD-A9CF-2E980E6E2585}" type="slidenum">
              <a:rPr lang="pt-BR" smtClean="0"/>
              <a:t>‹nº›</a:t>
            </a:fld>
            <a:endParaRPr lang="pt-BR"/>
          </a:p>
        </p:txBody>
      </p:sp>
    </p:spTree>
    <p:extLst>
      <p:ext uri="{BB962C8B-B14F-4D97-AF65-F5344CB8AC3E}">
        <p14:creationId xmlns:p14="http://schemas.microsoft.com/office/powerpoint/2010/main" val="5076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9550B6E-7828-B84E-8663-3B502425E470}" type="slidenum">
              <a:rPr lang="pt-BR" smtClean="0"/>
              <a:t>1</a:t>
            </a:fld>
            <a:endParaRPr lang="pt-BR" dirty="0"/>
          </a:p>
        </p:txBody>
      </p:sp>
    </p:spTree>
    <p:extLst>
      <p:ext uri="{BB962C8B-B14F-4D97-AF65-F5344CB8AC3E}">
        <p14:creationId xmlns:p14="http://schemas.microsoft.com/office/powerpoint/2010/main" val="5629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defTabSz="914276">
              <a:defRPr/>
            </a:pPr>
            <a:fld id="{19550B6E-7828-B84E-8663-3B502425E470}" type="slidenum">
              <a:rPr lang="pt-BR">
                <a:solidFill>
                  <a:prstClr val="black"/>
                </a:solidFill>
                <a:latin typeface="Calibri" panose="020F0502020204030204"/>
              </a:rPr>
              <a:pPr defTabSz="914276">
                <a:defRPr/>
              </a:pPr>
              <a:t>3</a:t>
            </a:fld>
            <a:endParaRPr lang="pt-BR" dirty="0">
              <a:solidFill>
                <a:prstClr val="black"/>
              </a:solidFill>
              <a:latin typeface="Calibri" panose="020F0502020204030204"/>
            </a:endParaRPr>
          </a:p>
        </p:txBody>
      </p:sp>
    </p:spTree>
    <p:extLst>
      <p:ext uri="{BB962C8B-B14F-4D97-AF65-F5344CB8AC3E}">
        <p14:creationId xmlns:p14="http://schemas.microsoft.com/office/powerpoint/2010/main" val="181549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14/07/2022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39371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14/07/2022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411814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14/07/2022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21368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14/07/2022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403697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14/07/2022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217320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EE9346A-C856-4D8B-B421-CFF5AAEEA4D7}" type="datetimeFigureOut">
              <a:rPr lang="pt-BR" smtClean="0"/>
              <a:t>14/07/2022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35153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EE9346A-C856-4D8B-B421-CFF5AAEEA4D7}" type="datetimeFigureOut">
              <a:rPr lang="pt-BR" smtClean="0"/>
              <a:t>14/07/2022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227903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EE9346A-C856-4D8B-B421-CFF5AAEEA4D7}" type="datetimeFigureOut">
              <a:rPr lang="pt-BR" smtClean="0"/>
              <a:t>14/07/2022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49663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EE9346A-C856-4D8B-B421-CFF5AAEEA4D7}" type="datetimeFigureOut">
              <a:rPr lang="pt-BR" smtClean="0"/>
              <a:t>14/07/2022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9668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EE9346A-C856-4D8B-B421-CFF5AAEEA4D7}" type="datetimeFigureOut">
              <a:rPr lang="pt-BR" smtClean="0"/>
              <a:t>14/07/2022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70121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EE9346A-C856-4D8B-B421-CFF5AAEEA4D7}" type="datetimeFigureOut">
              <a:rPr lang="pt-BR" smtClean="0"/>
              <a:t>14/07/2022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204781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9346A-C856-4D8B-B421-CFF5AAEEA4D7}" type="datetimeFigureOut">
              <a:rPr lang="pt-BR" smtClean="0"/>
              <a:t>14/07/2022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6B140-C4E6-4759-8215-B36D399EF31C}" type="slidenum">
              <a:rPr lang="pt-BR" smtClean="0"/>
              <a:t>‹nº›</a:t>
            </a:fld>
            <a:endParaRPr lang="pt-BR"/>
          </a:p>
        </p:txBody>
      </p:sp>
    </p:spTree>
    <p:extLst>
      <p:ext uri="{BB962C8B-B14F-4D97-AF65-F5344CB8AC3E}">
        <p14:creationId xmlns:p14="http://schemas.microsoft.com/office/powerpoint/2010/main" val="302447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ursos.alura.com.br/course/javascript-es6-orientacao-a-objetos-parte-1"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jyTNhT67ZyY&amp;ab_channel=C%C3%B3digoFonteTV"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ângulo Retângulo 2">
            <a:extLst>
              <a:ext uri="{FF2B5EF4-FFF2-40B4-BE49-F238E27FC236}">
                <a16:creationId xmlns:a16="http://schemas.microsoft.com/office/drawing/2014/main" id="{67F3CB9F-E218-E344-8CDB-972FDCB13B0B}"/>
              </a:ext>
            </a:extLst>
          </p:cNvPr>
          <p:cNvSpPr/>
          <p:nvPr/>
        </p:nvSpPr>
        <p:spPr>
          <a:xfrm rot="5400000">
            <a:off x="0" y="0"/>
            <a:ext cx="5486400" cy="548640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74D87B49-C4A7-5D4F-AAEF-47ECDC3DC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2656" y="4513760"/>
            <a:ext cx="2209800" cy="1575890"/>
          </a:xfrm>
          <a:prstGeom prst="rect">
            <a:avLst/>
          </a:prstGeom>
        </p:spPr>
      </p:pic>
      <p:sp>
        <p:nvSpPr>
          <p:cNvPr id="7" name="Triângulo Retângulo 6">
            <a:extLst>
              <a:ext uri="{FF2B5EF4-FFF2-40B4-BE49-F238E27FC236}">
                <a16:creationId xmlns:a16="http://schemas.microsoft.com/office/drawing/2014/main" id="{B955B9E6-AD43-CB46-AAF4-195E355BE3DF}"/>
              </a:ext>
            </a:extLst>
          </p:cNvPr>
          <p:cNvSpPr/>
          <p:nvPr/>
        </p:nvSpPr>
        <p:spPr>
          <a:xfrm rot="10800000">
            <a:off x="9115056" y="-28944"/>
            <a:ext cx="3076944" cy="3076944"/>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a16="http://schemas.microsoft.com/office/drawing/2014/main" id="{D4E11671-AAF7-434D-995B-7C2DD6EBBA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8" name="CaixaDeTexto 7">
            <a:extLst>
              <a:ext uri="{FF2B5EF4-FFF2-40B4-BE49-F238E27FC236}">
                <a16:creationId xmlns:a16="http://schemas.microsoft.com/office/drawing/2014/main" id="{EC7B9D6D-53F9-4070-BC50-FAD71D18FE16}"/>
              </a:ext>
            </a:extLst>
          </p:cNvPr>
          <p:cNvSpPr txBox="1"/>
          <p:nvPr/>
        </p:nvSpPr>
        <p:spPr>
          <a:xfrm>
            <a:off x="522437" y="5111704"/>
            <a:ext cx="7485221"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800" b="1" spc="-150" dirty="0">
                <a:solidFill>
                  <a:srgbClr val="00A59A"/>
                </a:solidFill>
                <a:latin typeface="Calibri" panose="020F0502020204030204"/>
                <a:ea typeface="Gotham Rounded Book" charset="0"/>
                <a:cs typeface="Gotham Rounded Book" charset="0"/>
              </a:rPr>
              <a:t>Socialização - </a:t>
            </a:r>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Seminário Módulo V</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2800" b="1" spc="-150" dirty="0">
                <a:solidFill>
                  <a:srgbClr val="00A59A"/>
                </a:solidFill>
                <a:latin typeface="Calibri" panose="020F0502020204030204"/>
                <a:ea typeface="Gotham Rounded Book" charset="0"/>
                <a:cs typeface="Gotham Rounded Book" charset="0"/>
              </a:rPr>
              <a:t>Professor: Rodrigo Fiorin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Jefferson Horbach de Campos Santana</a:t>
            </a:r>
          </a:p>
        </p:txBody>
      </p:sp>
      <p:sp>
        <p:nvSpPr>
          <p:cNvPr id="4" name="Espaço Reservado para Rodapé 3">
            <a:extLst>
              <a:ext uri="{FF2B5EF4-FFF2-40B4-BE49-F238E27FC236}">
                <a16:creationId xmlns:a16="http://schemas.microsoft.com/office/drawing/2014/main" id="{C5A76484-D016-5FC8-015B-4AB0F9AEC619}"/>
              </a:ext>
            </a:extLst>
          </p:cNvPr>
          <p:cNvSpPr>
            <a:spLocks noGrp="1"/>
          </p:cNvSpPr>
          <p:nvPr>
            <p:ph type="ftr" sz="quarter" idx="11"/>
          </p:nvPr>
        </p:nvSpPr>
        <p:spPr/>
        <p:txBody>
          <a:bodyPr/>
          <a:lstStyle/>
          <a:p>
            <a:r>
              <a:rPr lang="pt-BR"/>
              <a:t>1</a:t>
            </a:r>
          </a:p>
        </p:txBody>
      </p:sp>
    </p:spTree>
    <p:extLst>
      <p:ext uri="{BB962C8B-B14F-4D97-AF65-F5344CB8AC3E}">
        <p14:creationId xmlns:p14="http://schemas.microsoft.com/office/powerpoint/2010/main" val="72538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594778" y="1817812"/>
            <a:ext cx="8328806" cy="190279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sz="2900" dirty="0"/>
              <a:t>	Para integração da linguagem Java com o banco de dados MySql foi utilizado alguns parâmetros de conexão: </a:t>
            </a:r>
          </a:p>
          <a:p>
            <a:pPr algn="just"/>
            <a:r>
              <a:rPr lang="pt-BR" sz="2900" dirty="0"/>
              <a:t>Um driver de identificação do banco utilizado.</a:t>
            </a:r>
          </a:p>
          <a:p>
            <a:pPr algn="just"/>
            <a:r>
              <a:rPr lang="pt-BR" sz="2900" dirty="0"/>
              <a:t>Uma Url indicando o caminho do banco a de dados.</a:t>
            </a:r>
          </a:p>
          <a:p>
            <a:pPr algn="just"/>
            <a:r>
              <a:rPr lang="pt-BR" sz="2900" dirty="0"/>
              <a:t>Um usuário(neste exemplo, o root).   </a:t>
            </a:r>
          </a:p>
          <a:p>
            <a:pPr algn="just"/>
            <a:r>
              <a:rPr lang="pt-BR" sz="2900" dirty="0"/>
              <a:t>Uma senha padrão definida pelo db manager.</a:t>
            </a:r>
          </a:p>
          <a:p>
            <a:pPr marL="0" indent="0" algn="just">
              <a:buNone/>
            </a:pPr>
            <a:endParaRPr lang="pt-BR" sz="2800" dirty="0"/>
          </a:p>
          <a:p>
            <a:pPr marL="0" indent="0" algn="just">
              <a:buNone/>
            </a:pPr>
            <a:endParaRPr lang="pt-BR" i="1" dirty="0">
              <a:solidFill>
                <a:srgbClr val="FF0000"/>
              </a:solidFill>
            </a:endParaRPr>
          </a:p>
        </p:txBody>
      </p:sp>
      <p:pic>
        <p:nvPicPr>
          <p:cNvPr id="6" name="Imagem 5">
            <a:extLst>
              <a:ext uri="{FF2B5EF4-FFF2-40B4-BE49-F238E27FC236}">
                <a16:creationId xmlns:a16="http://schemas.microsoft.com/office/drawing/2014/main" id="{8E29DF59-4658-8B93-127F-5C87B5CCE4CB}"/>
              </a:ext>
            </a:extLst>
          </p:cNvPr>
          <p:cNvPicPr>
            <a:picLocks noChangeAspect="1"/>
          </p:cNvPicPr>
          <p:nvPr/>
        </p:nvPicPr>
        <p:blipFill>
          <a:blip r:embed="rId3"/>
          <a:stretch>
            <a:fillRect/>
          </a:stretch>
        </p:blipFill>
        <p:spPr>
          <a:xfrm>
            <a:off x="1722368" y="3929165"/>
            <a:ext cx="8073625" cy="2216454"/>
          </a:xfrm>
          <a:prstGeom prst="rect">
            <a:avLst/>
          </a:prstGeom>
        </p:spPr>
      </p:pic>
      <p:sp>
        <p:nvSpPr>
          <p:cNvPr id="8" name="Espaço Reservado para Rodapé 7">
            <a:extLst>
              <a:ext uri="{FF2B5EF4-FFF2-40B4-BE49-F238E27FC236}">
                <a16:creationId xmlns:a16="http://schemas.microsoft.com/office/drawing/2014/main" id="{F9D2B1BE-28C0-D956-14AB-9CB5A6F5EA84}"/>
              </a:ext>
            </a:extLst>
          </p:cNvPr>
          <p:cNvSpPr>
            <a:spLocks noGrp="1"/>
          </p:cNvSpPr>
          <p:nvPr>
            <p:ph type="ftr" sz="quarter" idx="11"/>
          </p:nvPr>
        </p:nvSpPr>
        <p:spPr/>
        <p:txBody>
          <a:bodyPr/>
          <a:lstStyle/>
          <a:p>
            <a:r>
              <a:rPr lang="pt-BR"/>
              <a:t>10</a:t>
            </a:r>
          </a:p>
        </p:txBody>
      </p:sp>
    </p:spTree>
    <p:extLst>
      <p:ext uri="{BB962C8B-B14F-4D97-AF65-F5344CB8AC3E}">
        <p14:creationId xmlns:p14="http://schemas.microsoft.com/office/powerpoint/2010/main" val="72740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pic>
        <p:nvPicPr>
          <p:cNvPr id="6" name="Imagem 5">
            <a:extLst>
              <a:ext uri="{FF2B5EF4-FFF2-40B4-BE49-F238E27FC236}">
                <a16:creationId xmlns:a16="http://schemas.microsoft.com/office/drawing/2014/main" id="{BBADCB44-E7F5-22EB-F142-309A21F524D9}"/>
              </a:ext>
            </a:extLst>
          </p:cNvPr>
          <p:cNvPicPr>
            <a:picLocks noChangeAspect="1"/>
          </p:cNvPicPr>
          <p:nvPr/>
        </p:nvPicPr>
        <p:blipFill>
          <a:blip r:embed="rId3"/>
          <a:stretch>
            <a:fillRect/>
          </a:stretch>
        </p:blipFill>
        <p:spPr>
          <a:xfrm>
            <a:off x="4351736" y="3159022"/>
            <a:ext cx="2821171" cy="1490708"/>
          </a:xfrm>
          <a:prstGeom prst="rect">
            <a:avLst/>
          </a:prstGeom>
        </p:spPr>
      </p:pic>
      <p:sp>
        <p:nvSpPr>
          <p:cNvPr id="10" name="CaixaDeTexto 9">
            <a:extLst>
              <a:ext uri="{FF2B5EF4-FFF2-40B4-BE49-F238E27FC236}">
                <a16:creationId xmlns:a16="http://schemas.microsoft.com/office/drawing/2014/main" id="{BEBE45D3-AF36-0C2B-133D-C6BEE46892C7}"/>
              </a:ext>
            </a:extLst>
          </p:cNvPr>
          <p:cNvSpPr txBox="1"/>
          <p:nvPr/>
        </p:nvSpPr>
        <p:spPr>
          <a:xfrm>
            <a:off x="135903" y="6195696"/>
            <a:ext cx="3878973" cy="523220"/>
          </a:xfrm>
          <a:prstGeom prst="rect">
            <a:avLst/>
          </a:prstGeom>
          <a:noFill/>
        </p:spPr>
        <p:txBody>
          <a:bodyPr wrap="square">
            <a:spAutoFit/>
          </a:bodyPr>
          <a:lstStyle/>
          <a:p>
            <a:r>
              <a:rPr lang="pt-BR" sz="2800" b="1" spc="-150" dirty="0">
                <a:solidFill>
                  <a:srgbClr val="00A59A"/>
                </a:solidFill>
                <a:latin typeface="Calibri" panose="020F0502020204030204"/>
                <a:ea typeface="Gotham Rounded Book" charset="0"/>
                <a:cs typeface="Gotham Rounded Book" charset="0"/>
              </a:rPr>
              <a:t>Estrutura de telas do projeto</a:t>
            </a:r>
            <a:endParaRPr lang="pt-BR" sz="2800" dirty="0"/>
          </a:p>
        </p:txBody>
      </p:sp>
      <p:pic>
        <p:nvPicPr>
          <p:cNvPr id="12" name="Imagem 11">
            <a:extLst>
              <a:ext uri="{FF2B5EF4-FFF2-40B4-BE49-F238E27FC236}">
                <a16:creationId xmlns:a16="http://schemas.microsoft.com/office/drawing/2014/main" id="{777E6C44-68B1-9AE2-F1A0-9FB795CA9835}"/>
              </a:ext>
            </a:extLst>
          </p:cNvPr>
          <p:cNvPicPr>
            <a:picLocks noChangeAspect="1"/>
          </p:cNvPicPr>
          <p:nvPr/>
        </p:nvPicPr>
        <p:blipFill>
          <a:blip r:embed="rId4"/>
          <a:stretch>
            <a:fillRect/>
          </a:stretch>
        </p:blipFill>
        <p:spPr>
          <a:xfrm>
            <a:off x="925701" y="3102177"/>
            <a:ext cx="2054523" cy="1391896"/>
          </a:xfrm>
          <a:prstGeom prst="rect">
            <a:avLst/>
          </a:prstGeom>
        </p:spPr>
      </p:pic>
      <p:pic>
        <p:nvPicPr>
          <p:cNvPr id="14" name="Imagem 13">
            <a:extLst>
              <a:ext uri="{FF2B5EF4-FFF2-40B4-BE49-F238E27FC236}">
                <a16:creationId xmlns:a16="http://schemas.microsoft.com/office/drawing/2014/main" id="{59780006-93BB-97F4-8915-8A8B70E5007C}"/>
              </a:ext>
            </a:extLst>
          </p:cNvPr>
          <p:cNvPicPr>
            <a:picLocks noChangeAspect="1"/>
          </p:cNvPicPr>
          <p:nvPr/>
        </p:nvPicPr>
        <p:blipFill>
          <a:blip r:embed="rId5"/>
          <a:stretch>
            <a:fillRect/>
          </a:stretch>
        </p:blipFill>
        <p:spPr>
          <a:xfrm>
            <a:off x="2075389" y="1622829"/>
            <a:ext cx="1523605" cy="1222894"/>
          </a:xfrm>
          <a:prstGeom prst="rect">
            <a:avLst/>
          </a:prstGeom>
        </p:spPr>
      </p:pic>
      <p:pic>
        <p:nvPicPr>
          <p:cNvPr id="16" name="Imagem 15">
            <a:extLst>
              <a:ext uri="{FF2B5EF4-FFF2-40B4-BE49-F238E27FC236}">
                <a16:creationId xmlns:a16="http://schemas.microsoft.com/office/drawing/2014/main" id="{13189901-973B-6166-D569-3CF6F0A712D2}"/>
              </a:ext>
            </a:extLst>
          </p:cNvPr>
          <p:cNvPicPr>
            <a:picLocks noChangeAspect="1"/>
          </p:cNvPicPr>
          <p:nvPr/>
        </p:nvPicPr>
        <p:blipFill>
          <a:blip r:embed="rId6"/>
          <a:stretch>
            <a:fillRect/>
          </a:stretch>
        </p:blipFill>
        <p:spPr>
          <a:xfrm>
            <a:off x="7667614" y="4718361"/>
            <a:ext cx="2141326" cy="1738945"/>
          </a:xfrm>
          <a:prstGeom prst="rect">
            <a:avLst/>
          </a:prstGeom>
        </p:spPr>
      </p:pic>
      <p:pic>
        <p:nvPicPr>
          <p:cNvPr id="18" name="Imagem 17">
            <a:extLst>
              <a:ext uri="{FF2B5EF4-FFF2-40B4-BE49-F238E27FC236}">
                <a16:creationId xmlns:a16="http://schemas.microsoft.com/office/drawing/2014/main" id="{24444477-9249-B5DE-A3C4-475E2F3480FB}"/>
              </a:ext>
            </a:extLst>
          </p:cNvPr>
          <p:cNvPicPr>
            <a:picLocks noChangeAspect="1"/>
          </p:cNvPicPr>
          <p:nvPr/>
        </p:nvPicPr>
        <p:blipFill>
          <a:blip r:embed="rId7"/>
          <a:stretch>
            <a:fillRect/>
          </a:stretch>
        </p:blipFill>
        <p:spPr>
          <a:xfrm>
            <a:off x="8271890" y="2878089"/>
            <a:ext cx="2578880" cy="737477"/>
          </a:xfrm>
          <a:prstGeom prst="rect">
            <a:avLst/>
          </a:prstGeom>
        </p:spPr>
      </p:pic>
      <p:cxnSp>
        <p:nvCxnSpPr>
          <p:cNvPr id="20" name="Conector de Seta Reta 19">
            <a:extLst>
              <a:ext uri="{FF2B5EF4-FFF2-40B4-BE49-F238E27FC236}">
                <a16:creationId xmlns:a16="http://schemas.microsoft.com/office/drawing/2014/main" id="{F5562ECA-E83D-0F78-3C6B-B36B7BAC41F9}"/>
              </a:ext>
            </a:extLst>
          </p:cNvPr>
          <p:cNvCxnSpPr>
            <a:stCxn id="12" idx="3"/>
          </p:cNvCxnSpPr>
          <p:nvPr/>
        </p:nvCxnSpPr>
        <p:spPr>
          <a:xfrm>
            <a:off x="2980224" y="3798125"/>
            <a:ext cx="130930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487B6723-FE0B-7069-A775-F853A8AFD729}"/>
              </a:ext>
            </a:extLst>
          </p:cNvPr>
          <p:cNvCxnSpPr>
            <a:cxnSpLocks/>
          </p:cNvCxnSpPr>
          <p:nvPr/>
        </p:nvCxnSpPr>
        <p:spPr>
          <a:xfrm flipV="1">
            <a:off x="4572001" y="2205038"/>
            <a:ext cx="0" cy="12582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05E96862-2632-EDD9-9801-53A9B285882D}"/>
              </a:ext>
            </a:extLst>
          </p:cNvPr>
          <p:cNvCxnSpPr/>
          <p:nvPr/>
        </p:nvCxnSpPr>
        <p:spPr>
          <a:xfrm flipH="1">
            <a:off x="3663452" y="2205038"/>
            <a:ext cx="9275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C342ECA6-7F42-CDC3-C17F-6CA680F9F8B9}"/>
              </a:ext>
            </a:extLst>
          </p:cNvPr>
          <p:cNvCxnSpPr>
            <a:cxnSpLocks/>
          </p:cNvCxnSpPr>
          <p:nvPr/>
        </p:nvCxnSpPr>
        <p:spPr>
          <a:xfrm flipV="1">
            <a:off x="6643687" y="4406753"/>
            <a:ext cx="0" cy="1258297"/>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A6536E40-CC27-36E8-1067-C0BD59817DD3}"/>
              </a:ext>
            </a:extLst>
          </p:cNvPr>
          <p:cNvCxnSpPr/>
          <p:nvPr/>
        </p:nvCxnSpPr>
        <p:spPr>
          <a:xfrm>
            <a:off x="6622256" y="5645944"/>
            <a:ext cx="1316832" cy="0"/>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49F0BC08-A6A9-6512-8973-924E8298439C}"/>
              </a:ext>
            </a:extLst>
          </p:cNvPr>
          <p:cNvCxnSpPr>
            <a:cxnSpLocks/>
          </p:cNvCxnSpPr>
          <p:nvPr/>
        </p:nvCxnSpPr>
        <p:spPr>
          <a:xfrm flipH="1">
            <a:off x="6994500" y="4229735"/>
            <a:ext cx="25995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16C495E1-FEB3-E84D-6A91-5122B60C5CBD}"/>
              </a:ext>
            </a:extLst>
          </p:cNvPr>
          <p:cNvCxnSpPr>
            <a:cxnSpLocks/>
          </p:cNvCxnSpPr>
          <p:nvPr/>
        </p:nvCxnSpPr>
        <p:spPr>
          <a:xfrm flipV="1">
            <a:off x="9594056" y="3590185"/>
            <a:ext cx="0" cy="657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5" name="Imagem 34">
            <a:extLst>
              <a:ext uri="{FF2B5EF4-FFF2-40B4-BE49-F238E27FC236}">
                <a16:creationId xmlns:a16="http://schemas.microsoft.com/office/drawing/2014/main" id="{C5AF8DEA-9738-0F48-1CD9-EE8CB6C33165}"/>
              </a:ext>
            </a:extLst>
          </p:cNvPr>
          <p:cNvPicPr>
            <a:picLocks noChangeAspect="1"/>
          </p:cNvPicPr>
          <p:nvPr/>
        </p:nvPicPr>
        <p:blipFill>
          <a:blip r:embed="rId8"/>
          <a:stretch>
            <a:fillRect/>
          </a:stretch>
        </p:blipFill>
        <p:spPr>
          <a:xfrm>
            <a:off x="5353818" y="1550069"/>
            <a:ext cx="3034739" cy="1295654"/>
          </a:xfrm>
          <a:prstGeom prst="rect">
            <a:avLst/>
          </a:prstGeom>
        </p:spPr>
      </p:pic>
      <p:cxnSp>
        <p:nvCxnSpPr>
          <p:cNvPr id="40" name="Conector reto 39">
            <a:extLst>
              <a:ext uri="{FF2B5EF4-FFF2-40B4-BE49-F238E27FC236}">
                <a16:creationId xmlns:a16="http://schemas.microsoft.com/office/drawing/2014/main" id="{26EDC69D-DDEE-5D84-F097-D4175A04D9A7}"/>
              </a:ext>
            </a:extLst>
          </p:cNvPr>
          <p:cNvCxnSpPr>
            <a:cxnSpLocks/>
          </p:cNvCxnSpPr>
          <p:nvPr/>
        </p:nvCxnSpPr>
        <p:spPr>
          <a:xfrm flipV="1">
            <a:off x="4965674" y="2171700"/>
            <a:ext cx="0" cy="12916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de Seta Reta 42">
            <a:extLst>
              <a:ext uri="{FF2B5EF4-FFF2-40B4-BE49-F238E27FC236}">
                <a16:creationId xmlns:a16="http://schemas.microsoft.com/office/drawing/2014/main" id="{6263E555-7454-1ACC-82B9-F362A0CBF35B}"/>
              </a:ext>
            </a:extLst>
          </p:cNvPr>
          <p:cNvCxnSpPr>
            <a:cxnSpLocks/>
          </p:cNvCxnSpPr>
          <p:nvPr/>
        </p:nvCxnSpPr>
        <p:spPr>
          <a:xfrm>
            <a:off x="4945856" y="2184104"/>
            <a:ext cx="6738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Espaço Reservado para Rodapé 7">
            <a:extLst>
              <a:ext uri="{FF2B5EF4-FFF2-40B4-BE49-F238E27FC236}">
                <a16:creationId xmlns:a16="http://schemas.microsoft.com/office/drawing/2014/main" id="{70E57684-3A7E-93D6-2923-F5FB60B64451}"/>
              </a:ext>
            </a:extLst>
          </p:cNvPr>
          <p:cNvSpPr>
            <a:spLocks noGrp="1"/>
          </p:cNvSpPr>
          <p:nvPr>
            <p:ph type="ftr" sz="quarter" idx="11"/>
          </p:nvPr>
        </p:nvSpPr>
        <p:spPr/>
        <p:txBody>
          <a:bodyPr/>
          <a:lstStyle/>
          <a:p>
            <a:r>
              <a:rPr lang="pt-BR"/>
              <a:t>11</a:t>
            </a:r>
          </a:p>
        </p:txBody>
      </p:sp>
    </p:spTree>
    <p:extLst>
      <p:ext uri="{BB962C8B-B14F-4D97-AF65-F5344CB8AC3E}">
        <p14:creationId xmlns:p14="http://schemas.microsoft.com/office/powerpoint/2010/main" val="106201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pic>
        <p:nvPicPr>
          <p:cNvPr id="6" name="Imagem 5">
            <a:extLst>
              <a:ext uri="{FF2B5EF4-FFF2-40B4-BE49-F238E27FC236}">
                <a16:creationId xmlns:a16="http://schemas.microsoft.com/office/drawing/2014/main" id="{BBADCB44-E7F5-22EB-F142-309A21F524D9}"/>
              </a:ext>
            </a:extLst>
          </p:cNvPr>
          <p:cNvPicPr>
            <a:picLocks noChangeAspect="1"/>
          </p:cNvPicPr>
          <p:nvPr/>
        </p:nvPicPr>
        <p:blipFill>
          <a:blip r:embed="rId3"/>
          <a:stretch>
            <a:fillRect/>
          </a:stretch>
        </p:blipFill>
        <p:spPr>
          <a:xfrm>
            <a:off x="1629844" y="1623414"/>
            <a:ext cx="8258674" cy="4363888"/>
          </a:xfrm>
          <a:prstGeom prst="rect">
            <a:avLst/>
          </a:prstGeom>
        </p:spPr>
      </p:pic>
      <p:sp>
        <p:nvSpPr>
          <p:cNvPr id="10" name="CaixaDeTexto 9">
            <a:extLst>
              <a:ext uri="{FF2B5EF4-FFF2-40B4-BE49-F238E27FC236}">
                <a16:creationId xmlns:a16="http://schemas.microsoft.com/office/drawing/2014/main" id="{BEBE45D3-AF36-0C2B-133D-C6BEE46892C7}"/>
              </a:ext>
            </a:extLst>
          </p:cNvPr>
          <p:cNvSpPr txBox="1"/>
          <p:nvPr/>
        </p:nvSpPr>
        <p:spPr>
          <a:xfrm>
            <a:off x="756822" y="6014943"/>
            <a:ext cx="4356716" cy="523220"/>
          </a:xfrm>
          <a:prstGeom prst="rect">
            <a:avLst/>
          </a:prstGeom>
          <a:noFill/>
        </p:spPr>
        <p:txBody>
          <a:bodyPr wrap="square">
            <a:spAutoFit/>
          </a:bodyPr>
          <a:lstStyle/>
          <a:p>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Tela de listagem dos contatos</a:t>
            </a:r>
            <a:endParaRPr lang="pt-BR" sz="2800" dirty="0"/>
          </a:p>
        </p:txBody>
      </p:sp>
      <p:sp>
        <p:nvSpPr>
          <p:cNvPr id="8" name="Espaço Reservado para Rodapé 7">
            <a:extLst>
              <a:ext uri="{FF2B5EF4-FFF2-40B4-BE49-F238E27FC236}">
                <a16:creationId xmlns:a16="http://schemas.microsoft.com/office/drawing/2014/main" id="{A8E3AE48-C5F7-3065-0970-88C25B06BAD8}"/>
              </a:ext>
            </a:extLst>
          </p:cNvPr>
          <p:cNvSpPr>
            <a:spLocks noGrp="1"/>
          </p:cNvSpPr>
          <p:nvPr>
            <p:ph type="ftr" sz="quarter" idx="11"/>
          </p:nvPr>
        </p:nvSpPr>
        <p:spPr/>
        <p:txBody>
          <a:bodyPr/>
          <a:lstStyle/>
          <a:p>
            <a:r>
              <a:rPr lang="pt-BR"/>
              <a:t>12</a:t>
            </a:r>
          </a:p>
        </p:txBody>
      </p:sp>
    </p:spTree>
    <p:extLst>
      <p:ext uri="{BB962C8B-B14F-4D97-AF65-F5344CB8AC3E}">
        <p14:creationId xmlns:p14="http://schemas.microsoft.com/office/powerpoint/2010/main" val="161769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10" name="CaixaDeTexto 9">
            <a:extLst>
              <a:ext uri="{FF2B5EF4-FFF2-40B4-BE49-F238E27FC236}">
                <a16:creationId xmlns:a16="http://schemas.microsoft.com/office/drawing/2014/main" id="{BEBE45D3-AF36-0C2B-133D-C6BEE46892C7}"/>
              </a:ext>
            </a:extLst>
          </p:cNvPr>
          <p:cNvSpPr txBox="1"/>
          <p:nvPr/>
        </p:nvSpPr>
        <p:spPr>
          <a:xfrm>
            <a:off x="584075" y="6094843"/>
            <a:ext cx="4449563" cy="523220"/>
          </a:xfrm>
          <a:prstGeom prst="rect">
            <a:avLst/>
          </a:prstGeom>
          <a:noFill/>
        </p:spPr>
        <p:txBody>
          <a:bodyPr wrap="square">
            <a:spAutoFit/>
          </a:bodyPr>
          <a:lstStyle/>
          <a:p>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Tela de formulário de cadastro </a:t>
            </a:r>
            <a:endParaRPr lang="pt-BR" sz="2800" dirty="0"/>
          </a:p>
        </p:txBody>
      </p:sp>
      <p:pic>
        <p:nvPicPr>
          <p:cNvPr id="8" name="Imagem 7">
            <a:extLst>
              <a:ext uri="{FF2B5EF4-FFF2-40B4-BE49-F238E27FC236}">
                <a16:creationId xmlns:a16="http://schemas.microsoft.com/office/drawing/2014/main" id="{3D053533-F2F1-5801-2DE9-C87C06876A7E}"/>
              </a:ext>
            </a:extLst>
          </p:cNvPr>
          <p:cNvPicPr>
            <a:picLocks noChangeAspect="1"/>
          </p:cNvPicPr>
          <p:nvPr/>
        </p:nvPicPr>
        <p:blipFill>
          <a:blip r:embed="rId3"/>
          <a:stretch>
            <a:fillRect/>
          </a:stretch>
        </p:blipFill>
        <p:spPr>
          <a:xfrm>
            <a:off x="2744737" y="1480599"/>
            <a:ext cx="5281307" cy="4498093"/>
          </a:xfrm>
          <a:prstGeom prst="rect">
            <a:avLst/>
          </a:prstGeom>
        </p:spPr>
      </p:pic>
      <p:sp>
        <p:nvSpPr>
          <p:cNvPr id="6" name="Espaço Reservado para Rodapé 5">
            <a:extLst>
              <a:ext uri="{FF2B5EF4-FFF2-40B4-BE49-F238E27FC236}">
                <a16:creationId xmlns:a16="http://schemas.microsoft.com/office/drawing/2014/main" id="{7E64521B-B6A9-7300-C1BA-1EE2A196973D}"/>
              </a:ext>
            </a:extLst>
          </p:cNvPr>
          <p:cNvSpPr>
            <a:spLocks noGrp="1"/>
          </p:cNvSpPr>
          <p:nvPr>
            <p:ph type="ftr" sz="quarter" idx="11"/>
          </p:nvPr>
        </p:nvSpPr>
        <p:spPr/>
        <p:txBody>
          <a:bodyPr/>
          <a:lstStyle/>
          <a:p>
            <a:r>
              <a:rPr lang="pt-BR"/>
              <a:t>13</a:t>
            </a:r>
          </a:p>
        </p:txBody>
      </p:sp>
    </p:spTree>
    <p:extLst>
      <p:ext uri="{BB962C8B-B14F-4D97-AF65-F5344CB8AC3E}">
        <p14:creationId xmlns:p14="http://schemas.microsoft.com/office/powerpoint/2010/main" val="104913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8" name="CaixaDeTexto 7">
            <a:extLst>
              <a:ext uri="{FF2B5EF4-FFF2-40B4-BE49-F238E27FC236}">
                <a16:creationId xmlns:a16="http://schemas.microsoft.com/office/drawing/2014/main" id="{81CA4ADE-992F-225A-4225-50573BCBC659}"/>
              </a:ext>
            </a:extLst>
          </p:cNvPr>
          <p:cNvSpPr txBox="1"/>
          <p:nvPr/>
        </p:nvSpPr>
        <p:spPr>
          <a:xfrm>
            <a:off x="584075" y="6094843"/>
            <a:ext cx="4449563" cy="523220"/>
          </a:xfrm>
          <a:prstGeom prst="rect">
            <a:avLst/>
          </a:prstGeom>
          <a:noFill/>
        </p:spPr>
        <p:txBody>
          <a:bodyPr wrap="square">
            <a:spAutoFit/>
          </a:bodyPr>
          <a:lstStyle/>
          <a:p>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Tela de </a:t>
            </a:r>
            <a:r>
              <a:rPr lang="pt-BR" sz="2800" b="1" spc="-150" dirty="0">
                <a:solidFill>
                  <a:srgbClr val="00A59A"/>
                </a:solidFill>
                <a:latin typeface="Calibri" panose="020F0502020204030204"/>
                <a:ea typeface="Gotham Rounded Book" charset="0"/>
                <a:cs typeface="Gotham Rounded Book" charset="0"/>
              </a:rPr>
              <a:t>edição</a:t>
            </a:r>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 de contato</a:t>
            </a:r>
            <a:endParaRPr lang="pt-BR" sz="2800" dirty="0"/>
          </a:p>
        </p:txBody>
      </p:sp>
      <p:pic>
        <p:nvPicPr>
          <p:cNvPr id="6" name="Imagem 5">
            <a:extLst>
              <a:ext uri="{FF2B5EF4-FFF2-40B4-BE49-F238E27FC236}">
                <a16:creationId xmlns:a16="http://schemas.microsoft.com/office/drawing/2014/main" id="{780A619C-85EA-A3BA-088D-B6A1792AD1AA}"/>
              </a:ext>
            </a:extLst>
          </p:cNvPr>
          <p:cNvPicPr>
            <a:picLocks noChangeAspect="1"/>
          </p:cNvPicPr>
          <p:nvPr/>
        </p:nvPicPr>
        <p:blipFill>
          <a:blip r:embed="rId3"/>
          <a:stretch>
            <a:fillRect/>
          </a:stretch>
        </p:blipFill>
        <p:spPr>
          <a:xfrm>
            <a:off x="2031074" y="1654632"/>
            <a:ext cx="6535215" cy="4257896"/>
          </a:xfrm>
          <a:prstGeom prst="rect">
            <a:avLst/>
          </a:prstGeom>
        </p:spPr>
      </p:pic>
      <p:sp>
        <p:nvSpPr>
          <p:cNvPr id="9" name="Espaço Reservado para Rodapé 8">
            <a:extLst>
              <a:ext uri="{FF2B5EF4-FFF2-40B4-BE49-F238E27FC236}">
                <a16:creationId xmlns:a16="http://schemas.microsoft.com/office/drawing/2014/main" id="{E13687A9-DD4D-C702-5043-ABDA20AE6107}"/>
              </a:ext>
            </a:extLst>
          </p:cNvPr>
          <p:cNvSpPr>
            <a:spLocks noGrp="1"/>
          </p:cNvSpPr>
          <p:nvPr>
            <p:ph type="ftr" sz="quarter" idx="11"/>
          </p:nvPr>
        </p:nvSpPr>
        <p:spPr/>
        <p:txBody>
          <a:bodyPr/>
          <a:lstStyle/>
          <a:p>
            <a:r>
              <a:rPr lang="pt-BR"/>
              <a:t>14</a:t>
            </a:r>
          </a:p>
        </p:txBody>
      </p:sp>
    </p:spTree>
    <p:extLst>
      <p:ext uri="{BB962C8B-B14F-4D97-AF65-F5344CB8AC3E}">
        <p14:creationId xmlns:p14="http://schemas.microsoft.com/office/powerpoint/2010/main" val="331070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249147" y="1252649"/>
            <a:ext cx="6272487" cy="882029"/>
          </a:xfrm>
        </p:spPr>
        <p:txBody>
          <a:bodyPr>
            <a:noAutofit/>
          </a:bodyPr>
          <a:lstStyle/>
          <a:p>
            <a:pPr algn="ctr"/>
            <a:r>
              <a:rPr lang="pt-BR" b="1" spc="-150" dirty="0">
                <a:solidFill>
                  <a:srgbClr val="00A59A"/>
                </a:solidFill>
              </a:rPr>
              <a:t>METODOLOGIA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342717" y="2012996"/>
            <a:ext cx="8889347" cy="153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dirty="0"/>
              <a:t>Realizada  e aplicada pesquisa para levantamento sobre a linguagem Java, bem como formulário HTML5 e estilização com CSS3 integrando-as com o SGDB MySql workbench.</a:t>
            </a:r>
          </a:p>
          <a:p>
            <a:pPr marL="0" indent="0" algn="ctr">
              <a:buNone/>
            </a:pPr>
            <a:endParaRPr lang="pt-BR" dirty="0"/>
          </a:p>
          <a:p>
            <a:pPr marL="0" indent="0">
              <a:buFont typeface="Arial" panose="020B0604020202020204" pitchFamily="34" charset="0"/>
              <a:buNone/>
            </a:pPr>
            <a:endParaRPr lang="pt-BR" i="1" dirty="0">
              <a:solidFill>
                <a:srgbClr val="FF0000"/>
              </a:solidFill>
            </a:endParaRPr>
          </a:p>
        </p:txBody>
      </p:sp>
      <p:pic>
        <p:nvPicPr>
          <p:cNvPr id="6" name="Imagem 5">
            <a:extLst>
              <a:ext uri="{FF2B5EF4-FFF2-40B4-BE49-F238E27FC236}">
                <a16:creationId xmlns:a16="http://schemas.microsoft.com/office/drawing/2014/main" id="{CEB9A06B-251E-F56D-722B-512BA9ECA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7262" y="3462557"/>
            <a:ext cx="6452021" cy="2903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Imagem 19">
            <a:extLst>
              <a:ext uri="{FF2B5EF4-FFF2-40B4-BE49-F238E27FC236}">
                <a16:creationId xmlns:a16="http://schemas.microsoft.com/office/drawing/2014/main" id="{1EAEC009-686D-1D2B-DEB0-30DD94B07B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0921" y="6105862"/>
            <a:ext cx="1063256" cy="550318"/>
          </a:xfrm>
          <a:prstGeom prst="rect">
            <a:avLst/>
          </a:prstGeom>
        </p:spPr>
      </p:pic>
      <p:pic>
        <p:nvPicPr>
          <p:cNvPr id="22" name="Imagem 21">
            <a:extLst>
              <a:ext uri="{FF2B5EF4-FFF2-40B4-BE49-F238E27FC236}">
                <a16:creationId xmlns:a16="http://schemas.microsoft.com/office/drawing/2014/main" id="{B9CA5C39-EAD3-E40A-836C-C3B95E3255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807" y="5767155"/>
            <a:ext cx="1663292" cy="816053"/>
          </a:xfrm>
          <a:prstGeom prst="rect">
            <a:avLst/>
          </a:prstGeom>
        </p:spPr>
      </p:pic>
      <p:pic>
        <p:nvPicPr>
          <p:cNvPr id="26" name="Imagem 25">
            <a:extLst>
              <a:ext uri="{FF2B5EF4-FFF2-40B4-BE49-F238E27FC236}">
                <a16:creationId xmlns:a16="http://schemas.microsoft.com/office/drawing/2014/main" id="{A9A8CBD8-C630-2C9D-B4E7-85EE446BAC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7057" y="3683339"/>
            <a:ext cx="816053" cy="816053"/>
          </a:xfrm>
          <a:prstGeom prst="rect">
            <a:avLst/>
          </a:prstGeom>
        </p:spPr>
      </p:pic>
      <p:pic>
        <p:nvPicPr>
          <p:cNvPr id="28" name="Imagem 27">
            <a:extLst>
              <a:ext uri="{FF2B5EF4-FFF2-40B4-BE49-F238E27FC236}">
                <a16:creationId xmlns:a16="http://schemas.microsoft.com/office/drawing/2014/main" id="{1C76C4EA-F5CF-052B-8B46-85C07E20D9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158" y="4507251"/>
            <a:ext cx="1560904" cy="1248723"/>
          </a:xfrm>
          <a:prstGeom prst="rect">
            <a:avLst/>
          </a:prstGeom>
        </p:spPr>
      </p:pic>
      <p:pic>
        <p:nvPicPr>
          <p:cNvPr id="30" name="Imagem 29">
            <a:extLst>
              <a:ext uri="{FF2B5EF4-FFF2-40B4-BE49-F238E27FC236}">
                <a16:creationId xmlns:a16="http://schemas.microsoft.com/office/drawing/2014/main" id="{F9216ABF-9EB3-7AED-68A0-D3CE88F4EA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25575" y="3673393"/>
            <a:ext cx="581621" cy="820571"/>
          </a:xfrm>
          <a:prstGeom prst="rect">
            <a:avLst/>
          </a:prstGeom>
        </p:spPr>
      </p:pic>
      <p:pic>
        <p:nvPicPr>
          <p:cNvPr id="38" name="Imagem 37">
            <a:extLst>
              <a:ext uri="{FF2B5EF4-FFF2-40B4-BE49-F238E27FC236}">
                <a16:creationId xmlns:a16="http://schemas.microsoft.com/office/drawing/2014/main" id="{58262A47-AA7D-6E7D-A4FE-C611397F84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9147" y="4659417"/>
            <a:ext cx="1265030" cy="1295512"/>
          </a:xfrm>
          <a:prstGeom prst="rect">
            <a:avLst/>
          </a:prstGeom>
        </p:spPr>
      </p:pic>
      <p:sp>
        <p:nvSpPr>
          <p:cNvPr id="8" name="Espaço Reservado para Rodapé 7">
            <a:extLst>
              <a:ext uri="{FF2B5EF4-FFF2-40B4-BE49-F238E27FC236}">
                <a16:creationId xmlns:a16="http://schemas.microsoft.com/office/drawing/2014/main" id="{F2DB9F37-2937-1233-94F6-63696087D93A}"/>
              </a:ext>
            </a:extLst>
          </p:cNvPr>
          <p:cNvSpPr>
            <a:spLocks noGrp="1"/>
          </p:cNvSpPr>
          <p:nvPr>
            <p:ph type="ftr" sz="quarter" idx="11"/>
          </p:nvPr>
        </p:nvSpPr>
        <p:spPr/>
        <p:txBody>
          <a:bodyPr/>
          <a:lstStyle/>
          <a:p>
            <a:r>
              <a:rPr lang="pt-BR"/>
              <a:t>15</a:t>
            </a:r>
          </a:p>
        </p:txBody>
      </p:sp>
    </p:spTree>
    <p:extLst>
      <p:ext uri="{BB962C8B-B14F-4D97-AF65-F5344CB8AC3E}">
        <p14:creationId xmlns:p14="http://schemas.microsoft.com/office/powerpoint/2010/main" val="243409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05183" y="1409980"/>
            <a:ext cx="6272487" cy="882029"/>
          </a:xfrm>
        </p:spPr>
        <p:txBody>
          <a:bodyPr>
            <a:noAutofit/>
          </a:bodyPr>
          <a:lstStyle/>
          <a:p>
            <a:r>
              <a:rPr lang="pt-BR" b="1" spc="-150" dirty="0">
                <a:solidFill>
                  <a:srgbClr val="00A59A"/>
                </a:solidFill>
              </a:rPr>
              <a:t>RESULTADOS E DISCUSSÕES</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11" name="Espaço Reservado para Conteúdo 2">
            <a:extLst>
              <a:ext uri="{FF2B5EF4-FFF2-40B4-BE49-F238E27FC236}">
                <a16:creationId xmlns:a16="http://schemas.microsoft.com/office/drawing/2014/main" id="{0D53BD5F-7B50-4286-AEF1-D2EB465A85BF}"/>
              </a:ext>
            </a:extLst>
          </p:cNvPr>
          <p:cNvSpPr txBox="1">
            <a:spLocks/>
          </p:cNvSpPr>
          <p:nvPr/>
        </p:nvSpPr>
        <p:spPr>
          <a:xfrm>
            <a:off x="893846" y="2760955"/>
            <a:ext cx="9954667" cy="245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a:t>Objetivo atingido com sucesso, tendo em vista que o sistema a ser apresentado realiza de forma satisfatória a captação das informações obtidas por meio de um formulário html, permitindo o registro e a persistência na base de dado, disponibilizando as ações: Inserir, deletar, alterar e listar os registros.</a:t>
            </a:r>
            <a:endParaRPr lang="pt-BR" i="1" dirty="0">
              <a:solidFill>
                <a:srgbClr val="FF0000"/>
              </a:solidFill>
            </a:endParaRPr>
          </a:p>
        </p:txBody>
      </p:sp>
      <p:sp>
        <p:nvSpPr>
          <p:cNvPr id="6" name="Espaço Reservado para Rodapé 5">
            <a:extLst>
              <a:ext uri="{FF2B5EF4-FFF2-40B4-BE49-F238E27FC236}">
                <a16:creationId xmlns:a16="http://schemas.microsoft.com/office/drawing/2014/main" id="{D4AFBF4A-BBA0-57DD-3EAA-ECDF7C181099}"/>
              </a:ext>
            </a:extLst>
          </p:cNvPr>
          <p:cNvSpPr>
            <a:spLocks noGrp="1"/>
          </p:cNvSpPr>
          <p:nvPr>
            <p:ph type="ftr" sz="quarter" idx="11"/>
          </p:nvPr>
        </p:nvSpPr>
        <p:spPr/>
        <p:txBody>
          <a:bodyPr/>
          <a:lstStyle/>
          <a:p>
            <a:r>
              <a:rPr lang="pt-BR"/>
              <a:t>16</a:t>
            </a:r>
          </a:p>
        </p:txBody>
      </p:sp>
    </p:spTree>
    <p:extLst>
      <p:ext uri="{BB962C8B-B14F-4D97-AF65-F5344CB8AC3E}">
        <p14:creationId xmlns:p14="http://schemas.microsoft.com/office/powerpoint/2010/main" val="221505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1999643" y="1320149"/>
            <a:ext cx="6272487" cy="882029"/>
          </a:xfrm>
        </p:spPr>
        <p:txBody>
          <a:bodyPr>
            <a:noAutofit/>
          </a:bodyPr>
          <a:lstStyle/>
          <a:p>
            <a:pPr algn="ctr"/>
            <a:r>
              <a:rPr lang="pt-BR" b="1" spc="-150" dirty="0">
                <a:solidFill>
                  <a:srgbClr val="00A59A"/>
                </a:solidFill>
              </a:rPr>
              <a:t>CONCLUSÕES</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11" name="Espaço Reservado para Conteúdo 2">
            <a:extLst>
              <a:ext uri="{FF2B5EF4-FFF2-40B4-BE49-F238E27FC236}">
                <a16:creationId xmlns:a16="http://schemas.microsoft.com/office/drawing/2014/main" id="{0D53BD5F-7B50-4286-AEF1-D2EB465A85BF}"/>
              </a:ext>
            </a:extLst>
          </p:cNvPr>
          <p:cNvSpPr txBox="1">
            <a:spLocks/>
          </p:cNvSpPr>
          <p:nvPr/>
        </p:nvSpPr>
        <p:spPr>
          <a:xfrm>
            <a:off x="1559670" y="2778711"/>
            <a:ext cx="8889347" cy="24591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a:t>Durante a produção deste trabalho foi possível compreender o funcionamento de uma aplicação web, bem como as tecnologias utilizadas.</a:t>
            </a:r>
          </a:p>
          <a:p>
            <a:pPr marL="0" indent="0">
              <a:spcBef>
                <a:spcPts val="0"/>
              </a:spcBef>
              <a:buNone/>
            </a:pPr>
            <a:endParaRPr lang="pt-BR" dirty="0"/>
          </a:p>
          <a:p>
            <a:pPr marL="0" indent="0">
              <a:buNone/>
            </a:pPr>
            <a:r>
              <a:rPr lang="pt-BR" dirty="0"/>
              <a:t>Clarificou-se a importância do uso de camadas do tipo MVC permitindo o uso e a assertividade do código escrito. </a:t>
            </a:r>
          </a:p>
          <a:p>
            <a:pPr marL="0" indent="0">
              <a:buNone/>
            </a:pPr>
            <a:endParaRPr lang="pt-BR" dirty="0"/>
          </a:p>
          <a:p>
            <a:pPr marL="0" indent="0">
              <a:buFont typeface="Arial" panose="020B0604020202020204" pitchFamily="34" charset="0"/>
              <a:buNone/>
            </a:pPr>
            <a:endParaRPr lang="pt-BR" i="1" dirty="0">
              <a:solidFill>
                <a:srgbClr val="FF0000"/>
              </a:solidFill>
            </a:endParaRPr>
          </a:p>
        </p:txBody>
      </p:sp>
      <p:sp>
        <p:nvSpPr>
          <p:cNvPr id="6" name="Espaço Reservado para Rodapé 5">
            <a:extLst>
              <a:ext uri="{FF2B5EF4-FFF2-40B4-BE49-F238E27FC236}">
                <a16:creationId xmlns:a16="http://schemas.microsoft.com/office/drawing/2014/main" id="{B6099DF2-7516-2EBF-7427-747A2411F24E}"/>
              </a:ext>
            </a:extLst>
          </p:cNvPr>
          <p:cNvSpPr>
            <a:spLocks noGrp="1"/>
          </p:cNvSpPr>
          <p:nvPr>
            <p:ph type="ftr" sz="quarter" idx="11"/>
          </p:nvPr>
        </p:nvSpPr>
        <p:spPr/>
        <p:txBody>
          <a:bodyPr/>
          <a:lstStyle/>
          <a:p>
            <a:r>
              <a:rPr lang="pt-BR"/>
              <a:t>17</a:t>
            </a:r>
          </a:p>
        </p:txBody>
      </p:sp>
    </p:spTree>
    <p:extLst>
      <p:ext uri="{BB962C8B-B14F-4D97-AF65-F5344CB8AC3E}">
        <p14:creationId xmlns:p14="http://schemas.microsoft.com/office/powerpoint/2010/main" val="55654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4095401" y="920562"/>
            <a:ext cx="3429545" cy="882029"/>
          </a:xfrm>
        </p:spPr>
        <p:txBody>
          <a:bodyPr>
            <a:noAutofit/>
          </a:bodyPr>
          <a:lstStyle/>
          <a:p>
            <a:r>
              <a:rPr lang="pt-BR" b="1" spc="-150" dirty="0">
                <a:solidFill>
                  <a:srgbClr val="00A59A"/>
                </a:solidFill>
              </a:rPr>
              <a:t>REFERÊNCIAS</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923143" y="2367915"/>
            <a:ext cx="10345714" cy="41793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t>ALMEIDA, Flávio Henrique de Souza. </a:t>
            </a:r>
            <a:r>
              <a:rPr lang="pt-BR" sz="2000" b="1" dirty="0"/>
              <a:t>JavaScript: Conhecendo o Browser e padrões de projeto.</a:t>
            </a:r>
            <a:r>
              <a:rPr lang="pt-BR" sz="2000" dirty="0"/>
              <a:t> Cursos Alura. Disponível em: </a:t>
            </a:r>
            <a:r>
              <a:rPr lang="pt-BR" sz="2000" dirty="0">
                <a:hlinkClick r:id="rId3"/>
              </a:rPr>
              <a:t>https://cursos.alura.com.br/course/javascript-es6-orientacao-a-objetos-parte-1</a:t>
            </a:r>
            <a:r>
              <a:rPr lang="pt-BR" sz="2000" dirty="0"/>
              <a:t>. Acesso em: 22/06/2022 </a:t>
            </a:r>
          </a:p>
          <a:p>
            <a:pPr marL="0" indent="0">
              <a:buFont typeface="Arial" panose="020B0604020202020204" pitchFamily="34" charset="0"/>
              <a:buNone/>
            </a:pPr>
            <a:endParaRPr lang="pt-BR" sz="2000" dirty="0"/>
          </a:p>
          <a:p>
            <a:pPr marL="0" indent="0">
              <a:buFont typeface="Arial" panose="020B0604020202020204" pitchFamily="34" charset="0"/>
              <a:buNone/>
            </a:pPr>
            <a:r>
              <a:rPr lang="pt-BR" sz="2000" dirty="0"/>
              <a:t>BADALOTTI, Greisse Moser. </a:t>
            </a:r>
            <a:r>
              <a:rPr lang="pt-BR" sz="2000" b="1" dirty="0"/>
              <a:t>Introdução ao Desenvolvimento de Sistemas Web. </a:t>
            </a:r>
          </a:p>
          <a:p>
            <a:pPr marL="0" indent="0">
              <a:spcBef>
                <a:spcPts val="0"/>
              </a:spcBef>
              <a:buFont typeface="Arial" panose="020B0604020202020204" pitchFamily="34" charset="0"/>
              <a:buNone/>
            </a:pPr>
            <a:r>
              <a:rPr lang="pt-BR" sz="2000" dirty="0"/>
              <a:t>Indaial: Uniasselvi, 2014.</a:t>
            </a:r>
          </a:p>
          <a:p>
            <a:pPr marL="0" indent="0">
              <a:spcBef>
                <a:spcPts val="0"/>
              </a:spcBef>
              <a:buFont typeface="Arial" panose="020B0604020202020204" pitchFamily="34" charset="0"/>
              <a:buNone/>
            </a:pPr>
            <a:endParaRPr lang="pt-BR" sz="2000" dirty="0"/>
          </a:p>
          <a:p>
            <a:pPr marL="0" indent="0">
              <a:spcBef>
                <a:spcPts val="0"/>
              </a:spcBef>
              <a:buFont typeface="Arial" panose="020B0604020202020204" pitchFamily="34" charset="0"/>
              <a:buNone/>
            </a:pPr>
            <a:r>
              <a:rPr lang="pt-BR" sz="2000" dirty="0"/>
              <a:t>BAPTISTA, Luciana Ferreira. </a:t>
            </a:r>
            <a:r>
              <a:rPr lang="pt-BR" sz="2000" b="1" dirty="0"/>
              <a:t>Linguagem SQL Guia Prático de Aprendizagem. </a:t>
            </a:r>
          </a:p>
          <a:p>
            <a:pPr marL="0" indent="0">
              <a:spcBef>
                <a:spcPts val="0"/>
              </a:spcBef>
              <a:buFont typeface="Arial" panose="020B0604020202020204" pitchFamily="34" charset="0"/>
              <a:buNone/>
            </a:pPr>
            <a:r>
              <a:rPr lang="pt-BR" sz="2000" dirty="0"/>
              <a:t>São Paulo: Érica Ltda, 2011.</a:t>
            </a:r>
          </a:p>
          <a:p>
            <a:pPr marL="0" indent="0">
              <a:spcBef>
                <a:spcPts val="0"/>
              </a:spcBef>
              <a:buFont typeface="Arial" panose="020B0604020202020204" pitchFamily="34" charset="0"/>
              <a:buNone/>
            </a:pPr>
            <a:endParaRPr lang="pt-BR" sz="2000" dirty="0"/>
          </a:p>
          <a:p>
            <a:pPr marL="0" indent="0">
              <a:spcBef>
                <a:spcPts val="0"/>
              </a:spcBef>
              <a:buNone/>
            </a:pPr>
            <a:r>
              <a:rPr lang="pt-BR" sz="2000" dirty="0"/>
              <a:t>FONTE, Código. </a:t>
            </a:r>
            <a:r>
              <a:rPr lang="pt-BR" sz="2000" b="1" dirty="0"/>
              <a:t>MVC // Dicionário do Programador. </a:t>
            </a:r>
          </a:p>
          <a:p>
            <a:pPr marL="0" indent="0">
              <a:spcBef>
                <a:spcPts val="0"/>
              </a:spcBef>
              <a:buNone/>
            </a:pPr>
            <a:r>
              <a:rPr lang="pt-BR" sz="2000" dirty="0"/>
              <a:t>Disponível em: </a:t>
            </a:r>
            <a:r>
              <a:rPr lang="pt-BR" sz="2000" dirty="0">
                <a:hlinkClick r:id="rId4"/>
              </a:rPr>
              <a:t>https://www.youtube.com/watch?v=jyTNhT67ZyY&amp;ab_channel=C%C3%B3digoFonteTV</a:t>
            </a:r>
            <a:r>
              <a:rPr lang="pt-BR" sz="2000" dirty="0"/>
              <a:t>.</a:t>
            </a:r>
          </a:p>
          <a:p>
            <a:pPr marL="0" indent="0">
              <a:spcBef>
                <a:spcPts val="0"/>
              </a:spcBef>
              <a:buNone/>
            </a:pPr>
            <a:r>
              <a:rPr lang="pt-BR" sz="2000" dirty="0"/>
              <a:t>Acesso em: 16/06/2022.</a:t>
            </a:r>
          </a:p>
          <a:p>
            <a:pPr marL="0" indent="0">
              <a:spcBef>
                <a:spcPts val="0"/>
              </a:spcBef>
              <a:buFont typeface="Arial" panose="020B0604020202020204" pitchFamily="34" charset="0"/>
              <a:buNone/>
            </a:pPr>
            <a:endParaRPr lang="pt-BR" sz="2000" dirty="0"/>
          </a:p>
          <a:p>
            <a:pPr marL="0" indent="0">
              <a:spcBef>
                <a:spcPts val="0"/>
              </a:spcBef>
              <a:buFont typeface="Arial" panose="020B0604020202020204" pitchFamily="34" charset="0"/>
              <a:buNone/>
            </a:pPr>
            <a:endParaRPr lang="pt-BR" sz="2000" dirty="0"/>
          </a:p>
          <a:p>
            <a:pPr marL="0" indent="0">
              <a:spcBef>
                <a:spcPts val="0"/>
              </a:spcBef>
              <a:buFont typeface="Arial" panose="020B0604020202020204" pitchFamily="34" charset="0"/>
              <a:buNone/>
            </a:pPr>
            <a:endParaRPr lang="pt-BR" sz="2000"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914400" lvl="2" indent="0">
              <a:buFont typeface="Arial" panose="020B0604020202020204" pitchFamily="34" charset="0"/>
              <a:buNone/>
            </a:pPr>
            <a:endParaRPr lang="pt-BR" i="1" dirty="0">
              <a:solidFill>
                <a:srgbClr val="FF0000"/>
              </a:solidFill>
            </a:endParaRPr>
          </a:p>
        </p:txBody>
      </p:sp>
      <p:sp>
        <p:nvSpPr>
          <p:cNvPr id="6" name="Espaço Reservado para Rodapé 5">
            <a:extLst>
              <a:ext uri="{FF2B5EF4-FFF2-40B4-BE49-F238E27FC236}">
                <a16:creationId xmlns:a16="http://schemas.microsoft.com/office/drawing/2014/main" id="{5BD28B27-360E-71F8-EE23-A835054B2E99}"/>
              </a:ext>
            </a:extLst>
          </p:cNvPr>
          <p:cNvSpPr>
            <a:spLocks noGrp="1"/>
          </p:cNvSpPr>
          <p:nvPr>
            <p:ph type="ftr" sz="quarter" idx="11"/>
          </p:nvPr>
        </p:nvSpPr>
        <p:spPr/>
        <p:txBody>
          <a:bodyPr/>
          <a:lstStyle/>
          <a:p>
            <a:r>
              <a:rPr lang="pt-BR"/>
              <a:t>18</a:t>
            </a:r>
          </a:p>
        </p:txBody>
      </p:sp>
    </p:spTree>
    <p:extLst>
      <p:ext uri="{BB962C8B-B14F-4D97-AF65-F5344CB8AC3E}">
        <p14:creationId xmlns:p14="http://schemas.microsoft.com/office/powerpoint/2010/main" val="89149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faca, mesa&#10;&#10;Descrição gerada automaticamente">
            <a:extLst>
              <a:ext uri="{FF2B5EF4-FFF2-40B4-BE49-F238E27FC236}">
                <a16:creationId xmlns:a16="http://schemas.microsoft.com/office/drawing/2014/main" id="{4903D00B-0340-447C-ADEF-533BC5D7211B}"/>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2395578" y="10"/>
            <a:ext cx="7552944" cy="6857990"/>
          </a:xfrm>
          <a:prstGeom prst="rect">
            <a:avLst/>
          </a:prstGeom>
          <a:effectLst/>
        </p:spPr>
      </p:pic>
      <p:sp>
        <p:nvSpPr>
          <p:cNvPr id="7" name="Retângulo 6">
            <a:extLst>
              <a:ext uri="{FF2B5EF4-FFF2-40B4-BE49-F238E27FC236}">
                <a16:creationId xmlns:a16="http://schemas.microsoft.com/office/drawing/2014/main" id="{60C56B90-4FD4-477F-AB25-1FCB8F39B60A}"/>
              </a:ext>
            </a:extLst>
          </p:cNvPr>
          <p:cNvSpPr/>
          <p:nvPr/>
        </p:nvSpPr>
        <p:spPr>
          <a:xfrm>
            <a:off x="0" y="-1"/>
            <a:ext cx="12192000" cy="6858001"/>
          </a:xfrm>
          <a:prstGeom prst="rect">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9AE4C830-2270-4994-8D6E-888BB0A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350" y="2618412"/>
            <a:ext cx="2273300" cy="1621174"/>
          </a:xfrm>
          <a:prstGeom prst="rect">
            <a:avLst/>
          </a:prstGeom>
        </p:spPr>
      </p:pic>
    </p:spTree>
    <p:extLst>
      <p:ext uri="{BB962C8B-B14F-4D97-AF65-F5344CB8AC3E}">
        <p14:creationId xmlns:p14="http://schemas.microsoft.com/office/powerpoint/2010/main" val="288914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riângulo Retângulo 10">
            <a:extLst>
              <a:ext uri="{FF2B5EF4-FFF2-40B4-BE49-F238E27FC236}">
                <a16:creationId xmlns:a16="http://schemas.microsoft.com/office/drawing/2014/main" id="{F2456AA8-81FB-4F14-B49B-03041EBE8575}"/>
              </a:ext>
            </a:extLst>
          </p:cNvPr>
          <p:cNvSpPr/>
          <p:nvPr/>
        </p:nvSpPr>
        <p:spPr>
          <a:xfrm rot="5400000">
            <a:off x="-353532" y="353532"/>
            <a:ext cx="3429000" cy="2721935"/>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p:cNvSpPr txBox="1"/>
          <p:nvPr/>
        </p:nvSpPr>
        <p:spPr>
          <a:xfrm>
            <a:off x="1686094" y="2515323"/>
            <a:ext cx="6911806" cy="40280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Ser a </a:t>
            </a:r>
            <a:r>
              <a:rPr kumimoji="0" lang="pt-BR" sz="15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melhor solução de educação </a:t>
            </a: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para a construção da sua própria história.</a:t>
            </a:r>
          </a:p>
        </p:txBody>
      </p:sp>
      <p:sp>
        <p:nvSpPr>
          <p:cNvPr id="8" name="CaixaDeTexto 7"/>
          <p:cNvSpPr txBox="1"/>
          <p:nvPr/>
        </p:nvSpPr>
        <p:spPr>
          <a:xfrm>
            <a:off x="1613839" y="4564277"/>
            <a:ext cx="6911806" cy="7848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Ser </a:t>
            </a:r>
            <a:r>
              <a:rPr kumimoji="0" lang="pt-BR" sz="15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líder </a:t>
            </a: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nas regiões onde atua</a:t>
            </a:r>
            <a:r>
              <a:rPr kumimoji="0" lang="pt-BR" sz="15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referência </a:t>
            </a: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de ensino para a melhoria de vida dos nossos alunos, com </a:t>
            </a:r>
            <a:r>
              <a:rPr kumimoji="0" lang="pt-BR" sz="15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rentabilidade e reconhecimento </a:t>
            </a: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de todos os públicos.</a:t>
            </a:r>
          </a:p>
        </p:txBody>
      </p:sp>
      <p:sp>
        <p:nvSpPr>
          <p:cNvPr id="30" name="Triângulo Retângulo 29">
            <a:extLst>
              <a:ext uri="{FF2B5EF4-FFF2-40B4-BE49-F238E27FC236}">
                <a16:creationId xmlns:a16="http://schemas.microsoft.com/office/drawing/2014/main" id="{C10C7F1E-8887-D148-93BE-0DE2A0D2AA13}"/>
              </a:ext>
            </a:extLst>
          </p:cNvPr>
          <p:cNvSpPr/>
          <p:nvPr/>
        </p:nvSpPr>
        <p:spPr>
          <a:xfrm rot="5400000">
            <a:off x="1532553" y="2659854"/>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riângulo Retângulo 31">
            <a:extLst>
              <a:ext uri="{FF2B5EF4-FFF2-40B4-BE49-F238E27FC236}">
                <a16:creationId xmlns:a16="http://schemas.microsoft.com/office/drawing/2014/main" id="{E871507D-778D-224D-B118-26B91995708A}"/>
              </a:ext>
            </a:extLst>
          </p:cNvPr>
          <p:cNvSpPr/>
          <p:nvPr/>
        </p:nvSpPr>
        <p:spPr>
          <a:xfrm rot="5400000">
            <a:off x="1532553" y="4701156"/>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CaixaDeTexto 27">
            <a:extLst>
              <a:ext uri="{FF2B5EF4-FFF2-40B4-BE49-F238E27FC236}">
                <a16:creationId xmlns:a16="http://schemas.microsoft.com/office/drawing/2014/main" id="{7921A93D-6588-2B4B-84D9-B80A26197C51}"/>
              </a:ext>
            </a:extLst>
          </p:cNvPr>
          <p:cNvSpPr txBox="1"/>
          <p:nvPr/>
        </p:nvSpPr>
        <p:spPr>
          <a:xfrm>
            <a:off x="1361209" y="1303131"/>
            <a:ext cx="477582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MISS</a:t>
            </a:r>
            <a:r>
              <a:rPr kumimoji="0" lang="en-US"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ÃO</a:t>
            </a:r>
            <a:endParaRPr kumimoji="0" lang="pt-BR" sz="36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endParaRPr>
          </a:p>
        </p:txBody>
      </p:sp>
      <p:sp>
        <p:nvSpPr>
          <p:cNvPr id="31" name="CaixaDeTexto 30">
            <a:extLst>
              <a:ext uri="{FF2B5EF4-FFF2-40B4-BE49-F238E27FC236}">
                <a16:creationId xmlns:a16="http://schemas.microsoft.com/office/drawing/2014/main" id="{12AFAE12-2569-5640-AE17-5AB6998CA3B4}"/>
              </a:ext>
            </a:extLst>
          </p:cNvPr>
          <p:cNvSpPr txBox="1"/>
          <p:nvPr/>
        </p:nvSpPr>
        <p:spPr>
          <a:xfrm>
            <a:off x="1361209" y="3321680"/>
            <a:ext cx="401275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VIS</a:t>
            </a:r>
            <a:r>
              <a:rPr kumimoji="0" lang="en-US"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ÃO</a:t>
            </a:r>
            <a:endParaRPr kumimoji="0" lang="pt-BR" sz="36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endParaRPr>
          </a:p>
        </p:txBody>
      </p:sp>
      <p:sp>
        <p:nvSpPr>
          <p:cNvPr id="13" name="Triângulo Retângulo 12">
            <a:extLst>
              <a:ext uri="{FF2B5EF4-FFF2-40B4-BE49-F238E27FC236}">
                <a16:creationId xmlns:a16="http://schemas.microsoft.com/office/drawing/2014/main" id="{0E56B86F-CE69-A74B-93F8-079D99297249}"/>
              </a:ext>
            </a:extLst>
          </p:cNvPr>
          <p:cNvSpPr/>
          <p:nvPr/>
        </p:nvSpPr>
        <p:spPr>
          <a:xfrm rot="10800000">
            <a:off x="9384685" y="-28945"/>
            <a:ext cx="2807313" cy="2807313"/>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Imagem 14">
            <a:extLst>
              <a:ext uri="{FF2B5EF4-FFF2-40B4-BE49-F238E27FC236}">
                <a16:creationId xmlns:a16="http://schemas.microsoft.com/office/drawing/2014/main" id="{2F0BE606-C591-0C4B-B6DC-03ACE6AB91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4" name="Espaço Reservado para Rodapé 3">
            <a:extLst>
              <a:ext uri="{FF2B5EF4-FFF2-40B4-BE49-F238E27FC236}">
                <a16:creationId xmlns:a16="http://schemas.microsoft.com/office/drawing/2014/main" id="{56B7B3DE-8360-B39C-4EA4-87CBF1069D4D}"/>
              </a:ext>
            </a:extLst>
          </p:cNvPr>
          <p:cNvSpPr>
            <a:spLocks noGrp="1"/>
          </p:cNvSpPr>
          <p:nvPr>
            <p:ph type="ftr" sz="quarter" idx="11"/>
          </p:nvPr>
        </p:nvSpPr>
        <p:spPr/>
        <p:txBody>
          <a:bodyPr/>
          <a:lstStyle/>
          <a:p>
            <a:r>
              <a:rPr lang="pt-BR"/>
              <a:t>2</a:t>
            </a:r>
          </a:p>
        </p:txBody>
      </p:sp>
    </p:spTree>
    <p:extLst>
      <p:ext uri="{BB962C8B-B14F-4D97-AF65-F5344CB8AC3E}">
        <p14:creationId xmlns:p14="http://schemas.microsoft.com/office/powerpoint/2010/main" val="89571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iângulo Retângulo 9">
            <a:extLst>
              <a:ext uri="{FF2B5EF4-FFF2-40B4-BE49-F238E27FC236}">
                <a16:creationId xmlns:a16="http://schemas.microsoft.com/office/drawing/2014/main" id="{BB0A7C26-1773-7A48-BF92-E66301DAA59A}"/>
              </a:ext>
            </a:extLst>
          </p:cNvPr>
          <p:cNvSpPr/>
          <p:nvPr/>
        </p:nvSpPr>
        <p:spPr>
          <a:xfrm rot="10800000">
            <a:off x="9384685" y="-28945"/>
            <a:ext cx="2807313" cy="2807313"/>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riângulo Retângulo 11">
            <a:extLst>
              <a:ext uri="{FF2B5EF4-FFF2-40B4-BE49-F238E27FC236}">
                <a16:creationId xmlns:a16="http://schemas.microsoft.com/office/drawing/2014/main" id="{B770F941-C69D-5A4F-80BF-55C48FCBEB8C}"/>
              </a:ext>
            </a:extLst>
          </p:cNvPr>
          <p:cNvSpPr/>
          <p:nvPr/>
        </p:nvSpPr>
        <p:spPr>
          <a:xfrm rot="5400000">
            <a:off x="0" y="0"/>
            <a:ext cx="1925619" cy="1925619"/>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CaixaDeTexto 5"/>
          <p:cNvSpPr txBox="1"/>
          <p:nvPr/>
        </p:nvSpPr>
        <p:spPr>
          <a:xfrm>
            <a:off x="1275557" y="1252895"/>
            <a:ext cx="554208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VALORES</a:t>
            </a:r>
            <a:endParaRPr kumimoji="0" lang="pt-BR" sz="36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endParaRPr>
          </a:p>
        </p:txBody>
      </p:sp>
      <p:sp>
        <p:nvSpPr>
          <p:cNvPr id="2" name="CaixaDeTexto 1"/>
          <p:cNvSpPr txBox="1"/>
          <p:nvPr/>
        </p:nvSpPr>
        <p:spPr>
          <a:xfrm>
            <a:off x="1567184" y="2459036"/>
            <a:ext cx="8390532" cy="329058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Ética e Respeito:</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Respeitar as regras sempre, com transparência e respeito, é a base do nosso relacionamento com alunos, funcionários e parceiros.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Valorização do Conhecimento: </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Não basta saber, é preciso saber fazer. Valorizamos o conhecimento como forma de inspirar e aproximar as pessoas.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Vocação para Ensinar:</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Nossos profissionais têm prazer em educar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e contribuir para o crescimento dos nossos alunos.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Atitude de Dono:</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Pensamos e agimos como donos do negócio.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Simplicidade e Colaboração:</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Trabalhamos juntos como um time, com diálogo aberto e direto.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Foco em Resultado e Meritocracia:</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Nossa equipe cresce por mérito através da superação de metas e dedicação de cada um.</a:t>
            </a:r>
          </a:p>
        </p:txBody>
      </p:sp>
      <p:sp>
        <p:nvSpPr>
          <p:cNvPr id="22" name="Triângulo Retângulo 21">
            <a:extLst>
              <a:ext uri="{FF2B5EF4-FFF2-40B4-BE49-F238E27FC236}">
                <a16:creationId xmlns:a16="http://schemas.microsoft.com/office/drawing/2014/main" id="{1D13CB11-5768-D041-BC1E-1E69F0EE32B8}"/>
              </a:ext>
            </a:extLst>
          </p:cNvPr>
          <p:cNvSpPr/>
          <p:nvPr/>
        </p:nvSpPr>
        <p:spPr>
          <a:xfrm rot="5400000">
            <a:off x="1400314" y="2611498"/>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riângulo Retângulo 23">
            <a:extLst>
              <a:ext uri="{FF2B5EF4-FFF2-40B4-BE49-F238E27FC236}">
                <a16:creationId xmlns:a16="http://schemas.microsoft.com/office/drawing/2014/main" id="{67D0544E-0A28-D844-918E-C2A807C083AA}"/>
              </a:ext>
            </a:extLst>
          </p:cNvPr>
          <p:cNvSpPr/>
          <p:nvPr/>
        </p:nvSpPr>
        <p:spPr>
          <a:xfrm rot="5400000">
            <a:off x="1400314" y="3246828"/>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riângulo Retângulo 24">
            <a:extLst>
              <a:ext uri="{FF2B5EF4-FFF2-40B4-BE49-F238E27FC236}">
                <a16:creationId xmlns:a16="http://schemas.microsoft.com/office/drawing/2014/main" id="{EA0894CD-648A-A84B-96D8-DC6A3157234F}"/>
              </a:ext>
            </a:extLst>
          </p:cNvPr>
          <p:cNvSpPr/>
          <p:nvPr/>
        </p:nvSpPr>
        <p:spPr>
          <a:xfrm rot="5400000">
            <a:off x="1400314" y="3894033"/>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riângulo Retângulo 25">
            <a:extLst>
              <a:ext uri="{FF2B5EF4-FFF2-40B4-BE49-F238E27FC236}">
                <a16:creationId xmlns:a16="http://schemas.microsoft.com/office/drawing/2014/main" id="{7AA8B203-74FB-CE4E-AA8F-80BD9963075F}"/>
              </a:ext>
            </a:extLst>
          </p:cNvPr>
          <p:cNvSpPr/>
          <p:nvPr/>
        </p:nvSpPr>
        <p:spPr>
          <a:xfrm rot="5400000">
            <a:off x="1400314" y="4523425"/>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riângulo Retângulo 26">
            <a:extLst>
              <a:ext uri="{FF2B5EF4-FFF2-40B4-BE49-F238E27FC236}">
                <a16:creationId xmlns:a16="http://schemas.microsoft.com/office/drawing/2014/main" id="{10838B6E-6867-B04C-9F14-5B2663C15ADA}"/>
              </a:ext>
            </a:extLst>
          </p:cNvPr>
          <p:cNvSpPr/>
          <p:nvPr/>
        </p:nvSpPr>
        <p:spPr>
          <a:xfrm rot="5400000">
            <a:off x="1400314" y="4855934"/>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riângulo Retângulo 27">
            <a:extLst>
              <a:ext uri="{FF2B5EF4-FFF2-40B4-BE49-F238E27FC236}">
                <a16:creationId xmlns:a16="http://schemas.microsoft.com/office/drawing/2014/main" id="{BF6B04D8-2CE8-EC4A-935F-26856C9134B4}"/>
              </a:ext>
            </a:extLst>
          </p:cNvPr>
          <p:cNvSpPr/>
          <p:nvPr/>
        </p:nvSpPr>
        <p:spPr>
          <a:xfrm rot="5400000">
            <a:off x="1400314" y="5176568"/>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9" name="Imagem 28">
            <a:extLst>
              <a:ext uri="{FF2B5EF4-FFF2-40B4-BE49-F238E27FC236}">
                <a16:creationId xmlns:a16="http://schemas.microsoft.com/office/drawing/2014/main" id="{A1524051-2446-B14E-9208-7E3F3212D8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13" name="Triângulo Retângulo 12">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Espaço Reservado para Rodapé 3">
            <a:extLst>
              <a:ext uri="{FF2B5EF4-FFF2-40B4-BE49-F238E27FC236}">
                <a16:creationId xmlns:a16="http://schemas.microsoft.com/office/drawing/2014/main" id="{DFD34F5E-3D40-C38B-A995-B827C76CB477}"/>
              </a:ext>
            </a:extLst>
          </p:cNvPr>
          <p:cNvSpPr>
            <a:spLocks noGrp="1"/>
          </p:cNvSpPr>
          <p:nvPr>
            <p:ph type="ftr" sz="quarter" idx="11"/>
          </p:nvPr>
        </p:nvSpPr>
        <p:spPr/>
        <p:txBody>
          <a:bodyPr/>
          <a:lstStyle/>
          <a:p>
            <a:r>
              <a:rPr lang="pt-BR"/>
              <a:t>3</a:t>
            </a:r>
          </a:p>
        </p:txBody>
      </p:sp>
    </p:spTree>
    <p:extLst>
      <p:ext uri="{BB962C8B-B14F-4D97-AF65-F5344CB8AC3E}">
        <p14:creationId xmlns:p14="http://schemas.microsoft.com/office/powerpoint/2010/main" val="246820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774103" y="2968303"/>
            <a:ext cx="10515600" cy="1165941"/>
          </a:xfrm>
        </p:spPr>
        <p:txBody>
          <a:bodyPr>
            <a:noAutofit/>
          </a:bodyPr>
          <a:lstStyle/>
          <a:p>
            <a:r>
              <a:rPr lang="pt-BR" sz="4800" b="1" spc="-150" dirty="0">
                <a:solidFill>
                  <a:srgbClr val="00A59A"/>
                </a:solidFill>
              </a:rPr>
              <a:t>   IMPLEMENTAÇÃO DE APLICAÇÕES WEB</a:t>
            </a:r>
            <a:br>
              <a:rPr lang="pt-BR" sz="4000" b="1" spc="-150" dirty="0">
                <a:solidFill>
                  <a:srgbClr val="00A59A"/>
                </a:solidFill>
              </a:rPr>
            </a:br>
            <a:br>
              <a:rPr lang="pt-BR" sz="4000" b="1" spc="-150" dirty="0"/>
            </a:br>
            <a:r>
              <a:rPr lang="pt-BR" sz="4000" b="1" spc="-150" dirty="0"/>
              <a:t>    </a:t>
            </a:r>
            <a:r>
              <a:rPr lang="pt-BR" b="1" spc="-150" dirty="0">
                <a:solidFill>
                  <a:srgbClr val="FF0000"/>
                </a:solidFill>
              </a:rPr>
              <a:t>DESENVOLVIMENTO DE UMA APLICAÇÃO WEB: </a:t>
            </a:r>
            <a:r>
              <a:rPr lang="pt-BR" sz="4000" b="1" spc="-150" dirty="0">
                <a:solidFill>
                  <a:srgbClr val="FF0000"/>
                </a:solidFill>
              </a:rPr>
              <a:t>		     </a:t>
            </a:r>
            <a:r>
              <a:rPr lang="pt-BR" sz="4800" b="1" spc="-150" dirty="0">
                <a:solidFill>
                  <a:srgbClr val="FF0000"/>
                </a:solidFill>
              </a:rPr>
              <a:t>AGENDA TELEFÔNICA</a:t>
            </a:r>
            <a:endParaRPr lang="pt-BR" sz="4800" b="1" dirty="0">
              <a:solidFill>
                <a:srgbClr val="FF0000"/>
              </a:solidFill>
              <a:cs typeface="Times New Roman" panose="02020603050405020304" pitchFamily="18" charset="0"/>
            </a:endParaRPr>
          </a:p>
        </p:txBody>
      </p:sp>
      <p:sp>
        <p:nvSpPr>
          <p:cNvPr id="6" name="Espaço Reservado para Rodapé 5">
            <a:extLst>
              <a:ext uri="{FF2B5EF4-FFF2-40B4-BE49-F238E27FC236}">
                <a16:creationId xmlns:a16="http://schemas.microsoft.com/office/drawing/2014/main" id="{9756F730-6F57-8B4D-6BE7-5B5230F60438}"/>
              </a:ext>
            </a:extLst>
          </p:cNvPr>
          <p:cNvSpPr>
            <a:spLocks noGrp="1"/>
          </p:cNvSpPr>
          <p:nvPr>
            <p:ph type="ftr" sz="quarter" idx="11"/>
          </p:nvPr>
        </p:nvSpPr>
        <p:spPr/>
        <p:txBody>
          <a:bodyPr/>
          <a:lstStyle/>
          <a:p>
            <a:r>
              <a:rPr lang="pt-BR"/>
              <a:t>4</a:t>
            </a:r>
          </a:p>
        </p:txBody>
      </p:sp>
    </p:spTree>
    <p:extLst>
      <p:ext uri="{BB962C8B-B14F-4D97-AF65-F5344CB8AC3E}">
        <p14:creationId xmlns:p14="http://schemas.microsoft.com/office/powerpoint/2010/main" val="312814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4318688" y="1320149"/>
            <a:ext cx="3429545" cy="882029"/>
          </a:xfrm>
        </p:spPr>
        <p:txBody>
          <a:bodyPr>
            <a:noAutofit/>
          </a:bodyPr>
          <a:lstStyle/>
          <a:p>
            <a:r>
              <a:rPr lang="pt-BR" sz="4800" b="1" spc="-150" dirty="0">
                <a:solidFill>
                  <a:srgbClr val="00A59A"/>
                </a:solidFill>
              </a:rPr>
              <a:t>RESUMO</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115788" y="2961140"/>
            <a:ext cx="9501908" cy="197476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5100" dirty="0"/>
              <a:t>A Agenda Telefônica Web, é um índice (</a:t>
            </a:r>
            <a:r>
              <a:rPr lang="pt-BR" sz="5100" i="1" dirty="0"/>
              <a:t>on-line</a:t>
            </a:r>
            <a:r>
              <a:rPr lang="pt-BR" sz="5100" dirty="0"/>
              <a:t>) permitindo o usuário realizar as operações de inserir, alterar, deletar e exibir contatos gravados na base de dados e ao final caso deseje, os contatos serão disponibilizados em formato PDF.</a:t>
            </a:r>
          </a:p>
          <a:p>
            <a:pPr marL="914400" lvl="2" indent="0">
              <a:buFont typeface="Arial" panose="020B0604020202020204" pitchFamily="34" charset="0"/>
              <a:buNone/>
            </a:pPr>
            <a:endParaRPr lang="pt-BR" i="1" dirty="0">
              <a:solidFill>
                <a:srgbClr val="FF0000"/>
              </a:solidFill>
            </a:endParaRPr>
          </a:p>
        </p:txBody>
      </p:sp>
      <p:sp>
        <p:nvSpPr>
          <p:cNvPr id="6" name="Espaço Reservado para Rodapé 5">
            <a:extLst>
              <a:ext uri="{FF2B5EF4-FFF2-40B4-BE49-F238E27FC236}">
                <a16:creationId xmlns:a16="http://schemas.microsoft.com/office/drawing/2014/main" id="{55076DC1-897E-AE30-864C-94DAF81CA9E7}"/>
              </a:ext>
            </a:extLst>
          </p:cNvPr>
          <p:cNvSpPr>
            <a:spLocks noGrp="1"/>
          </p:cNvSpPr>
          <p:nvPr>
            <p:ph type="ftr" sz="quarter" idx="11"/>
          </p:nvPr>
        </p:nvSpPr>
        <p:spPr/>
        <p:txBody>
          <a:bodyPr/>
          <a:lstStyle/>
          <a:p>
            <a:r>
              <a:rPr lang="pt-BR"/>
              <a:t>5</a:t>
            </a:r>
          </a:p>
        </p:txBody>
      </p:sp>
    </p:spTree>
    <p:extLst>
      <p:ext uri="{BB962C8B-B14F-4D97-AF65-F5344CB8AC3E}">
        <p14:creationId xmlns:p14="http://schemas.microsoft.com/office/powerpoint/2010/main" val="212758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4052358" y="1073718"/>
            <a:ext cx="3429545" cy="882029"/>
          </a:xfrm>
        </p:spPr>
        <p:txBody>
          <a:bodyPr>
            <a:noAutofit/>
          </a:bodyPr>
          <a:lstStyle/>
          <a:p>
            <a:r>
              <a:rPr lang="pt-BR" b="1" spc="-150" dirty="0">
                <a:solidFill>
                  <a:srgbClr val="00A59A"/>
                </a:solidFill>
              </a:rPr>
              <a:t>INTRODUÇÃO</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377636" y="2610034"/>
            <a:ext cx="10778988" cy="33468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sz="2400" dirty="0"/>
              <a:t>	A aplicação web diz respeito a uma solução que é executada diretamente no browser (ou navegador), não sendo preciso realizar uma instalação na máquina do usuário. Pode-se, também, utilizar como definição “</a:t>
            </a:r>
            <a:r>
              <a:rPr lang="pt-BR" sz="2400" b="1" dirty="0"/>
              <a:t>tudo aquilo que é processado em um servidor terceiro</a:t>
            </a:r>
            <a:r>
              <a:rPr lang="pt-BR" sz="2400" dirty="0"/>
              <a:t>”. As plataformas de e-commerce e redes sociais são alguns dos exemplos que se enquadram nesse perfil.</a:t>
            </a:r>
          </a:p>
          <a:p>
            <a:pPr marL="0" indent="0" algn="just">
              <a:buNone/>
            </a:pPr>
            <a:r>
              <a:rPr lang="pt-BR" sz="2400" dirty="0"/>
              <a:t>	Desta maneira as aplicações web tornaram-se soluções mais viáveis tendo em vista que o seu custo é consideravelmente menor se comparado  um sistema desktop.</a:t>
            </a:r>
          </a:p>
          <a:p>
            <a:pPr marL="0" indent="0" algn="just">
              <a:buNone/>
            </a:pPr>
            <a:endParaRPr lang="pt-BR" sz="2200" dirty="0"/>
          </a:p>
          <a:p>
            <a:pPr marL="0" indent="0" algn="just">
              <a:buNone/>
            </a:pPr>
            <a:endParaRPr lang="pt-BR" sz="2200" i="1" dirty="0">
              <a:solidFill>
                <a:srgbClr val="FF0000"/>
              </a:solidFill>
            </a:endParaRPr>
          </a:p>
          <a:p>
            <a:pPr marL="0" indent="0" algn="just">
              <a:buNone/>
            </a:pPr>
            <a:endParaRPr lang="pt-BR" sz="2200" i="1" dirty="0">
              <a:solidFill>
                <a:srgbClr val="FF0000"/>
              </a:solidFill>
            </a:endParaRPr>
          </a:p>
          <a:p>
            <a:pPr marL="914400" lvl="2" indent="0" algn="ctr">
              <a:buFont typeface="Arial" panose="020B0604020202020204" pitchFamily="34" charset="0"/>
              <a:buNone/>
            </a:pPr>
            <a:endParaRPr lang="pt-BR" i="1" dirty="0">
              <a:solidFill>
                <a:srgbClr val="FF0000"/>
              </a:solidFill>
            </a:endParaRPr>
          </a:p>
        </p:txBody>
      </p:sp>
      <p:sp>
        <p:nvSpPr>
          <p:cNvPr id="6" name="Espaço Reservado para Rodapé 5">
            <a:extLst>
              <a:ext uri="{FF2B5EF4-FFF2-40B4-BE49-F238E27FC236}">
                <a16:creationId xmlns:a16="http://schemas.microsoft.com/office/drawing/2014/main" id="{C08B9A5D-65A8-998B-A6AC-B11F50BC291F}"/>
              </a:ext>
            </a:extLst>
          </p:cNvPr>
          <p:cNvSpPr>
            <a:spLocks noGrp="1"/>
          </p:cNvSpPr>
          <p:nvPr>
            <p:ph type="ftr" sz="quarter" idx="11"/>
          </p:nvPr>
        </p:nvSpPr>
        <p:spPr/>
        <p:txBody>
          <a:bodyPr/>
          <a:lstStyle/>
          <a:p>
            <a:r>
              <a:rPr lang="pt-BR"/>
              <a:t>6</a:t>
            </a:r>
          </a:p>
        </p:txBody>
      </p:sp>
    </p:spTree>
    <p:extLst>
      <p:ext uri="{BB962C8B-B14F-4D97-AF65-F5344CB8AC3E}">
        <p14:creationId xmlns:p14="http://schemas.microsoft.com/office/powerpoint/2010/main" val="381227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10" name="Espaço Reservado para Conteúdo 2">
            <a:extLst>
              <a:ext uri="{FF2B5EF4-FFF2-40B4-BE49-F238E27FC236}">
                <a16:creationId xmlns:a16="http://schemas.microsoft.com/office/drawing/2014/main" id="{18F7E799-ADC0-2447-F4F8-40BA3021241F}"/>
              </a:ext>
            </a:extLst>
          </p:cNvPr>
          <p:cNvSpPr txBox="1">
            <a:spLocks/>
          </p:cNvSpPr>
          <p:nvPr/>
        </p:nvSpPr>
        <p:spPr>
          <a:xfrm>
            <a:off x="851563" y="2737214"/>
            <a:ext cx="10120035" cy="2387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A partir das ideias de </a:t>
            </a:r>
            <a:r>
              <a:rPr lang="pt-BR" b="1" dirty="0"/>
              <a:t>Tim Berners-Lee </a:t>
            </a:r>
            <a:r>
              <a:rPr lang="pt-BR" dirty="0"/>
              <a:t>surgiu o conceito de hipertexto, que introduziu uma nova forma de organização da informação. Ele possibilita percorrer partes do documento(e outros documentos)por meio de ligações ou palavras que aparecem em destaque no texto, chamadas de hiperlinks ou links. Em 06 de agosto de 1991 surge a primeira página web.</a:t>
            </a:r>
          </a:p>
        </p:txBody>
      </p:sp>
      <p:sp>
        <p:nvSpPr>
          <p:cNvPr id="6" name="Espaço Reservado para Rodapé 5">
            <a:extLst>
              <a:ext uri="{FF2B5EF4-FFF2-40B4-BE49-F238E27FC236}">
                <a16:creationId xmlns:a16="http://schemas.microsoft.com/office/drawing/2014/main" id="{7C108BB5-71D0-5EBD-81C0-37084C2C1E2A}"/>
              </a:ext>
            </a:extLst>
          </p:cNvPr>
          <p:cNvSpPr>
            <a:spLocks noGrp="1"/>
          </p:cNvSpPr>
          <p:nvPr>
            <p:ph type="ftr" sz="quarter" idx="11"/>
          </p:nvPr>
        </p:nvSpPr>
        <p:spPr/>
        <p:txBody>
          <a:bodyPr/>
          <a:lstStyle/>
          <a:p>
            <a:r>
              <a:rPr lang="pt-BR"/>
              <a:t>7</a:t>
            </a:r>
          </a:p>
        </p:txBody>
      </p:sp>
    </p:spTree>
    <p:extLst>
      <p:ext uri="{BB962C8B-B14F-4D97-AF65-F5344CB8AC3E}">
        <p14:creationId xmlns:p14="http://schemas.microsoft.com/office/powerpoint/2010/main" val="38162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539112" y="2758016"/>
            <a:ext cx="10628996" cy="3060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	O Html é uma linguagem de marcação de texto, embora não seja considerada uma linguagem de programação ela exerce um papel fundamental na estruturação de uma página web, e quando combinada com as tecnologias CSS, que serve para adicionar estilo a página e a linguagem JavaScript que se  encarrega em adicionar funcionalidades, a página web ganha  considerável robustez tornando-se muito interativa.  </a:t>
            </a:r>
          </a:p>
          <a:p>
            <a:pPr marL="0" indent="0" algn="just">
              <a:buNone/>
            </a:pPr>
            <a:endParaRPr lang="pt-BR" sz="2800" dirty="0"/>
          </a:p>
          <a:p>
            <a:pPr marL="0" indent="0" algn="just">
              <a:buNone/>
            </a:pPr>
            <a:endParaRPr lang="pt-BR" i="1" dirty="0">
              <a:solidFill>
                <a:srgbClr val="FF0000"/>
              </a:solidFill>
            </a:endParaRPr>
          </a:p>
        </p:txBody>
      </p:sp>
      <p:sp>
        <p:nvSpPr>
          <p:cNvPr id="6" name="Espaço Reservado para Rodapé 5">
            <a:extLst>
              <a:ext uri="{FF2B5EF4-FFF2-40B4-BE49-F238E27FC236}">
                <a16:creationId xmlns:a16="http://schemas.microsoft.com/office/drawing/2014/main" id="{5A0CB214-0FDD-B4FC-6F02-A1F5B9999956}"/>
              </a:ext>
            </a:extLst>
          </p:cNvPr>
          <p:cNvSpPr>
            <a:spLocks noGrp="1"/>
          </p:cNvSpPr>
          <p:nvPr>
            <p:ph type="ftr" sz="quarter" idx="11"/>
          </p:nvPr>
        </p:nvSpPr>
        <p:spPr/>
        <p:txBody>
          <a:bodyPr/>
          <a:lstStyle/>
          <a:p>
            <a:r>
              <a:rPr lang="pt-BR"/>
              <a:t>8</a:t>
            </a:r>
          </a:p>
        </p:txBody>
      </p:sp>
    </p:spTree>
    <p:extLst>
      <p:ext uri="{BB962C8B-B14F-4D97-AF65-F5344CB8AC3E}">
        <p14:creationId xmlns:p14="http://schemas.microsoft.com/office/powerpoint/2010/main" val="200054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10" name="CaixaDeTexto 9">
            <a:extLst>
              <a:ext uri="{FF2B5EF4-FFF2-40B4-BE49-F238E27FC236}">
                <a16:creationId xmlns:a16="http://schemas.microsoft.com/office/drawing/2014/main" id="{BEBE45D3-AF36-0C2B-133D-C6BEE46892C7}"/>
              </a:ext>
            </a:extLst>
          </p:cNvPr>
          <p:cNvSpPr txBox="1"/>
          <p:nvPr/>
        </p:nvSpPr>
        <p:spPr>
          <a:xfrm>
            <a:off x="291762" y="6181050"/>
            <a:ext cx="2569787" cy="400110"/>
          </a:xfrm>
          <a:prstGeom prst="rect">
            <a:avLst/>
          </a:prstGeom>
          <a:noFill/>
        </p:spPr>
        <p:txBody>
          <a:bodyPr wrap="square">
            <a:spAutoFit/>
          </a:bodyPr>
          <a:lstStyle/>
          <a:p>
            <a:r>
              <a:rPr lang="pt-BR" sz="2000" b="1" spc="-150" dirty="0">
                <a:solidFill>
                  <a:srgbClr val="00A59A"/>
                </a:solidFill>
                <a:latin typeface="Calibri" panose="020F0502020204030204"/>
                <a:ea typeface="Gotham Rounded Book" charset="0"/>
                <a:cs typeface="Gotham Rounded Book" charset="0"/>
              </a:rPr>
              <a:t>Padrão de arquitetura </a:t>
            </a:r>
            <a:r>
              <a:rPr lang="pt-BR" sz="2000" b="1" spc="-150" dirty="0" err="1">
                <a:solidFill>
                  <a:srgbClr val="00A59A"/>
                </a:solidFill>
                <a:latin typeface="Calibri" panose="020F0502020204030204"/>
                <a:ea typeface="Gotham Rounded Book" charset="0"/>
                <a:cs typeface="Gotham Rounded Book" charset="0"/>
              </a:rPr>
              <a:t>mvc</a:t>
            </a:r>
            <a:r>
              <a:rPr lang="pt-BR" sz="2000" b="1" spc="-150" dirty="0">
                <a:solidFill>
                  <a:srgbClr val="00A59A"/>
                </a:solidFill>
                <a:latin typeface="Calibri" panose="020F0502020204030204"/>
                <a:ea typeface="Gotham Rounded Book" charset="0"/>
                <a:cs typeface="Gotham Rounded Book" charset="0"/>
              </a:rPr>
              <a:t> </a:t>
            </a:r>
            <a:endParaRPr lang="pt-BR" sz="2000" dirty="0"/>
          </a:p>
        </p:txBody>
      </p:sp>
      <p:sp>
        <p:nvSpPr>
          <p:cNvPr id="47" name="Retângulo 46">
            <a:extLst>
              <a:ext uri="{FF2B5EF4-FFF2-40B4-BE49-F238E27FC236}">
                <a16:creationId xmlns:a16="http://schemas.microsoft.com/office/drawing/2014/main" id="{905C7B6F-DDCC-9E3A-AB93-73124E1E6797}"/>
              </a:ext>
            </a:extLst>
          </p:cNvPr>
          <p:cNvSpPr/>
          <p:nvPr/>
        </p:nvSpPr>
        <p:spPr>
          <a:xfrm>
            <a:off x="1576656" y="1928440"/>
            <a:ext cx="1814450" cy="16003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pic>
        <p:nvPicPr>
          <p:cNvPr id="55" name="Imagem 54">
            <a:extLst>
              <a:ext uri="{FF2B5EF4-FFF2-40B4-BE49-F238E27FC236}">
                <a16:creationId xmlns:a16="http://schemas.microsoft.com/office/drawing/2014/main" id="{070A4E48-DE30-E8B4-4911-1F60134826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7883" y="2590555"/>
            <a:ext cx="1489639" cy="760803"/>
          </a:xfrm>
          <a:prstGeom prst="rect">
            <a:avLst/>
          </a:prstGeom>
        </p:spPr>
      </p:pic>
      <p:sp>
        <p:nvSpPr>
          <p:cNvPr id="57" name="Seta: da Esquerda para a Direita 56">
            <a:extLst>
              <a:ext uri="{FF2B5EF4-FFF2-40B4-BE49-F238E27FC236}">
                <a16:creationId xmlns:a16="http://schemas.microsoft.com/office/drawing/2014/main" id="{2F7E9E42-C93E-E473-19E3-A28F9CAF3291}"/>
              </a:ext>
            </a:extLst>
          </p:cNvPr>
          <p:cNvSpPr/>
          <p:nvPr/>
        </p:nvSpPr>
        <p:spPr>
          <a:xfrm>
            <a:off x="3629976" y="249412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Seta: da Esquerda para a Direita 63">
            <a:extLst>
              <a:ext uri="{FF2B5EF4-FFF2-40B4-BE49-F238E27FC236}">
                <a16:creationId xmlns:a16="http://schemas.microsoft.com/office/drawing/2014/main" id="{FCC549CD-793A-4A82-692C-5EA03669668A}"/>
              </a:ext>
            </a:extLst>
          </p:cNvPr>
          <p:cNvSpPr/>
          <p:nvPr/>
        </p:nvSpPr>
        <p:spPr>
          <a:xfrm>
            <a:off x="7003178" y="2455345"/>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766BB448-965C-FCBB-598A-2CF19270B05A}"/>
              </a:ext>
            </a:extLst>
          </p:cNvPr>
          <p:cNvSpPr/>
          <p:nvPr/>
        </p:nvSpPr>
        <p:spPr>
          <a:xfrm>
            <a:off x="1737883" y="4601067"/>
            <a:ext cx="1365842" cy="12573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71" name="Fluxograma: Disco Magnético 70">
            <a:extLst>
              <a:ext uri="{FF2B5EF4-FFF2-40B4-BE49-F238E27FC236}">
                <a16:creationId xmlns:a16="http://schemas.microsoft.com/office/drawing/2014/main" id="{568A1CD0-3CDD-14C7-46F8-3F4C20D0ACE6}"/>
              </a:ext>
            </a:extLst>
          </p:cNvPr>
          <p:cNvSpPr/>
          <p:nvPr/>
        </p:nvSpPr>
        <p:spPr>
          <a:xfrm>
            <a:off x="9285620" y="5195246"/>
            <a:ext cx="1033286" cy="516747"/>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pic>
        <p:nvPicPr>
          <p:cNvPr id="75" name="Imagem 74">
            <a:extLst>
              <a:ext uri="{FF2B5EF4-FFF2-40B4-BE49-F238E27FC236}">
                <a16:creationId xmlns:a16="http://schemas.microsoft.com/office/drawing/2014/main" id="{CA57C714-6F32-EC38-DED9-200C6DE1AC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0188" y="4589241"/>
            <a:ext cx="1277910" cy="719544"/>
          </a:xfrm>
          <a:prstGeom prst="rect">
            <a:avLst/>
          </a:prstGeom>
        </p:spPr>
      </p:pic>
      <p:pic>
        <p:nvPicPr>
          <p:cNvPr id="77" name="Imagem 76">
            <a:extLst>
              <a:ext uri="{FF2B5EF4-FFF2-40B4-BE49-F238E27FC236}">
                <a16:creationId xmlns:a16="http://schemas.microsoft.com/office/drawing/2014/main" id="{CE3EAAF0-0DAA-D4C8-7DEF-079DE6DE77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2266" y="4873427"/>
            <a:ext cx="484632" cy="500393"/>
          </a:xfrm>
          <a:prstGeom prst="rect">
            <a:avLst/>
          </a:prstGeom>
        </p:spPr>
      </p:pic>
      <p:pic>
        <p:nvPicPr>
          <p:cNvPr id="79" name="Imagem 78">
            <a:extLst>
              <a:ext uri="{FF2B5EF4-FFF2-40B4-BE49-F238E27FC236}">
                <a16:creationId xmlns:a16="http://schemas.microsoft.com/office/drawing/2014/main" id="{C145915A-90D6-1A8C-2496-3AED0FC15B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36654" y="5297937"/>
            <a:ext cx="775411" cy="484632"/>
          </a:xfrm>
          <a:prstGeom prst="rect">
            <a:avLst/>
          </a:prstGeom>
        </p:spPr>
      </p:pic>
      <p:sp>
        <p:nvSpPr>
          <p:cNvPr id="80" name="Retângulo 79">
            <a:extLst>
              <a:ext uri="{FF2B5EF4-FFF2-40B4-BE49-F238E27FC236}">
                <a16:creationId xmlns:a16="http://schemas.microsoft.com/office/drawing/2014/main" id="{7D06CF77-C530-B5FE-52AD-1D3D0ADE856F}"/>
              </a:ext>
            </a:extLst>
          </p:cNvPr>
          <p:cNvSpPr/>
          <p:nvPr/>
        </p:nvSpPr>
        <p:spPr>
          <a:xfrm>
            <a:off x="5017428" y="1873401"/>
            <a:ext cx="1814450" cy="16003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p>
        </p:txBody>
      </p:sp>
      <p:sp>
        <p:nvSpPr>
          <p:cNvPr id="81" name="Retângulo 80">
            <a:extLst>
              <a:ext uri="{FF2B5EF4-FFF2-40B4-BE49-F238E27FC236}">
                <a16:creationId xmlns:a16="http://schemas.microsoft.com/office/drawing/2014/main" id="{210FD9B5-F16B-A16C-3726-39D7D791F417}"/>
              </a:ext>
            </a:extLst>
          </p:cNvPr>
          <p:cNvSpPr/>
          <p:nvPr/>
        </p:nvSpPr>
        <p:spPr>
          <a:xfrm>
            <a:off x="8487699" y="1873400"/>
            <a:ext cx="1814450" cy="16003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sz="2000" b="1" dirty="0"/>
          </a:p>
        </p:txBody>
      </p:sp>
      <p:pic>
        <p:nvPicPr>
          <p:cNvPr id="82" name="Imagem 81">
            <a:extLst>
              <a:ext uri="{FF2B5EF4-FFF2-40B4-BE49-F238E27FC236}">
                <a16:creationId xmlns:a16="http://schemas.microsoft.com/office/drawing/2014/main" id="{E3131A02-F894-0696-A2A5-3856B528D2E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60661" y="2366555"/>
            <a:ext cx="1011789" cy="1011789"/>
          </a:xfrm>
          <a:prstGeom prst="rect">
            <a:avLst/>
          </a:prstGeom>
        </p:spPr>
      </p:pic>
      <p:sp>
        <p:nvSpPr>
          <p:cNvPr id="83" name="Seta: da Esquerda para a Direita 82">
            <a:extLst>
              <a:ext uri="{FF2B5EF4-FFF2-40B4-BE49-F238E27FC236}">
                <a16:creationId xmlns:a16="http://schemas.microsoft.com/office/drawing/2014/main" id="{93801CC4-C3AD-4E96-CE1B-6F18DF7DBD65}"/>
              </a:ext>
            </a:extLst>
          </p:cNvPr>
          <p:cNvSpPr/>
          <p:nvPr/>
        </p:nvSpPr>
        <p:spPr>
          <a:xfrm rot="5400000">
            <a:off x="1992194" y="3872911"/>
            <a:ext cx="75511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CaixaDeTexto 83">
            <a:extLst>
              <a:ext uri="{FF2B5EF4-FFF2-40B4-BE49-F238E27FC236}">
                <a16:creationId xmlns:a16="http://schemas.microsoft.com/office/drawing/2014/main" id="{76DF37D9-AEA9-60AB-FD44-721EB010ED2D}"/>
              </a:ext>
            </a:extLst>
          </p:cNvPr>
          <p:cNvSpPr txBox="1"/>
          <p:nvPr/>
        </p:nvSpPr>
        <p:spPr>
          <a:xfrm>
            <a:off x="5224654" y="1921614"/>
            <a:ext cx="1640752" cy="461665"/>
          </a:xfrm>
          <a:prstGeom prst="rect">
            <a:avLst/>
          </a:prstGeom>
          <a:noFill/>
        </p:spPr>
        <p:txBody>
          <a:bodyPr wrap="square" rtlCol="0">
            <a:spAutoFit/>
          </a:bodyPr>
          <a:lstStyle/>
          <a:p>
            <a:r>
              <a:rPr lang="pt-BR" sz="2400" b="1" dirty="0"/>
              <a:t>Controller</a:t>
            </a:r>
          </a:p>
        </p:txBody>
      </p:sp>
      <p:sp>
        <p:nvSpPr>
          <p:cNvPr id="85" name="CaixaDeTexto 84">
            <a:extLst>
              <a:ext uri="{FF2B5EF4-FFF2-40B4-BE49-F238E27FC236}">
                <a16:creationId xmlns:a16="http://schemas.microsoft.com/office/drawing/2014/main" id="{9277D694-5E97-A398-0CC1-F79F6D0E2E4C}"/>
              </a:ext>
            </a:extLst>
          </p:cNvPr>
          <p:cNvSpPr txBox="1"/>
          <p:nvPr/>
        </p:nvSpPr>
        <p:spPr>
          <a:xfrm>
            <a:off x="2004409" y="1997888"/>
            <a:ext cx="943747" cy="523220"/>
          </a:xfrm>
          <a:prstGeom prst="rect">
            <a:avLst/>
          </a:prstGeom>
          <a:noFill/>
        </p:spPr>
        <p:txBody>
          <a:bodyPr wrap="square" rtlCol="0">
            <a:spAutoFit/>
          </a:bodyPr>
          <a:lstStyle/>
          <a:p>
            <a:r>
              <a:rPr lang="pt-BR" sz="2800" b="1" dirty="0"/>
              <a:t>View</a:t>
            </a:r>
          </a:p>
        </p:txBody>
      </p:sp>
      <p:sp>
        <p:nvSpPr>
          <p:cNvPr id="86" name="CaixaDeTexto 85">
            <a:extLst>
              <a:ext uri="{FF2B5EF4-FFF2-40B4-BE49-F238E27FC236}">
                <a16:creationId xmlns:a16="http://schemas.microsoft.com/office/drawing/2014/main" id="{1E834FF3-00ED-4CE6-A3ED-BECDD5C7C2CA}"/>
              </a:ext>
            </a:extLst>
          </p:cNvPr>
          <p:cNvSpPr txBox="1"/>
          <p:nvPr/>
        </p:nvSpPr>
        <p:spPr>
          <a:xfrm>
            <a:off x="8873591" y="1921613"/>
            <a:ext cx="1101535" cy="461665"/>
          </a:xfrm>
          <a:prstGeom prst="rect">
            <a:avLst/>
          </a:prstGeom>
          <a:noFill/>
        </p:spPr>
        <p:txBody>
          <a:bodyPr wrap="square" rtlCol="0">
            <a:spAutoFit/>
          </a:bodyPr>
          <a:lstStyle/>
          <a:p>
            <a:r>
              <a:rPr lang="pt-BR" sz="2400" b="1" dirty="0"/>
              <a:t>Model</a:t>
            </a:r>
          </a:p>
        </p:txBody>
      </p:sp>
      <p:sp>
        <p:nvSpPr>
          <p:cNvPr id="87" name="Retângulo: Cantos Arredondados 86">
            <a:extLst>
              <a:ext uri="{FF2B5EF4-FFF2-40B4-BE49-F238E27FC236}">
                <a16:creationId xmlns:a16="http://schemas.microsoft.com/office/drawing/2014/main" id="{A0606BEA-48C0-61B5-73EA-5FBC31B6E12F}"/>
              </a:ext>
            </a:extLst>
          </p:cNvPr>
          <p:cNvSpPr/>
          <p:nvPr/>
        </p:nvSpPr>
        <p:spPr>
          <a:xfrm>
            <a:off x="8591549" y="2431491"/>
            <a:ext cx="730205" cy="785602"/>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89" name="Retângulo: Cantos Arredondados 88">
            <a:extLst>
              <a:ext uri="{FF2B5EF4-FFF2-40B4-BE49-F238E27FC236}">
                <a16:creationId xmlns:a16="http://schemas.microsoft.com/office/drawing/2014/main" id="{8A2481FC-CFCC-0E7C-41E6-45683366E84B}"/>
              </a:ext>
            </a:extLst>
          </p:cNvPr>
          <p:cNvSpPr/>
          <p:nvPr/>
        </p:nvSpPr>
        <p:spPr>
          <a:xfrm>
            <a:off x="9430526" y="2431491"/>
            <a:ext cx="730205" cy="785602"/>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90" name="CaixaDeTexto 89">
            <a:extLst>
              <a:ext uri="{FF2B5EF4-FFF2-40B4-BE49-F238E27FC236}">
                <a16:creationId xmlns:a16="http://schemas.microsoft.com/office/drawing/2014/main" id="{6ECA1425-43CC-0D3B-698A-1634E35FE791}"/>
              </a:ext>
            </a:extLst>
          </p:cNvPr>
          <p:cNvSpPr txBox="1"/>
          <p:nvPr/>
        </p:nvSpPr>
        <p:spPr>
          <a:xfrm>
            <a:off x="8530407" y="2651493"/>
            <a:ext cx="821024" cy="276999"/>
          </a:xfrm>
          <a:prstGeom prst="rect">
            <a:avLst/>
          </a:prstGeom>
          <a:noFill/>
        </p:spPr>
        <p:txBody>
          <a:bodyPr wrap="square" rtlCol="0">
            <a:spAutoFit/>
          </a:bodyPr>
          <a:lstStyle/>
          <a:p>
            <a:r>
              <a:rPr lang="pt-BR" sz="1200" dirty="0"/>
              <a:t>JavaBeans</a:t>
            </a:r>
          </a:p>
        </p:txBody>
      </p:sp>
      <p:sp>
        <p:nvSpPr>
          <p:cNvPr id="91" name="CaixaDeTexto 90">
            <a:extLst>
              <a:ext uri="{FF2B5EF4-FFF2-40B4-BE49-F238E27FC236}">
                <a16:creationId xmlns:a16="http://schemas.microsoft.com/office/drawing/2014/main" id="{58D3B0D6-7E97-E3AA-6679-B96B617228FA}"/>
              </a:ext>
            </a:extLst>
          </p:cNvPr>
          <p:cNvSpPr txBox="1"/>
          <p:nvPr/>
        </p:nvSpPr>
        <p:spPr>
          <a:xfrm>
            <a:off x="9487287" y="2639626"/>
            <a:ext cx="616681" cy="369332"/>
          </a:xfrm>
          <a:prstGeom prst="rect">
            <a:avLst/>
          </a:prstGeom>
          <a:noFill/>
        </p:spPr>
        <p:txBody>
          <a:bodyPr wrap="square" rtlCol="0">
            <a:spAutoFit/>
          </a:bodyPr>
          <a:lstStyle/>
          <a:p>
            <a:r>
              <a:rPr lang="pt-BR" dirty="0"/>
              <a:t>DAO</a:t>
            </a:r>
          </a:p>
        </p:txBody>
      </p:sp>
      <p:sp>
        <p:nvSpPr>
          <p:cNvPr id="92" name="Seta: para Baixo 91">
            <a:extLst>
              <a:ext uri="{FF2B5EF4-FFF2-40B4-BE49-F238E27FC236}">
                <a16:creationId xmlns:a16="http://schemas.microsoft.com/office/drawing/2014/main" id="{F96E96D9-6310-EED7-E10B-E024E3957B97}"/>
              </a:ext>
            </a:extLst>
          </p:cNvPr>
          <p:cNvSpPr/>
          <p:nvPr/>
        </p:nvSpPr>
        <p:spPr>
          <a:xfrm>
            <a:off x="9557214" y="3565128"/>
            <a:ext cx="272040" cy="978408"/>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Seta: para Baixo 93">
            <a:extLst>
              <a:ext uri="{FF2B5EF4-FFF2-40B4-BE49-F238E27FC236}">
                <a16:creationId xmlns:a16="http://schemas.microsoft.com/office/drawing/2014/main" id="{4721B7BD-0835-0C1D-49C0-C60A0ADC54F9}"/>
              </a:ext>
            </a:extLst>
          </p:cNvPr>
          <p:cNvSpPr/>
          <p:nvPr/>
        </p:nvSpPr>
        <p:spPr>
          <a:xfrm rot="10800000">
            <a:off x="9938917" y="3565128"/>
            <a:ext cx="272040" cy="978408"/>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Fluxograma: Disco Magnético 94">
            <a:extLst>
              <a:ext uri="{FF2B5EF4-FFF2-40B4-BE49-F238E27FC236}">
                <a16:creationId xmlns:a16="http://schemas.microsoft.com/office/drawing/2014/main" id="{E36CD359-8661-82A7-EBF7-D8ED39A5B27B}"/>
              </a:ext>
            </a:extLst>
          </p:cNvPr>
          <p:cNvSpPr/>
          <p:nvPr/>
        </p:nvSpPr>
        <p:spPr>
          <a:xfrm>
            <a:off x="9274487" y="4725042"/>
            <a:ext cx="1033286" cy="566234"/>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DB</a:t>
            </a:r>
          </a:p>
        </p:txBody>
      </p:sp>
      <p:sp>
        <p:nvSpPr>
          <p:cNvPr id="6" name="Espaço Reservado para Rodapé 5">
            <a:extLst>
              <a:ext uri="{FF2B5EF4-FFF2-40B4-BE49-F238E27FC236}">
                <a16:creationId xmlns:a16="http://schemas.microsoft.com/office/drawing/2014/main" id="{6F7F3758-1CED-1CAA-1BA7-F6D223AA4222}"/>
              </a:ext>
            </a:extLst>
          </p:cNvPr>
          <p:cNvSpPr>
            <a:spLocks noGrp="1"/>
          </p:cNvSpPr>
          <p:nvPr>
            <p:ph type="ftr" sz="quarter" idx="11"/>
          </p:nvPr>
        </p:nvSpPr>
        <p:spPr/>
        <p:txBody>
          <a:bodyPr/>
          <a:lstStyle/>
          <a:p>
            <a:r>
              <a:rPr lang="pt-BR"/>
              <a:t>9</a:t>
            </a:r>
          </a:p>
        </p:txBody>
      </p:sp>
    </p:spTree>
    <p:extLst>
      <p:ext uri="{BB962C8B-B14F-4D97-AF65-F5344CB8AC3E}">
        <p14:creationId xmlns:p14="http://schemas.microsoft.com/office/powerpoint/2010/main" val="282681072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4973</TotalTime>
  <Words>869</Words>
  <Application>Microsoft Office PowerPoint</Application>
  <PresentationFormat>Widescreen</PresentationFormat>
  <Paragraphs>95</Paragraphs>
  <Slides>19</Slides>
  <Notes>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Calibri</vt:lpstr>
      <vt:lpstr>Calibri Light</vt:lpstr>
      <vt:lpstr>Tema do Office</vt:lpstr>
      <vt:lpstr>Apresentação do PowerPoint</vt:lpstr>
      <vt:lpstr>Apresentação do PowerPoint</vt:lpstr>
      <vt:lpstr>Apresentação do PowerPoint</vt:lpstr>
      <vt:lpstr>   IMPLEMENTAÇÃO DE APLICAÇÕES WEB      DESENVOLVIMENTO DE UMA APLICAÇÃO WEB:        AGENDA TELEFÔNICA</vt:lpstr>
      <vt:lpstr>RESUMO  </vt:lpstr>
      <vt:lpstr>INTRODUÇÃO  </vt:lpstr>
      <vt:lpstr>FUNDAMENTAÇÃO TEÓRICA  </vt:lpstr>
      <vt:lpstr>FUNDAMENTAÇÃO TEÓRICA  </vt:lpstr>
      <vt:lpstr>FUNDAMENTAÇÃO TEÓRICA  </vt:lpstr>
      <vt:lpstr>FUNDAMENTAÇÃO TEÓRICA  </vt:lpstr>
      <vt:lpstr>FUNDAMENTAÇÃO TEÓRICA  </vt:lpstr>
      <vt:lpstr>FUNDAMENTAÇÃO TEÓRICA  </vt:lpstr>
      <vt:lpstr>FUNDAMENTAÇÃO TEÓRICA  </vt:lpstr>
      <vt:lpstr>FUNDAMENTAÇÃO TEÓRICA  </vt:lpstr>
      <vt:lpstr>METODOLOGIA  </vt:lpstr>
      <vt:lpstr>RESULTADOS E DISCUSSÕES  </vt:lpstr>
      <vt:lpstr>CONCLUSÕES  </vt:lpstr>
      <vt:lpstr>REFERÊNCIAS  </vt:lpstr>
      <vt:lpstr>Apresentação do PowerPoint</vt:lpstr>
    </vt:vector>
  </TitlesOfParts>
  <Company>Grupo UNIASSELVI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Cláudia Rodrigues De Melo Schneider</dc:creator>
  <cp:lastModifiedBy>Jefferson Santana</cp:lastModifiedBy>
  <cp:revision>27</cp:revision>
  <dcterms:created xsi:type="dcterms:W3CDTF">2020-02-19T16:58:33Z</dcterms:created>
  <dcterms:modified xsi:type="dcterms:W3CDTF">2022-07-15T14:09:06Z</dcterms:modified>
</cp:coreProperties>
</file>