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9" r:id="rId3"/>
    <p:sldId id="260" r:id="rId4"/>
    <p:sldId id="262" r:id="rId5"/>
    <p:sldId id="261" r:id="rId6"/>
    <p:sldId id="268" r:id="rId7"/>
    <p:sldId id="264" r:id="rId8"/>
    <p:sldId id="271" r:id="rId9"/>
    <p:sldId id="269" r:id="rId10"/>
    <p:sldId id="270" r:id="rId11"/>
    <p:sldId id="266" r:id="rId12"/>
    <p:sldId id="265" r:id="rId13"/>
    <p:sldId id="267" r:id="rId14"/>
    <p:sldId id="263" r:id="rId15"/>
    <p:sldId id="257"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FC5C5-9ED2-420E-9B02-F1640A846756}" type="datetimeFigureOut">
              <a:rPr lang="pt-BR" smtClean="0"/>
              <a:t>10/07/2022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F02CF-DC4B-46FD-A9CF-2E980E6E2585}" type="slidenum">
              <a:rPr lang="pt-BR" smtClean="0"/>
              <a:t>‹nº›</a:t>
            </a:fld>
            <a:endParaRPr lang="pt-BR"/>
          </a:p>
        </p:txBody>
      </p:sp>
    </p:spTree>
    <p:extLst>
      <p:ext uri="{BB962C8B-B14F-4D97-AF65-F5344CB8AC3E}">
        <p14:creationId xmlns:p14="http://schemas.microsoft.com/office/powerpoint/2010/main" val="5076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9550B6E-7828-B84E-8663-3B502425E470}" type="slidenum">
              <a:rPr lang="pt-BR" smtClean="0"/>
              <a:t>1</a:t>
            </a:fld>
            <a:endParaRPr lang="pt-BR" dirty="0"/>
          </a:p>
        </p:txBody>
      </p:sp>
    </p:spTree>
    <p:extLst>
      <p:ext uri="{BB962C8B-B14F-4D97-AF65-F5344CB8AC3E}">
        <p14:creationId xmlns:p14="http://schemas.microsoft.com/office/powerpoint/2010/main" val="5629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defTabSz="914276">
              <a:defRPr/>
            </a:pPr>
            <a:fld id="{19550B6E-7828-B84E-8663-3B502425E470}" type="slidenum">
              <a:rPr lang="pt-BR">
                <a:solidFill>
                  <a:prstClr val="black"/>
                </a:solidFill>
                <a:latin typeface="Calibri" panose="020F0502020204030204"/>
              </a:rPr>
              <a:pPr defTabSz="914276">
                <a:defRPr/>
              </a:pPr>
              <a:t>3</a:t>
            </a:fld>
            <a:endParaRPr lang="pt-BR" dirty="0">
              <a:solidFill>
                <a:prstClr val="black"/>
              </a:solidFill>
              <a:latin typeface="Calibri" panose="020F0502020204030204"/>
            </a:endParaRPr>
          </a:p>
        </p:txBody>
      </p:sp>
    </p:spTree>
    <p:extLst>
      <p:ext uri="{BB962C8B-B14F-4D97-AF65-F5344CB8AC3E}">
        <p14:creationId xmlns:p14="http://schemas.microsoft.com/office/powerpoint/2010/main" val="181549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AEE9346A-C856-4D8B-B421-CFF5AAEEA4D7}" type="datetimeFigureOut">
              <a:rPr lang="pt-BR" smtClean="0"/>
              <a:t>10/07/2022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339371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EE9346A-C856-4D8B-B421-CFF5AAEEA4D7}" type="datetimeFigureOut">
              <a:rPr lang="pt-BR" smtClean="0"/>
              <a:t>10/07/2022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4118143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EE9346A-C856-4D8B-B421-CFF5AAEEA4D7}" type="datetimeFigureOut">
              <a:rPr lang="pt-BR" smtClean="0"/>
              <a:t>10/07/2022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321368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EE9346A-C856-4D8B-B421-CFF5AAEEA4D7}" type="datetimeFigureOut">
              <a:rPr lang="pt-BR" smtClean="0"/>
              <a:t>10/07/2022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403697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AEE9346A-C856-4D8B-B421-CFF5AAEEA4D7}" type="datetimeFigureOut">
              <a:rPr lang="pt-BR" smtClean="0"/>
              <a:t>10/07/2022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217320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AEE9346A-C856-4D8B-B421-CFF5AAEEA4D7}" type="datetimeFigureOut">
              <a:rPr lang="pt-BR" smtClean="0"/>
              <a:t>10/07/2022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335153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AEE9346A-C856-4D8B-B421-CFF5AAEEA4D7}" type="datetimeFigureOut">
              <a:rPr lang="pt-BR" smtClean="0"/>
              <a:t>10/07/2022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227903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AEE9346A-C856-4D8B-B421-CFF5AAEEA4D7}" type="datetimeFigureOut">
              <a:rPr lang="pt-BR" smtClean="0"/>
              <a:t>10/07/2022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349663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EE9346A-C856-4D8B-B421-CFF5AAEEA4D7}" type="datetimeFigureOut">
              <a:rPr lang="pt-BR" smtClean="0"/>
              <a:t>10/07/2022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396682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AEE9346A-C856-4D8B-B421-CFF5AAEEA4D7}" type="datetimeFigureOut">
              <a:rPr lang="pt-BR" smtClean="0"/>
              <a:t>10/07/2022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370121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AEE9346A-C856-4D8B-B421-CFF5AAEEA4D7}" type="datetimeFigureOut">
              <a:rPr lang="pt-BR" smtClean="0"/>
              <a:t>10/07/2022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9B6B140-C4E6-4759-8215-B36D399EF31C}" type="slidenum">
              <a:rPr lang="pt-BR" smtClean="0"/>
              <a:t>‹nº›</a:t>
            </a:fld>
            <a:endParaRPr lang="pt-BR"/>
          </a:p>
        </p:txBody>
      </p:sp>
    </p:spTree>
    <p:extLst>
      <p:ext uri="{BB962C8B-B14F-4D97-AF65-F5344CB8AC3E}">
        <p14:creationId xmlns:p14="http://schemas.microsoft.com/office/powerpoint/2010/main" val="204781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9346A-C856-4D8B-B421-CFF5AAEEA4D7}" type="datetimeFigureOut">
              <a:rPr lang="pt-BR" smtClean="0"/>
              <a:t>10/07/2022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6B140-C4E6-4759-8215-B36D399EF31C}" type="slidenum">
              <a:rPr lang="pt-BR" smtClean="0"/>
              <a:t>‹nº›</a:t>
            </a:fld>
            <a:endParaRPr lang="pt-BR"/>
          </a:p>
        </p:txBody>
      </p:sp>
    </p:spTree>
    <p:extLst>
      <p:ext uri="{BB962C8B-B14F-4D97-AF65-F5344CB8AC3E}">
        <p14:creationId xmlns:p14="http://schemas.microsoft.com/office/powerpoint/2010/main" val="302447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ângulo Retângulo 2">
            <a:extLst>
              <a:ext uri="{FF2B5EF4-FFF2-40B4-BE49-F238E27FC236}">
                <a16:creationId xmlns:a16="http://schemas.microsoft.com/office/drawing/2014/main" id="{67F3CB9F-E218-E344-8CDB-972FDCB13B0B}"/>
              </a:ext>
            </a:extLst>
          </p:cNvPr>
          <p:cNvSpPr/>
          <p:nvPr/>
        </p:nvSpPr>
        <p:spPr>
          <a:xfrm rot="5400000">
            <a:off x="0" y="0"/>
            <a:ext cx="5486400" cy="548640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74D87B49-C4A7-5D4F-AAEF-47ECDC3DC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2656" y="4513760"/>
            <a:ext cx="2209800" cy="1575890"/>
          </a:xfrm>
          <a:prstGeom prst="rect">
            <a:avLst/>
          </a:prstGeom>
        </p:spPr>
      </p:pic>
      <p:sp>
        <p:nvSpPr>
          <p:cNvPr id="7" name="Triângulo Retângulo 6">
            <a:extLst>
              <a:ext uri="{FF2B5EF4-FFF2-40B4-BE49-F238E27FC236}">
                <a16:creationId xmlns:a16="http://schemas.microsoft.com/office/drawing/2014/main" id="{B955B9E6-AD43-CB46-AAF4-195E355BE3DF}"/>
              </a:ext>
            </a:extLst>
          </p:cNvPr>
          <p:cNvSpPr/>
          <p:nvPr/>
        </p:nvSpPr>
        <p:spPr>
          <a:xfrm rot="10800000">
            <a:off x="9115056" y="-28944"/>
            <a:ext cx="3076944" cy="3076944"/>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5" name="Imagem 4">
            <a:extLst>
              <a:ext uri="{FF2B5EF4-FFF2-40B4-BE49-F238E27FC236}">
                <a16:creationId xmlns:a16="http://schemas.microsoft.com/office/drawing/2014/main" id="{D4E11671-AAF7-434D-995B-7C2DD6EBBA5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8" name="CaixaDeTexto 7">
            <a:extLst>
              <a:ext uri="{FF2B5EF4-FFF2-40B4-BE49-F238E27FC236}">
                <a16:creationId xmlns:a16="http://schemas.microsoft.com/office/drawing/2014/main" id="{EC7B9D6D-53F9-4070-BC50-FAD71D18FE16}"/>
              </a:ext>
            </a:extLst>
          </p:cNvPr>
          <p:cNvSpPr txBox="1"/>
          <p:nvPr/>
        </p:nvSpPr>
        <p:spPr>
          <a:xfrm>
            <a:off x="522437" y="5111704"/>
            <a:ext cx="7485221"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800" b="1" spc="-150" dirty="0">
                <a:solidFill>
                  <a:srgbClr val="00A59A"/>
                </a:solidFill>
                <a:latin typeface="Calibri" panose="020F0502020204030204"/>
                <a:ea typeface="Gotham Rounded Book" charset="0"/>
                <a:cs typeface="Gotham Rounded Book" charset="0"/>
              </a:rPr>
              <a:t>Socialização - </a:t>
            </a:r>
            <a:r>
              <a:rPr kumimoji="0" lang="pt-BR" sz="28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Seminário Módulo V</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2800" b="1" spc="-150" dirty="0">
                <a:solidFill>
                  <a:srgbClr val="00A59A"/>
                </a:solidFill>
                <a:latin typeface="Calibri" panose="020F0502020204030204"/>
                <a:ea typeface="Gotham Rounded Book" charset="0"/>
                <a:cs typeface="Gotham Rounded Book" charset="0"/>
              </a:rPr>
              <a:t>Professor: Rodrigo </a:t>
            </a:r>
            <a:r>
              <a:rPr lang="pt-BR" sz="2800" b="1" spc="-150" dirty="0" err="1">
                <a:solidFill>
                  <a:srgbClr val="00A59A"/>
                </a:solidFill>
                <a:latin typeface="Calibri" panose="020F0502020204030204"/>
                <a:ea typeface="Gotham Rounded Book" charset="0"/>
                <a:cs typeface="Gotham Rounded Book" charset="0"/>
              </a:rPr>
              <a:t>Fiorin</a:t>
            </a:r>
            <a:endParaRPr lang="pt-BR" sz="2800" b="1" spc="-150" dirty="0">
              <a:solidFill>
                <a:srgbClr val="00A59A"/>
              </a:solidFill>
              <a:latin typeface="Calibri" panose="020F0502020204030204"/>
              <a:ea typeface="Gotham Rounded Book" charset="0"/>
              <a:cs typeface="Gotham Rounded Book"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8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Jefferson </a:t>
            </a:r>
            <a:r>
              <a:rPr kumimoji="0" lang="pt-BR" sz="2800" b="1" i="0" u="none" strike="noStrike" kern="1200" cap="none" spc="-150" normalizeH="0" baseline="0" noProof="0" dirty="0" err="1">
                <a:ln>
                  <a:noFill/>
                </a:ln>
                <a:solidFill>
                  <a:srgbClr val="00A59A"/>
                </a:solidFill>
                <a:effectLst/>
                <a:uLnTx/>
                <a:uFillTx/>
                <a:latin typeface="Calibri" panose="020F0502020204030204"/>
                <a:ea typeface="Gotham Rounded Book" charset="0"/>
                <a:cs typeface="Gotham Rounded Book" charset="0"/>
              </a:rPr>
              <a:t>Horbach</a:t>
            </a:r>
            <a:r>
              <a:rPr kumimoji="0" lang="pt-BR" sz="28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 de Campos Santana</a:t>
            </a:r>
          </a:p>
        </p:txBody>
      </p:sp>
    </p:spTree>
    <p:extLst>
      <p:ext uri="{BB962C8B-B14F-4D97-AF65-F5344CB8AC3E}">
        <p14:creationId xmlns:p14="http://schemas.microsoft.com/office/powerpoint/2010/main" val="72538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22938" y="1039585"/>
            <a:ext cx="6272487" cy="882029"/>
          </a:xfrm>
        </p:spPr>
        <p:txBody>
          <a:bodyPr>
            <a:noAutofit/>
          </a:bodyPr>
          <a:lstStyle/>
          <a:p>
            <a:r>
              <a:rPr lang="pt-BR" b="1" spc="-150" dirty="0">
                <a:solidFill>
                  <a:srgbClr val="00A59A"/>
                </a:solidFill>
              </a:rPr>
              <a:t>FUNDAMENTAÇÃO TEÓRICA</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1790490" y="2301714"/>
            <a:ext cx="8889347" cy="324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dirty="0"/>
              <a:t>Neste seminário foi solicitado a inclusão de alguma imagem.</a:t>
            </a:r>
          </a:p>
          <a:p>
            <a:pPr marL="0" indent="0">
              <a:buNone/>
            </a:pPr>
            <a:endParaRPr lang="pt-BR" i="1" dirty="0">
              <a:solidFill>
                <a:srgbClr val="FF0000"/>
              </a:solidFill>
            </a:endParaRPr>
          </a:p>
          <a:p>
            <a:pPr marL="0" indent="0">
              <a:buNone/>
            </a:pPr>
            <a:r>
              <a:rPr lang="pt-BR" dirty="0"/>
              <a:t>Insira aqui a imagem usada no trabalho.</a:t>
            </a:r>
          </a:p>
          <a:p>
            <a:pPr marL="0" indent="0">
              <a:buNone/>
            </a:pPr>
            <a:endParaRPr lang="pt-BR" dirty="0"/>
          </a:p>
          <a:p>
            <a:pPr marL="0" indent="0">
              <a:buNone/>
            </a:pPr>
            <a:r>
              <a:rPr lang="pt-BR" dirty="0"/>
              <a:t>Lembre-se o título e fonte da imagem e faça uma breve descrição da mesma.</a:t>
            </a:r>
          </a:p>
          <a:p>
            <a:pPr marL="0" indent="0">
              <a:buFont typeface="Arial" panose="020B0604020202020204" pitchFamily="34" charset="0"/>
              <a:buNone/>
            </a:pPr>
            <a:endParaRPr lang="pt-BR" i="1" dirty="0">
              <a:solidFill>
                <a:srgbClr val="FF0000"/>
              </a:solidFill>
            </a:endParaRPr>
          </a:p>
        </p:txBody>
      </p:sp>
    </p:spTree>
    <p:extLst>
      <p:ext uri="{BB962C8B-B14F-4D97-AF65-F5344CB8AC3E}">
        <p14:creationId xmlns:p14="http://schemas.microsoft.com/office/powerpoint/2010/main" val="3310707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249147" y="1252649"/>
            <a:ext cx="6272487" cy="882029"/>
          </a:xfrm>
        </p:spPr>
        <p:txBody>
          <a:bodyPr>
            <a:noAutofit/>
          </a:bodyPr>
          <a:lstStyle/>
          <a:p>
            <a:pPr algn="ctr"/>
            <a:r>
              <a:rPr lang="pt-BR" b="1" spc="-150" dirty="0">
                <a:solidFill>
                  <a:srgbClr val="00A59A"/>
                </a:solidFill>
              </a:rPr>
              <a:t>METODOLOGIA</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1479772" y="2990145"/>
            <a:ext cx="8889347" cy="324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dirty="0"/>
              <a:t>Descreva aqui de que forma você realizou sua pesquisa.</a:t>
            </a:r>
          </a:p>
          <a:p>
            <a:pPr marL="0" indent="0">
              <a:buFont typeface="Arial" panose="020B0604020202020204" pitchFamily="34" charset="0"/>
              <a:buNone/>
            </a:pPr>
            <a:endParaRPr lang="pt-BR" i="1" dirty="0">
              <a:solidFill>
                <a:srgbClr val="FF0000"/>
              </a:solidFill>
            </a:endParaRPr>
          </a:p>
        </p:txBody>
      </p:sp>
    </p:spTree>
    <p:extLst>
      <p:ext uri="{BB962C8B-B14F-4D97-AF65-F5344CB8AC3E}">
        <p14:creationId xmlns:p14="http://schemas.microsoft.com/office/powerpoint/2010/main" val="243409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05183" y="1409980"/>
            <a:ext cx="6272487" cy="882029"/>
          </a:xfrm>
        </p:spPr>
        <p:txBody>
          <a:bodyPr>
            <a:noAutofit/>
          </a:bodyPr>
          <a:lstStyle/>
          <a:p>
            <a:r>
              <a:rPr lang="pt-BR" b="1" spc="-150" dirty="0">
                <a:solidFill>
                  <a:srgbClr val="00A59A"/>
                </a:solidFill>
              </a:rPr>
              <a:t>RESULTADOS E DISCUSSÕES</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11" name="Espaço Reservado para Conteúdo 2">
            <a:extLst>
              <a:ext uri="{FF2B5EF4-FFF2-40B4-BE49-F238E27FC236}">
                <a16:creationId xmlns:a16="http://schemas.microsoft.com/office/drawing/2014/main" id="{0D53BD5F-7B50-4286-AEF1-D2EB465A85BF}"/>
              </a:ext>
            </a:extLst>
          </p:cNvPr>
          <p:cNvSpPr txBox="1">
            <a:spLocks/>
          </p:cNvSpPr>
          <p:nvPr/>
        </p:nvSpPr>
        <p:spPr>
          <a:xfrm>
            <a:off x="1790490" y="3089429"/>
            <a:ext cx="8889347" cy="2459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dirty="0"/>
              <a:t>Descreva aqui quais foram os resultados alcançados com sua pesquisa.</a:t>
            </a:r>
          </a:p>
          <a:p>
            <a:pPr marL="0" indent="0">
              <a:buFont typeface="Arial" panose="020B0604020202020204" pitchFamily="34" charset="0"/>
              <a:buNone/>
            </a:pPr>
            <a:endParaRPr lang="pt-BR" i="1" dirty="0">
              <a:solidFill>
                <a:srgbClr val="FF0000"/>
              </a:solidFill>
            </a:endParaRPr>
          </a:p>
        </p:txBody>
      </p:sp>
    </p:spTree>
    <p:extLst>
      <p:ext uri="{BB962C8B-B14F-4D97-AF65-F5344CB8AC3E}">
        <p14:creationId xmlns:p14="http://schemas.microsoft.com/office/powerpoint/2010/main" val="22150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1999643" y="1320149"/>
            <a:ext cx="6272487" cy="882029"/>
          </a:xfrm>
        </p:spPr>
        <p:txBody>
          <a:bodyPr>
            <a:noAutofit/>
          </a:bodyPr>
          <a:lstStyle/>
          <a:p>
            <a:pPr algn="ctr"/>
            <a:r>
              <a:rPr lang="pt-BR" b="1" spc="-150" dirty="0">
                <a:solidFill>
                  <a:srgbClr val="00A59A"/>
                </a:solidFill>
              </a:rPr>
              <a:t>CONCLUSÕES</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11" name="Espaço Reservado para Conteúdo 2">
            <a:extLst>
              <a:ext uri="{FF2B5EF4-FFF2-40B4-BE49-F238E27FC236}">
                <a16:creationId xmlns:a16="http://schemas.microsoft.com/office/drawing/2014/main" id="{0D53BD5F-7B50-4286-AEF1-D2EB465A85BF}"/>
              </a:ext>
            </a:extLst>
          </p:cNvPr>
          <p:cNvSpPr txBox="1">
            <a:spLocks/>
          </p:cNvSpPr>
          <p:nvPr/>
        </p:nvSpPr>
        <p:spPr>
          <a:xfrm>
            <a:off x="1559670" y="2778711"/>
            <a:ext cx="8889347" cy="2459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dirty="0"/>
              <a:t>Descreva aqui quais foram suas conclusões com a pesquisa.</a:t>
            </a:r>
          </a:p>
          <a:p>
            <a:pPr marL="0" indent="0">
              <a:buNone/>
            </a:pPr>
            <a:endParaRPr lang="pt-BR" dirty="0"/>
          </a:p>
          <a:p>
            <a:pPr marL="0" indent="0">
              <a:buNone/>
            </a:pPr>
            <a:r>
              <a:rPr lang="pt-BR" dirty="0">
                <a:highlight>
                  <a:srgbClr val="FFFF00"/>
                </a:highlight>
              </a:rPr>
              <a:t>Atenção acadêmico: </a:t>
            </a:r>
            <a:r>
              <a:rPr lang="pt-BR" dirty="0"/>
              <a:t>RESULTADOS E DISCUSSÕES não é a mesma coisa que CONCLUSÃO</a:t>
            </a:r>
          </a:p>
          <a:p>
            <a:pPr marL="0" indent="0">
              <a:buFont typeface="Arial" panose="020B0604020202020204" pitchFamily="34" charset="0"/>
              <a:buNone/>
            </a:pPr>
            <a:endParaRPr lang="pt-BR" i="1" dirty="0">
              <a:solidFill>
                <a:srgbClr val="FF0000"/>
              </a:solidFill>
            </a:endParaRPr>
          </a:p>
        </p:txBody>
      </p:sp>
    </p:spTree>
    <p:extLst>
      <p:ext uri="{BB962C8B-B14F-4D97-AF65-F5344CB8AC3E}">
        <p14:creationId xmlns:p14="http://schemas.microsoft.com/office/powerpoint/2010/main" val="556545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4095401" y="920562"/>
            <a:ext cx="3429545" cy="882029"/>
          </a:xfrm>
        </p:spPr>
        <p:txBody>
          <a:bodyPr>
            <a:noAutofit/>
          </a:bodyPr>
          <a:lstStyle/>
          <a:p>
            <a:r>
              <a:rPr lang="pt-BR" b="1" spc="-150" dirty="0">
                <a:solidFill>
                  <a:srgbClr val="00A59A"/>
                </a:solidFill>
              </a:rPr>
              <a:t>REFERÊNCIAS</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2009319" y="2342193"/>
            <a:ext cx="8031326" cy="17237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Liste aqui todas as REFERÊNCIAS utilizadas no seu trabalho</a:t>
            </a:r>
          </a:p>
          <a:p>
            <a:pPr marL="0" indent="0">
              <a:buFont typeface="Arial" panose="020B0604020202020204" pitchFamily="34" charset="0"/>
              <a:buNone/>
            </a:pPr>
            <a:endParaRPr lang="pt-BR" dirty="0"/>
          </a:p>
          <a:p>
            <a:pPr marL="0" indent="0">
              <a:buFont typeface="Arial" panose="020B0604020202020204" pitchFamily="34" charset="0"/>
              <a:buNone/>
            </a:pPr>
            <a:r>
              <a:rPr lang="pt-BR" dirty="0">
                <a:highlight>
                  <a:srgbClr val="FFFF00"/>
                </a:highlight>
              </a:rPr>
              <a:t>Lembre – se: </a:t>
            </a:r>
            <a:r>
              <a:rPr lang="pt-BR" dirty="0"/>
              <a:t>Elas devem estar em ordem alfabética</a:t>
            </a:r>
          </a:p>
          <a:p>
            <a:pPr marL="914400" lvl="2" indent="0">
              <a:buFont typeface="Arial" panose="020B0604020202020204" pitchFamily="34" charset="0"/>
              <a:buNone/>
            </a:pPr>
            <a:endParaRPr lang="pt-BR" i="1" dirty="0">
              <a:solidFill>
                <a:srgbClr val="FF0000"/>
              </a:solidFill>
            </a:endParaRPr>
          </a:p>
        </p:txBody>
      </p:sp>
    </p:spTree>
    <p:extLst>
      <p:ext uri="{BB962C8B-B14F-4D97-AF65-F5344CB8AC3E}">
        <p14:creationId xmlns:p14="http://schemas.microsoft.com/office/powerpoint/2010/main" val="89149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faca, mesa&#10;&#10;Descrição gerada automaticamente">
            <a:extLst>
              <a:ext uri="{FF2B5EF4-FFF2-40B4-BE49-F238E27FC236}">
                <a16:creationId xmlns:a16="http://schemas.microsoft.com/office/drawing/2014/main" id="{4903D00B-0340-447C-ADEF-533BC5D7211B}"/>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2395578" y="10"/>
            <a:ext cx="7552944" cy="6857990"/>
          </a:xfrm>
          <a:prstGeom prst="rect">
            <a:avLst/>
          </a:prstGeom>
          <a:effectLst/>
        </p:spPr>
      </p:pic>
      <p:sp>
        <p:nvSpPr>
          <p:cNvPr id="7" name="Retângulo 6">
            <a:extLst>
              <a:ext uri="{FF2B5EF4-FFF2-40B4-BE49-F238E27FC236}">
                <a16:creationId xmlns:a16="http://schemas.microsoft.com/office/drawing/2014/main" id="{60C56B90-4FD4-477F-AB25-1FCB8F39B60A}"/>
              </a:ext>
            </a:extLst>
          </p:cNvPr>
          <p:cNvSpPr/>
          <p:nvPr/>
        </p:nvSpPr>
        <p:spPr>
          <a:xfrm>
            <a:off x="0" y="-1"/>
            <a:ext cx="12192000" cy="6858001"/>
          </a:xfrm>
          <a:prstGeom prst="rect">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9AE4C830-2270-4994-8D6E-888BB0A19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350" y="2618412"/>
            <a:ext cx="2273300" cy="1621174"/>
          </a:xfrm>
          <a:prstGeom prst="rect">
            <a:avLst/>
          </a:prstGeom>
        </p:spPr>
      </p:pic>
    </p:spTree>
    <p:extLst>
      <p:ext uri="{BB962C8B-B14F-4D97-AF65-F5344CB8AC3E}">
        <p14:creationId xmlns:p14="http://schemas.microsoft.com/office/powerpoint/2010/main" val="2889147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riângulo Retângulo 10">
            <a:extLst>
              <a:ext uri="{FF2B5EF4-FFF2-40B4-BE49-F238E27FC236}">
                <a16:creationId xmlns:a16="http://schemas.microsoft.com/office/drawing/2014/main" id="{F2456AA8-81FB-4F14-B49B-03041EBE8575}"/>
              </a:ext>
            </a:extLst>
          </p:cNvPr>
          <p:cNvSpPr/>
          <p:nvPr/>
        </p:nvSpPr>
        <p:spPr>
          <a:xfrm rot="5400000">
            <a:off x="-353532" y="353532"/>
            <a:ext cx="3429000" cy="2721935"/>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p:cNvSpPr txBox="1"/>
          <p:nvPr/>
        </p:nvSpPr>
        <p:spPr>
          <a:xfrm>
            <a:off x="1686094" y="2515323"/>
            <a:ext cx="6672809" cy="43858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5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Ser a </a:t>
            </a:r>
            <a:r>
              <a:rPr kumimoji="0" lang="pt-BR" sz="15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melhor solução de educação </a:t>
            </a:r>
            <a:r>
              <a:rPr kumimoji="0" lang="pt-BR" sz="15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para a construção da sua própria história.</a:t>
            </a:r>
          </a:p>
        </p:txBody>
      </p:sp>
      <p:sp>
        <p:nvSpPr>
          <p:cNvPr id="8" name="CaixaDeTexto 7"/>
          <p:cNvSpPr txBox="1"/>
          <p:nvPr/>
        </p:nvSpPr>
        <p:spPr>
          <a:xfrm>
            <a:off x="1613839" y="4564277"/>
            <a:ext cx="6911806" cy="7848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5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Ser </a:t>
            </a:r>
            <a:r>
              <a:rPr kumimoji="0" lang="pt-BR" sz="15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líder </a:t>
            </a:r>
            <a:r>
              <a:rPr kumimoji="0" lang="pt-BR" sz="15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nas regiões onde atua</a:t>
            </a:r>
            <a:r>
              <a:rPr kumimoji="0" lang="pt-BR" sz="15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 referência </a:t>
            </a:r>
            <a:r>
              <a:rPr kumimoji="0" lang="pt-BR" sz="15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de ensino para a melhoria de vida dos nossos alunos, com </a:t>
            </a:r>
            <a:r>
              <a:rPr kumimoji="0" lang="pt-BR" sz="15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rentabilidade e reconhecimento </a:t>
            </a:r>
            <a:r>
              <a:rPr kumimoji="0" lang="pt-BR" sz="15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de todos os públicos.</a:t>
            </a:r>
          </a:p>
        </p:txBody>
      </p:sp>
      <p:sp>
        <p:nvSpPr>
          <p:cNvPr id="30" name="Triângulo Retângulo 29">
            <a:extLst>
              <a:ext uri="{FF2B5EF4-FFF2-40B4-BE49-F238E27FC236}">
                <a16:creationId xmlns:a16="http://schemas.microsoft.com/office/drawing/2014/main" id="{C10C7F1E-8887-D148-93BE-0DE2A0D2AA13}"/>
              </a:ext>
            </a:extLst>
          </p:cNvPr>
          <p:cNvSpPr/>
          <p:nvPr/>
        </p:nvSpPr>
        <p:spPr>
          <a:xfrm rot="5400000">
            <a:off x="1532553" y="2659854"/>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Triângulo Retângulo 31">
            <a:extLst>
              <a:ext uri="{FF2B5EF4-FFF2-40B4-BE49-F238E27FC236}">
                <a16:creationId xmlns:a16="http://schemas.microsoft.com/office/drawing/2014/main" id="{E871507D-778D-224D-B118-26B91995708A}"/>
              </a:ext>
            </a:extLst>
          </p:cNvPr>
          <p:cNvSpPr/>
          <p:nvPr/>
        </p:nvSpPr>
        <p:spPr>
          <a:xfrm rot="5400000">
            <a:off x="1532553" y="4701156"/>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CaixaDeTexto 27">
            <a:extLst>
              <a:ext uri="{FF2B5EF4-FFF2-40B4-BE49-F238E27FC236}">
                <a16:creationId xmlns:a16="http://schemas.microsoft.com/office/drawing/2014/main" id="{7921A93D-6588-2B4B-84D9-B80A26197C51}"/>
              </a:ext>
            </a:extLst>
          </p:cNvPr>
          <p:cNvSpPr txBox="1"/>
          <p:nvPr/>
        </p:nvSpPr>
        <p:spPr>
          <a:xfrm>
            <a:off x="1361209" y="1303131"/>
            <a:ext cx="477582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60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MISS</a:t>
            </a:r>
            <a:r>
              <a:rPr kumimoji="0" lang="en-US" sz="60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ÃO</a:t>
            </a:r>
            <a:endParaRPr kumimoji="0" lang="pt-BR" sz="36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endParaRPr>
          </a:p>
        </p:txBody>
      </p:sp>
      <p:sp>
        <p:nvSpPr>
          <p:cNvPr id="31" name="CaixaDeTexto 30">
            <a:extLst>
              <a:ext uri="{FF2B5EF4-FFF2-40B4-BE49-F238E27FC236}">
                <a16:creationId xmlns:a16="http://schemas.microsoft.com/office/drawing/2014/main" id="{12AFAE12-2569-5640-AE17-5AB6998CA3B4}"/>
              </a:ext>
            </a:extLst>
          </p:cNvPr>
          <p:cNvSpPr txBox="1"/>
          <p:nvPr/>
        </p:nvSpPr>
        <p:spPr>
          <a:xfrm>
            <a:off x="1361209" y="3321680"/>
            <a:ext cx="401275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60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VIS</a:t>
            </a:r>
            <a:r>
              <a:rPr kumimoji="0" lang="en-US" sz="60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ÃO</a:t>
            </a:r>
            <a:endParaRPr kumimoji="0" lang="pt-BR" sz="36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endParaRPr>
          </a:p>
        </p:txBody>
      </p:sp>
      <p:sp>
        <p:nvSpPr>
          <p:cNvPr id="13" name="Triângulo Retângulo 12">
            <a:extLst>
              <a:ext uri="{FF2B5EF4-FFF2-40B4-BE49-F238E27FC236}">
                <a16:creationId xmlns:a16="http://schemas.microsoft.com/office/drawing/2014/main" id="{0E56B86F-CE69-A74B-93F8-079D99297249}"/>
              </a:ext>
            </a:extLst>
          </p:cNvPr>
          <p:cNvSpPr/>
          <p:nvPr/>
        </p:nvSpPr>
        <p:spPr>
          <a:xfrm rot="10800000">
            <a:off x="9384685" y="-28945"/>
            <a:ext cx="2807313" cy="2807313"/>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5" name="Imagem 14">
            <a:extLst>
              <a:ext uri="{FF2B5EF4-FFF2-40B4-BE49-F238E27FC236}">
                <a16:creationId xmlns:a16="http://schemas.microsoft.com/office/drawing/2014/main" id="{2F0BE606-C591-0C4B-B6DC-03ACE6AB918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Tree>
    <p:extLst>
      <p:ext uri="{BB962C8B-B14F-4D97-AF65-F5344CB8AC3E}">
        <p14:creationId xmlns:p14="http://schemas.microsoft.com/office/powerpoint/2010/main" val="89571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iângulo Retângulo 9">
            <a:extLst>
              <a:ext uri="{FF2B5EF4-FFF2-40B4-BE49-F238E27FC236}">
                <a16:creationId xmlns:a16="http://schemas.microsoft.com/office/drawing/2014/main" id="{BB0A7C26-1773-7A48-BF92-E66301DAA59A}"/>
              </a:ext>
            </a:extLst>
          </p:cNvPr>
          <p:cNvSpPr/>
          <p:nvPr/>
        </p:nvSpPr>
        <p:spPr>
          <a:xfrm rot="10800000">
            <a:off x="9384685" y="-28945"/>
            <a:ext cx="2807313" cy="2807313"/>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riângulo Retângulo 11">
            <a:extLst>
              <a:ext uri="{FF2B5EF4-FFF2-40B4-BE49-F238E27FC236}">
                <a16:creationId xmlns:a16="http://schemas.microsoft.com/office/drawing/2014/main" id="{B770F941-C69D-5A4F-80BF-55C48FCBEB8C}"/>
              </a:ext>
            </a:extLst>
          </p:cNvPr>
          <p:cNvSpPr/>
          <p:nvPr/>
        </p:nvSpPr>
        <p:spPr>
          <a:xfrm rot="5400000">
            <a:off x="0" y="0"/>
            <a:ext cx="1925619" cy="1925619"/>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CaixaDeTexto 5"/>
          <p:cNvSpPr txBox="1"/>
          <p:nvPr/>
        </p:nvSpPr>
        <p:spPr>
          <a:xfrm>
            <a:off x="1275557" y="1252895"/>
            <a:ext cx="5542086"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60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VALORES</a:t>
            </a:r>
            <a:endParaRPr kumimoji="0" lang="pt-BR" sz="36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endParaRPr>
          </a:p>
        </p:txBody>
      </p:sp>
      <p:sp>
        <p:nvSpPr>
          <p:cNvPr id="2" name="CaixaDeTexto 1"/>
          <p:cNvSpPr txBox="1"/>
          <p:nvPr/>
        </p:nvSpPr>
        <p:spPr>
          <a:xfrm>
            <a:off x="1567184" y="2459036"/>
            <a:ext cx="7554974" cy="329058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Ética e Respeito:</a:t>
            </a: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 Respeitar as regras sempre, com transparência e respeito, é a base do nosso relacionamento com alunos, funcionários e parceiros.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Valorização do Conhecimento: </a:t>
            </a: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Não basta saber, é preciso saber fazer. Valorizamos o conhecimento como forma de inspirar e aproximar as pessoas.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Vocação para Ensinar:</a:t>
            </a: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 Nossos profissionais têm prazer em educar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e contribuir para o crescimento dos nossos alunos.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Atitude de Dono:</a:t>
            </a: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 Pensamos e agimos como donos do negócio.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Simplicidade e Colaboração:</a:t>
            </a: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 Trabalhamos juntos como um time, com diálogo aberto e direto.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Foco em Resultado e Meritocracia:</a:t>
            </a:r>
            <a:r>
              <a:rPr kumimoji="0" lang="pt-BR" sz="1400" b="0" i="0" u="none" strike="noStrike" kern="1200" cap="none" spc="0" normalizeH="0" baseline="0" noProof="0" dirty="0">
                <a:ln>
                  <a:noFill/>
                </a:ln>
                <a:solidFill>
                  <a:prstClr val="black"/>
                </a:solidFill>
                <a:effectLst/>
                <a:uLnTx/>
                <a:uFillTx/>
                <a:latin typeface="Calibri" panose="020F0502020204030204"/>
                <a:ea typeface="Gotham Rounded Book" charset="0"/>
                <a:cs typeface="Arial" panose="020B0604020202020204" pitchFamily="34" charset="0"/>
              </a:rPr>
              <a:t> Nossa equipe cresce por mérito através da superação de metas e dedicação de cada um.</a:t>
            </a:r>
          </a:p>
        </p:txBody>
      </p:sp>
      <p:sp>
        <p:nvSpPr>
          <p:cNvPr id="22" name="Triângulo Retângulo 21">
            <a:extLst>
              <a:ext uri="{FF2B5EF4-FFF2-40B4-BE49-F238E27FC236}">
                <a16:creationId xmlns:a16="http://schemas.microsoft.com/office/drawing/2014/main" id="{1D13CB11-5768-D041-BC1E-1E69F0EE32B8}"/>
              </a:ext>
            </a:extLst>
          </p:cNvPr>
          <p:cNvSpPr/>
          <p:nvPr/>
        </p:nvSpPr>
        <p:spPr>
          <a:xfrm rot="5400000">
            <a:off x="1400314" y="2611498"/>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riângulo Retângulo 23">
            <a:extLst>
              <a:ext uri="{FF2B5EF4-FFF2-40B4-BE49-F238E27FC236}">
                <a16:creationId xmlns:a16="http://schemas.microsoft.com/office/drawing/2014/main" id="{67D0544E-0A28-D844-918E-C2A807C083AA}"/>
              </a:ext>
            </a:extLst>
          </p:cNvPr>
          <p:cNvSpPr/>
          <p:nvPr/>
        </p:nvSpPr>
        <p:spPr>
          <a:xfrm rot="5400000">
            <a:off x="1400314" y="3246828"/>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riângulo Retângulo 24">
            <a:extLst>
              <a:ext uri="{FF2B5EF4-FFF2-40B4-BE49-F238E27FC236}">
                <a16:creationId xmlns:a16="http://schemas.microsoft.com/office/drawing/2014/main" id="{EA0894CD-648A-A84B-96D8-DC6A3157234F}"/>
              </a:ext>
            </a:extLst>
          </p:cNvPr>
          <p:cNvSpPr/>
          <p:nvPr/>
        </p:nvSpPr>
        <p:spPr>
          <a:xfrm rot="5400000">
            <a:off x="1400314" y="3894033"/>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riângulo Retângulo 25">
            <a:extLst>
              <a:ext uri="{FF2B5EF4-FFF2-40B4-BE49-F238E27FC236}">
                <a16:creationId xmlns:a16="http://schemas.microsoft.com/office/drawing/2014/main" id="{7AA8B203-74FB-CE4E-AA8F-80BD9963075F}"/>
              </a:ext>
            </a:extLst>
          </p:cNvPr>
          <p:cNvSpPr/>
          <p:nvPr/>
        </p:nvSpPr>
        <p:spPr>
          <a:xfrm rot="5400000">
            <a:off x="1400314" y="4523425"/>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Triângulo Retângulo 26">
            <a:extLst>
              <a:ext uri="{FF2B5EF4-FFF2-40B4-BE49-F238E27FC236}">
                <a16:creationId xmlns:a16="http://schemas.microsoft.com/office/drawing/2014/main" id="{10838B6E-6867-B04C-9F14-5B2663C15ADA}"/>
              </a:ext>
            </a:extLst>
          </p:cNvPr>
          <p:cNvSpPr/>
          <p:nvPr/>
        </p:nvSpPr>
        <p:spPr>
          <a:xfrm rot="5400000">
            <a:off x="1400314" y="4855934"/>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riângulo Retângulo 27">
            <a:extLst>
              <a:ext uri="{FF2B5EF4-FFF2-40B4-BE49-F238E27FC236}">
                <a16:creationId xmlns:a16="http://schemas.microsoft.com/office/drawing/2014/main" id="{BF6B04D8-2CE8-EC4A-935F-26856C9134B4}"/>
              </a:ext>
            </a:extLst>
          </p:cNvPr>
          <p:cNvSpPr/>
          <p:nvPr/>
        </p:nvSpPr>
        <p:spPr>
          <a:xfrm rot="5400000">
            <a:off x="1400314" y="5176568"/>
            <a:ext cx="166870" cy="166870"/>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9" name="Imagem 28">
            <a:extLst>
              <a:ext uri="{FF2B5EF4-FFF2-40B4-BE49-F238E27FC236}">
                <a16:creationId xmlns:a16="http://schemas.microsoft.com/office/drawing/2014/main" id="{A1524051-2446-B14E-9208-7E3F3212D8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13" name="Triângulo Retângulo 12">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46820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774103" y="2968303"/>
            <a:ext cx="10515600" cy="1165941"/>
          </a:xfrm>
        </p:spPr>
        <p:txBody>
          <a:bodyPr>
            <a:noAutofit/>
          </a:bodyPr>
          <a:lstStyle/>
          <a:p>
            <a:r>
              <a:rPr lang="pt-BR" sz="4800" b="1" spc="-150" dirty="0">
                <a:solidFill>
                  <a:srgbClr val="00A59A"/>
                </a:solidFill>
              </a:rPr>
              <a:t>   IMPLEMENTAÇÃO DE APLICAÇÕES WEB</a:t>
            </a:r>
            <a:br>
              <a:rPr lang="pt-BR" sz="4000" b="1" spc="-150" dirty="0">
                <a:solidFill>
                  <a:srgbClr val="00A59A"/>
                </a:solidFill>
              </a:rPr>
            </a:br>
            <a:br>
              <a:rPr lang="pt-BR" sz="4000" b="1" spc="-150" dirty="0"/>
            </a:br>
            <a:r>
              <a:rPr lang="pt-BR" sz="4000" b="1" spc="-150" dirty="0"/>
              <a:t>    </a:t>
            </a:r>
            <a:r>
              <a:rPr lang="pt-BR" b="1" spc="-150" dirty="0">
                <a:solidFill>
                  <a:srgbClr val="FF0000"/>
                </a:solidFill>
              </a:rPr>
              <a:t>DESENVOLVIMENTO DE UMA APLICAÇÃO WEB: </a:t>
            </a:r>
            <a:r>
              <a:rPr lang="pt-BR" sz="4000" b="1" spc="-150" dirty="0">
                <a:solidFill>
                  <a:srgbClr val="FF0000"/>
                </a:solidFill>
              </a:rPr>
              <a:t>		     </a:t>
            </a:r>
            <a:r>
              <a:rPr lang="pt-BR" sz="4800" b="1" spc="-150" dirty="0">
                <a:solidFill>
                  <a:srgbClr val="FF0000"/>
                </a:solidFill>
              </a:rPr>
              <a:t>AGENDA TELEFÔNICA</a:t>
            </a:r>
            <a:endParaRPr lang="pt-BR" sz="4800" b="1" dirty="0">
              <a:solidFill>
                <a:srgbClr val="FF0000"/>
              </a:solidFill>
              <a:cs typeface="Times New Roman" panose="02020603050405020304" pitchFamily="18" charset="0"/>
            </a:endParaRPr>
          </a:p>
        </p:txBody>
      </p:sp>
    </p:spTree>
    <p:extLst>
      <p:ext uri="{BB962C8B-B14F-4D97-AF65-F5344CB8AC3E}">
        <p14:creationId xmlns:p14="http://schemas.microsoft.com/office/powerpoint/2010/main" val="312814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4318688" y="1320149"/>
            <a:ext cx="3429545" cy="882029"/>
          </a:xfrm>
        </p:spPr>
        <p:txBody>
          <a:bodyPr>
            <a:noAutofit/>
          </a:bodyPr>
          <a:lstStyle/>
          <a:p>
            <a:r>
              <a:rPr lang="pt-BR" sz="4800" b="1" spc="-150" dirty="0">
                <a:solidFill>
                  <a:srgbClr val="00A59A"/>
                </a:solidFill>
              </a:rPr>
              <a:t>RESUMO</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1177931" y="2623789"/>
            <a:ext cx="9501908" cy="197476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pt-BR" sz="5100" dirty="0"/>
              <a:t>A Agenda Telefônica Web, é um índice (</a:t>
            </a:r>
            <a:r>
              <a:rPr lang="pt-BR" sz="5100" i="1" dirty="0"/>
              <a:t>on-line</a:t>
            </a:r>
            <a:r>
              <a:rPr lang="pt-BR" sz="5100" dirty="0"/>
              <a:t>) onde usuários são capazes de inserir, alterar, deletar e exibir contatos gravados na base de dados e ao final caso deseje, os contatos serão disponibilizado em formato PDF.</a:t>
            </a:r>
          </a:p>
          <a:p>
            <a:pPr marL="914400" lvl="2" indent="0">
              <a:buFont typeface="Arial" panose="020B0604020202020204" pitchFamily="34" charset="0"/>
              <a:buNone/>
            </a:pPr>
            <a:endParaRPr lang="pt-BR" i="1" dirty="0">
              <a:solidFill>
                <a:srgbClr val="FF0000"/>
              </a:solidFill>
            </a:endParaRPr>
          </a:p>
        </p:txBody>
      </p:sp>
    </p:spTree>
    <p:extLst>
      <p:ext uri="{BB962C8B-B14F-4D97-AF65-F5344CB8AC3E}">
        <p14:creationId xmlns:p14="http://schemas.microsoft.com/office/powerpoint/2010/main" val="212758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4052358" y="1073718"/>
            <a:ext cx="3429545" cy="882029"/>
          </a:xfrm>
        </p:spPr>
        <p:txBody>
          <a:bodyPr>
            <a:noAutofit/>
          </a:bodyPr>
          <a:lstStyle/>
          <a:p>
            <a:r>
              <a:rPr lang="pt-BR" b="1" spc="-150" dirty="0">
                <a:solidFill>
                  <a:srgbClr val="00A59A"/>
                </a:solidFill>
              </a:rPr>
              <a:t>INTRODUÇÃO</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1696718" y="2556769"/>
            <a:ext cx="7678101" cy="2894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sz="2400" dirty="0"/>
              <a:t>	A aplicação web diz respeito a uma solução que é executada diretamente no browser (ou navegador), não sendo preciso realizar uma instalação na máquina do usuário. Pode-se, também, utilizar como definição “</a:t>
            </a:r>
            <a:r>
              <a:rPr lang="pt-BR" sz="2400" b="1" dirty="0"/>
              <a:t>tudo aquilo que é processado em um servidor terceiro</a:t>
            </a:r>
            <a:r>
              <a:rPr lang="pt-BR" sz="2400" dirty="0"/>
              <a:t>”. As plataformas de e-commerce e redes sociais são alguns dos exemplos que se enquadram nesse perfil.</a:t>
            </a:r>
          </a:p>
          <a:p>
            <a:pPr marL="0" indent="0" algn="just">
              <a:buNone/>
            </a:pPr>
            <a:endParaRPr lang="pt-BR" sz="2200" dirty="0"/>
          </a:p>
          <a:p>
            <a:pPr marL="0" indent="0" algn="just">
              <a:buNone/>
            </a:pPr>
            <a:endParaRPr lang="pt-BR" sz="2200" i="1" dirty="0">
              <a:solidFill>
                <a:srgbClr val="FF0000"/>
              </a:solidFill>
            </a:endParaRPr>
          </a:p>
          <a:p>
            <a:pPr marL="0" indent="0" algn="just">
              <a:buNone/>
            </a:pPr>
            <a:endParaRPr lang="pt-BR" sz="2200" i="1" dirty="0">
              <a:solidFill>
                <a:srgbClr val="FF0000"/>
              </a:solidFill>
            </a:endParaRPr>
          </a:p>
          <a:p>
            <a:pPr marL="914400" lvl="2" indent="0" algn="ctr">
              <a:buFont typeface="Arial" panose="020B0604020202020204" pitchFamily="34" charset="0"/>
              <a:buNone/>
            </a:pPr>
            <a:endParaRPr lang="pt-BR" i="1" dirty="0">
              <a:solidFill>
                <a:srgbClr val="FF0000"/>
              </a:solidFill>
            </a:endParaRPr>
          </a:p>
        </p:txBody>
      </p:sp>
    </p:spTree>
    <p:extLst>
      <p:ext uri="{BB962C8B-B14F-4D97-AF65-F5344CB8AC3E}">
        <p14:creationId xmlns:p14="http://schemas.microsoft.com/office/powerpoint/2010/main" val="381227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22938" y="1039585"/>
            <a:ext cx="6272487" cy="882029"/>
          </a:xfrm>
        </p:spPr>
        <p:txBody>
          <a:bodyPr>
            <a:noAutofit/>
          </a:bodyPr>
          <a:lstStyle/>
          <a:p>
            <a:r>
              <a:rPr lang="pt-BR" b="1" spc="-150" dirty="0">
                <a:solidFill>
                  <a:srgbClr val="00A59A"/>
                </a:solidFill>
              </a:rPr>
              <a:t>FUNDAMENTAÇÃO TEÓRICA</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1790490" y="2301714"/>
            <a:ext cx="8392197" cy="393040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a:t>	</a:t>
            </a:r>
            <a:r>
              <a:rPr lang="pt-BR" sz="3300" dirty="0"/>
              <a:t>Atualmente a Web não é apenas um ambiente de páginas de marketing, notícias e bate-papo. Ela é o ambiente de sistemas corporativos, educacionais, plataformas de finanças, redes sociais entre outras. </a:t>
            </a:r>
          </a:p>
          <a:p>
            <a:pPr marL="0" indent="0" algn="just">
              <a:buNone/>
            </a:pPr>
            <a:endParaRPr lang="pt-BR" sz="3300" dirty="0"/>
          </a:p>
          <a:p>
            <a:pPr marL="0" indent="0" algn="just">
              <a:buNone/>
            </a:pPr>
            <a:r>
              <a:rPr lang="pt-BR" sz="3300" dirty="0"/>
              <a:t>	Uma aplicação web é caracterizada por construir seu conteúdo dinâmico, disponibilizando uso de um banco de dados, a partir da interação dos usuários com páginas, deve possuir alguns aspectos incorporados de modo que possa ser acessado de forma remota e segura por um navegador.</a:t>
            </a:r>
          </a:p>
          <a:p>
            <a:pPr marL="0" indent="0" algn="just">
              <a:buNone/>
            </a:pPr>
            <a:endParaRPr lang="pt-BR" dirty="0"/>
          </a:p>
          <a:p>
            <a:pPr marL="0" indent="0" algn="just">
              <a:buNone/>
            </a:pPr>
            <a:r>
              <a:rPr lang="pt-BR" dirty="0"/>
              <a:t>	</a:t>
            </a:r>
          </a:p>
          <a:p>
            <a:pPr marL="0" indent="0">
              <a:buNone/>
            </a:pPr>
            <a:endParaRPr lang="pt-BR" dirty="0"/>
          </a:p>
          <a:p>
            <a:pPr marL="0" indent="0">
              <a:buNone/>
            </a:pPr>
            <a:endParaRPr lang="pt-BR" dirty="0"/>
          </a:p>
          <a:p>
            <a:pPr marL="0" indent="0">
              <a:buNone/>
            </a:pPr>
            <a:endParaRPr lang="pt-BR" i="1" dirty="0">
              <a:solidFill>
                <a:srgbClr val="FF0000"/>
              </a:solidFill>
            </a:endParaRPr>
          </a:p>
          <a:p>
            <a:pPr marL="0" indent="0">
              <a:buNone/>
            </a:pPr>
            <a:endParaRPr lang="pt-BR" i="1" dirty="0">
              <a:solidFill>
                <a:srgbClr val="FF0000"/>
              </a:solidFill>
            </a:endParaRPr>
          </a:p>
        </p:txBody>
      </p:sp>
    </p:spTree>
    <p:extLst>
      <p:ext uri="{BB962C8B-B14F-4D97-AF65-F5344CB8AC3E}">
        <p14:creationId xmlns:p14="http://schemas.microsoft.com/office/powerpoint/2010/main" val="243827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22938" y="1039585"/>
            <a:ext cx="6272487" cy="882029"/>
          </a:xfrm>
        </p:spPr>
        <p:txBody>
          <a:bodyPr>
            <a:noAutofit/>
          </a:bodyPr>
          <a:lstStyle/>
          <a:p>
            <a:r>
              <a:rPr lang="pt-BR" b="1" spc="-150" dirty="0">
                <a:solidFill>
                  <a:srgbClr val="00A59A"/>
                </a:solidFill>
              </a:rPr>
              <a:t>FUNDAMENTAÇÃO TEÓRICA</a:t>
            </a:r>
            <a:br>
              <a:rPr lang="pt-BR" sz="4800" spc="-150" dirty="0"/>
            </a:br>
            <a:r>
              <a:rPr lang="pt-BR" sz="4800" spc="-150" dirty="0"/>
              <a:t> </a:t>
            </a:r>
            <a:endParaRPr lang="pt-BR" sz="4800" dirty="0">
              <a:solidFill>
                <a:srgbClr val="FF0000"/>
              </a:solidFill>
              <a:cs typeface="Times New Roman" panose="02020603050405020304" pitchFamily="18" charset="0"/>
            </a:endParaRPr>
          </a:p>
        </p:txBody>
      </p:sp>
      <p:sp>
        <p:nvSpPr>
          <p:cNvPr id="9" name="Espaço Reservado para Conteúdo 2">
            <a:extLst>
              <a:ext uri="{FF2B5EF4-FFF2-40B4-BE49-F238E27FC236}">
                <a16:creationId xmlns:a16="http://schemas.microsoft.com/office/drawing/2014/main" id="{33E7F6DD-3A0B-4168-B328-09BB85445F52}"/>
              </a:ext>
            </a:extLst>
          </p:cNvPr>
          <p:cNvSpPr txBox="1">
            <a:spLocks/>
          </p:cNvSpPr>
          <p:nvPr/>
        </p:nvSpPr>
        <p:spPr>
          <a:xfrm>
            <a:off x="1399873" y="2497022"/>
            <a:ext cx="9166549" cy="2563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a:t>A partir das ideias de </a:t>
            </a:r>
            <a:r>
              <a:rPr lang="pt-BR" b="1" dirty="0"/>
              <a:t>Tim Berners-Lee </a:t>
            </a:r>
            <a:r>
              <a:rPr lang="pt-BR" dirty="0"/>
              <a:t>surgiu o conceito de hipertexto, que introduziu uma nova forma de organização da informação. Ele possibilita percorrer partes do documento(e outros documentos)por meio de ligações ou palavras que aparecem em destaque no texto, chamadas de hiperlinks ou links.</a:t>
            </a:r>
            <a:endParaRPr lang="pt-BR" i="1" dirty="0">
              <a:solidFill>
                <a:srgbClr val="FF0000"/>
              </a:solidFill>
            </a:endParaRPr>
          </a:p>
          <a:p>
            <a:pPr marL="0" indent="0">
              <a:buNone/>
            </a:pPr>
            <a:endParaRPr lang="pt-BR" i="1" dirty="0">
              <a:solidFill>
                <a:srgbClr val="FF0000"/>
              </a:solidFill>
            </a:endParaRPr>
          </a:p>
        </p:txBody>
      </p:sp>
    </p:spTree>
    <p:extLst>
      <p:ext uri="{BB962C8B-B14F-4D97-AF65-F5344CB8AC3E}">
        <p14:creationId xmlns:p14="http://schemas.microsoft.com/office/powerpoint/2010/main" val="38162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iângulo Retângulo 6">
            <a:extLst>
              <a:ext uri="{FF2B5EF4-FFF2-40B4-BE49-F238E27FC236}">
                <a16:creationId xmlns:a16="http://schemas.microsoft.com/office/drawing/2014/main" id="{E91FBA29-6A5D-4B63-8EAE-E67F2BE93115}"/>
              </a:ext>
            </a:extLst>
          </p:cNvPr>
          <p:cNvSpPr/>
          <p:nvPr/>
        </p:nvSpPr>
        <p:spPr>
          <a:xfrm rot="5400000">
            <a:off x="-374088" y="374089"/>
            <a:ext cx="3246828" cy="2498650"/>
          </a:xfrm>
          <a:prstGeom prst="rtTriangle">
            <a:avLst/>
          </a:prstGeom>
          <a:solidFill>
            <a:srgbClr val="00A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Triângulo Retângulo 3">
            <a:extLst>
              <a:ext uri="{FF2B5EF4-FFF2-40B4-BE49-F238E27FC236}">
                <a16:creationId xmlns:a16="http://schemas.microsoft.com/office/drawing/2014/main" id="{FE42CA98-599B-48A2-B4C2-189356116D83}"/>
              </a:ext>
            </a:extLst>
          </p:cNvPr>
          <p:cNvSpPr/>
          <p:nvPr/>
        </p:nvSpPr>
        <p:spPr>
          <a:xfrm rot="10800000">
            <a:off x="8272130" y="-28946"/>
            <a:ext cx="3919868" cy="3580219"/>
          </a:xfrm>
          <a:prstGeom prst="rtTriangle">
            <a:avLst/>
          </a:prstGeom>
          <a:solidFill>
            <a:srgbClr val="FFD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Imagem 4">
            <a:extLst>
              <a:ext uri="{FF2B5EF4-FFF2-40B4-BE49-F238E27FC236}">
                <a16:creationId xmlns:a16="http://schemas.microsoft.com/office/drawing/2014/main" id="{520452A5-0397-4936-9757-0E948FB2CB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957039" y="613457"/>
            <a:ext cx="665328" cy="307105"/>
          </a:xfrm>
          <a:prstGeom prst="rect">
            <a:avLst/>
          </a:prstGeom>
        </p:spPr>
      </p:pic>
      <p:sp>
        <p:nvSpPr>
          <p:cNvPr id="2" name="Título 1">
            <a:extLst>
              <a:ext uri="{FF2B5EF4-FFF2-40B4-BE49-F238E27FC236}">
                <a16:creationId xmlns:a16="http://schemas.microsoft.com/office/drawing/2014/main" id="{DA11C6E3-8A76-44F9-A34F-8195030CB5BB}"/>
              </a:ext>
            </a:extLst>
          </p:cNvPr>
          <p:cNvSpPr>
            <a:spLocks noGrp="1"/>
          </p:cNvSpPr>
          <p:nvPr>
            <p:ph type="title"/>
          </p:nvPr>
        </p:nvSpPr>
        <p:spPr>
          <a:xfrm>
            <a:off x="2622938" y="1039585"/>
            <a:ext cx="6272487" cy="882029"/>
          </a:xfrm>
        </p:spPr>
        <p:txBody>
          <a:bodyPr>
            <a:noAutofit/>
          </a:bodyPr>
          <a:lstStyle/>
          <a:p>
            <a:r>
              <a:rPr lang="pt-BR" b="1" spc="-150" dirty="0">
                <a:solidFill>
                  <a:srgbClr val="00A59A"/>
                </a:solidFill>
              </a:rPr>
              <a:t>FUNDAMENTAÇÃO TEÓRICA</a:t>
            </a:r>
            <a:br>
              <a:rPr lang="pt-BR" sz="4800" spc="-150" dirty="0"/>
            </a:br>
            <a:r>
              <a:rPr lang="pt-BR" sz="4800" spc="-150" dirty="0"/>
              <a:t> </a:t>
            </a:r>
            <a:endParaRPr lang="pt-BR" sz="4800" dirty="0">
              <a:solidFill>
                <a:srgbClr val="FF0000"/>
              </a:solidFill>
              <a:cs typeface="Times New Roman" panose="02020603050405020304" pitchFamily="18" charset="0"/>
            </a:endParaRPr>
          </a:p>
        </p:txBody>
      </p:sp>
      <p:pic>
        <p:nvPicPr>
          <p:cNvPr id="6" name="Imagem 5">
            <a:extLst>
              <a:ext uri="{FF2B5EF4-FFF2-40B4-BE49-F238E27FC236}">
                <a16:creationId xmlns:a16="http://schemas.microsoft.com/office/drawing/2014/main" id="{BBADCB44-E7F5-22EB-F142-309A21F524D9}"/>
              </a:ext>
            </a:extLst>
          </p:cNvPr>
          <p:cNvPicPr>
            <a:picLocks noChangeAspect="1"/>
          </p:cNvPicPr>
          <p:nvPr/>
        </p:nvPicPr>
        <p:blipFill>
          <a:blip r:embed="rId3"/>
          <a:stretch>
            <a:fillRect/>
          </a:stretch>
        </p:blipFill>
        <p:spPr>
          <a:xfrm>
            <a:off x="2172588" y="1651055"/>
            <a:ext cx="8258674" cy="4363888"/>
          </a:xfrm>
          <a:prstGeom prst="rect">
            <a:avLst/>
          </a:prstGeom>
        </p:spPr>
      </p:pic>
      <p:sp>
        <p:nvSpPr>
          <p:cNvPr id="10" name="CaixaDeTexto 9">
            <a:extLst>
              <a:ext uri="{FF2B5EF4-FFF2-40B4-BE49-F238E27FC236}">
                <a16:creationId xmlns:a16="http://schemas.microsoft.com/office/drawing/2014/main" id="{BEBE45D3-AF36-0C2B-133D-C6BEE46892C7}"/>
              </a:ext>
            </a:extLst>
          </p:cNvPr>
          <p:cNvSpPr txBox="1"/>
          <p:nvPr/>
        </p:nvSpPr>
        <p:spPr>
          <a:xfrm>
            <a:off x="756822" y="6014943"/>
            <a:ext cx="4356716" cy="523220"/>
          </a:xfrm>
          <a:prstGeom prst="rect">
            <a:avLst/>
          </a:prstGeom>
          <a:noFill/>
        </p:spPr>
        <p:txBody>
          <a:bodyPr wrap="square">
            <a:spAutoFit/>
          </a:bodyPr>
          <a:lstStyle/>
          <a:p>
            <a:r>
              <a:rPr kumimoji="0" lang="pt-BR" sz="2800" b="1" i="0" u="none" strike="noStrike" kern="1200" cap="none" spc="-150" normalizeH="0" baseline="0" noProof="0" dirty="0">
                <a:ln>
                  <a:noFill/>
                </a:ln>
                <a:solidFill>
                  <a:srgbClr val="00A59A"/>
                </a:solidFill>
                <a:effectLst/>
                <a:uLnTx/>
                <a:uFillTx/>
                <a:latin typeface="Calibri" panose="020F0502020204030204"/>
                <a:ea typeface="Gotham Rounded Book" charset="0"/>
                <a:cs typeface="Gotham Rounded Book" charset="0"/>
              </a:rPr>
              <a:t>Tela de listagem dos contatos</a:t>
            </a:r>
            <a:endParaRPr lang="pt-BR" sz="2800" dirty="0"/>
          </a:p>
        </p:txBody>
      </p:sp>
    </p:spTree>
    <p:extLst>
      <p:ext uri="{BB962C8B-B14F-4D97-AF65-F5344CB8AC3E}">
        <p14:creationId xmlns:p14="http://schemas.microsoft.com/office/powerpoint/2010/main" val="282681072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588</Words>
  <Application>Microsoft Office PowerPoint</Application>
  <PresentationFormat>Widescreen</PresentationFormat>
  <Paragraphs>54</Paragraphs>
  <Slides>15</Slides>
  <Notes>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15</vt:i4>
      </vt:variant>
    </vt:vector>
  </HeadingPairs>
  <TitlesOfParts>
    <vt:vector size="19" baseType="lpstr">
      <vt:lpstr>Arial</vt:lpstr>
      <vt:lpstr>Calibri</vt:lpstr>
      <vt:lpstr>Calibri Light</vt:lpstr>
      <vt:lpstr>Tema do Office</vt:lpstr>
      <vt:lpstr>Apresentação do PowerPoint</vt:lpstr>
      <vt:lpstr>Apresentação do PowerPoint</vt:lpstr>
      <vt:lpstr>Apresentação do PowerPoint</vt:lpstr>
      <vt:lpstr>   IMPLEMENTAÇÃO DE APLICAÇÕES WEB      DESENVOLVIMENTO DE UMA APLICAÇÃO WEB:        AGENDA TELEFÔNICA</vt:lpstr>
      <vt:lpstr>RESUMO  </vt:lpstr>
      <vt:lpstr>INTRODUÇÃO  </vt:lpstr>
      <vt:lpstr>FUNDAMENTAÇÃO TEÓRICA  </vt:lpstr>
      <vt:lpstr>FUNDAMENTAÇÃO TEÓRICA  </vt:lpstr>
      <vt:lpstr>FUNDAMENTAÇÃO TEÓRICA  </vt:lpstr>
      <vt:lpstr>FUNDAMENTAÇÃO TEÓRICA  </vt:lpstr>
      <vt:lpstr>METODOLOGIA  </vt:lpstr>
      <vt:lpstr>RESULTADOS E DISCUSSÕES  </vt:lpstr>
      <vt:lpstr>CONCLUSÕES  </vt:lpstr>
      <vt:lpstr>REFERÊNCIAS  </vt:lpstr>
      <vt:lpstr>Apresentação do PowerPoint</vt:lpstr>
    </vt:vector>
  </TitlesOfParts>
  <Company>Grupo UNIASSELVI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Cláudia Rodrigues De Melo Schneider</dc:creator>
  <cp:lastModifiedBy>Jefferson Santana</cp:lastModifiedBy>
  <cp:revision>24</cp:revision>
  <dcterms:created xsi:type="dcterms:W3CDTF">2020-02-19T16:58:33Z</dcterms:created>
  <dcterms:modified xsi:type="dcterms:W3CDTF">2022-07-11T01:21:19Z</dcterms:modified>
</cp:coreProperties>
</file>