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1" r:id="rId4"/>
    <p:sldId id="270" r:id="rId5"/>
    <p:sldId id="271" r:id="rId6"/>
    <p:sldId id="268" r:id="rId7"/>
    <p:sldId id="269" r:id="rId8"/>
    <p:sldId id="272" r:id="rId9"/>
    <p:sldId id="264" r:id="rId10"/>
    <p:sldId id="267" r:id="rId11"/>
    <p:sldId id="266" r:id="rId12"/>
    <p:sldId id="265" r:id="rId13"/>
    <p:sldId id="263" r:id="rId14"/>
    <p:sldId id="25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FC5C5-9ED2-420E-9B02-F1640A846756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02CF-DC4B-46FD-A9CF-2E980E6E25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2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0B6E-7828-B84E-8663-3B502425E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1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3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346A-C856-4D8B-B421-CFF5AAEEA4D7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67F3CB9F-E218-E344-8CDB-972FDCB13B0B}"/>
              </a:ext>
            </a:extLst>
          </p:cNvPr>
          <p:cNvSpPr/>
          <p:nvPr/>
        </p:nvSpPr>
        <p:spPr>
          <a:xfrm rot="5400000">
            <a:off x="0" y="0"/>
            <a:ext cx="5486400" cy="548640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D87B49-C4A7-5D4F-AAEF-47ECDC3D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56" y="4513760"/>
            <a:ext cx="2209800" cy="1575890"/>
          </a:xfrm>
          <a:prstGeom prst="rect">
            <a:avLst/>
          </a:prstGeom>
        </p:spPr>
      </p:pic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B955B9E6-AD43-CB46-AAF4-195E355BE3DF}"/>
              </a:ext>
            </a:extLst>
          </p:cNvPr>
          <p:cNvSpPr/>
          <p:nvPr/>
        </p:nvSpPr>
        <p:spPr>
          <a:xfrm rot="10800000">
            <a:off x="9115056" y="-28944"/>
            <a:ext cx="3076944" cy="307694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11671-AAF7-434D-995B-7C2DD6EBBA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B9D6D-53F9-4070-BC50-FAD71D18FE16}"/>
              </a:ext>
            </a:extLst>
          </p:cNvPr>
          <p:cNvSpPr txBox="1"/>
          <p:nvPr/>
        </p:nvSpPr>
        <p:spPr>
          <a:xfrm>
            <a:off x="522437" y="5111704"/>
            <a:ext cx="7485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Socialização - </a:t>
            </a: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Seminário Módulo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Nome do Tutor: Rodrigo </a:t>
            </a:r>
            <a:r>
              <a:rPr lang="pt-BR" sz="2800" b="1" spc="-150" dirty="0" err="1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Fiorin</a:t>
            </a:r>
            <a:endParaRPr lang="pt-BR" sz="2800" b="1" spc="-150" dirty="0">
              <a:solidFill>
                <a:srgbClr val="00A59A"/>
              </a:solidFill>
              <a:latin typeface="Calibri" panose="020F0502020204030204"/>
              <a:ea typeface="Gotham Rounded Book" charset="0"/>
              <a:cs typeface="Gotham Rounded Book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Nome do aluno: </a:t>
            </a: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Jefferson </a:t>
            </a:r>
            <a:r>
              <a:rPr lang="pt-BR" sz="2800" b="1" spc="-150" dirty="0" err="1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Horbach</a:t>
            </a: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 de Campos Santana</a:t>
            </a: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38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38" y="850112"/>
            <a:ext cx="6640332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VANTAGENS E DESVANTAGENS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756E542-68AC-03C5-E3B8-E9FBD28636C1}"/>
              </a:ext>
            </a:extLst>
          </p:cNvPr>
          <p:cNvSpPr txBox="1">
            <a:spLocks/>
          </p:cNvSpPr>
          <p:nvPr/>
        </p:nvSpPr>
        <p:spPr>
          <a:xfrm>
            <a:off x="1651326" y="1927859"/>
            <a:ext cx="8889347" cy="3246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7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Possibilidade de acesso aos dados e aplicações de qualquer lugar, trazendo assim mobilidade e flexibilidade aos usuários, apenas com conexão com a internet. </a:t>
            </a:r>
          </a:p>
          <a:p>
            <a:pPr algn="just">
              <a:lnSpc>
                <a:spcPct val="100000"/>
              </a:lnSpc>
            </a:pPr>
            <a:r>
              <a:rPr lang="pt-BR" sz="7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modelo de pagamento pelo uso possibilita ao usuário pagar somente o que necessita, evitando desperdício de recursos, e também graças à esta escalabilidade é possível ampliar a disponibilidade de recursos conforme o usuário verifica necessidade do mesmo. </a:t>
            </a:r>
          </a:p>
          <a:p>
            <a:pPr algn="just">
              <a:lnSpc>
                <a:spcPct val="100000"/>
              </a:lnSpc>
            </a:pPr>
            <a:r>
              <a:rPr lang="pt-BR" sz="7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Possibilita que os riscos relacionados à infraestrutura sejam minimizados, pois a empresa não precisa comprar muitos recursos físicos e não assume responsabilidade sobre a infraestrutura contratada. </a:t>
            </a:r>
          </a:p>
          <a:p>
            <a:pPr algn="just">
              <a:lnSpc>
                <a:spcPct val="100000"/>
              </a:lnSpc>
            </a:pPr>
            <a:r>
              <a:rPr lang="pt-BR" sz="7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Facilidade de utilização dos serviços e compartilhamento de recursos.</a:t>
            </a:r>
          </a:p>
          <a:p>
            <a:pPr algn="just">
              <a:lnSpc>
                <a:spcPct val="100000"/>
              </a:lnSpc>
            </a:pPr>
            <a:r>
              <a:rPr lang="pt-BR" sz="7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Confiabilidade dos serviços: principalmente pela capacidade manter os dados seguros através de cópias de segurança, criptografia e controle de acesso rigoroso.</a:t>
            </a:r>
          </a:p>
          <a:p>
            <a:pPr algn="just">
              <a:lnSpc>
                <a:spcPct val="100000"/>
              </a:lnSpc>
            </a:pPr>
            <a:r>
              <a:rPr lang="pt-BR" sz="7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pt-BR" sz="7200" dirty="0">
                <a:ea typeface="Times New Roman" panose="02020603050405020304" pitchFamily="18" charset="0"/>
                <a:cs typeface="Times New Roman" panose="02020603050405020304" pitchFamily="18" charset="0"/>
              </a:rPr>
              <a:t>locidade </a:t>
            </a:r>
            <a:r>
              <a:rPr lang="pt-BR" sz="7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inovação: os serviços em nuvem podem ser feitos com algumas horas de antecedência, em quanto na maneira tradicional levaria horas ou meses. Dessa forma, a empresa consegue se adequar as mudanças mais rapidamente. </a:t>
            </a:r>
          </a:p>
          <a:p>
            <a:pPr algn="just">
              <a:lnSpc>
                <a:spcPct val="100000"/>
              </a:lnSpc>
            </a:pPr>
            <a:r>
              <a:rPr lang="pt-BR" sz="7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Elasticidade: O provedor de nuvem tem sistemas espelhados que podem ser usados tanto para recuperação de desastres quanto para balanceamento de carga. </a:t>
            </a:r>
          </a:p>
          <a:p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6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47" y="1252649"/>
            <a:ext cx="6272487" cy="882029"/>
          </a:xfrm>
        </p:spPr>
        <p:txBody>
          <a:bodyPr>
            <a:noAutofit/>
          </a:bodyPr>
          <a:lstStyle/>
          <a:p>
            <a:pPr algn="ctr"/>
            <a:r>
              <a:rPr lang="pt-BR" b="1" spc="-150" dirty="0">
                <a:solidFill>
                  <a:srgbClr val="00A59A"/>
                </a:solidFill>
              </a:rPr>
              <a:t>METODOLOGIA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479772" y="2990145"/>
            <a:ext cx="8889347" cy="32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1E5FEC-658A-EF10-CA0F-BC8A52B3DEAC}"/>
              </a:ext>
            </a:extLst>
          </p:cNvPr>
          <p:cNvSpPr txBox="1"/>
          <p:nvPr/>
        </p:nvSpPr>
        <p:spPr>
          <a:xfrm>
            <a:off x="810907" y="2525296"/>
            <a:ext cx="10227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800" dirty="0"/>
              <a:t>A metodologia utilizada para elaboração deste trabalho foi a pesquisa explicativa e exploratória. As técnicas utilizadas foram as análises de conteúdo, observação e pesquisa bibliográfica. 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Como fonte de pesquisa foram utilizados livros, artigos, sites, entre outros. Os autores escolhidos e referenciados neste trabalho foram escolhidos de acordo com a relevância e contribuição com a área de computação em nuvem. </a:t>
            </a:r>
            <a:endParaRPr lang="pt-BR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9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183" y="1409980"/>
            <a:ext cx="6272487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RESULTADOS E DISCUSSÕES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53BD5F-7B50-4286-AEF1-D2EB465A85BF}"/>
              </a:ext>
            </a:extLst>
          </p:cNvPr>
          <p:cNvSpPr txBox="1">
            <a:spLocks/>
          </p:cNvSpPr>
          <p:nvPr/>
        </p:nvSpPr>
        <p:spPr>
          <a:xfrm>
            <a:off x="936431" y="2119546"/>
            <a:ext cx="9989618" cy="245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5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401" y="920562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REFERÊNCIAS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1D9F89-DD24-62C1-B6B8-191B5BED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28" y="1623414"/>
            <a:ext cx="7957490" cy="49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9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aca, mesa&#10;&#10;Descrição gerada automaticamente">
            <a:extLst>
              <a:ext uri="{FF2B5EF4-FFF2-40B4-BE49-F238E27FC236}">
                <a16:creationId xmlns:a16="http://schemas.microsoft.com/office/drawing/2014/main" id="{4903D00B-0340-447C-ADEF-533BC5D72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5578" y="10"/>
            <a:ext cx="7552944" cy="6857990"/>
          </a:xfrm>
          <a:prstGeom prst="rect">
            <a:avLst/>
          </a:prstGeom>
          <a:effectLst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0C56B90-4FD4-477F-AB25-1FCB8F39B60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E4C830-2270-4994-8D6E-888BB0A19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2618412"/>
            <a:ext cx="2273300" cy="16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67" y="3551274"/>
            <a:ext cx="10515600" cy="1165941"/>
          </a:xfrm>
        </p:spPr>
        <p:txBody>
          <a:bodyPr>
            <a:noAutofit/>
          </a:bodyPr>
          <a:lstStyle/>
          <a:p>
            <a:r>
              <a:rPr lang="pt-BR" sz="4000" b="1" spc="-150" dirty="0">
                <a:solidFill>
                  <a:srgbClr val="00A59A"/>
                </a:solidFill>
              </a:rPr>
              <a:t>TEMA PRINCIPAL DO SEMINÁRIO:  COMPUTAÇÃO EM NUVEM – </a:t>
            </a:r>
            <a:r>
              <a:rPr lang="pt-BR" sz="4000" b="1" i="1" spc="-150" dirty="0">
                <a:solidFill>
                  <a:srgbClr val="00A59A"/>
                </a:solidFill>
              </a:rPr>
              <a:t>CLOUD COMPUTING</a:t>
            </a:r>
            <a:br>
              <a:rPr lang="pt-BR" sz="4000" b="1" spc="-150" dirty="0">
                <a:solidFill>
                  <a:srgbClr val="00A59A"/>
                </a:solidFill>
              </a:rPr>
            </a:br>
            <a:br>
              <a:rPr lang="pt-BR" sz="4000" b="1" spc="-150" dirty="0"/>
            </a:br>
            <a:r>
              <a:rPr lang="pt-BR" sz="4000" b="1" spc="-150" dirty="0"/>
              <a:t>TÍTULO DO TRABALHO: COMPUTAÇÃO EM NUVEM – </a:t>
            </a:r>
            <a:r>
              <a:rPr lang="pt-BR" sz="4000" b="1" i="1" spc="-150" dirty="0"/>
              <a:t>CLOUD COMPUTING</a:t>
            </a:r>
            <a:endParaRPr lang="pt-BR" sz="4000" b="1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4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358" y="1073718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INTRODUÇÃO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244323" y="1514732"/>
            <a:ext cx="8958469" cy="5228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O objetivo deste trabalho é de demonstrar </a:t>
            </a:r>
            <a:r>
              <a:rPr lang="pt-BR" b="1" dirty="0"/>
              <a:t>a importância da computação em nuvem</a:t>
            </a:r>
            <a:r>
              <a:rPr lang="pt-BR" dirty="0"/>
              <a:t>, não somente na área de tecnologia da informação que está cada vez maior e contribuindo de forma significativa para o crescimento do país, mas sim, </a:t>
            </a:r>
            <a:r>
              <a:rPr lang="pt-BR" b="1" dirty="0"/>
              <a:t>a importância da computação em nuvem em todos os setores, desde a área de tecnologia até a área de saúde.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Ao longo do trabalho será explanado conceitos, visões e exemplos de Cloud </a:t>
            </a:r>
            <a:r>
              <a:rPr lang="pt-BR" dirty="0" err="1"/>
              <a:t>Computing</a:t>
            </a:r>
            <a:r>
              <a:rPr lang="pt-BR" dirty="0"/>
              <a:t>, bem como demonstrar detalhadamente os benefícios e pontos contra, usando como referência autores como </a:t>
            </a:r>
            <a:r>
              <a:rPr lang="pt-BR" dirty="0" err="1"/>
              <a:t>Rajkumar</a:t>
            </a:r>
            <a:r>
              <a:rPr lang="pt-BR" dirty="0"/>
              <a:t> </a:t>
            </a:r>
            <a:r>
              <a:rPr lang="pt-BR" dirty="0" err="1"/>
              <a:t>Buyya</a:t>
            </a:r>
            <a:r>
              <a:rPr lang="pt-BR" dirty="0"/>
              <a:t>, Peter </a:t>
            </a:r>
            <a:r>
              <a:rPr lang="pt-BR" dirty="0" err="1"/>
              <a:t>Mell</a:t>
            </a:r>
            <a:r>
              <a:rPr lang="pt-BR" dirty="0"/>
              <a:t>, Timothy </a:t>
            </a:r>
            <a:r>
              <a:rPr lang="pt-BR" dirty="0" err="1"/>
              <a:t>Grance</a:t>
            </a:r>
            <a:r>
              <a:rPr lang="pt-BR" dirty="0"/>
              <a:t> e principalmente o guia publicado pelo Instituto Nacional de Padrões e Tecnologia (NIST).</a:t>
            </a: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8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358" y="1073718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INTRODUÇÃO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193545" y="2428429"/>
            <a:ext cx="9129898" cy="4228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i="1" dirty="0"/>
              <a:t>Cloud </a:t>
            </a:r>
            <a:r>
              <a:rPr lang="pt-BR" i="1" dirty="0" err="1"/>
              <a:t>Computing</a:t>
            </a:r>
            <a:r>
              <a:rPr lang="pt-BR" i="1" dirty="0"/>
              <a:t> </a:t>
            </a:r>
            <a:r>
              <a:rPr lang="pt-BR" dirty="0"/>
              <a:t>ou Computação em Nuvem é a utilização de recursos ociosos de computadores independentes, sem se preocupar com a localização física e sem investimentos em hardware. Inclusive, grandes empresas, como a Google, </a:t>
            </a:r>
            <a:r>
              <a:rPr lang="pt-BR" dirty="0" err="1"/>
              <a:t>Amazon</a:t>
            </a:r>
            <a:r>
              <a:rPr lang="pt-BR" dirty="0"/>
              <a:t> e o Yahoo fazem o uso do Cloud </a:t>
            </a:r>
            <a:r>
              <a:rPr lang="pt-BR" dirty="0" err="1"/>
              <a:t>Computing</a:t>
            </a:r>
            <a:r>
              <a:rPr lang="pt-BR" dirty="0"/>
              <a:t>. A evolução da virtualização com muitos avanços tecnológicos trouxe a popularização da computação em nuvem. </a:t>
            </a:r>
          </a:p>
        </p:txBody>
      </p:sp>
    </p:spTree>
    <p:extLst>
      <p:ext uri="{BB962C8B-B14F-4D97-AF65-F5344CB8AC3E}">
        <p14:creationId xmlns:p14="http://schemas.microsoft.com/office/powerpoint/2010/main" val="6050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358" y="1073718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INTRODUÇÃO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193545" y="1761164"/>
            <a:ext cx="9129898" cy="4228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 computação em nuvem representa um novo modelo de serviço capaz de fornecer todo o tipo de processamento, infraestrutura e armazenamento de dados através da internet baseado na necessidade do usuário.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51DDD6E-179E-C300-88AE-E35E9DFD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95" y="2998326"/>
            <a:ext cx="4230377" cy="42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8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38" y="1039585"/>
            <a:ext cx="6272487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FUNDAMENTAÇÃO TEÓRICA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873926" y="1761164"/>
            <a:ext cx="10083113" cy="1005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11200" dirty="0">
                <a:effectLst/>
                <a:ea typeface="Times New Roman" panose="02020603050405020304" pitchFamily="18" charset="0"/>
              </a:rPr>
              <a:t>Sendo muitas as definições, vale destacar a definição de Computação em Nuvem propagada pelo NIST (</a:t>
            </a:r>
            <a:r>
              <a:rPr lang="pt-BR" sz="11200" dirty="0" err="1">
                <a:effectLst/>
                <a:ea typeface="Times New Roman" panose="02020603050405020304" pitchFamily="18" charset="0"/>
              </a:rPr>
              <a:t>National</a:t>
            </a:r>
            <a:r>
              <a:rPr lang="pt-BR" sz="112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1200" dirty="0" err="1">
                <a:effectLst/>
                <a:ea typeface="Times New Roman" panose="02020603050405020304" pitchFamily="18" charset="0"/>
              </a:rPr>
              <a:t>Institute</a:t>
            </a:r>
            <a:r>
              <a:rPr lang="pt-BR" sz="112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1200" dirty="0" err="1">
                <a:effectLst/>
                <a:ea typeface="Times New Roman" panose="02020603050405020304" pitchFamily="18" charset="0"/>
              </a:rPr>
              <a:t>of</a:t>
            </a:r>
            <a:r>
              <a:rPr lang="pt-BR" sz="11200" dirty="0">
                <a:effectLst/>
                <a:ea typeface="Times New Roman" panose="02020603050405020304" pitchFamily="18" charset="0"/>
              </a:rPr>
              <a:t> Standards </a:t>
            </a:r>
            <a:r>
              <a:rPr lang="pt-BR" sz="11200" dirty="0" err="1">
                <a:effectLst/>
                <a:ea typeface="Times New Roman" panose="02020603050405020304" pitchFamily="18" charset="0"/>
              </a:rPr>
              <a:t>and</a:t>
            </a:r>
            <a:r>
              <a:rPr lang="pt-BR" sz="11200" dirty="0">
                <a:effectLst/>
                <a:ea typeface="Times New Roman" panose="02020603050405020304" pitchFamily="18" charset="0"/>
              </a:rPr>
              <a:t> Technology), onde a computação em nuvem representa um cabível modelo de acesso, sempre que for necessário, a um conjunto compartilhado de recursos computacionais configuráveis, tais como, redes, servidores, armazenamento, aplicações e serviços, que podem ser disponibilizados rapidamente, e para isto o esforço de gerenciamento e interação com o provedor dos serviços é mínimo ou nenhum. </a:t>
            </a:r>
            <a:endParaRPr lang="pt-BR" sz="1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6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130" y="980231"/>
            <a:ext cx="7475219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CARACTERÍSTICAS ESSENCIAIS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2889616" y="1359683"/>
            <a:ext cx="10083113" cy="1005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1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FIGURA 1 – CARACTERÍSTICAS DO </a:t>
            </a:r>
            <a:r>
              <a:rPr lang="pt-BR" sz="3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COMPUTING</a:t>
            </a:r>
            <a:endParaRPr lang="pt-BR" sz="3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BA58D9-1E49-B470-D52C-4BA0ECA926B3}"/>
              </a:ext>
            </a:extLst>
          </p:cNvPr>
          <p:cNvSpPr txBox="1"/>
          <p:nvPr/>
        </p:nvSpPr>
        <p:spPr>
          <a:xfrm>
            <a:off x="2049250" y="5718712"/>
            <a:ext cx="6486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FONTE: O Autor (2022)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FDCE878-2CAB-DB03-1BF6-C1A4EE19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236" y="2394204"/>
            <a:ext cx="5873275" cy="32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130" y="980231"/>
            <a:ext cx="7475219" cy="882029"/>
          </a:xfrm>
        </p:spPr>
        <p:txBody>
          <a:bodyPr>
            <a:noAutofit/>
          </a:bodyPr>
          <a:lstStyle/>
          <a:p>
            <a:r>
              <a:rPr lang="pt-BR" sz="4800" b="1" spc="-150" dirty="0">
                <a:solidFill>
                  <a:srgbClr val="00A59A"/>
                </a:solidFill>
                <a:cs typeface="Times New Roman" panose="02020603050405020304" pitchFamily="18" charset="0"/>
              </a:rPr>
              <a:t>MODELOS COMO SERVIÇO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078" name="Picture 6" descr="Cloud Computing: conceitos e características de IaaS, PaaS e SaaS Blog  Dinamio - Informações fundamentais para TI">
            <a:extLst>
              <a:ext uri="{FF2B5EF4-FFF2-40B4-BE49-F238E27FC236}">
                <a16:creationId xmlns:a16="http://schemas.microsoft.com/office/drawing/2014/main" id="{744C2EB3-061D-161F-D310-1E129007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9" y="2186335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38" y="1039585"/>
            <a:ext cx="6272487" cy="882029"/>
          </a:xfrm>
        </p:spPr>
        <p:txBody>
          <a:bodyPr>
            <a:noAutofit/>
          </a:bodyPr>
          <a:lstStyle/>
          <a:p>
            <a:r>
              <a:rPr lang="pt-BR" sz="4800" b="1" spc="-150" dirty="0">
                <a:solidFill>
                  <a:srgbClr val="00A59A"/>
                </a:solidFill>
                <a:cs typeface="Times New Roman" panose="02020603050405020304" pitchFamily="18" charset="0"/>
              </a:rPr>
              <a:t>TIPOS DE NUVEM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790490" y="2301714"/>
            <a:ext cx="8889347" cy="3246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 nuvens podem ser classificadas em três categorias, dependendo de suas restrições de acessibilidade e do modelo de implantação.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Sendo: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Nuvem Pública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Nuvem Privada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Nuvem Híbrida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74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TEMA PRINCIPAL DO SEMINÁRIO:  COMPUTAÇÃO EM NUVEM – CLOUD COMPUTING  TÍTULO DO TRABALHO: COMPUTAÇÃO EM NUVEM – CLOUD COMPUTING</vt:lpstr>
      <vt:lpstr>INTRODUÇÃO  </vt:lpstr>
      <vt:lpstr>INTRODUÇÃO  </vt:lpstr>
      <vt:lpstr>INTRODUÇÃO  </vt:lpstr>
      <vt:lpstr>FUNDAMENTAÇÃO TEÓRICA  </vt:lpstr>
      <vt:lpstr>CARACTERÍSTICAS ESSENCIAIS </vt:lpstr>
      <vt:lpstr>MODELOS COMO SERVIÇO</vt:lpstr>
      <vt:lpstr>TIPOS DE NUVEM</vt:lpstr>
      <vt:lpstr>VANTAGENS E DESVANTAGENS</vt:lpstr>
      <vt:lpstr>METODOLOGIA  </vt:lpstr>
      <vt:lpstr>RESULTADOS E DISCUSSÕES  </vt:lpstr>
      <vt:lpstr>REFERÊNCIAS  </vt:lpstr>
      <vt:lpstr>Apresentação do PowerPoint</vt:lpstr>
    </vt:vector>
  </TitlesOfParts>
  <Company>Grupo UNIASSELVI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Cláudia Rodrigues De Melo Schneider</dc:creator>
  <cp:lastModifiedBy>Jefferson Santana</cp:lastModifiedBy>
  <cp:revision>34</cp:revision>
  <dcterms:created xsi:type="dcterms:W3CDTF">2020-02-19T16:58:33Z</dcterms:created>
  <dcterms:modified xsi:type="dcterms:W3CDTF">2022-08-20T00:55:52Z</dcterms:modified>
</cp:coreProperties>
</file>