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Raleway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D92F59-BA93-467E-837D-8070D8C11A74}">
  <a:tblStyle styleId="{D8D92F59-BA93-467E-837D-8070D8C11A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4868ad2c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4868ad2c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4868ad2c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4868ad2c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4868ad2c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4868ad2c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4868ad2c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4868ad2c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4868ad2c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4868ad2c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4868ad2c3_0_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34868ad2c3_0_9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4868ad2c3_0_1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34868ad2c3_0_15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4868ad2c3_0_1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34868ad2c3_0_15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4868ad2c3_0_1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34868ad2c3_0_14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4868ad2c3_0_1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34868ad2c3_0_15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4868ad2c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4868ad2c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4868ad2c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4868ad2c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4868ad2c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4868ad2c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4868ad2c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4868ad2c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4868ad2c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4868ad2c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1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83" name="Google Shape;8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3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/>
            </a:lvl1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332" y="0"/>
            <a:ext cx="2325467" cy="232546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 txBox="1"/>
          <p:nvPr/>
        </p:nvSpPr>
        <p:spPr>
          <a:xfrm>
            <a:off x="870857" y="2380343"/>
            <a:ext cx="8873700" cy="34479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1" lang="en-US" sz="4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G2M Insight for Cab Investment Firm</a:t>
            </a: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&lt;6/20/2022&gt;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5653767" y="2461500"/>
            <a:ext cx="6387900" cy="316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Male and Female distributions are about the same. 50%of the demographic fall between the ages of 25 and 42.</a:t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203200"/>
            <a:ext cx="5450562" cy="5423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3750" y="446283"/>
            <a:ext cx="638810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 majority of the users are at the age of 40 or below.</a:t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609" y="698266"/>
            <a:ext cx="9688859" cy="51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Yellow Cab spends more money per ride but also charges more. </a:t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439800"/>
            <a:ext cx="5827081" cy="5423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181" y="473200"/>
            <a:ext cx="5755319" cy="535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5951633" y="2462233"/>
            <a:ext cx="5729100" cy="331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About 50% of the rides from Yellow Cab earn about $37.18 to $228.67.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About 50% of the rides from Pink  Cab earn about $11.20 to $93.96.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average profit per ride from Yellow Cab is more than double that of Pink Cab.</a:t>
            </a:r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617" y="793033"/>
            <a:ext cx="5729235" cy="1138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67" y="611767"/>
            <a:ext cx="5545233" cy="5161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Yellow Cab has more profits in every month compared to Pink Cab.</a:t>
            </a:r>
            <a:endParaRPr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500" y="837633"/>
            <a:ext cx="11110998" cy="460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ctrTitle"/>
          </p:nvPr>
        </p:nvSpPr>
        <p:spPr>
          <a:xfrm>
            <a:off x="-1" y="0"/>
            <a:ext cx="5733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>
                <a:solidFill>
                  <a:schemeClr val="lt1"/>
                </a:solidFill>
              </a:rPr>
            </a:br>
            <a:br>
              <a:rPr lang="en-US">
                <a:solidFill>
                  <a:schemeClr val="lt1"/>
                </a:solidFill>
              </a:rPr>
            </a:b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Summary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7" name="Google Shape;187;p29"/>
          <p:cNvSpPr txBox="1"/>
          <p:nvPr>
            <p:ph idx="1" type="subTitle"/>
          </p:nvPr>
        </p:nvSpPr>
        <p:spPr>
          <a:xfrm>
            <a:off x="5733143" y="0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/>
          </a:bodyPr>
          <a:lstStyle/>
          <a:p>
            <a:pPr indent="0" lvl="0" marL="914400" marR="782476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600"/>
              <a:buNone/>
            </a:pPr>
            <a:r>
              <a:t/>
            </a:r>
            <a:endParaRPr sz="11200">
              <a:solidFill>
                <a:srgbClr val="FF6600"/>
              </a:solidFill>
            </a:endParaRPr>
          </a:p>
          <a:p>
            <a:pPr indent="0" lvl="0" marL="914400" marR="782476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600"/>
              <a:buNone/>
            </a:pPr>
            <a:r>
              <a:rPr lang="en-US" sz="11200">
                <a:solidFill>
                  <a:srgbClr val="FF6600"/>
                </a:solidFill>
              </a:rPr>
              <a:t>- Yellow Cab company has much a wider customer pool in terms of unique users(different individual users).</a:t>
            </a:r>
            <a:endParaRPr sz="11200">
              <a:solidFill>
                <a:srgbClr val="FF6600"/>
              </a:solidFill>
            </a:endParaRPr>
          </a:p>
          <a:p>
            <a:pPr indent="0" lvl="0" marL="914400" marR="782476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1200">
                <a:solidFill>
                  <a:srgbClr val="FF6600"/>
                </a:solidFill>
              </a:rPr>
              <a:t>- Yellow Cab has provided more rides in almost all of the cities that are shown. </a:t>
            </a:r>
            <a:endParaRPr sz="11200">
              <a:solidFill>
                <a:srgbClr val="FF6600"/>
              </a:solidFill>
            </a:endParaRPr>
          </a:p>
          <a:p>
            <a:pPr indent="0" lvl="0" marL="914400" marR="782476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lang="en-US" sz="11200">
                <a:solidFill>
                  <a:srgbClr val="FF6600"/>
                </a:solidFill>
              </a:rPr>
              <a:t>- The most populated cities in order is New York, Chicago, Los Angeles, Miami, and Silicon Valley.</a:t>
            </a:r>
            <a:endParaRPr sz="11200">
              <a:solidFill>
                <a:srgbClr val="FF6600"/>
              </a:solidFill>
            </a:endParaRPr>
          </a:p>
          <a:p>
            <a:pPr indent="0" lvl="0" marL="914400" marR="782476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lang="en-US" sz="11200">
                <a:solidFill>
                  <a:srgbClr val="FF6600"/>
                </a:solidFill>
              </a:rPr>
              <a:t>- They have provided more than 6 times the rides in New York city compared to Pink Cab.</a:t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88" name="Google Shape;18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082" y="5166175"/>
            <a:ext cx="2325467" cy="2325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ctrTitle"/>
          </p:nvPr>
        </p:nvSpPr>
        <p:spPr>
          <a:xfrm>
            <a:off x="-1" y="0"/>
            <a:ext cx="5733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>
                <a:solidFill>
                  <a:schemeClr val="lt1"/>
                </a:solidFill>
              </a:rPr>
            </a:br>
            <a:br>
              <a:rPr lang="en-US">
                <a:solidFill>
                  <a:schemeClr val="lt1"/>
                </a:solidFill>
              </a:rPr>
            </a:b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Summary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4" name="Google Shape;194;p30"/>
          <p:cNvSpPr txBox="1"/>
          <p:nvPr>
            <p:ph idx="1" type="subTitle"/>
          </p:nvPr>
        </p:nvSpPr>
        <p:spPr>
          <a:xfrm>
            <a:off x="5733143" y="0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914400" marR="782476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t/>
            </a:r>
            <a:endParaRPr sz="11200">
              <a:solidFill>
                <a:srgbClr val="FF6600"/>
              </a:solidFill>
            </a:endParaRPr>
          </a:p>
          <a:p>
            <a:pPr indent="0" lvl="0" marL="914400" marR="782476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lang="en-US" sz="11200">
                <a:solidFill>
                  <a:srgbClr val="FF6600"/>
                </a:solidFill>
              </a:rPr>
              <a:t>- Yellow Cab has earned much more money per month than Pink Cab from 31/01/2016 to 31/12/2018 in ALL of the months.</a:t>
            </a:r>
            <a:endParaRPr sz="11200">
              <a:solidFill>
                <a:srgbClr val="FF6600"/>
              </a:solidFill>
            </a:endParaRPr>
          </a:p>
          <a:p>
            <a:pPr indent="0" lvl="0" marL="914400" marR="782476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lang="en-US" sz="11200">
                <a:solidFill>
                  <a:srgbClr val="FF6600"/>
                </a:solidFill>
              </a:rPr>
              <a:t>- The average profit per ride from Yellow Cab(\\$160.25) is more than double that of Pink Cab(\\$62.65).</a:t>
            </a:r>
            <a:endParaRPr sz="11200">
              <a:solidFill>
                <a:srgbClr val="FF6600"/>
              </a:solidFill>
            </a:endParaRPr>
          </a:p>
          <a:p>
            <a:pPr indent="0" lvl="0" marL="914400" marR="782476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lang="en-US" sz="11200">
                <a:solidFill>
                  <a:srgbClr val="FF6600"/>
                </a:solidFill>
              </a:rPr>
              <a:t>- The main demographic for customers are at the ages of 40 or below. Half of the demographic for customers are at the ages of 33 to 42.</a:t>
            </a:r>
            <a:endParaRPr sz="11200">
              <a:solidFill>
                <a:srgbClr val="FF6600"/>
              </a:solidFill>
            </a:endParaRPr>
          </a:p>
          <a:p>
            <a:pPr indent="0" lvl="0" marL="914400" marR="782476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lang="en-US" sz="11200">
                <a:solidFill>
                  <a:srgbClr val="FF6600"/>
                </a:solidFill>
              </a:rPr>
              <a:t>- The age distributions for both companies are similar based from the boxplot.</a:t>
            </a:r>
            <a:endParaRPr sz="11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95" name="Google Shape;19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082" y="5166175"/>
            <a:ext cx="2325467" cy="2325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ctrTitle"/>
          </p:nvPr>
        </p:nvSpPr>
        <p:spPr>
          <a:xfrm>
            <a:off x="-1" y="0"/>
            <a:ext cx="5733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>
                <a:solidFill>
                  <a:schemeClr val="lt1"/>
                </a:solidFill>
              </a:rPr>
            </a:br>
            <a:br>
              <a:rPr lang="en-US">
                <a:solidFill>
                  <a:schemeClr val="lt1"/>
                </a:solidFill>
              </a:rPr>
            </a:b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EDA Recommend</a:t>
            </a:r>
            <a:r>
              <a:rPr lang="en-US">
                <a:solidFill>
                  <a:schemeClr val="lt1"/>
                </a:solidFill>
              </a:rPr>
              <a:t>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1" name="Google Shape;201;p31"/>
          <p:cNvSpPr txBox="1"/>
          <p:nvPr>
            <p:ph idx="1" type="subTitle"/>
          </p:nvPr>
        </p:nvSpPr>
        <p:spPr>
          <a:xfrm>
            <a:off x="5733143" y="0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914400" marR="782476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After reviewing and analyzing the data that has been provided, it is clear that Yellow Cab is a better investment than their competition in Pink Cab.</a:t>
            </a:r>
            <a:endParaRPr sz="2800"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800"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800"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800"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t/>
            </a:r>
            <a:endParaRPr sz="28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202" name="Google Shape;20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082" y="5166175"/>
            <a:ext cx="2325467" cy="2325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ctrTitle"/>
          </p:nvPr>
        </p:nvSpPr>
        <p:spPr>
          <a:xfrm>
            <a:off x="-1" y="0"/>
            <a:ext cx="5733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b="1">
              <a:solidFill>
                <a:srgbClr val="FF6600"/>
              </a:solidFill>
            </a:endParaRPr>
          </a:p>
        </p:txBody>
      </p:sp>
      <p:sp>
        <p:nvSpPr>
          <p:cNvPr id="208" name="Google Shape;208;p32"/>
          <p:cNvSpPr txBox="1"/>
          <p:nvPr>
            <p:ph idx="1" type="subTitle"/>
          </p:nvPr>
        </p:nvSpPr>
        <p:spPr>
          <a:xfrm>
            <a:off x="5152570" y="2481943"/>
            <a:ext cx="5559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6600"/>
              <a:buNone/>
            </a:pPr>
            <a:r>
              <a:rPr lang="en-US" sz="6600">
                <a:solidFill>
                  <a:srgbClr val="FF6600"/>
                </a:solidFill>
              </a:rPr>
              <a:t>Thank You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t/>
            </a:r>
            <a:endParaRPr sz="6600">
              <a:solidFill>
                <a:srgbClr val="FF6600"/>
              </a:solidFill>
            </a:endParaRPr>
          </a:p>
        </p:txBody>
      </p:sp>
      <p:pic>
        <p:nvPicPr>
          <p:cNvPr id="209" name="Google Shape;20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082" y="5166175"/>
            <a:ext cx="2325467" cy="2325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ctrTitle"/>
          </p:nvPr>
        </p:nvSpPr>
        <p:spPr>
          <a:xfrm>
            <a:off x="-1" y="0"/>
            <a:ext cx="5733142" cy="6858002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r>
              <a:rPr b="1" lang="en-US">
                <a:solidFill>
                  <a:schemeClr val="lt1"/>
                </a:solidFill>
              </a:rPr>
              <a:t>Agenda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6"/>
          <p:cNvSpPr txBox="1"/>
          <p:nvPr>
            <p:ph idx="1" type="subTitle"/>
          </p:nvPr>
        </p:nvSpPr>
        <p:spPr>
          <a:xfrm>
            <a:off x="5733142" y="0"/>
            <a:ext cx="6458857" cy="6858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Executive Summary</a:t>
            </a:r>
            <a:endParaRPr/>
          </a:p>
          <a:p>
            <a:pPr indent="0" lvl="0" marL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Problem Statement</a:t>
            </a:r>
            <a:endParaRPr/>
          </a:p>
          <a:p>
            <a:pPr indent="0" lvl="0" marL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Approach</a:t>
            </a:r>
            <a:endParaRPr/>
          </a:p>
          <a:p>
            <a:pPr indent="0" lvl="0" marL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EDA</a:t>
            </a:r>
            <a:endParaRPr/>
          </a:p>
          <a:p>
            <a:pPr indent="0" lvl="0" marL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EDA Summary</a:t>
            </a:r>
            <a:endParaRPr/>
          </a:p>
          <a:p>
            <a:pPr indent="0" lvl="0" marL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Recommendations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082" y="5166175"/>
            <a:ext cx="2325467" cy="2325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ctrTitle"/>
          </p:nvPr>
        </p:nvSpPr>
        <p:spPr>
          <a:xfrm>
            <a:off x="-1" y="0"/>
            <a:ext cx="5733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r>
              <a:rPr b="1" lang="en-US">
                <a:solidFill>
                  <a:schemeClr val="lt1"/>
                </a:solidFill>
              </a:rPr>
              <a:t>Executive Summary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17"/>
          <p:cNvSpPr txBox="1"/>
          <p:nvPr>
            <p:ph idx="1" type="subTitle"/>
          </p:nvPr>
        </p:nvSpPr>
        <p:spPr>
          <a:xfrm>
            <a:off x="5733143" y="0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914400" marR="782476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Purpose: Find which company is performing better and is a better investment opportunity for XYZ?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082" y="5166175"/>
            <a:ext cx="2325467" cy="2325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ctrTitle"/>
          </p:nvPr>
        </p:nvSpPr>
        <p:spPr>
          <a:xfrm>
            <a:off x="-1" y="0"/>
            <a:ext cx="5733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r>
              <a:rPr b="1" lang="en-US">
                <a:solidFill>
                  <a:schemeClr val="lt1"/>
                </a:solidFill>
              </a:rPr>
              <a:t>Questions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" name="Google Shape;116;p18"/>
          <p:cNvSpPr txBox="1"/>
          <p:nvPr>
            <p:ph idx="1" type="subTitle"/>
          </p:nvPr>
        </p:nvSpPr>
        <p:spPr>
          <a:xfrm>
            <a:off x="5733143" y="0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914400" marR="782476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>
                <a:solidFill>
                  <a:srgbClr val="FF6600"/>
                </a:solidFill>
              </a:rPr>
              <a:t>Which company has more users?</a:t>
            </a:r>
            <a:endParaRPr sz="2800">
              <a:solidFill>
                <a:srgbClr val="FF6600"/>
              </a:solidFill>
            </a:endParaRPr>
          </a:p>
          <a:p>
            <a:pPr indent="0" lvl="0" marL="914400" marR="782476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>
                <a:solidFill>
                  <a:srgbClr val="FF6600"/>
                </a:solidFill>
              </a:rPr>
              <a:t>Where do those users mainly reside?</a:t>
            </a:r>
            <a:endParaRPr sz="2800">
              <a:solidFill>
                <a:srgbClr val="FF6600"/>
              </a:solidFill>
            </a:endParaRPr>
          </a:p>
          <a:p>
            <a:pPr indent="0" lvl="0" marL="914400" marR="782476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>
                <a:solidFill>
                  <a:srgbClr val="FF6600"/>
                </a:solidFill>
              </a:rPr>
              <a:t>How much money(profit) does each company earn?</a:t>
            </a:r>
            <a:endParaRPr sz="2800">
              <a:solidFill>
                <a:srgbClr val="FF6600"/>
              </a:solidFill>
            </a:endParaRPr>
          </a:p>
          <a:p>
            <a:pPr indent="0" lvl="0" marL="914400" marR="782476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>
                <a:solidFill>
                  <a:srgbClr val="FF6600"/>
                </a:solidFill>
              </a:rPr>
              <a:t>Does each company have the same rate for expenses?</a:t>
            </a:r>
            <a:endParaRPr sz="2800">
              <a:solidFill>
                <a:srgbClr val="FF6600"/>
              </a:solidFill>
            </a:endParaRPr>
          </a:p>
          <a:p>
            <a:pPr indent="0" lvl="0" marL="914400" marR="782476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>
                <a:solidFill>
                  <a:srgbClr val="FF6600"/>
                </a:solidFill>
              </a:rPr>
              <a:t>What is the demographic of the customers?</a:t>
            </a:r>
            <a:endParaRPr sz="2800">
              <a:solidFill>
                <a:srgbClr val="FF6600"/>
              </a:solidFill>
            </a:endParaRPr>
          </a:p>
          <a:p>
            <a:pPr indent="0" lvl="0" marL="914400" marR="782476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rgbClr val="FF6600"/>
              </a:solidFill>
            </a:endParaRPr>
          </a:p>
          <a:p>
            <a:pPr indent="0" lvl="0" marL="914400" marR="782476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t/>
            </a:r>
            <a:endParaRPr sz="28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082" y="5166175"/>
            <a:ext cx="2325467" cy="2325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Master Dataset Info</a:t>
            </a:r>
            <a:endParaRPr/>
          </a:p>
        </p:txBody>
      </p:sp>
      <p:graphicFrame>
        <p:nvGraphicFramePr>
          <p:cNvPr id="123" name="Google Shape;123;p19"/>
          <p:cNvGraphicFramePr/>
          <p:nvPr/>
        </p:nvGraphicFramePr>
        <p:xfrm>
          <a:off x="972600" y="2589933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{D8D92F59-BA93-467E-837D-8070D8C11A74}</a:tableStyleId>
              </a:tblPr>
              <a:tblGrid>
                <a:gridCol w="2928775"/>
                <a:gridCol w="1243000"/>
              </a:tblGrid>
              <a:tr h="1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number of observations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359392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1425" marL="91425"/>
                </a:tc>
              </a:tr>
              <a:tr h="1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number of files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1425" marL="91425"/>
                </a:tc>
              </a:tr>
              <a:tr h="21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number of features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1425" marL="91425"/>
                </a:tc>
              </a:tr>
              <a:tr h="1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Base format of the file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csv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1425" marL="91425"/>
                </a:tc>
              </a:tr>
              <a:tr h="1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Size of the data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42,293 KB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1425" marL="91425"/>
                </a:tc>
              </a:tr>
            </a:tbl>
          </a:graphicData>
        </a:graphic>
      </p:graphicFrame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49127" l="0" r="0" t="0"/>
          <a:stretch/>
        </p:blipFill>
        <p:spPr>
          <a:xfrm>
            <a:off x="972600" y="4085000"/>
            <a:ext cx="9952633" cy="1504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7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most populated cities in order is New York, Chicago, Los Angeles, Miami, and Silicon Valley.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033" y="350500"/>
            <a:ext cx="9842313" cy="5423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7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Yellow Cab has more users than Pink Cab in the top 5 most populated cities of the ones included.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183" y="233400"/>
            <a:ext cx="9105649" cy="5423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Yellow Cab has provided more rides than Pink Cab.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567" y="406400"/>
            <a:ext cx="9726876" cy="5423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Yellow Cab has more unique customers.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917" y="406400"/>
            <a:ext cx="9678161" cy="5423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