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662" r:id="rId4"/>
    <p:sldMasterId id="2147483680" r:id="rId5"/>
    <p:sldMasterId id="2147483692" r:id="rId6"/>
  </p:sldMasterIdLst>
  <p:notesMasterIdLst>
    <p:notesMasterId r:id="rId34"/>
  </p:notesMasterIdLst>
  <p:handoutMasterIdLst>
    <p:handoutMasterId r:id="rId35"/>
  </p:handoutMasterIdLst>
  <p:sldIdLst>
    <p:sldId id="320" r:id="rId7"/>
    <p:sldId id="349" r:id="rId8"/>
    <p:sldId id="347" r:id="rId9"/>
    <p:sldId id="346" r:id="rId10"/>
    <p:sldId id="352" r:id="rId11"/>
    <p:sldId id="348" r:id="rId12"/>
    <p:sldId id="370" r:id="rId13"/>
    <p:sldId id="358" r:id="rId14"/>
    <p:sldId id="367" r:id="rId15"/>
    <p:sldId id="369" r:id="rId16"/>
    <p:sldId id="366" r:id="rId17"/>
    <p:sldId id="373" r:id="rId18"/>
    <p:sldId id="372" r:id="rId19"/>
    <p:sldId id="355" r:id="rId20"/>
    <p:sldId id="368" r:id="rId21"/>
    <p:sldId id="371" r:id="rId22"/>
    <p:sldId id="357" r:id="rId23"/>
    <p:sldId id="359" r:id="rId24"/>
    <p:sldId id="360" r:id="rId25"/>
    <p:sldId id="361" r:id="rId26"/>
    <p:sldId id="362" r:id="rId27"/>
    <p:sldId id="364" r:id="rId28"/>
    <p:sldId id="350" r:id="rId29"/>
    <p:sldId id="351" r:id="rId30"/>
    <p:sldId id="353" r:id="rId31"/>
    <p:sldId id="354" r:id="rId32"/>
    <p:sldId id="35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rk" id="{24C41553-1B53-DD4E-8899-FB1C50F133D2}">
          <p14:sldIdLst>
            <p14:sldId id="320"/>
            <p14:sldId id="349"/>
            <p14:sldId id="347"/>
            <p14:sldId id="346"/>
            <p14:sldId id="352"/>
            <p14:sldId id="348"/>
            <p14:sldId id="370"/>
            <p14:sldId id="358"/>
            <p14:sldId id="367"/>
            <p14:sldId id="369"/>
            <p14:sldId id="366"/>
            <p14:sldId id="373"/>
            <p14:sldId id="372"/>
            <p14:sldId id="355"/>
            <p14:sldId id="368"/>
            <p14:sldId id="371"/>
            <p14:sldId id="357"/>
            <p14:sldId id="359"/>
            <p14:sldId id="360"/>
            <p14:sldId id="361"/>
            <p14:sldId id="362"/>
            <p14:sldId id="364"/>
            <p14:sldId id="350"/>
            <p14:sldId id="351"/>
            <p14:sldId id="353"/>
            <p14:sldId id="354"/>
            <p14:sldId id="356"/>
          </p14:sldIdLst>
        </p14:section>
        <p14:section name="Dark" id="{724FBEB4-C315-D642-AE76-00171E0C65C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768" autoAdjust="0"/>
  </p:normalViewPr>
  <p:slideViewPr>
    <p:cSldViewPr snapToGrid="0" snapToObjects="1">
      <p:cViewPr varScale="1">
        <p:scale>
          <a:sx n="102" d="100"/>
          <a:sy n="102" d="100"/>
        </p:scale>
        <p:origin x="264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B4200-5EF8-D149-A7D3-B68006BF0ADD}" type="datetime1">
              <a:rPr lang="sv-SE" smtClean="0"/>
              <a:pPr/>
              <a:t>2018-04-27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E9E92-CACA-7641-8DB3-7C90210B1D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11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B7776-7D4B-B04C-BAD2-5447944E05FB}" type="datetime1">
              <a:rPr lang="sv-SE" smtClean="0"/>
              <a:pPr/>
              <a:t>2018-04-27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2320-C23A-B148-88B1-360D5FA97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90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6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31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1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89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55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58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79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20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89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87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26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34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90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70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6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9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8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78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96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5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smtClean="0"/>
              <a:t>Click to edit Master subtitle style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594100" y="1090518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1"/>
                </a:solidFill>
              </a:rPr>
              <a:t>CONFIDENTIAL A</a:t>
            </a:r>
            <a:endParaRPr lang="en-US" altLang="zh-TW" sz="800" b="1" dirty="0">
              <a:solidFill>
                <a:schemeClr val="accent1"/>
              </a:solidFill>
            </a:endParaRPr>
          </a:p>
        </p:txBody>
      </p:sp>
      <p:pic>
        <p:nvPicPr>
          <p:cNvPr id="10" name="Picture 9" descr="pattern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pic>
        <p:nvPicPr>
          <p:cNvPr id="6" name="Picture 5" descr="Logotyp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594100" y="1090518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  <p:pic>
        <p:nvPicPr>
          <p:cNvPr id="8" name="Picture 7" descr="pattern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/>
            </a:lvl1pPr>
            <a:lvl3pPr marL="1143000" indent="-228600">
              <a:buClr>
                <a:schemeClr val="accent1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3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594100" y="1090518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  <p:pic>
        <p:nvPicPr>
          <p:cNvPr id="2" name="Picture 1" descr="pattern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gline-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83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34535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57200" y="1854201"/>
            <a:ext cx="8229600" cy="4314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34535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57200" y="1854201"/>
            <a:ext cx="8229600" cy="431440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7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spc="-15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CD6895-D491-9943-8088-4994C1785692}" type="datetime1">
              <a:rPr lang="sv-SE" smtClean="0"/>
              <a:pPr/>
              <a:t>2018-04-27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5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468966"/>
          </a:xfrm>
        </p:spPr>
        <p:txBody>
          <a:bodyPr tIns="0"/>
          <a:lstStyle/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1133"/>
            <a:ext cx="8229600" cy="42545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3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CD6895-D491-9943-8088-4994C1785692}" type="datetime1">
              <a:rPr lang="sv-SE" smtClean="0"/>
              <a:pPr/>
              <a:t>2018-04-27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3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CD6895-D491-9943-8088-4994C1785692}" type="datetime1">
              <a:rPr lang="sv-SE" smtClean="0"/>
              <a:pPr/>
              <a:t>2018-04-27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11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CD6895-D491-9943-8088-4994C1785692}" type="datetime1">
              <a:rPr lang="sv-SE" smtClean="0"/>
              <a:pPr/>
              <a:t>2018-04-27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9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CD6895-D491-9943-8088-4994C1785692}" type="datetime1">
              <a:rPr lang="sv-SE" smtClean="0"/>
              <a:pPr/>
              <a:t>2018-04-27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2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CD6895-D491-9943-8088-4994C1785692}" type="datetime1">
              <a:rPr lang="sv-SE" smtClean="0"/>
              <a:pPr/>
              <a:t>2018-04-27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17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CD6895-D491-9943-8088-4994C1785692}" type="datetime1">
              <a:rPr lang="sv-SE" smtClean="0"/>
              <a:pPr/>
              <a:t>2018-04-27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70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CD6895-D491-9943-8088-4994C1785692}" type="datetime1">
              <a:rPr lang="sv-SE" smtClean="0"/>
              <a:pPr/>
              <a:t>2018-04-27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81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CD6895-D491-9943-8088-4994C1785692}" type="datetime1">
              <a:rPr lang="sv-SE" smtClean="0"/>
              <a:pPr/>
              <a:t>2018-04-27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52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CD6895-D491-9943-8088-4994C1785692}" type="datetime1">
              <a:rPr lang="sv-SE" smtClean="0"/>
              <a:pPr/>
              <a:t>2018-04-27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84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CD6895-D491-9943-8088-4994C1785692}" type="datetime1">
              <a:rPr lang="sv-SE" smtClean="0"/>
              <a:pPr/>
              <a:t>2018-04-27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4689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F3821E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  <p:pic>
        <p:nvPicPr>
          <p:cNvPr id="18" name="Picture 17" descr="Logotype.png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8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/>
        </a:buClr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Calibri Bold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typ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74" r:id="rId12"/>
    <p:sldLayoutId id="2147483677" r:id="rId13"/>
    <p:sldLayoutId id="2147483650" r:id="rId14"/>
    <p:sldLayoutId id="214748370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770BDA4A-776A-4546-918F-32281E291F21}" type="datetime1">
              <a:rPr lang="sv-SE" smtClean="0"/>
              <a:pPr/>
              <a:t>2018-04-27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Logotyp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jpFsqlUT7gOJ2vcu1NIPfdFZyw3zcNL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a/google.com/gms-3pl-certification/home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package" Target="../embeddings/Microsoft_Excel_Worksheet2.xls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38uFR3merN4vYxUGEHTqOsAwal2gBmICfTFP8Zzvv1Y/edit#gid=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.google.com/store/apps/details?id=com.google.android.apps.tachyon" TargetMode="External"/><Relationship Id="rId13" Type="http://schemas.openxmlformats.org/officeDocument/2006/relationships/hyperlink" Target="https://play.google.com/store/apps/details?id=com.google.android.youtube" TargetMode="External"/><Relationship Id="rId3" Type="http://schemas.openxmlformats.org/officeDocument/2006/relationships/hyperlink" Target="https://play.google.com/store" TargetMode="External"/><Relationship Id="rId7" Type="http://schemas.openxmlformats.org/officeDocument/2006/relationships/hyperlink" Target="https://play.google.com/store/apps/details?id=com.google.android.gm" TargetMode="External"/><Relationship Id="rId12" Type="http://schemas.openxmlformats.org/officeDocument/2006/relationships/hyperlink" Target="https://play.google.com/store/apps/details?id=com.google.android.video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play.google.com/store/apps/details?id=com.google.android.apps.docs" TargetMode="External"/><Relationship Id="rId11" Type="http://schemas.openxmlformats.org/officeDocument/2006/relationships/hyperlink" Target="https://play.google.com/store/apps/details?id=com.google.android.apps.photos" TargetMode="External"/><Relationship Id="rId5" Type="http://schemas.openxmlformats.org/officeDocument/2006/relationships/hyperlink" Target="https://play.google.com/store/apps/details?id=com.android.chrome" TargetMode="External"/><Relationship Id="rId10" Type="http://schemas.openxmlformats.org/officeDocument/2006/relationships/hyperlink" Target="https://play.google.com/store/apps/details?id=com.google.android.music" TargetMode="External"/><Relationship Id="rId4" Type="http://schemas.openxmlformats.org/officeDocument/2006/relationships/hyperlink" Target="https://play.google.com/store/apps/details?id=com.google.android.googlequicksearchbox" TargetMode="External"/><Relationship Id="rId9" Type="http://schemas.openxmlformats.org/officeDocument/2006/relationships/hyperlink" Target="https://play.google.com/store/apps/details?id=com.google.android.apps.ma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14663" y="1463066"/>
            <a:ext cx="5672137" cy="2372337"/>
          </a:xfrm>
        </p:spPr>
        <p:txBody>
          <a:bodyPr/>
          <a:lstStyle/>
          <a:p>
            <a:r>
              <a:rPr lang="en-US" altLang="zh-CN" dirty="0" smtClean="0"/>
              <a:t>CDD checklist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01117" y="3838659"/>
            <a:ext cx="2743200" cy="88024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560"/>
              <a:t>ACS8/PQM</a:t>
            </a:r>
          </a:p>
          <a:p>
            <a:r>
              <a:rPr lang="en-US" sz="2560"/>
              <a:t>Zhongxiao Lin</a:t>
            </a:r>
          </a:p>
        </p:txBody>
      </p:sp>
    </p:spTree>
    <p:extLst>
      <p:ext uri="{BB962C8B-B14F-4D97-AF65-F5344CB8AC3E}">
        <p14:creationId xmlns:p14="http://schemas.microsoft.com/office/powerpoint/2010/main" val="31886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CDD checklist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Go Edition, the core app listed as below :</a:t>
            </a:r>
          </a:p>
          <a:p>
            <a:pPr lvl="1"/>
            <a:r>
              <a:rPr lang="en-US" dirty="0"/>
              <a:t>● Assistant Go</a:t>
            </a:r>
          </a:p>
          <a:p>
            <a:pPr lvl="1"/>
            <a:r>
              <a:rPr lang="en-US" dirty="0"/>
              <a:t>● Chrome</a:t>
            </a:r>
          </a:p>
          <a:p>
            <a:pPr lvl="1"/>
            <a:r>
              <a:rPr lang="en-US" dirty="0"/>
              <a:t>● Gmail Go</a:t>
            </a:r>
          </a:p>
          <a:p>
            <a:pPr lvl="1"/>
            <a:r>
              <a:rPr lang="en-US" dirty="0"/>
              <a:t>● Maps Go*</a:t>
            </a:r>
          </a:p>
          <a:p>
            <a:pPr lvl="1"/>
            <a:r>
              <a:rPr lang="en-US" dirty="0"/>
              <a:t>● Play Store</a:t>
            </a:r>
          </a:p>
          <a:p>
            <a:pPr lvl="1"/>
            <a:r>
              <a:rPr lang="en-US" dirty="0"/>
              <a:t>● Google Go</a:t>
            </a:r>
          </a:p>
          <a:p>
            <a:pPr lvl="1"/>
            <a:r>
              <a:rPr lang="en-US" dirty="0"/>
              <a:t>● YouTube Go / </a:t>
            </a:r>
            <a:r>
              <a:rPr lang="en-US" dirty="0" smtClean="0"/>
              <a:t>YouTube(</a:t>
            </a:r>
            <a:r>
              <a:rPr lang="en-US" dirty="0"/>
              <a:t>Use </a:t>
            </a:r>
            <a:r>
              <a:rPr lang="en-US" dirty="0" smtClean="0"/>
              <a:t>Go or normal version depends </a:t>
            </a:r>
            <a:r>
              <a:rPr lang="en-US" dirty="0"/>
              <a:t>on </a:t>
            </a:r>
            <a:r>
              <a:rPr lang="en-US" dirty="0" smtClean="0"/>
              <a:t>geo-availability, please refer attached table)</a:t>
            </a:r>
            <a:endParaRPr lang="en-US" dirty="0"/>
          </a:p>
          <a:p>
            <a:r>
              <a:rPr lang="en-US" i="1" dirty="0"/>
              <a:t>* Note: On 512 MB devices, Maps Go is a GMS Go Optional app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0571"/>
              </p:ext>
            </p:extLst>
          </p:nvPr>
        </p:nvGraphicFramePr>
        <p:xfrm>
          <a:off x="5558009" y="3148554"/>
          <a:ext cx="2445347" cy="1271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Worksheet" showAsIcon="1" r:id="rId3" imgW="914400" imgH="828720" progId="Excel.Sheet.12">
                  <p:embed/>
                </p:oleObj>
              </mc:Choice>
              <mc:Fallback>
                <p:oleObj name="Worksheet" showAsIcon="1" r:id="rId3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8009" y="3148554"/>
                        <a:ext cx="2445347" cy="1271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85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094" y="538182"/>
            <a:ext cx="8229600" cy="1134535"/>
          </a:xfrm>
        </p:spPr>
        <p:txBody>
          <a:bodyPr/>
          <a:lstStyle/>
          <a:p>
            <a:r>
              <a:rPr lang="en-US" altLang="zh-TW" dirty="0" smtClean="0"/>
              <a:t>CDD checklist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600" dirty="0" smtClean="0"/>
              <a:t>For </a:t>
            </a:r>
            <a:r>
              <a:rPr lang="en-US" sz="1600" b="1" dirty="0"/>
              <a:t>Android </a:t>
            </a:r>
            <a:r>
              <a:rPr lang="en-US" sz="1600" b="1" dirty="0" smtClean="0"/>
              <a:t>7.x/8.x </a:t>
            </a:r>
            <a:r>
              <a:rPr lang="en-US" sz="1600" b="1" dirty="0" smtClean="0"/>
              <a:t>part1 (non Go edition):</a:t>
            </a:r>
            <a:endParaRPr lang="en-US" sz="1600" b="1" dirty="0" smtClean="0"/>
          </a:p>
          <a:p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086496"/>
              </p:ext>
            </p:extLst>
          </p:nvPr>
        </p:nvGraphicFramePr>
        <p:xfrm>
          <a:off x="490194" y="2217168"/>
          <a:ext cx="8097625" cy="3984732"/>
        </p:xfrm>
        <a:graphic>
          <a:graphicData uri="http://schemas.openxmlformats.org/drawingml/2006/table">
            <a:tbl>
              <a:tblPr/>
              <a:tblGrid>
                <a:gridCol w="1219998"/>
                <a:gridCol w="4333634"/>
                <a:gridCol w="2543993"/>
              </a:tblGrid>
              <a:tr h="2404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  <a:endParaRPr lang="en-US" sz="1000" dirty="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Command Line(Linux)</a:t>
                      </a:r>
                      <a:endParaRPr lang="en-US" sz="100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result</a:t>
                      </a:r>
                      <a:endParaRPr lang="en-US" sz="100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75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1400"/>
                        </a:spcBef>
                        <a:spcAft>
                          <a:spcPts val="40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Browser</a:t>
                      </a:r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sz="1000" b="1" i="0" dirty="0">
                        <a:solidFill>
                          <a:srgbClr val="222222"/>
                        </a:solidFill>
                        <a:effectLst/>
                        <a:latin typeface="Open Sans"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shell am start -W -a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android.intent.action.VIEW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-d 'https://www.wikipedia.org/'  | grep -c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com.android.chrome</a:t>
                      </a:r>
                      <a:endParaRPr lang="en-US" sz="1000" dirty="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 shell am start -W -a android.intent.action.VIEW -d 'http://www.wikipedia.org/'  | grep -c com.android.chrome</a:t>
                      </a:r>
                      <a:endParaRPr lang="en-US" sz="100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 dirty="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72"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1400"/>
                        </a:spcBef>
                        <a:spcAft>
                          <a:spcPts val="40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Gallery</a:t>
                      </a:r>
                      <a:endParaRPr lang="en-US" sz="1000" b="1" i="0">
                        <a:solidFill>
                          <a:srgbClr val="222222"/>
                        </a:solidFill>
                        <a:effectLst/>
                        <a:latin typeface="Open Sans"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 shell am start -W -t image/* file://tmp/cute.jpg | grep -c com.google.android.apps.photos</a:t>
                      </a:r>
                      <a:endParaRPr lang="en-US" sz="100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 shell am start -W -t image/* file://tmp/cute.mp4 | grep -c com.google.android.apps.photos</a:t>
                      </a:r>
                      <a:endParaRPr lang="en-US" sz="100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 shell am start -W -a android.intent.action.PICK -t image/* | grep -c com.google.android.apps.photos</a:t>
                      </a:r>
                      <a:endParaRPr lang="en-US" sz="100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 shell am start -W -a com.android.camera.action.REVIEW -t image/* | grep -c com.google.android.apps.photos</a:t>
                      </a:r>
                      <a:endParaRPr lang="en-US" sz="100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75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Messaging</a:t>
                      </a:r>
                      <a:endParaRPr lang="en-US" sz="1000" dirty="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 shell am start -W -a android.intent.action.SENDTO -d sms:CCXXXXXXXXXX | grep -c com.google.android.apps.messaging</a:t>
                      </a:r>
                      <a:endParaRPr lang="en-US" sz="100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 shell am start -W -a android.intent.action.SENDTO -d smsto:CCXXXXXXXXXX | grep -c com.google.android.apps.messaging</a:t>
                      </a:r>
                      <a:endParaRPr lang="en-US" sz="100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 dirty="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078">
                <a:tc>
                  <a:txBody>
                    <a:bodyPr/>
                    <a:lstStyle/>
                    <a:p>
                      <a:pPr rtl="0" fontAlgn="t">
                        <a:spcBef>
                          <a:spcPts val="1400"/>
                        </a:spcBef>
                        <a:spcAft>
                          <a:spcPts val="40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Calendar</a:t>
                      </a:r>
                      <a:endParaRPr lang="en-US" sz="1000" b="1" i="0">
                        <a:solidFill>
                          <a:srgbClr val="222222"/>
                        </a:solidFill>
                        <a:effectLst/>
                        <a:latin typeface="Open Sans"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 shell am start -W -a android.intent.action.VIEW -d content://com.android.calendar/time/1410665898789 | grep -c com.google.android.calendar</a:t>
                      </a:r>
                      <a:endParaRPr lang="en-US" sz="100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(not mandatory on Android 7.0)</a:t>
                      </a:r>
                      <a:endParaRPr lang="en-US" sz="1000" dirty="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022808" y="6241701"/>
            <a:ext cx="70653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*On Android 7.0 device, test for the default permission for Calendar could be skipped.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873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CDD checklist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600" dirty="0"/>
              <a:t>For </a:t>
            </a:r>
            <a:r>
              <a:rPr lang="en-US" sz="1600" b="1" dirty="0"/>
              <a:t>Android 7.x/8.x </a:t>
            </a:r>
            <a:r>
              <a:rPr lang="en-US" sz="1600" b="1" dirty="0" smtClean="0"/>
              <a:t>part2 (non go edition):</a:t>
            </a:r>
            <a:endParaRPr lang="en-US" sz="1600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981008"/>
              </p:ext>
            </p:extLst>
          </p:nvPr>
        </p:nvGraphicFramePr>
        <p:xfrm>
          <a:off x="989814" y="2452131"/>
          <a:ext cx="7522591" cy="3503227"/>
        </p:xfrm>
        <a:graphic>
          <a:graphicData uri="http://schemas.openxmlformats.org/drawingml/2006/table">
            <a:tbl>
              <a:tblPr/>
              <a:tblGrid>
                <a:gridCol w="1142319"/>
                <a:gridCol w="3872742"/>
                <a:gridCol w="2507530"/>
              </a:tblGrid>
              <a:tr h="366406">
                <a:tc rowSpan="5">
                  <a:txBody>
                    <a:bodyPr/>
                    <a:lstStyle/>
                    <a:p>
                      <a:pPr rtl="0" fontAlgn="t">
                        <a:spcBef>
                          <a:spcPts val="1400"/>
                        </a:spcBef>
                        <a:spcAft>
                          <a:spcPts val="40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Email</a:t>
                      </a:r>
                      <a:endParaRPr lang="en-US" sz="1000" b="1" i="0" dirty="0">
                        <a:solidFill>
                          <a:srgbClr val="222222"/>
                        </a:solidFill>
                        <a:effectLst/>
                        <a:latin typeface="Open Sans"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 shell am start -W -a android.intent.action.SENDTO -d mailto:someone@gmail.com | grep -c com.google.android.gm</a:t>
                      </a:r>
                      <a:endParaRPr lang="en-US" sz="100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64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 shell dumpsys package com.google.android.gm | grep -c "android.permission.READ_CALENDAR: granted=true" </a:t>
                      </a:r>
                      <a:endParaRPr lang="en-US" sz="100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64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 shell dumpsys package com.google.android.gm | grep -c "android.permission.WRITE_CALENDAR: granted=true"</a:t>
                      </a:r>
                      <a:endParaRPr lang="en-US" sz="100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64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 shell dumpsys package com.google.android.gm | grep -c "android.permission.READ_CONTACTS: granted=true"</a:t>
                      </a:r>
                      <a:endParaRPr lang="en-US" sz="100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64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 shell dumpsys package com.google.android.gm | grep -c "android.permission.WRITE_CONTACTS: granted=true"</a:t>
                      </a:r>
                      <a:endParaRPr lang="en-US" sz="100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5322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Keyboard</a:t>
                      </a:r>
                      <a:endParaRPr lang="en-US" sz="1000" dirty="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263238"/>
                          </a:solidFill>
                          <a:effectLst/>
                          <a:latin typeface="Arial" panose="020B0604020202020204" pitchFamily="34" charset="0"/>
                        </a:rPr>
                        <a:t>adb shell settings get secure default_input_method | grep -c com.google.android.inputmethod</a:t>
                      </a:r>
                      <a:endParaRPr lang="en-US" sz="100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263238"/>
                          </a:solidFill>
                          <a:effectLst/>
                          <a:latin typeface="Arial" panose="020B0604020202020204" pitchFamily="34" charset="0"/>
                        </a:rPr>
                        <a:t>adb shell ime list -a | grep mId | grep -v -c mId=com.google.android</a:t>
                      </a:r>
                      <a:endParaRPr lang="en-US" sz="100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000" dirty="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34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Voice  Assistant</a:t>
                      </a:r>
                      <a:endParaRPr lang="en-US" sz="100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263238"/>
                          </a:solidFill>
                          <a:effectLst/>
                          <a:latin typeface="Arial" panose="020B0604020202020204" pitchFamily="34" charset="0"/>
                        </a:rPr>
                        <a:t>adb shell am start -W -a android.intent.action.VOICE_COMMAND | grep -c com.google.android.googlequicksearchbox</a:t>
                      </a:r>
                      <a:endParaRPr lang="en-US" sz="100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34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Search</a:t>
                      </a:r>
                      <a:endParaRPr lang="en-US" sz="100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263238"/>
                          </a:solidFill>
                          <a:effectLst/>
                          <a:latin typeface="Arial" panose="020B0604020202020204" pitchFamily="34" charset="0"/>
                        </a:rPr>
                        <a:t>adb shell am start -W -a android.intent.action.WEB_SEARCH -e query wikipedia | grep -c com.google.android.googlequicksearchbox</a:t>
                      </a:r>
                      <a:endParaRPr lang="en-US" sz="100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 dirty="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12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CDD checklist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600" dirty="0" smtClean="0"/>
              <a:t>For Android Go </a:t>
            </a:r>
            <a:r>
              <a:rPr lang="en-US" sz="1600" dirty="0" smtClean="0"/>
              <a:t>edition:</a:t>
            </a:r>
            <a:endParaRPr lang="en-US" sz="1600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64483"/>
              </p:ext>
            </p:extLst>
          </p:nvPr>
        </p:nvGraphicFramePr>
        <p:xfrm>
          <a:off x="711723" y="2214835"/>
          <a:ext cx="8319156" cy="5277332"/>
        </p:xfrm>
        <a:graphic>
          <a:graphicData uri="http://schemas.openxmlformats.org/drawingml/2006/table">
            <a:tbl>
              <a:tblPr/>
              <a:tblGrid>
                <a:gridCol w="1338155"/>
                <a:gridCol w="4168615"/>
                <a:gridCol w="2812386"/>
              </a:tblGrid>
              <a:tr h="2549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</a:t>
                      </a:r>
                      <a:r>
                        <a:rPr 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  <a:endParaRPr lang="en-US" sz="1000" dirty="0">
                        <a:effectLst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Command Line(Linux)</a:t>
                      </a:r>
                      <a:endParaRPr lang="en-US" sz="1000" dirty="0">
                        <a:effectLst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result</a:t>
                      </a:r>
                      <a:endParaRPr lang="en-US" sz="1000">
                        <a:effectLst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324">
                <a:tc rowSpan="2"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Browser</a:t>
                      </a:r>
                      <a:r>
                        <a:rPr lang="en-US" sz="1000" b="0" i="0" u="none" strike="noStrike" dirty="0" smtClean="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sz="1000" b="1" i="0" dirty="0" smtClean="0">
                        <a:solidFill>
                          <a:srgbClr val="222222"/>
                        </a:solidFill>
                        <a:effectLst/>
                        <a:latin typeface="Open Sans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shell am start -W -a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android.intent.action.VIEW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-d 'https://www.wikipedia.org/'  | grep -c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com.android.chrome</a:t>
                      </a:r>
                      <a:endParaRPr lang="en-US" sz="1000" dirty="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324">
                <a:tc v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shell am start -W -a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android.intent.action.VIEW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-d 'http://www.wikipedia.org/'  | grep -c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com.android.chrome</a:t>
                      </a:r>
                      <a:endParaRPr lang="en-US" sz="1000" dirty="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 dirty="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9995">
                <a:tc rowSpan="2"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Messaging</a:t>
                      </a:r>
                      <a:endParaRPr lang="en-US" sz="1000" dirty="0" smtClean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shell am start -W -a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android.intent.action.SENDTO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sms:CCXXXXXXXXXX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| grep -c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com.google.android.apps.messaging</a:t>
                      </a:r>
                      <a:endParaRPr lang="en-US" sz="1000" dirty="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5931">
                <a:tc v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 shell am start -W -a android.intent.action.SENDTO -d smsto:CCXXXXXXXXXX | grep -c com.google.android.apps.messaging</a:t>
                      </a:r>
                      <a:endParaRPr lang="en-US" sz="100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 dirty="0">
                        <a:effectLst/>
                      </a:endParaRPr>
                    </a:p>
                  </a:txBody>
                  <a:tcPr marL="37286" marR="37286" marT="37286" marB="37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6440">
                <a:tc rowSpan="5">
                  <a:txBody>
                    <a:bodyPr/>
                    <a:lstStyle/>
                    <a:p>
                      <a:pPr rtl="0" fontAlgn="t">
                        <a:spcBef>
                          <a:spcPts val="1400"/>
                        </a:spcBef>
                        <a:spcAft>
                          <a:spcPts val="40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Email</a:t>
                      </a:r>
                      <a:endParaRPr lang="en-US" sz="1000" b="1" i="0" dirty="0">
                        <a:solidFill>
                          <a:srgbClr val="222222"/>
                        </a:solidFill>
                        <a:effectLst/>
                        <a:latin typeface="Open Sans"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 shell am start -W -a android.intent.action.SENDTO -d mailto:someone@gmail.com | grep -c com.google.android.gm.lite</a:t>
                      </a:r>
                      <a:endParaRPr lang="en-US" sz="1000">
                        <a:effectLst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 shell dumpsys package com.google.android.gm.lite | grep -c "android.permission.READ_CALENDAR: granted=true" </a:t>
                      </a:r>
                      <a:endParaRPr lang="en-US" sz="1000">
                        <a:effectLst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3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 shell dumpsys package com.google.android.gm.lite | grep -c "android.permission.WRITE_CALENDAR: granted=true"</a:t>
                      </a:r>
                      <a:endParaRPr lang="en-US" sz="1000">
                        <a:effectLst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6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 shell dumpsys package com.google.android.gm.lite | grep -c "android.permission.READ_CONTACTS: granted=true"</a:t>
                      </a:r>
                      <a:endParaRPr lang="en-US" sz="1000">
                        <a:effectLst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5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 </a:t>
                      </a:r>
                      <a:r>
                        <a:rPr lang="en-US" sz="1000" b="0" i="0" u="none" strike="noStrike">
                          <a:solidFill>
                            <a:srgbClr val="263238"/>
                          </a:solidFill>
                          <a:effectLst/>
                          <a:latin typeface="Arial" panose="020B0604020202020204" pitchFamily="34" charset="0"/>
                        </a:rPr>
                        <a:t>shell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dumpsys package com.google.android.gm.lite | grep -c "android.permission.WRITE_CONTACTS: granted=true"</a:t>
                      </a:r>
                      <a:endParaRPr lang="en-US" sz="1000">
                        <a:effectLst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398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Keyboard</a:t>
                      </a:r>
                      <a:endParaRPr lang="en-US" sz="1000" dirty="0">
                        <a:effectLst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263238"/>
                          </a:solidFill>
                          <a:effectLst/>
                          <a:latin typeface="Arial" panose="020B0604020202020204" pitchFamily="34" charset="0"/>
                        </a:rPr>
                        <a:t>adb</a:t>
                      </a:r>
                      <a:r>
                        <a:rPr lang="en-US" sz="1000" b="0" i="0" u="none" strike="noStrike" dirty="0">
                          <a:solidFill>
                            <a:srgbClr val="263238"/>
                          </a:solidFill>
                          <a:effectLst/>
                          <a:latin typeface="Arial" panose="020B0604020202020204" pitchFamily="34" charset="0"/>
                        </a:rPr>
                        <a:t> shell settings get secure </a:t>
                      </a:r>
                      <a:r>
                        <a:rPr lang="en-US" sz="1000" b="0" i="0" u="none" strike="noStrike" dirty="0" err="1">
                          <a:solidFill>
                            <a:srgbClr val="263238"/>
                          </a:solidFill>
                          <a:effectLst/>
                          <a:latin typeface="Arial" panose="020B0604020202020204" pitchFamily="34" charset="0"/>
                        </a:rPr>
                        <a:t>default_input_method</a:t>
                      </a:r>
                      <a:r>
                        <a:rPr lang="en-US" sz="1000" b="0" i="0" u="none" strike="noStrike" dirty="0">
                          <a:solidFill>
                            <a:srgbClr val="263238"/>
                          </a:solidFill>
                          <a:effectLst/>
                          <a:latin typeface="Arial" panose="020B0604020202020204" pitchFamily="34" charset="0"/>
                        </a:rPr>
                        <a:t> | grep -c </a:t>
                      </a:r>
                      <a:r>
                        <a:rPr lang="en-US" sz="1000" b="0" i="0" u="none" strike="noStrike" dirty="0" err="1">
                          <a:solidFill>
                            <a:srgbClr val="263238"/>
                          </a:solidFill>
                          <a:effectLst/>
                          <a:latin typeface="Arial" panose="020B0604020202020204" pitchFamily="34" charset="0"/>
                        </a:rPr>
                        <a:t>com.google.android.inputmethod</a:t>
                      </a:r>
                      <a:endParaRPr lang="en-US" sz="1000" dirty="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832">
                <a:tc vMerge="1">
                  <a:txBody>
                    <a:bodyPr/>
                    <a:lstStyle/>
                    <a:p>
                      <a:pPr rtl="0" fontAlgn="t">
                        <a:spcBef>
                          <a:spcPts val="1400"/>
                        </a:spcBef>
                        <a:spcAft>
                          <a:spcPts val="400"/>
                        </a:spcAft>
                      </a:pPr>
                      <a:endParaRPr lang="en-US" sz="1000" b="1" i="0" dirty="0">
                        <a:solidFill>
                          <a:srgbClr val="222222"/>
                        </a:solidFill>
                        <a:effectLst/>
                        <a:latin typeface="Open Sans"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263238"/>
                          </a:solidFill>
                          <a:effectLst/>
                          <a:latin typeface="Arial" panose="020B0604020202020204" pitchFamily="34" charset="0"/>
                        </a:rPr>
                        <a:t>adb shell ime list -a | grep mId | grep -v -c mId=com.google.android</a:t>
                      </a:r>
                      <a:endParaRPr lang="en-US" sz="100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000" dirty="0">
                        <a:effectLst/>
                      </a:endParaRPr>
                    </a:p>
                  </a:txBody>
                  <a:tcPr marL="38602" marR="38602" marT="38602" marB="386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4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Voice  Assistant</a:t>
                      </a:r>
                      <a:endParaRPr lang="en-US" sz="1000">
                        <a:effectLst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 shell am start -W -a android.intent.action.ASSIST | grep -c com.google.android.apps.assistant</a:t>
                      </a:r>
                      <a:endParaRPr lang="en-US" sz="1000">
                        <a:effectLst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93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Search</a:t>
                      </a:r>
                      <a:endParaRPr lang="en-US" sz="1000">
                        <a:effectLst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adb shell am start -W -a android.intent.action.WEB_SEARCH -e query wikipedia | grep -c com.google.android.apps.searchlite</a:t>
                      </a:r>
                      <a:endParaRPr lang="en-US" sz="1000">
                        <a:effectLst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 dirty="0">
                        <a:effectLst/>
                      </a:endParaRPr>
                    </a:p>
                  </a:txBody>
                  <a:tcPr marL="46342" marR="46342" marT="46342" marB="463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07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CDD checklist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000" dirty="0"/>
              <a:t>For </a:t>
            </a:r>
            <a:r>
              <a:rPr lang="en-US" sz="2000" dirty="0"/>
              <a:t>GMS express </a:t>
            </a:r>
            <a:r>
              <a:rPr lang="en-US" altLang="zh-CN" sz="2000" dirty="0"/>
              <a:t>plus </a:t>
            </a:r>
            <a:r>
              <a:rPr lang="en-US" sz="2000" dirty="0"/>
              <a:t>project</a:t>
            </a:r>
            <a:r>
              <a:rPr lang="en-US" sz="20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 </a:t>
            </a:r>
            <a:r>
              <a:rPr lang="en-US" altLang="zh-CN" sz="1600" dirty="0" smtClean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result of “</a:t>
            </a:r>
            <a:r>
              <a:rPr lang="en-US" sz="1600" dirty="0" err="1"/>
              <a:t>adb</a:t>
            </a:r>
            <a:r>
              <a:rPr lang="en-US" sz="1600" dirty="0"/>
              <a:t> shell pm list features” must contain “</a:t>
            </a:r>
            <a:r>
              <a:rPr lang="en-US" sz="1600" dirty="0" err="1">
                <a:solidFill>
                  <a:srgbClr val="0000FF"/>
                </a:solidFill>
              </a:rPr>
              <a:t>com.google.android.feature.</a:t>
            </a:r>
            <a:r>
              <a:rPr lang="en-US" sz="1600" b="1" dirty="0" err="1">
                <a:solidFill>
                  <a:srgbClr val="0000FF"/>
                </a:solidFill>
              </a:rPr>
              <a:t>GMSEXPRESS_PLUS_BUILD</a:t>
            </a:r>
            <a:r>
              <a:rPr lang="en-US" sz="1600" dirty="0" smtClean="0"/>
              <a:t>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For Go Edition, make sure </a:t>
            </a:r>
            <a:r>
              <a:rPr lang="en-US" sz="2000" dirty="0" smtClean="0">
                <a:solidFill>
                  <a:srgbClr val="0000FF"/>
                </a:solidFill>
              </a:rPr>
              <a:t>low ram </a:t>
            </a:r>
            <a:r>
              <a:rPr lang="en-US" sz="2000" dirty="0" smtClean="0"/>
              <a:t>property is correctly set.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[</a:t>
            </a:r>
            <a:r>
              <a:rPr lang="en-US" sz="1600" dirty="0" err="1">
                <a:solidFill>
                  <a:srgbClr val="0000FF"/>
                </a:solidFill>
              </a:rPr>
              <a:t>ro.config.low_ram</a:t>
            </a:r>
            <a:r>
              <a:rPr lang="en-US" sz="1600" dirty="0">
                <a:solidFill>
                  <a:srgbClr val="0000FF"/>
                </a:solidFill>
              </a:rPr>
              <a:t>]: [true]</a:t>
            </a:r>
            <a:endParaRPr lang="en-US" sz="16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For RAM equal or less than 1 GB, must use Go Edition, for RAM above 1GB, you must not use Go Edition.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For Go Edition, must provide the complete result of performance script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(it will not block GMS certification).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For latest performance script, please refer:</a:t>
            </a:r>
          </a:p>
          <a:p>
            <a:pPr marL="457200" lvl="1" indent="0">
              <a:buNone/>
            </a:pP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drive.google.com/open?id=1jpFsqlUT7gOJ2vcu1NIPfdFZyw3zcNLo</a:t>
            </a:r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CDD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53630"/>
                </a:solidFill>
              </a:rPr>
              <a:t>For security patch date </a:t>
            </a:r>
            <a:r>
              <a:rPr lang="en-US" dirty="0" smtClean="0">
                <a:solidFill>
                  <a:srgbClr val="353630"/>
                </a:solidFill>
              </a:rPr>
              <a:t>, only </a:t>
            </a:r>
            <a:r>
              <a:rPr lang="en-US" dirty="0">
                <a:solidFill>
                  <a:srgbClr val="353630"/>
                </a:solidFill>
              </a:rPr>
              <a:t>allow use current month or previous month patch date.</a:t>
            </a:r>
          </a:p>
          <a:p>
            <a:pPr lvl="1"/>
            <a:r>
              <a:rPr lang="en-US" dirty="0">
                <a:solidFill>
                  <a:srgbClr val="353630"/>
                </a:solidFill>
              </a:rPr>
              <a:t>Use "</a:t>
            </a:r>
            <a:r>
              <a:rPr lang="en-US" dirty="0" err="1">
                <a:solidFill>
                  <a:srgbClr val="0000FF"/>
                </a:solidFill>
              </a:rPr>
              <a:t>getprop</a:t>
            </a:r>
            <a:r>
              <a:rPr lang="en-US" dirty="0">
                <a:solidFill>
                  <a:srgbClr val="0000FF"/>
                </a:solidFill>
              </a:rPr>
              <a:t> | grep security</a:t>
            </a:r>
            <a:r>
              <a:rPr lang="en-US" dirty="0"/>
              <a:t>" to check.</a:t>
            </a:r>
          </a:p>
          <a:p>
            <a:r>
              <a:rPr lang="en-US" dirty="0"/>
              <a:t>For example , it is 2018 march now , hence the security date can only be "2018-03-05" or "2018-02-05".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CDD checklist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Make sure there is no “alps”, “Google” string in fingerprint.</a:t>
            </a:r>
          </a:p>
          <a:p>
            <a:pPr lvl="1"/>
            <a:r>
              <a:rPr lang="en-US" sz="1600" dirty="0"/>
              <a:t>Use “</a:t>
            </a:r>
            <a:r>
              <a:rPr lang="en-US" sz="1600" dirty="0" err="1">
                <a:solidFill>
                  <a:srgbClr val="0000FF"/>
                </a:solidFill>
              </a:rPr>
              <a:t>getprop</a:t>
            </a:r>
            <a:r>
              <a:rPr lang="en-US" sz="1600" dirty="0">
                <a:solidFill>
                  <a:srgbClr val="0000FF"/>
                </a:solidFill>
              </a:rPr>
              <a:t> | grep </a:t>
            </a:r>
            <a:r>
              <a:rPr lang="en-US" sz="1600" dirty="0" err="1">
                <a:solidFill>
                  <a:srgbClr val="0000FF"/>
                </a:solidFill>
              </a:rPr>
              <a:t>ro.build.fingerprint</a:t>
            </a:r>
            <a:r>
              <a:rPr lang="en-US" sz="1600" dirty="0" smtClean="0"/>
              <a:t>” to check.</a:t>
            </a:r>
          </a:p>
          <a:p>
            <a:r>
              <a:rPr lang="en-US" sz="1600" dirty="0" smtClean="0"/>
              <a:t>Make sure the fingerprint follow this format (if not , test reports can not be uploaded to APFE):</a:t>
            </a:r>
          </a:p>
          <a:p>
            <a:pPr lvl="1"/>
            <a:r>
              <a:rPr lang="en-US" sz="1600" dirty="0"/>
              <a:t>[</a:t>
            </a:r>
            <a:r>
              <a:rPr lang="en-US" sz="1600" dirty="0" err="1"/>
              <a:t>ro.build.brand</a:t>
            </a:r>
            <a:r>
              <a:rPr lang="en-US" sz="1600" dirty="0"/>
              <a:t>]/[ro.product.name</a:t>
            </a:r>
            <a:r>
              <a:rPr lang="en-US" sz="1600" dirty="0" smtClean="0"/>
              <a:t>]/[</a:t>
            </a:r>
            <a:r>
              <a:rPr lang="en-US" sz="1600" dirty="0" err="1" smtClean="0"/>
              <a:t>ro.product.device</a:t>
            </a:r>
            <a:r>
              <a:rPr lang="en-US" sz="1600" dirty="0" smtClean="0"/>
              <a:t>]:[</a:t>
            </a:r>
            <a:r>
              <a:rPr lang="en-US" sz="1600" dirty="0" err="1"/>
              <a:t>ro.build.version.release</a:t>
            </a:r>
            <a:r>
              <a:rPr lang="en-US" sz="1600" dirty="0"/>
              <a:t>]/[ro.build.id]/[</a:t>
            </a:r>
            <a:r>
              <a:rPr lang="en-US" sz="1600" dirty="0" err="1"/>
              <a:t>ro.build.version.incremental</a:t>
            </a:r>
            <a:r>
              <a:rPr lang="en-US" sz="1600" dirty="0"/>
              <a:t>]:[</a:t>
            </a:r>
            <a:r>
              <a:rPr lang="en-US" sz="1600" dirty="0" err="1"/>
              <a:t>ro.build.type</a:t>
            </a:r>
            <a:r>
              <a:rPr lang="en-US" sz="1600" dirty="0"/>
              <a:t>]/[</a:t>
            </a:r>
            <a:r>
              <a:rPr lang="en-US" sz="1600" dirty="0" err="1"/>
              <a:t>ro.build.tags</a:t>
            </a:r>
            <a:r>
              <a:rPr lang="en-US" sz="1600" dirty="0" smtClean="0"/>
              <a:t>]</a:t>
            </a:r>
          </a:p>
          <a:p>
            <a:pPr lvl="1"/>
            <a:r>
              <a:rPr lang="en-US" sz="1600" dirty="0" smtClean="0"/>
              <a:t>Use “</a:t>
            </a:r>
            <a:r>
              <a:rPr lang="en-US" sz="1600" dirty="0" err="1" smtClean="0">
                <a:solidFill>
                  <a:srgbClr val="0000FF"/>
                </a:solidFill>
              </a:rPr>
              <a:t>getprop</a:t>
            </a:r>
            <a:r>
              <a:rPr lang="en-US" sz="1600" dirty="0" smtClean="0">
                <a:solidFill>
                  <a:srgbClr val="0000FF"/>
                </a:solidFill>
              </a:rPr>
              <a:t> | grep xxx</a:t>
            </a:r>
            <a:r>
              <a:rPr lang="en-US" sz="1600" dirty="0" smtClean="0"/>
              <a:t>” to get each property and compare with fingerprint.</a:t>
            </a:r>
          </a:p>
          <a:p>
            <a:r>
              <a:rPr lang="en-US" sz="1600" dirty="0"/>
              <a:t>Make sure </a:t>
            </a:r>
            <a:r>
              <a:rPr lang="en-US" sz="1600" dirty="0" err="1" smtClean="0"/>
              <a:t>ro.product.manufacturer</a:t>
            </a:r>
            <a:r>
              <a:rPr lang="en-US" sz="1600" dirty="0" smtClean="0"/>
              <a:t> is correctly set(It will display on APFE, incorrect value will be rejected by Google).</a:t>
            </a:r>
          </a:p>
          <a:p>
            <a:pPr lvl="1"/>
            <a:r>
              <a:rPr lang="en-US" sz="1600" dirty="0" smtClean="0"/>
              <a:t>Use “</a:t>
            </a:r>
            <a:r>
              <a:rPr lang="en-US" sz="1600" dirty="0" err="1" smtClean="0">
                <a:solidFill>
                  <a:srgbClr val="0000FF"/>
                </a:solidFill>
              </a:rPr>
              <a:t>getprop</a:t>
            </a:r>
            <a:r>
              <a:rPr lang="en-US" sz="1600" dirty="0">
                <a:solidFill>
                  <a:srgbClr val="0000FF"/>
                </a:solidFill>
              </a:rPr>
              <a:t> | grep </a:t>
            </a:r>
            <a:r>
              <a:rPr lang="en-US" sz="1600" dirty="0" err="1">
                <a:solidFill>
                  <a:srgbClr val="0000FF"/>
                </a:solidFill>
              </a:rPr>
              <a:t>ro.product.manufacturer</a:t>
            </a:r>
            <a:r>
              <a:rPr lang="en-US" sz="1600" dirty="0" smtClean="0"/>
              <a:t>” to check.</a:t>
            </a:r>
          </a:p>
          <a:p>
            <a:r>
              <a:rPr lang="en-US" sz="1600" dirty="0" smtClean="0"/>
              <a:t>Make sure GMS version meet </a:t>
            </a:r>
            <a:r>
              <a:rPr lang="en-US" sz="1600" dirty="0"/>
              <a:t>Google </a:t>
            </a:r>
            <a:r>
              <a:rPr lang="en-US" sz="1600" dirty="0" smtClean="0"/>
              <a:t>requirement(please refer the GMS device certification calendar: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://sites.google.com/a/google.com/gms-3pl-certification/home</a:t>
            </a:r>
            <a:r>
              <a:rPr lang="en-US" sz="1600" dirty="0"/>
              <a:t>)</a:t>
            </a:r>
            <a:endParaRPr lang="en-US" sz="1600" dirty="0" smtClean="0"/>
          </a:p>
          <a:p>
            <a:pPr lvl="1"/>
            <a:r>
              <a:rPr lang="en-US" sz="1600" dirty="0"/>
              <a:t>User </a:t>
            </a:r>
            <a:r>
              <a:rPr lang="en-US" sz="1600" dirty="0" smtClean="0"/>
              <a:t>“</a:t>
            </a:r>
            <a:r>
              <a:rPr lang="en-US" sz="1600" dirty="0" err="1" smtClean="0">
                <a:solidFill>
                  <a:srgbClr val="0000FF"/>
                </a:solidFill>
              </a:rPr>
              <a:t>getprop</a:t>
            </a:r>
            <a:r>
              <a:rPr lang="en-US" sz="1600" dirty="0" smtClean="0">
                <a:solidFill>
                  <a:srgbClr val="0000FF"/>
                </a:solidFill>
              </a:rPr>
              <a:t> | grep </a:t>
            </a:r>
            <a:r>
              <a:rPr lang="en-US" sz="1600" dirty="0" err="1" smtClean="0">
                <a:solidFill>
                  <a:srgbClr val="0000FF"/>
                </a:solidFill>
              </a:rPr>
              <a:t>ro.com.google.gmsversion</a:t>
            </a:r>
            <a:r>
              <a:rPr lang="en-US" sz="1600" dirty="0" smtClean="0"/>
              <a:t>” to check.</a:t>
            </a:r>
            <a:endParaRPr 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4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CDD checklist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</a:t>
            </a:r>
            <a:r>
              <a:rPr lang="en-US" sz="2800" dirty="0" smtClean="0"/>
              <a:t>ong-press </a:t>
            </a:r>
            <a:r>
              <a:rPr lang="en-US" sz="2800" dirty="0"/>
              <a:t>on </a:t>
            </a:r>
            <a:r>
              <a:rPr lang="en-US" sz="2800" dirty="0" smtClean="0"/>
              <a:t>the Home button </a:t>
            </a:r>
            <a:r>
              <a:rPr lang="en-US" altLang="zh-CN" sz="2800" dirty="0" smtClean="0"/>
              <a:t>should launch Google Search app or Google Assistant.</a:t>
            </a:r>
            <a:endParaRPr 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17" y="3055755"/>
            <a:ext cx="73247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32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CDD checklist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heck </a:t>
            </a:r>
            <a:r>
              <a:rPr lang="en-US" dirty="0"/>
              <a:t>client ID</a:t>
            </a:r>
          </a:p>
          <a:p>
            <a:pPr lvl="1"/>
            <a:r>
              <a:rPr lang="en-US" sz="2000" dirty="0"/>
              <a:t>Enter </a:t>
            </a:r>
            <a:r>
              <a:rPr lang="en-US" sz="2000" dirty="0" err="1"/>
              <a:t>adb</a:t>
            </a:r>
            <a:r>
              <a:rPr lang="en-US" sz="2000" dirty="0"/>
              <a:t> shell first</a:t>
            </a:r>
            <a:r>
              <a:rPr lang="en-US" sz="2000" dirty="0" smtClean="0"/>
              <a:t>, use </a:t>
            </a:r>
            <a:r>
              <a:rPr lang="en-US" sz="2000" dirty="0"/>
              <a:t>“</a:t>
            </a:r>
            <a:r>
              <a:rPr lang="en-US" sz="2000" dirty="0" err="1"/>
              <a:t>getprop</a:t>
            </a:r>
            <a:r>
              <a:rPr lang="en-US" sz="2000" dirty="0"/>
              <a:t> | grep </a:t>
            </a:r>
            <a:r>
              <a:rPr lang="en-US" sz="2000" dirty="0" err="1"/>
              <a:t>clientid</a:t>
            </a:r>
            <a:r>
              <a:rPr lang="en-US" sz="2000" dirty="0"/>
              <a:t>” to display all client id properties.</a:t>
            </a:r>
          </a:p>
          <a:p>
            <a:pPr lvl="1"/>
            <a:r>
              <a:rPr lang="en-US" sz="2000" dirty="0" smtClean="0"/>
              <a:t>If it is an Operator device, make </a:t>
            </a:r>
            <a:r>
              <a:rPr lang="en-US" sz="2000" dirty="0"/>
              <a:t>sure the properties should meet the requirement in attached Excel table.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For example, If it is not Operator device, </a:t>
            </a:r>
            <a:r>
              <a:rPr lang="en-US" sz="2000" dirty="0" smtClean="0"/>
              <a:t>it </a:t>
            </a:r>
            <a:r>
              <a:rPr lang="en-US" sz="2000" dirty="0"/>
              <a:t>should only appear one </a:t>
            </a:r>
            <a:r>
              <a:rPr lang="en-US" sz="2000" dirty="0" err="1"/>
              <a:t>clientid</a:t>
            </a:r>
            <a:r>
              <a:rPr lang="en-US" sz="2000" dirty="0"/>
              <a:t> property, like: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</a:rPr>
              <a:t>[</a:t>
            </a:r>
            <a:r>
              <a:rPr lang="en-US" sz="2000" dirty="0" err="1">
                <a:solidFill>
                  <a:srgbClr val="0000FF"/>
                </a:solidFill>
              </a:rPr>
              <a:t>ro.com.google.clientidbase</a:t>
            </a:r>
            <a:r>
              <a:rPr lang="en-US" sz="2000" dirty="0">
                <a:solidFill>
                  <a:srgbClr val="0000FF"/>
                </a:solidFill>
              </a:rPr>
              <a:t>]: [android-together]</a:t>
            </a:r>
          </a:p>
          <a:p>
            <a:pPr lvl="1"/>
            <a:r>
              <a:rPr lang="en-US" sz="1800" dirty="0"/>
              <a:t>If you </a:t>
            </a:r>
            <a:r>
              <a:rPr lang="en-US" sz="1800" dirty="0" smtClean="0"/>
              <a:t>found other properties, it </a:t>
            </a:r>
            <a:r>
              <a:rPr lang="en-US" sz="1800" dirty="0"/>
              <a:t>is wrong ,because the 4 property in red are already abandoned, need to remove otherwise you cannot upload the reports to APFE:</a:t>
            </a:r>
          </a:p>
          <a:p>
            <a:pPr lvl="2"/>
            <a:r>
              <a:rPr lang="en-US" sz="1800" dirty="0"/>
              <a:t>[</a:t>
            </a:r>
            <a:r>
              <a:rPr lang="en-US" sz="1800" dirty="0" err="1"/>
              <a:t>ro.com.google.clientidbase</a:t>
            </a:r>
            <a:r>
              <a:rPr lang="en-US" sz="1800" dirty="0"/>
              <a:t>]: [android-together]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[ro.com.google.clientidbase.am]: [android-together]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[</a:t>
            </a:r>
            <a:r>
              <a:rPr lang="en-US" sz="1800" dirty="0" err="1">
                <a:solidFill>
                  <a:srgbClr val="FF0000"/>
                </a:solidFill>
              </a:rPr>
              <a:t>ro.com.google.clientidbase.gmm</a:t>
            </a:r>
            <a:r>
              <a:rPr lang="en-US" sz="1800" dirty="0">
                <a:solidFill>
                  <a:srgbClr val="FF0000"/>
                </a:solidFill>
              </a:rPr>
              <a:t>]: [android-together]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[ro.com.google.clientidbase.ms]: [android-together]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[ro.com.google.clientidbase.yt]: [android-together]</a:t>
            </a:r>
          </a:p>
          <a:p>
            <a:pPr lvl="2"/>
            <a:endParaRPr lang="en-US" sz="1400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79416"/>
              </p:ext>
            </p:extLst>
          </p:nvPr>
        </p:nvGraphicFramePr>
        <p:xfrm>
          <a:off x="3148552" y="2721275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Worksheet" showAsIcon="1" r:id="rId4" imgW="914400" imgH="828720" progId="Excel.Sheet.12">
                  <p:embed/>
                </p:oleObj>
              </mc:Choice>
              <mc:Fallback>
                <p:oleObj name="Worksheet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8552" y="2721275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668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CDD checklist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heck the 3PL MADA license and sublicense not overdue.</a:t>
            </a:r>
          </a:p>
          <a:p>
            <a:pPr lvl="1"/>
            <a:r>
              <a:rPr lang="en-US" altLang="zh-CN" dirty="0" smtClean="0"/>
              <a:t>Please help to refer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docs.google.com/spreadsheets/d/138uFR3merN4vYxUGEHTqOsAwal2gBmICfTFP8Zzvv1Y/edit#gid=0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1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CDD checklist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Besides CTS/GTS, there are still some items we need to check </a:t>
            </a:r>
            <a:r>
              <a:rPr lang="en-US" altLang="zh-CN" dirty="0" smtClean="0"/>
              <a:t>as a CTS Lab</a:t>
            </a:r>
            <a:r>
              <a:rPr lang="en-US" dirty="0" smtClean="0"/>
              <a:t>. I’ve picked some items (which has been reported by eservice </a:t>
            </a:r>
            <a:r>
              <a:rPr lang="en-US" altLang="zh-CN" dirty="0" smtClean="0"/>
              <a:t>before</a:t>
            </a:r>
            <a:r>
              <a:rPr lang="en-US" dirty="0" smtClean="0"/>
              <a:t>)from </a:t>
            </a:r>
            <a:r>
              <a:rPr lang="fr-FR" dirty="0">
                <a:solidFill>
                  <a:srgbClr val="0000FF"/>
                </a:solidFill>
              </a:rPr>
              <a:t>GMS </a:t>
            </a:r>
            <a:r>
              <a:rPr lang="fr-FR" dirty="0" err="1">
                <a:solidFill>
                  <a:srgbClr val="0000FF"/>
                </a:solidFill>
              </a:rPr>
              <a:t>Requirements</a:t>
            </a:r>
            <a:r>
              <a:rPr lang="fr-FR" dirty="0">
                <a:solidFill>
                  <a:srgbClr val="0000FF"/>
                </a:solidFill>
              </a:rPr>
              <a:t> Document 4.0 </a:t>
            </a:r>
            <a:r>
              <a:rPr lang="fr-FR" dirty="0" smtClean="0">
                <a:solidFill>
                  <a:srgbClr val="0000FF"/>
                </a:solidFill>
              </a:rPr>
              <a:t>FINAL.pdf</a:t>
            </a:r>
            <a:r>
              <a:rPr lang="en-US" dirty="0"/>
              <a:t>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0000FF"/>
                </a:solidFill>
              </a:rPr>
              <a:t>GMS Go </a:t>
            </a:r>
            <a:r>
              <a:rPr lang="en-US" altLang="zh-CN" dirty="0" smtClean="0">
                <a:solidFill>
                  <a:srgbClr val="0000FF"/>
                </a:solidFill>
              </a:rPr>
              <a:t>Requirements.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53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CDD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133"/>
            <a:ext cx="4982066" cy="428948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353630"/>
                </a:solidFill>
              </a:rPr>
              <a:t>I</a:t>
            </a:r>
            <a:r>
              <a:rPr lang="en-US" sz="2000" dirty="0" smtClean="0">
                <a:solidFill>
                  <a:srgbClr val="353630"/>
                </a:solidFill>
              </a:rPr>
              <a:t>f </a:t>
            </a:r>
            <a:r>
              <a:rPr lang="en-US" sz="2000" dirty="0">
                <a:solidFill>
                  <a:srgbClr val="353630"/>
                </a:solidFill>
              </a:rPr>
              <a:t>device is first launched</a:t>
            </a:r>
            <a:r>
              <a:rPr lang="en-US" sz="2000" dirty="0" smtClean="0">
                <a:solidFill>
                  <a:srgbClr val="353630"/>
                </a:solidFill>
              </a:rPr>
              <a:t>, make </a:t>
            </a:r>
            <a:r>
              <a:rPr lang="en-US" sz="2000" dirty="0">
                <a:solidFill>
                  <a:srgbClr val="353630"/>
                </a:solidFill>
              </a:rPr>
              <a:t>sure there is no "</a:t>
            </a:r>
            <a:r>
              <a:rPr lang="en-US" sz="2000" dirty="0" err="1">
                <a:solidFill>
                  <a:srgbClr val="0000FF"/>
                </a:solidFill>
              </a:rPr>
              <a:t>ro.product.first_api_level</a:t>
            </a:r>
            <a:r>
              <a:rPr lang="en-US" sz="2000" dirty="0" err="1"/>
              <a:t>"property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use "</a:t>
            </a:r>
            <a:r>
              <a:rPr lang="en-US" sz="2000" dirty="0" err="1">
                <a:solidFill>
                  <a:srgbClr val="0000FF"/>
                </a:solidFill>
              </a:rPr>
              <a:t>adb</a:t>
            </a:r>
            <a:r>
              <a:rPr lang="en-US" sz="2000" dirty="0">
                <a:solidFill>
                  <a:srgbClr val="0000FF"/>
                </a:solidFill>
              </a:rPr>
              <a:t> shell </a:t>
            </a:r>
            <a:r>
              <a:rPr lang="en-US" sz="2000" dirty="0" err="1">
                <a:solidFill>
                  <a:srgbClr val="0000FF"/>
                </a:solidFill>
              </a:rPr>
              <a:t>getprop</a:t>
            </a:r>
            <a:r>
              <a:rPr lang="en-US" sz="2000" dirty="0"/>
              <a:t>" command to check(Or enter </a:t>
            </a:r>
            <a:r>
              <a:rPr lang="en-US" sz="2000" dirty="0" err="1"/>
              <a:t>adb</a:t>
            </a:r>
            <a:r>
              <a:rPr lang="en-US" sz="2000" dirty="0"/>
              <a:t> shell </a:t>
            </a:r>
            <a:r>
              <a:rPr lang="en-US" sz="2000" dirty="0" err="1"/>
              <a:t>first,then</a:t>
            </a:r>
            <a:r>
              <a:rPr lang="en-US" sz="2000" dirty="0"/>
              <a:t> use "</a:t>
            </a:r>
            <a:r>
              <a:rPr lang="en-US" sz="2000" dirty="0" err="1">
                <a:solidFill>
                  <a:srgbClr val="0000FF"/>
                </a:solidFill>
              </a:rPr>
              <a:t>getprop</a:t>
            </a:r>
            <a:r>
              <a:rPr lang="en-US" sz="2000" dirty="0">
                <a:solidFill>
                  <a:srgbClr val="0000FF"/>
                </a:solidFill>
              </a:rPr>
              <a:t> | grep </a:t>
            </a:r>
            <a:r>
              <a:rPr lang="en-US" sz="2000" dirty="0" err="1">
                <a:solidFill>
                  <a:srgbClr val="0000FF"/>
                </a:solidFill>
              </a:rPr>
              <a:t>first_api_level</a:t>
            </a:r>
            <a:r>
              <a:rPr lang="en-US" sz="2000" dirty="0"/>
              <a:t>" to check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For upgrade build, partner must specify the </a:t>
            </a:r>
            <a:r>
              <a:rPr lang="en-US" altLang="zh-CN" sz="2000" dirty="0" smtClean="0"/>
              <a:t>correct</a:t>
            </a:r>
            <a:r>
              <a:rPr lang="en-US" sz="2000" dirty="0" smtClean="0"/>
              <a:t> value of </a:t>
            </a:r>
            <a:r>
              <a:rPr lang="en-US" sz="2000" dirty="0" err="1" smtClean="0">
                <a:solidFill>
                  <a:srgbClr val="0000FF"/>
                </a:solidFill>
              </a:rPr>
              <a:t>ro.product.first_api_level</a:t>
            </a:r>
            <a:r>
              <a:rPr lang="en-US" sz="2000" dirty="0" smtClean="0">
                <a:solidFill>
                  <a:srgbClr val="0000FF"/>
                </a:solidFill>
              </a:rPr>
              <a:t>. </a:t>
            </a:r>
            <a:r>
              <a:rPr lang="en-US" sz="2000" dirty="0"/>
              <a:t>(refer the </a:t>
            </a:r>
            <a:r>
              <a:rPr lang="en-US" sz="2000" dirty="0" smtClean="0"/>
              <a:t>picture </a:t>
            </a:r>
            <a:r>
              <a:rPr lang="en-US" sz="2000" dirty="0"/>
              <a:t>on the right)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623" y="1744134"/>
            <a:ext cx="19526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90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CDD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f </a:t>
            </a:r>
            <a:r>
              <a:rPr lang="en-US" sz="1600" dirty="0" err="1"/>
              <a:t>MTKLogger</a:t>
            </a:r>
            <a:r>
              <a:rPr lang="en-US" sz="1600" dirty="0"/>
              <a:t> </a:t>
            </a:r>
            <a:r>
              <a:rPr lang="en-US" sz="1600" dirty="0" err="1"/>
              <a:t>exists,it</a:t>
            </a:r>
            <a:r>
              <a:rPr lang="en-US" sz="1600" dirty="0"/>
              <a:t> must meet below requirement.</a:t>
            </a:r>
          </a:p>
          <a:p>
            <a:pPr lvl="1"/>
            <a:r>
              <a:rPr lang="en-US" sz="1600" dirty="0"/>
              <a:t>1.when start recording , prompt such dialog in figure1</a:t>
            </a:r>
            <a:r>
              <a:rPr lang="en-US" sz="1600" dirty="0" smtClean="0"/>
              <a:t>.(You can use </a:t>
            </a:r>
            <a:r>
              <a:rPr lang="en-US" sz="1600" dirty="0"/>
              <a:t>“</a:t>
            </a:r>
            <a:r>
              <a:rPr lang="en-US" sz="1600" dirty="0" err="1"/>
              <a:t>adb</a:t>
            </a:r>
            <a:r>
              <a:rPr lang="en-US" sz="1600" dirty="0"/>
              <a:t> shell am start </a:t>
            </a:r>
            <a:r>
              <a:rPr lang="en-US" sz="1600" dirty="0" err="1"/>
              <a:t>com.mediatek.mtklogger</a:t>
            </a:r>
            <a:r>
              <a:rPr lang="en-US" sz="1600" dirty="0"/>
              <a:t>/.</a:t>
            </a:r>
            <a:r>
              <a:rPr lang="en-US" sz="1600" dirty="0" err="1"/>
              <a:t>MainActivity</a:t>
            </a:r>
            <a:r>
              <a:rPr lang="en-US" sz="1600" dirty="0" smtClean="0"/>
              <a:t>” to launch </a:t>
            </a:r>
            <a:r>
              <a:rPr lang="en-US" sz="1600" dirty="0" err="1" smtClean="0"/>
              <a:t>MTKLogger</a:t>
            </a:r>
            <a:r>
              <a:rPr lang="en-US" sz="1600" dirty="0" smtClean="0"/>
              <a:t>)</a:t>
            </a:r>
            <a:endParaRPr lang="en-US" sz="1600" dirty="0"/>
          </a:p>
          <a:p>
            <a:pPr lvl="1"/>
            <a:r>
              <a:rPr lang="en-US" sz="1600" dirty="0"/>
              <a:t>2.when stop recording ,prompt such dialog in figure2.</a:t>
            </a:r>
          </a:p>
          <a:p>
            <a:pPr lvl="1"/>
            <a:r>
              <a:rPr lang="en-US" sz="1600" dirty="0"/>
              <a:t>3.the version must &gt;=</a:t>
            </a:r>
            <a:r>
              <a:rPr lang="en-US" sz="1600" dirty="0" smtClean="0"/>
              <a:t>4.2.0(settings/apps/Show system/select </a:t>
            </a:r>
            <a:r>
              <a:rPr lang="en-US" sz="1600" dirty="0" err="1" smtClean="0"/>
              <a:t>MTKLogger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c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90" y="3299127"/>
            <a:ext cx="1932495" cy="3135421"/>
          </a:xfrm>
          <a:prstGeom prst="rect">
            <a:avLst/>
          </a:prstGeom>
        </p:spPr>
      </p:pic>
      <p:pic>
        <p:nvPicPr>
          <p:cNvPr id="6" name="Picture 5" descr="c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999" y="3299129"/>
            <a:ext cx="1912450" cy="3135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063" y="3299128"/>
            <a:ext cx="2064621" cy="313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21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800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to </a:t>
            </a:r>
            <a:r>
              <a:rPr lang="en-US" dirty="0" smtClean="0"/>
              <a:t>check this item because there is  already a CTS </a:t>
            </a:r>
            <a:r>
              <a:rPr lang="en-US" dirty="0" err="1" smtClean="0"/>
              <a:t>testcase</a:t>
            </a:r>
            <a:r>
              <a:rPr lang="en-US" dirty="0" smtClean="0"/>
              <a:t> for it.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62312"/>
            <a:ext cx="71913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62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 need to check this item because there is </a:t>
            </a:r>
            <a:r>
              <a:rPr lang="en-US" sz="2400" dirty="0" smtClean="0"/>
              <a:t>already a CTS </a:t>
            </a:r>
            <a:r>
              <a:rPr lang="en-US" sz="2400" dirty="0" err="1"/>
              <a:t>testcase</a:t>
            </a:r>
            <a:r>
              <a:rPr lang="en-US" sz="2400" dirty="0"/>
              <a:t> for it.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32" y="2590800"/>
            <a:ext cx="72009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48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 need to check this item because there is already a CTS </a:t>
            </a:r>
            <a:r>
              <a:rPr lang="en-US" sz="2400" dirty="0" err="1"/>
              <a:t>testcase</a:t>
            </a:r>
            <a:r>
              <a:rPr lang="en-US" sz="2400" dirty="0"/>
              <a:t> for it.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2835700"/>
            <a:ext cx="74009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10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817" y="2852130"/>
            <a:ext cx="7439025" cy="314325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707010" y="1744134"/>
            <a:ext cx="62405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need to check </a:t>
            </a:r>
            <a:r>
              <a:rPr lang="en-US" sz="2400" dirty="0" smtClean="0"/>
              <a:t>these 2 items </a:t>
            </a:r>
            <a:r>
              <a:rPr lang="en-US" sz="2400" dirty="0"/>
              <a:t>because there </a:t>
            </a:r>
            <a:r>
              <a:rPr lang="en-US" sz="2400" dirty="0" smtClean="0"/>
              <a:t>are </a:t>
            </a:r>
            <a:r>
              <a:rPr lang="en-US" sz="2400" dirty="0"/>
              <a:t>already G</a:t>
            </a:r>
            <a:r>
              <a:rPr lang="en-US" sz="2400" dirty="0" smtClean="0"/>
              <a:t>TS </a:t>
            </a:r>
            <a:r>
              <a:rPr lang="en-US" sz="2400" dirty="0" err="1" smtClean="0"/>
              <a:t>testcase</a:t>
            </a:r>
            <a:r>
              <a:rPr lang="en-US" altLang="zh-CN" sz="2400" dirty="0" err="1" smtClean="0"/>
              <a:t>s</a:t>
            </a:r>
            <a:r>
              <a:rPr lang="en-US" sz="2400" dirty="0" smtClean="0"/>
              <a:t> </a:t>
            </a:r>
            <a:r>
              <a:rPr lang="en-US" sz="2400" dirty="0"/>
              <a:t>for </a:t>
            </a:r>
            <a:r>
              <a:rPr lang="en-US" sz="2400" dirty="0" smtClean="0"/>
              <a:t>them.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43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 need to check this item because there </a:t>
            </a:r>
            <a:r>
              <a:rPr lang="en-US" sz="2400" dirty="0" smtClean="0"/>
              <a:t>are already CTS verifier </a:t>
            </a:r>
            <a:r>
              <a:rPr lang="en-US" sz="2400" dirty="0" err="1" smtClean="0"/>
              <a:t>testcases</a:t>
            </a:r>
            <a:r>
              <a:rPr lang="en-US" sz="2400" dirty="0" smtClean="0"/>
              <a:t> for </a:t>
            </a:r>
            <a:r>
              <a:rPr lang="en-US" sz="2400" dirty="0"/>
              <a:t>it.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42" y="3089635"/>
            <a:ext cx="74295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6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CDD checklist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heck bootloader must be locked by default</a:t>
            </a:r>
            <a:r>
              <a:rPr lang="en-US" sz="2400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73259"/>
              </p:ext>
            </p:extLst>
          </p:nvPr>
        </p:nvGraphicFramePr>
        <p:xfrm>
          <a:off x="887042" y="2771463"/>
          <a:ext cx="7172875" cy="2213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0900"/>
                <a:gridCol w="4391975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</a:t>
                      </a:r>
                      <a:r>
                        <a:rPr lang="en-US" sz="1800" u="none" strike="noStrike" dirty="0" smtClean="0">
                          <a:effectLst/>
                        </a:rPr>
                        <a:t>heck </a:t>
                      </a:r>
                      <a:r>
                        <a:rPr lang="en-US" sz="1800" u="none" strike="noStrike" dirty="0">
                          <a:effectLst/>
                        </a:rPr>
                        <a:t>items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Steps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400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Bootloader must be locked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1.adb reboot bootloader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2.fastboot flashing </a:t>
                      </a:r>
                      <a:r>
                        <a:rPr lang="en-US" sz="1800" u="none" strike="noStrike" dirty="0" err="1">
                          <a:effectLst/>
                        </a:rPr>
                        <a:t>get_unlock_ability</a:t>
                      </a:r>
                      <a:r>
                        <a:rPr lang="en-US" sz="1800" u="none" strike="noStrike" dirty="0"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expected: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(bootloader) </a:t>
                      </a:r>
                      <a:r>
                        <a:rPr lang="en-US" sz="1800" u="none" strike="noStrike" dirty="0" err="1">
                          <a:effectLst/>
                        </a:rPr>
                        <a:t>unlock_ability</a:t>
                      </a:r>
                      <a:r>
                        <a:rPr lang="en-US" sz="1800" u="none" strike="noStrike" dirty="0">
                          <a:effectLst/>
                        </a:rPr>
                        <a:t> = 0 (1 means bootloader is unlocked)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48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CDD checklist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dirty="0" smtClean="0"/>
              <a:t>Google settings/Security/</a:t>
            </a:r>
            <a:r>
              <a:rPr lang="en-US" sz="2400" dirty="0" smtClean="0"/>
              <a:t> </a:t>
            </a:r>
            <a:r>
              <a:rPr lang="en-US" sz="2400" dirty="0"/>
              <a:t>Verify apps default settings should look as </a:t>
            </a:r>
            <a:r>
              <a:rPr lang="en-US" sz="2400" dirty="0" smtClean="0"/>
              <a:t>below(need to sign in google account):</a:t>
            </a:r>
          </a:p>
          <a:p>
            <a:pPr lvl="1"/>
            <a:endParaRPr 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03" y="2619604"/>
            <a:ext cx="2493480" cy="393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89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CDD checklist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Check Safe </a:t>
            </a:r>
            <a:r>
              <a:rPr lang="en-US" sz="2000" dirty="0"/>
              <a:t>M</a:t>
            </a:r>
            <a:r>
              <a:rPr lang="en-US" sz="2000" dirty="0" smtClean="0"/>
              <a:t>ode</a:t>
            </a:r>
          </a:p>
          <a:p>
            <a:pPr lvl="1"/>
            <a:r>
              <a:rPr lang="en-US" sz="1600" dirty="0" smtClean="0"/>
              <a:t>Steps: Long press power key, then long tap on “power off” item .</a:t>
            </a:r>
          </a:p>
          <a:p>
            <a:pPr lvl="1"/>
            <a:r>
              <a:rPr lang="en-US" sz="1600" dirty="0" smtClean="0"/>
              <a:t>Expected : popup below dialog and select “OK” can go to safe mode.</a:t>
            </a:r>
            <a:endParaRPr 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21" y="2832208"/>
            <a:ext cx="72390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9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CDD checklist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5937" y="1745648"/>
            <a:ext cx="64746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For Google folder , it must: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1. </a:t>
            </a:r>
            <a:r>
              <a:rPr lang="en-US" altLang="zh-CN" sz="1200" dirty="0" smtClean="0"/>
              <a:t>Contains “</a:t>
            </a:r>
            <a:r>
              <a:rPr lang="en-US" sz="1200" dirty="0"/>
              <a:t>Google </a:t>
            </a:r>
            <a:r>
              <a:rPr lang="en-US" sz="1200" dirty="0" smtClean="0"/>
              <a:t>Search,</a:t>
            </a:r>
            <a:r>
              <a:rPr lang="en-US" sz="1200" dirty="0"/>
              <a:t> </a:t>
            </a:r>
            <a:r>
              <a:rPr lang="en-US" sz="1200" dirty="0" smtClean="0"/>
              <a:t>Chrome,</a:t>
            </a:r>
            <a:r>
              <a:rPr lang="en-US" sz="1200" dirty="0"/>
              <a:t> </a:t>
            </a:r>
            <a:r>
              <a:rPr lang="en-US" sz="1200" dirty="0" smtClean="0"/>
              <a:t>Gmail,</a:t>
            </a:r>
            <a:r>
              <a:rPr lang="en-US" sz="1200" dirty="0"/>
              <a:t> </a:t>
            </a:r>
            <a:r>
              <a:rPr lang="en-US" sz="1200" dirty="0" smtClean="0"/>
              <a:t>Maps,</a:t>
            </a:r>
            <a:r>
              <a:rPr lang="en-US" sz="1200" dirty="0"/>
              <a:t> </a:t>
            </a:r>
            <a:r>
              <a:rPr lang="en-US" sz="1200" dirty="0" smtClean="0"/>
              <a:t>YouTube,</a:t>
            </a:r>
            <a:r>
              <a:rPr lang="en-US" sz="1200" dirty="0"/>
              <a:t> </a:t>
            </a:r>
            <a:r>
              <a:rPr lang="en-US" sz="1200" dirty="0" smtClean="0"/>
              <a:t>Drive,</a:t>
            </a:r>
            <a:r>
              <a:rPr lang="en-US" sz="1200" dirty="0"/>
              <a:t> Play </a:t>
            </a:r>
            <a:r>
              <a:rPr lang="en-US" sz="1200" dirty="0" smtClean="0"/>
              <a:t>Music, </a:t>
            </a:r>
            <a:r>
              <a:rPr lang="en-US" sz="1200" dirty="0"/>
              <a:t>Play </a:t>
            </a:r>
            <a:r>
              <a:rPr lang="en-US" sz="1200" dirty="0" smtClean="0"/>
              <a:t>Movies,</a:t>
            </a:r>
            <a:r>
              <a:rPr lang="en-US" sz="1200" dirty="0"/>
              <a:t> Duo (or Hangouts if non-telephony device</a:t>
            </a:r>
            <a:r>
              <a:rPr lang="en-US" sz="1200" dirty="0" smtClean="0"/>
              <a:t>),</a:t>
            </a:r>
            <a:r>
              <a:rPr lang="en-US" sz="1200" dirty="0"/>
              <a:t> </a:t>
            </a:r>
            <a:r>
              <a:rPr lang="en-US" sz="1200" dirty="0" smtClean="0"/>
              <a:t>Photos</a:t>
            </a:r>
            <a:r>
              <a:rPr lang="en-US" sz="1200" dirty="0"/>
              <a:t> </a:t>
            </a:r>
            <a:r>
              <a:rPr lang="en-US" altLang="zh-CN" sz="1200" dirty="0" smtClean="0"/>
              <a:t>”from</a:t>
            </a:r>
            <a:r>
              <a:rPr lang="en-US" sz="1200" dirty="0" smtClean="0"/>
              <a:t> </a:t>
            </a:r>
            <a:r>
              <a:rPr lang="en-US" sz="1200" dirty="0"/>
              <a:t>left to right, top to </a:t>
            </a:r>
            <a:r>
              <a:rPr lang="en-US" sz="1200" dirty="0" smtClean="0"/>
              <a:t>bottom.</a:t>
            </a:r>
          </a:p>
          <a:p>
            <a:pPr marL="0" lvl="1"/>
            <a:r>
              <a:rPr lang="en-US" sz="1200" dirty="0"/>
              <a:t>	</a:t>
            </a:r>
            <a:r>
              <a:rPr lang="en-US" sz="1200" dirty="0" smtClean="0"/>
              <a:t>2. Not </a:t>
            </a:r>
            <a:r>
              <a:rPr lang="en-US" sz="1200" dirty="0"/>
              <a:t>include any non-Google apps.</a:t>
            </a:r>
          </a:p>
          <a:p>
            <a:endParaRPr lang="en-US" sz="1200" dirty="0">
              <a:solidFill>
                <a:srgbClr val="0000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0248" y="2614856"/>
            <a:ext cx="5822230" cy="45256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743" y="3049648"/>
            <a:ext cx="32194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4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CDD checklist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00" dirty="0" smtClean="0"/>
              <a:t>For Go Edition, the Google folder must </a:t>
            </a:r>
          </a:p>
          <a:p>
            <a:pPr lvl="1"/>
            <a:r>
              <a:rPr lang="en-US" sz="1300" dirty="0" smtClean="0"/>
              <a:t>1.Contain “</a:t>
            </a:r>
            <a:r>
              <a:rPr lang="en-US" sz="1300" dirty="0"/>
              <a:t>Google </a:t>
            </a:r>
            <a:r>
              <a:rPr lang="en-US" sz="1300" dirty="0" smtClean="0"/>
              <a:t>Go,</a:t>
            </a:r>
            <a:r>
              <a:rPr lang="en-US" sz="1300" dirty="0"/>
              <a:t> </a:t>
            </a:r>
            <a:r>
              <a:rPr lang="en-US" sz="1300" dirty="0" err="1"/>
              <a:t>Youtube</a:t>
            </a:r>
            <a:r>
              <a:rPr lang="en-US" sz="1300" dirty="0"/>
              <a:t> or YouTube </a:t>
            </a:r>
            <a:r>
              <a:rPr lang="en-US" sz="1300" dirty="0" smtClean="0"/>
              <a:t>Go,</a:t>
            </a:r>
            <a:r>
              <a:rPr lang="en-US" sz="1300" dirty="0"/>
              <a:t> Gmail </a:t>
            </a:r>
            <a:r>
              <a:rPr lang="en-US" sz="1300" dirty="0" smtClean="0"/>
              <a:t>Go,</a:t>
            </a:r>
            <a:r>
              <a:rPr lang="en-US" sz="1300" dirty="0"/>
              <a:t> Assistant </a:t>
            </a:r>
            <a:r>
              <a:rPr lang="en-US" sz="1300" dirty="0" smtClean="0"/>
              <a:t>Go,</a:t>
            </a:r>
            <a:r>
              <a:rPr lang="en-US" sz="1300" dirty="0"/>
              <a:t> Maps Go</a:t>
            </a:r>
            <a:r>
              <a:rPr lang="en-US" sz="1300" dirty="0" smtClean="0"/>
              <a:t>” </a:t>
            </a:r>
            <a:r>
              <a:rPr lang="en-US" sz="1300" dirty="0"/>
              <a:t>from left to right, top to </a:t>
            </a:r>
            <a:r>
              <a:rPr lang="en-US" sz="1300" dirty="0" smtClean="0"/>
              <a:t>bottom</a:t>
            </a:r>
          </a:p>
          <a:p>
            <a:pPr lvl="1"/>
            <a:r>
              <a:rPr lang="en-US" sz="1300" dirty="0" smtClean="0"/>
              <a:t>2.Not include any non-Google </a:t>
            </a:r>
            <a:r>
              <a:rPr lang="en-US" sz="1300" dirty="0"/>
              <a:t>apps.</a:t>
            </a:r>
            <a:endParaRPr lang="en-US" sz="1300" dirty="0" smtClean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16" y="2458186"/>
            <a:ext cx="2506565" cy="43008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34" y="2572151"/>
            <a:ext cx="2417522" cy="418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5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CDD checklist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782425" y="1527142"/>
            <a:ext cx="5854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For GMS EXPRESS PLUS DEVICES, </a:t>
            </a:r>
            <a:r>
              <a:rPr lang="en-US" altLang="zh-CN" sz="1400" dirty="0"/>
              <a:t>A</a:t>
            </a:r>
            <a:r>
              <a:rPr lang="en-US" altLang="zh-CN" sz="1400" dirty="0" smtClean="0"/>
              <a:t>pps must follow below requirement.</a:t>
            </a:r>
            <a:endParaRPr 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12" y="1834919"/>
            <a:ext cx="8686800" cy="487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4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CDD checklist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Make sure below GMS core app are preloaded (not Go edition).</a:t>
            </a:r>
          </a:p>
          <a:p>
            <a:pPr lvl="1"/>
            <a:r>
              <a:rPr lang="en-US" b="1" dirty="0"/>
              <a:t>NOTE</a:t>
            </a:r>
            <a:r>
              <a:rPr lang="en-US" dirty="0"/>
              <a:t>: Duo is required only for Telephony devices. Non-telephony devices must preload Hangouts instead.</a:t>
            </a:r>
          </a:p>
          <a:p>
            <a:pPr lvl="1" fontAlgn="base"/>
            <a:r>
              <a:rPr lang="en-US" dirty="0">
                <a:hlinkClick r:id="rId3"/>
              </a:rPr>
              <a:t>Google Play Store</a:t>
            </a:r>
            <a:endParaRPr lang="en-US" dirty="0"/>
          </a:p>
          <a:p>
            <a:pPr lvl="1" fontAlgn="base"/>
            <a:r>
              <a:rPr lang="en-US" dirty="0">
                <a:hlinkClick r:id="rId4"/>
              </a:rPr>
              <a:t>Google Search</a:t>
            </a:r>
            <a:endParaRPr lang="en-US" dirty="0"/>
          </a:p>
          <a:p>
            <a:pPr lvl="1" fontAlgn="base"/>
            <a:r>
              <a:rPr lang="en-US" dirty="0">
                <a:hlinkClick r:id="rId5"/>
              </a:rPr>
              <a:t>Chrome Browser</a:t>
            </a:r>
            <a:endParaRPr lang="en-US" dirty="0"/>
          </a:p>
          <a:p>
            <a:pPr lvl="1" fontAlgn="base"/>
            <a:r>
              <a:rPr lang="en-US" dirty="0">
                <a:hlinkClick r:id="rId6"/>
              </a:rPr>
              <a:t>Google Drive</a:t>
            </a:r>
            <a:endParaRPr lang="en-US" dirty="0"/>
          </a:p>
          <a:p>
            <a:pPr lvl="1" fontAlgn="base"/>
            <a:r>
              <a:rPr lang="en-US" dirty="0">
                <a:hlinkClick r:id="rId7"/>
              </a:rPr>
              <a:t>Gmail</a:t>
            </a:r>
            <a:endParaRPr lang="en-US" dirty="0"/>
          </a:p>
          <a:p>
            <a:pPr lvl="1" fontAlgn="base"/>
            <a:r>
              <a:rPr lang="en-US" dirty="0">
                <a:hlinkClick r:id="rId8"/>
              </a:rPr>
              <a:t>Google Duo</a:t>
            </a:r>
            <a:endParaRPr lang="en-US" dirty="0"/>
          </a:p>
          <a:p>
            <a:pPr lvl="1" fontAlgn="base"/>
            <a:r>
              <a:rPr lang="en-US" dirty="0">
                <a:hlinkClick r:id="rId9"/>
              </a:rPr>
              <a:t>Maps</a:t>
            </a:r>
            <a:endParaRPr lang="en-US" dirty="0"/>
          </a:p>
          <a:p>
            <a:pPr lvl="1" fontAlgn="base"/>
            <a:r>
              <a:rPr lang="en-US" dirty="0">
                <a:hlinkClick r:id="rId10"/>
              </a:rPr>
              <a:t>Google Play Music</a:t>
            </a:r>
            <a:endParaRPr lang="en-US" dirty="0"/>
          </a:p>
          <a:p>
            <a:pPr lvl="1" fontAlgn="base"/>
            <a:r>
              <a:rPr lang="en-US" dirty="0">
                <a:hlinkClick r:id="rId11"/>
              </a:rPr>
              <a:t>Google Photos</a:t>
            </a:r>
            <a:endParaRPr lang="en-US" dirty="0"/>
          </a:p>
          <a:p>
            <a:pPr lvl="1" fontAlgn="base"/>
            <a:r>
              <a:rPr lang="en-US" dirty="0">
                <a:hlinkClick r:id="rId12"/>
              </a:rPr>
              <a:t>Google Play Movies</a:t>
            </a:r>
            <a:endParaRPr lang="en-US" dirty="0"/>
          </a:p>
          <a:p>
            <a:pPr lvl="1" fontAlgn="base"/>
            <a:r>
              <a:rPr lang="en-US" dirty="0">
                <a:hlinkClick r:id="rId13"/>
              </a:rPr>
              <a:t>YouTube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diaTek-Confidential_A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2B5A835A74444C85F65FEF155CE260" ma:contentTypeVersion="1" ma:contentTypeDescription="Create a new document." ma:contentTypeScope="" ma:versionID="14e2df8c63eb836731f76db61dd1372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d2ab0423195891a282ae33591addde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EF14E4-3050-4BC4-BEDB-7178D4E94A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2510E1-0A16-456A-BF2B-94FFA1CA24A3}">
  <ds:schemaRefs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C3AF72D-47CC-45BC-9296-0702C197F2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MediaTek-Confidential_A</Template>
  <TotalTime>20082</TotalTime>
  <Words>1579</Words>
  <Application>Microsoft Office PowerPoint</Application>
  <PresentationFormat>全屏显示(4:3)</PresentationFormat>
  <Paragraphs>256</Paragraphs>
  <Slides>27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Lucida Grande</vt:lpstr>
      <vt:lpstr>Open Sans</vt:lpstr>
      <vt:lpstr>新細明體</vt:lpstr>
      <vt:lpstr>宋体</vt:lpstr>
      <vt:lpstr>SimHei</vt:lpstr>
      <vt:lpstr>Arial</vt:lpstr>
      <vt:lpstr>Calibri</vt:lpstr>
      <vt:lpstr>Calibri Bold</vt:lpstr>
      <vt:lpstr>Wingdings</vt:lpstr>
      <vt:lpstr>Custom Design</vt:lpstr>
      <vt:lpstr>MediaTek-Confidential_A</vt:lpstr>
      <vt:lpstr>1_Custom Design</vt:lpstr>
      <vt:lpstr>Worksheet</vt:lpstr>
      <vt:lpstr>CDD checklist </vt:lpstr>
      <vt:lpstr>CDD checklist</vt:lpstr>
      <vt:lpstr>CDD checklist</vt:lpstr>
      <vt:lpstr>CDD checklist</vt:lpstr>
      <vt:lpstr>CDD checklist</vt:lpstr>
      <vt:lpstr>CDD checklist</vt:lpstr>
      <vt:lpstr>CDD checklist</vt:lpstr>
      <vt:lpstr>CDD checklist</vt:lpstr>
      <vt:lpstr>CDD checklist</vt:lpstr>
      <vt:lpstr>CDD checklist</vt:lpstr>
      <vt:lpstr>CDD checklist</vt:lpstr>
      <vt:lpstr>CDD checklist</vt:lpstr>
      <vt:lpstr>CDD checklist</vt:lpstr>
      <vt:lpstr>CDD checklist</vt:lpstr>
      <vt:lpstr>CDD checklist</vt:lpstr>
      <vt:lpstr>CDD checklist</vt:lpstr>
      <vt:lpstr>CDD checklist</vt:lpstr>
      <vt:lpstr>CDD checklist</vt:lpstr>
      <vt:lpstr>CDD checklist</vt:lpstr>
      <vt:lpstr>CDD checklist</vt:lpstr>
      <vt:lpstr>CDD checklist</vt:lpstr>
      <vt:lpstr>PowerPoint 演示文稿</vt:lpstr>
      <vt:lpstr>Appendix</vt:lpstr>
      <vt:lpstr>Appendix</vt:lpstr>
      <vt:lpstr>Appendix</vt:lpstr>
      <vt:lpstr>Appendix</vt:lpstr>
      <vt:lpstr>Appendix</vt:lpstr>
    </vt:vector>
  </TitlesOfParts>
  <Company>MediaTek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Software Productivity Index  2014/Q1 Report</dc:title>
  <dc:creator>MTK02007 - ChihHuai Cheng (鄭智懷)</dc:creator>
  <cp:lastModifiedBy>Zhongxiao Lin (林中晓)</cp:lastModifiedBy>
  <cp:revision>341</cp:revision>
  <dcterms:created xsi:type="dcterms:W3CDTF">2014-04-07T07:35:27Z</dcterms:created>
  <dcterms:modified xsi:type="dcterms:W3CDTF">2018-04-27T09:33:47Z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0x0101009C2B5A835A74444C85F65FEF155CE260</vt:lpwstr>
  </property>
  <property fmtid="{D5CDD505-2E9C-101B-9397-08002B2CF9AE}" pid="3" name="_AdHocReviewCycleID">
    <vt:i4>-981787860</vt:i4>
  </property>
  <property fmtid="{D5CDD505-2E9C-101B-9397-08002B2CF9AE}" pid="4" name="_NewReviewCycle">
    <vt:lpwstr/>
  </property>
  <property fmtid="{D5CDD505-2E9C-101B-9397-08002B2CF9AE}" pid="5" name="_EmailSubject">
    <vt:lpwstr>请大家在下周四下班前完成好PMD slide</vt:lpwstr>
  </property>
  <property fmtid="{D5CDD505-2E9C-101B-9397-08002B2CF9AE}" pid="6" name="_AuthorEmail">
    <vt:lpwstr>zhongxiao.lin@mediatek.com</vt:lpwstr>
  </property>
  <property fmtid="{D5CDD505-2E9C-101B-9397-08002B2CF9AE}" pid="7" name="_AuthorEmailDisplayName">
    <vt:lpwstr>Zhongxiao Lin (林中晓)</vt:lpwstr>
  </property>
  <property fmtid="{D5CDD505-2E9C-101B-9397-08002B2CF9AE}" pid="8" name="SCEncryptBy">
    <vt:lpwstr/>
  </property>
  <property fmtid="{D5CDD505-2E9C-101B-9397-08002B2CF9AE}" pid="9" name="SCEnDecrypt">
    <vt:lpwstr>Not Encrypted</vt:lpwstr>
  </property>
  <property fmtid="{D5CDD505-2E9C-101B-9397-08002B2CF9AE}" pid="10" name="_PreviousAdHocReviewCycleID">
    <vt:i4>1450073458</vt:i4>
  </property>
</Properties>
</file>