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02" r:id="rId2"/>
    <p:sldId id="303" r:id="rId3"/>
    <p:sldId id="304" r:id="rId4"/>
    <p:sldId id="305" r:id="rId5"/>
    <p:sldId id="306" r:id="rId6"/>
    <p:sldId id="307" r:id="rId7"/>
    <p:sldId id="308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6EE71-1376-4A61-9572-9D2D5527365F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E9DCA-6065-4EAE-8AE9-FF88B46298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7166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 txBox="1">
            <a:spLocks noGrp="1" noChangeArrowheads="1"/>
          </p:cNvSpPr>
          <p:nvPr/>
        </p:nvSpPr>
        <p:spPr bwMode="auto">
          <a:xfrm>
            <a:off x="4024313" y="9720263"/>
            <a:ext cx="30781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804863" indent="-309563" defTabSz="99060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238250" indent="-247650" defTabSz="990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733550" indent="-247650" defTabSz="990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228850" indent="-247650" defTabSz="990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6860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1432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6004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0576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08BEB359-D918-4CFF-B70C-FCF46090C8C2}" type="slidenum">
              <a:rPr lang="pt-BR" sz="1300"/>
              <a:pPr algn="r"/>
              <a:t>2</a:t>
            </a:fld>
            <a:endParaRPr lang="pt-BR" sz="13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6763"/>
            <a:ext cx="6819900" cy="3836987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566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 txBox="1">
            <a:spLocks noGrp="1" noChangeArrowheads="1"/>
          </p:cNvSpPr>
          <p:nvPr/>
        </p:nvSpPr>
        <p:spPr bwMode="auto">
          <a:xfrm>
            <a:off x="4024313" y="9720263"/>
            <a:ext cx="30781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804863" indent="-309563" defTabSz="99060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238250" indent="-247650" defTabSz="990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733550" indent="-247650" defTabSz="990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228850" indent="-247650" defTabSz="990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6860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1432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6004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0576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08BEB359-D918-4CFF-B70C-FCF46090C8C2}" type="slidenum">
              <a:rPr lang="pt-BR" sz="1300"/>
              <a:pPr algn="r"/>
              <a:t>3</a:t>
            </a:fld>
            <a:endParaRPr lang="pt-BR" sz="13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6763"/>
            <a:ext cx="6819900" cy="3836987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462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 txBox="1">
            <a:spLocks noGrp="1" noChangeArrowheads="1"/>
          </p:cNvSpPr>
          <p:nvPr/>
        </p:nvSpPr>
        <p:spPr bwMode="auto">
          <a:xfrm>
            <a:off x="4024313" y="9720263"/>
            <a:ext cx="30781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804863" indent="-309563" defTabSz="99060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238250" indent="-247650" defTabSz="990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733550" indent="-247650" defTabSz="990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228850" indent="-247650" defTabSz="990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6860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1432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6004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0576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08BEB359-D918-4CFF-B70C-FCF46090C8C2}" type="slidenum">
              <a:rPr lang="pt-BR" sz="1300"/>
              <a:pPr algn="r"/>
              <a:t>4</a:t>
            </a:fld>
            <a:endParaRPr lang="pt-BR" sz="13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6763"/>
            <a:ext cx="6819900" cy="3836987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044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 txBox="1">
            <a:spLocks noGrp="1" noChangeArrowheads="1"/>
          </p:cNvSpPr>
          <p:nvPr/>
        </p:nvSpPr>
        <p:spPr bwMode="auto">
          <a:xfrm>
            <a:off x="4024313" y="9720263"/>
            <a:ext cx="30781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804863" indent="-309563" defTabSz="99060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238250" indent="-247650" defTabSz="990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733550" indent="-247650" defTabSz="990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228850" indent="-247650" defTabSz="990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6860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1432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6004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0576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08BEB359-D918-4CFF-B70C-FCF46090C8C2}" type="slidenum">
              <a:rPr lang="pt-BR" sz="1300"/>
              <a:pPr algn="r"/>
              <a:t>5</a:t>
            </a:fld>
            <a:endParaRPr lang="pt-BR" sz="13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6763"/>
            <a:ext cx="6819900" cy="3836987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274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 txBox="1">
            <a:spLocks noGrp="1" noChangeArrowheads="1"/>
          </p:cNvSpPr>
          <p:nvPr/>
        </p:nvSpPr>
        <p:spPr bwMode="auto">
          <a:xfrm>
            <a:off x="4024313" y="9720263"/>
            <a:ext cx="30781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804863" indent="-309563" defTabSz="99060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238250" indent="-247650" defTabSz="990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733550" indent="-247650" defTabSz="990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228850" indent="-247650" defTabSz="990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6860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1432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6004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0576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08BEB359-D918-4CFF-B70C-FCF46090C8C2}" type="slidenum">
              <a:rPr lang="pt-BR" sz="1300"/>
              <a:pPr algn="r"/>
              <a:t>6</a:t>
            </a:fld>
            <a:endParaRPr lang="pt-BR" sz="13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6763"/>
            <a:ext cx="6819900" cy="3836987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604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 txBox="1">
            <a:spLocks noGrp="1" noChangeArrowheads="1"/>
          </p:cNvSpPr>
          <p:nvPr/>
        </p:nvSpPr>
        <p:spPr bwMode="auto">
          <a:xfrm>
            <a:off x="4024313" y="9720263"/>
            <a:ext cx="30781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804863" indent="-309563" defTabSz="99060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238250" indent="-247650" defTabSz="990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733550" indent="-247650" defTabSz="990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228850" indent="-247650" defTabSz="990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6860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1432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6004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057650" indent="-247650" defTabSz="99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08BEB359-D918-4CFF-B70C-FCF46090C8C2}" type="slidenum">
              <a:rPr lang="pt-BR" sz="1300"/>
              <a:pPr algn="r"/>
              <a:t>7</a:t>
            </a:fld>
            <a:endParaRPr lang="pt-BR" sz="13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6763"/>
            <a:ext cx="6819900" cy="3836987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863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1A1D4EF-535C-4F32-BFFD-7BE26504A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B94064AA-DC60-4434-9434-2A6D50D1CB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6B954CA6-CE3C-4E29-9384-1136B9F0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75CEA86F-5EF3-4962-86C7-B44F5C425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ACB12B8A-D744-4D09-AA57-E100E6343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5804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D41000DC-08C6-4AB8-B2E8-845A459C3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4FC72947-E2CF-48DD-9BD4-2C33FB33B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94D34162-38A6-4087-8BE2-8FCFB56CE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8CB0FC66-E996-4465-B340-B6B8ECD14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95082E3D-2630-4DFD-A38C-17727D596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021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41BB64F6-A594-4854-987C-F00ABBF9F3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1B6BE222-DB5B-4185-90D6-9395D7F97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76BA1D90-DDB4-4B90-A176-9DC9C2D7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C7A88BAB-D27E-4BF4-BC2B-8E8E52C56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7719A002-5492-412F-83EC-1A7E7919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269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8E9EE4C-46A4-46D7-9834-8C89D48C2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70CBDBE5-3CA6-459E-9BD9-40840E65D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22CD1F37-51FE-4B9C-B614-DFB4FD272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90BAC43C-D4B3-4760-BCCA-CD73DE3B0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E29F4C6C-5454-4C3C-AC5C-F845B792B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7753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25A33F8-A4BE-4C84-ADF4-AAEF5937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6088D75A-2676-4F29-84BD-14E39329B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CFDCDF46-38E3-4C7A-9638-671ABC8F0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9EE61635-624D-4BA3-84F0-C7357AC80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EAF2DC08-2316-4004-96E1-7691A41B8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55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5BA269C-0937-4F85-95F3-0EB15AA82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6052C363-0AA7-44EC-80E2-0C5469027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0BF79D2C-4D8C-4C0A-B2AB-024B70D45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A14A3698-7780-453B-981C-8810B99B5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474922E8-80CF-4814-8577-6C36B3FC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917730C7-161F-41DE-A588-E46E836C6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857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153B999-752B-46F2-84F9-A40C5B8E3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73BA67CB-6DA2-4FF4-B19C-6C897FA5F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C1F53884-34B3-4466-B69B-4EE5EF379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E1C75B04-7082-44B1-8F3A-6B0E07F56F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EA1C24B4-3B81-420A-9F06-CB9707363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D5804A15-EA3A-44CF-8792-8C1363199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27B83B06-5872-490A-85C1-9E16E9AFE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D94DB943-9C20-4924-AE3A-EA7678927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0072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64BD4FD-F15F-4A50-96A7-8C5EE7644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4D0BF34C-5024-4E0C-9F81-609502364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C6660F2D-D5DA-45A2-8F57-E47082D99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2CB80120-C374-4F8C-AE08-47A74CC15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3579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96ED1CC9-E137-4468-8811-41C3DD2EF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D8786842-CD6D-4823-8284-54F50DD09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30F2BA6C-03EC-4F85-A13A-75C05E94F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653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D6B7AE1A-E36D-4039-BD95-E492F8539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D34B0ACD-8693-4D6F-99CB-71409ACB1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9F531305-9C81-4CB5-8FA6-1AFE5CB72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9A5453A3-58A6-4D46-9AF9-DE243EABF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252FC7A6-5CD9-432B-82F6-43896A554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E4BA5859-1244-4387-9C6F-FF62918C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40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78A78B6-5FE0-4B73-B230-8F3FAB395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98129CD1-09A5-4FBE-AB1C-DA4852165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320172C3-27A9-4696-9D51-0041FEC0D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7172BCB5-D39A-4991-BC3B-5D1011C8A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ED651DCB-0C92-4678-B043-F212AA78C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F9D3D3F4-3DB5-49F2-8AB2-351073E13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9793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6910B656-8098-4016-AFDC-DCA2E7FDD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0E6E2567-7E16-4CC5-B048-DDF5E6DF6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DDC0E4EA-D28C-40B4-99B8-57B74E8BA0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BBBF8-B86F-442C-903E-928900944E2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9FAEA66A-54D2-4D2F-A7B1-F7D6FEE19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599E08AD-6896-47F5-9BF5-91D3E6550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1849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aixaDeTexto 142">
            <a:extLst>
              <a:ext uri="{FF2B5EF4-FFF2-40B4-BE49-F238E27FC236}">
                <a16:creationId xmlns="" xmlns:a16="http://schemas.microsoft.com/office/drawing/2014/main" id="{B62D35B1-A7B1-446C-B72B-2662B23116D7}"/>
              </a:ext>
            </a:extLst>
          </p:cNvPr>
          <p:cNvSpPr txBox="1"/>
          <p:nvPr/>
        </p:nvSpPr>
        <p:spPr>
          <a:xfrm>
            <a:off x="927322" y="5795301"/>
            <a:ext cx="612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="" xmlns:a16="http://schemas.microsoft.com/office/drawing/2014/main" id="{C0E1553E-7964-4AE1-9A6B-265AD56F0F5A}"/>
              </a:ext>
            </a:extLst>
          </p:cNvPr>
          <p:cNvSpPr/>
          <p:nvPr/>
        </p:nvSpPr>
        <p:spPr>
          <a:xfrm>
            <a:off x="4170747" y="707862"/>
            <a:ext cx="1334450" cy="329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003">
            <a:schemeClr val="lt1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Cliente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="" xmlns:a16="http://schemas.microsoft.com/office/drawing/2014/main" id="{C0E1553E-7964-4AE1-9A6B-265AD56F0F5A}"/>
              </a:ext>
            </a:extLst>
          </p:cNvPr>
          <p:cNvSpPr/>
          <p:nvPr/>
        </p:nvSpPr>
        <p:spPr>
          <a:xfrm>
            <a:off x="2151575" y="845068"/>
            <a:ext cx="935019" cy="3291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003">
            <a:schemeClr val="lt1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C0E1553E-7964-4AE1-9A6B-265AD56F0F5A}"/>
              </a:ext>
            </a:extLst>
          </p:cNvPr>
          <p:cNvSpPr/>
          <p:nvPr/>
        </p:nvSpPr>
        <p:spPr>
          <a:xfrm>
            <a:off x="7046817" y="807656"/>
            <a:ext cx="1463107" cy="3389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003">
            <a:schemeClr val="lt1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="" xmlns:a16="http://schemas.microsoft.com/office/drawing/2014/main" id="{C0E1553E-7964-4AE1-9A6B-265AD56F0F5A}"/>
              </a:ext>
            </a:extLst>
          </p:cNvPr>
          <p:cNvSpPr/>
          <p:nvPr/>
        </p:nvSpPr>
        <p:spPr>
          <a:xfrm>
            <a:off x="9106113" y="654719"/>
            <a:ext cx="1368630" cy="3291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003">
            <a:schemeClr val="lt1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Cliente</a:t>
            </a:r>
          </a:p>
        </p:txBody>
      </p:sp>
      <p:sp>
        <p:nvSpPr>
          <p:cNvPr id="9" name="Oval 31">
            <a:extLst>
              <a:ext uri="{FF2B5EF4-FFF2-40B4-BE49-F238E27FC236}">
                <a16:creationId xmlns="" xmlns:a16="http://schemas.microsoft.com/office/drawing/2014/main" id="{F14A89B3-9134-420B-9722-3664BECE5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6066" y="3056507"/>
            <a:ext cx="1191967" cy="1041419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003">
            <a:schemeClr val="lt1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108000"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1400" noProof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Definir data</a:t>
            </a:r>
            <a:endParaRPr lang="pt-BR" sz="1200" noProof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Oval 31">
            <a:extLst>
              <a:ext uri="{FF2B5EF4-FFF2-40B4-BE49-F238E27FC236}">
                <a16:creationId xmlns="" xmlns:a16="http://schemas.microsoft.com/office/drawing/2014/main" id="{F14A89B3-9134-420B-9722-3664BECE5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330" y="3364206"/>
            <a:ext cx="1316016" cy="113475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003">
            <a:schemeClr val="lt1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108000" anchor="ctr"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1400" noProof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Abrir chamado </a:t>
            </a:r>
            <a:endParaRPr lang="pt-BR" sz="1200" noProof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Oval 31">
            <a:extLst>
              <a:ext uri="{FF2B5EF4-FFF2-40B4-BE49-F238E27FC236}">
                <a16:creationId xmlns="" xmlns:a16="http://schemas.microsoft.com/office/drawing/2014/main" id="{F14A89B3-9134-420B-9722-3664BECE5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5384" y="2851964"/>
            <a:ext cx="1465318" cy="124185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003">
            <a:schemeClr val="lt1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108000"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1400" noProof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Finalizar Pedido</a:t>
            </a:r>
            <a:endParaRPr lang="pt-BR" sz="1200" noProof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Oval 31">
            <a:extLst>
              <a:ext uri="{FF2B5EF4-FFF2-40B4-BE49-F238E27FC236}">
                <a16:creationId xmlns="" xmlns:a16="http://schemas.microsoft.com/office/drawing/2014/main" id="{F14A89B3-9134-420B-9722-3664BECE5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766" y="2870363"/>
            <a:ext cx="1965693" cy="17275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003">
            <a:schemeClr val="lt1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108000" anchor="ctr"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1400" noProof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Verificar disponibilidade</a:t>
            </a:r>
            <a:endParaRPr lang="pt-BR" sz="1200" noProof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Oval 31">
            <a:extLst>
              <a:ext uri="{FF2B5EF4-FFF2-40B4-BE49-F238E27FC236}">
                <a16:creationId xmlns="" xmlns:a16="http://schemas.microsoft.com/office/drawing/2014/main" id="{F14A89B3-9134-420B-9722-3664BECE5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677" y="3364206"/>
            <a:ext cx="1465318" cy="1233693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003">
            <a:schemeClr val="lt1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108000"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1400" noProof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Cancelar Pedido</a:t>
            </a:r>
            <a:endParaRPr lang="pt-BR" sz="1200" noProof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9" name="Conector reto 18"/>
          <p:cNvCxnSpPr/>
          <p:nvPr/>
        </p:nvCxnSpPr>
        <p:spPr>
          <a:xfrm>
            <a:off x="933850" y="5795303"/>
            <a:ext cx="104948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3120109" y="6161922"/>
            <a:ext cx="104948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916348" y="5795302"/>
            <a:ext cx="1191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Agenda</a:t>
            </a:r>
          </a:p>
        </p:txBody>
      </p:sp>
      <p:cxnSp>
        <p:nvCxnSpPr>
          <p:cNvPr id="22" name="Conector reto 21"/>
          <p:cNvCxnSpPr/>
          <p:nvPr/>
        </p:nvCxnSpPr>
        <p:spPr>
          <a:xfrm>
            <a:off x="3103912" y="5802922"/>
            <a:ext cx="104948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916348" y="6164634"/>
            <a:ext cx="104948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3081494" y="5788599"/>
            <a:ext cx="1191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Atendente</a:t>
            </a:r>
          </a:p>
        </p:txBody>
      </p:sp>
      <p:cxnSp>
        <p:nvCxnSpPr>
          <p:cNvPr id="25" name="Conector reto 24"/>
          <p:cNvCxnSpPr/>
          <p:nvPr/>
        </p:nvCxnSpPr>
        <p:spPr>
          <a:xfrm>
            <a:off x="8406080" y="6164404"/>
            <a:ext cx="104948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>
            <a:off x="8448024" y="5763166"/>
            <a:ext cx="104948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8374269" y="5757201"/>
            <a:ext cx="1191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Pedido</a:t>
            </a:r>
          </a:p>
        </p:txBody>
      </p:sp>
      <p:cxnSp>
        <p:nvCxnSpPr>
          <p:cNvPr id="29" name="Conector em curva 28"/>
          <p:cNvCxnSpPr>
            <a:cxnSpLocks/>
            <a:stCxn id="14" idx="4"/>
            <a:endCxn id="27" idx="0"/>
          </p:cNvCxnSpPr>
          <p:nvPr/>
        </p:nvCxnSpPr>
        <p:spPr>
          <a:xfrm rot="5400000">
            <a:off x="8523644" y="5044509"/>
            <a:ext cx="1159302" cy="266083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9018281" y="1928601"/>
            <a:ext cx="1191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Cancela data</a:t>
            </a:r>
          </a:p>
        </p:txBody>
      </p:sp>
      <p:cxnSp>
        <p:nvCxnSpPr>
          <p:cNvPr id="32" name="Conector em curva 31"/>
          <p:cNvCxnSpPr>
            <a:cxnSpLocks/>
            <a:stCxn id="30" idx="2"/>
            <a:endCxn id="14" idx="0"/>
          </p:cNvCxnSpPr>
          <p:nvPr/>
        </p:nvCxnSpPr>
        <p:spPr>
          <a:xfrm rot="5400000">
            <a:off x="8845998" y="2595939"/>
            <a:ext cx="1158606" cy="3779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ector em curva 35"/>
          <p:cNvCxnSpPr>
            <a:cxnSpLocks/>
            <a:stCxn id="30" idx="0"/>
            <a:endCxn id="6" idx="2"/>
          </p:cNvCxnSpPr>
          <p:nvPr/>
        </p:nvCxnSpPr>
        <p:spPr>
          <a:xfrm rot="5400000" flipH="1" flipV="1">
            <a:off x="9229958" y="1368132"/>
            <a:ext cx="944777" cy="176163"/>
          </a:xfrm>
          <a:prstGeom prst="curved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Pentágono 36"/>
          <p:cNvSpPr/>
          <p:nvPr/>
        </p:nvSpPr>
        <p:spPr>
          <a:xfrm>
            <a:off x="11276671" y="1130295"/>
            <a:ext cx="837069" cy="724647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003">
            <a:schemeClr val="lt1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4" name="Conector angulado 43"/>
          <p:cNvCxnSpPr>
            <a:cxnSpLocks/>
            <a:stCxn id="12" idx="0"/>
            <a:endCxn id="37" idx="1"/>
          </p:cNvCxnSpPr>
          <p:nvPr/>
        </p:nvCxnSpPr>
        <p:spPr>
          <a:xfrm rot="16200000" flipV="1">
            <a:off x="10597685" y="2171606"/>
            <a:ext cx="1359345" cy="1372"/>
          </a:xfrm>
          <a:prstGeom prst="bentConnector4">
            <a:avLst>
              <a:gd name="adj1" fmla="val 36673"/>
              <a:gd name="adj2" fmla="val 70062609"/>
            </a:avLst>
          </a:prstGeom>
          <a:ln w="6350"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CaixaDeTexto 51"/>
          <p:cNvSpPr txBox="1"/>
          <p:nvPr/>
        </p:nvSpPr>
        <p:spPr>
          <a:xfrm>
            <a:off x="11276671" y="1174170"/>
            <a:ext cx="796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Cliente finaliza pedido</a:t>
            </a:r>
          </a:p>
        </p:txBody>
      </p:sp>
      <p:sp>
        <p:nvSpPr>
          <p:cNvPr id="60" name="CaixaDeTexto 59"/>
          <p:cNvSpPr txBox="1"/>
          <p:nvPr/>
        </p:nvSpPr>
        <p:spPr>
          <a:xfrm>
            <a:off x="7624416" y="2008497"/>
            <a:ext cx="1361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Marca data</a:t>
            </a:r>
          </a:p>
        </p:txBody>
      </p:sp>
      <p:cxnSp>
        <p:nvCxnSpPr>
          <p:cNvPr id="62" name="Conector em curva 61"/>
          <p:cNvCxnSpPr>
            <a:cxnSpLocks/>
            <a:stCxn id="73" idx="0"/>
            <a:endCxn id="4" idx="2"/>
          </p:cNvCxnSpPr>
          <p:nvPr/>
        </p:nvCxnSpPr>
        <p:spPr>
          <a:xfrm rot="5400000" flipH="1" flipV="1">
            <a:off x="7097407" y="1071432"/>
            <a:ext cx="605764" cy="75616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em curva 63"/>
          <p:cNvCxnSpPr>
            <a:cxnSpLocks/>
            <a:stCxn id="60" idx="0"/>
            <a:endCxn id="4" idx="2"/>
          </p:cNvCxnSpPr>
          <p:nvPr/>
        </p:nvCxnSpPr>
        <p:spPr>
          <a:xfrm rot="16200000" flipV="1">
            <a:off x="7610862" y="1314142"/>
            <a:ext cx="861865" cy="526846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CaixaDeTexto 72"/>
          <p:cNvSpPr txBox="1"/>
          <p:nvPr/>
        </p:nvSpPr>
        <p:spPr>
          <a:xfrm rot="711875">
            <a:off x="6480983" y="1747464"/>
            <a:ext cx="987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Selecione outra data</a:t>
            </a:r>
          </a:p>
        </p:txBody>
      </p:sp>
      <p:cxnSp>
        <p:nvCxnSpPr>
          <p:cNvPr id="74" name="Conector em curva 73"/>
          <p:cNvCxnSpPr>
            <a:cxnSpLocks/>
            <a:stCxn id="13" idx="1"/>
            <a:endCxn id="73" idx="2"/>
          </p:cNvCxnSpPr>
          <p:nvPr/>
        </p:nvCxnSpPr>
        <p:spPr>
          <a:xfrm rot="5400000" flipH="1" flipV="1">
            <a:off x="6070884" y="2266950"/>
            <a:ext cx="919157" cy="793654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ector em curva 78"/>
          <p:cNvCxnSpPr>
            <a:cxnSpLocks/>
            <a:stCxn id="60" idx="2"/>
            <a:endCxn id="13" idx="7"/>
          </p:cNvCxnSpPr>
          <p:nvPr/>
        </p:nvCxnSpPr>
        <p:spPr>
          <a:xfrm rot="5400000">
            <a:off x="7495475" y="2313612"/>
            <a:ext cx="837859" cy="78162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CaixaDeTexto 108"/>
          <p:cNvSpPr txBox="1"/>
          <p:nvPr/>
        </p:nvSpPr>
        <p:spPr>
          <a:xfrm>
            <a:off x="4667535" y="2152398"/>
            <a:ext cx="905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Solicita chamado</a:t>
            </a:r>
          </a:p>
        </p:txBody>
      </p:sp>
      <p:cxnSp>
        <p:nvCxnSpPr>
          <p:cNvPr id="110" name="Conector em curva 109"/>
          <p:cNvCxnSpPr>
            <a:cxnSpLocks/>
            <a:stCxn id="10" idx="0"/>
            <a:endCxn id="112" idx="2"/>
          </p:cNvCxnSpPr>
          <p:nvPr/>
        </p:nvCxnSpPr>
        <p:spPr>
          <a:xfrm rot="16200000" flipV="1">
            <a:off x="3976867" y="2670735"/>
            <a:ext cx="817221" cy="569722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ector em curva 113"/>
          <p:cNvCxnSpPr>
            <a:cxnSpLocks/>
            <a:stCxn id="109" idx="2"/>
            <a:endCxn id="10" idx="0"/>
          </p:cNvCxnSpPr>
          <p:nvPr/>
        </p:nvCxnSpPr>
        <p:spPr>
          <a:xfrm rot="5400000">
            <a:off x="4520252" y="2764149"/>
            <a:ext cx="750143" cy="4499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Conector em curva 130"/>
          <p:cNvCxnSpPr>
            <a:cxnSpLocks/>
            <a:stCxn id="9" idx="4"/>
            <a:endCxn id="21" idx="0"/>
          </p:cNvCxnSpPr>
          <p:nvPr/>
        </p:nvCxnSpPr>
        <p:spPr>
          <a:xfrm rot="5400000">
            <a:off x="1158503" y="4451755"/>
            <a:ext cx="1697376" cy="989718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CaixaDeTexto 132"/>
          <p:cNvSpPr txBox="1"/>
          <p:nvPr/>
        </p:nvSpPr>
        <p:spPr>
          <a:xfrm>
            <a:off x="2844893" y="2347833"/>
            <a:ext cx="655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Define data</a:t>
            </a:r>
          </a:p>
        </p:txBody>
      </p:sp>
      <p:cxnSp>
        <p:nvCxnSpPr>
          <p:cNvPr id="134" name="Conector em curva 133"/>
          <p:cNvCxnSpPr>
            <a:cxnSpLocks/>
            <a:stCxn id="133" idx="2"/>
            <a:endCxn id="9" idx="0"/>
          </p:cNvCxnSpPr>
          <p:nvPr/>
        </p:nvCxnSpPr>
        <p:spPr>
          <a:xfrm rot="5400000">
            <a:off x="2713741" y="2597807"/>
            <a:ext cx="247009" cy="67039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Conector em curva 136"/>
          <p:cNvCxnSpPr>
            <a:cxnSpLocks/>
            <a:stCxn id="66" idx="0"/>
            <a:endCxn id="86" idx="2"/>
          </p:cNvCxnSpPr>
          <p:nvPr/>
        </p:nvCxnSpPr>
        <p:spPr>
          <a:xfrm rot="5400000" flipH="1" flipV="1">
            <a:off x="682956" y="2170988"/>
            <a:ext cx="913116" cy="66946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Oval 31">
            <a:extLst>
              <a:ext uri="{FF2B5EF4-FFF2-40B4-BE49-F238E27FC236}">
                <a16:creationId xmlns="" xmlns:a16="http://schemas.microsoft.com/office/drawing/2014/main" id="{110FF85C-33C4-416D-B4AE-26992C01B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31" y="2962279"/>
            <a:ext cx="1415100" cy="113153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003">
            <a:schemeClr val="lt1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108000"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1400" noProof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Confirmar </a:t>
            </a:r>
            <a:r>
              <a:rPr lang="pt-BR" sz="1400" noProof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suporte</a:t>
            </a:r>
            <a:endParaRPr lang="pt-BR" sz="1200" noProof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7" name="Conector: Curvo 46">
            <a:extLst>
              <a:ext uri="{FF2B5EF4-FFF2-40B4-BE49-F238E27FC236}">
                <a16:creationId xmlns="" xmlns:a16="http://schemas.microsoft.com/office/drawing/2014/main" id="{B69671A8-587F-4503-84B0-3C0A99D97C14}"/>
              </a:ext>
            </a:extLst>
          </p:cNvPr>
          <p:cNvCxnSpPr>
            <a:cxnSpLocks/>
            <a:stCxn id="66" idx="4"/>
          </p:cNvCxnSpPr>
          <p:nvPr/>
        </p:nvCxnSpPr>
        <p:spPr>
          <a:xfrm rot="16200000" flipH="1">
            <a:off x="85309" y="4813286"/>
            <a:ext cx="1703142" cy="2641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ector em curva 136">
            <a:extLst>
              <a:ext uri="{FF2B5EF4-FFF2-40B4-BE49-F238E27FC236}">
                <a16:creationId xmlns="" xmlns:a16="http://schemas.microsoft.com/office/drawing/2014/main" id="{82901D17-4AC0-4FF9-B1A4-FF20D5B9E835}"/>
              </a:ext>
            </a:extLst>
          </p:cNvPr>
          <p:cNvCxnSpPr>
            <a:cxnSpLocks/>
            <a:stCxn id="133" idx="0"/>
            <a:endCxn id="3" idx="2"/>
          </p:cNvCxnSpPr>
          <p:nvPr/>
        </p:nvCxnSpPr>
        <p:spPr>
          <a:xfrm rot="16200000" flipV="1">
            <a:off x="2308932" y="1484324"/>
            <a:ext cx="1173662" cy="55335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CaixaDeTexto 85">
            <a:extLst>
              <a:ext uri="{FF2B5EF4-FFF2-40B4-BE49-F238E27FC236}">
                <a16:creationId xmlns="" xmlns:a16="http://schemas.microsoft.com/office/drawing/2014/main" id="{D95348D6-1430-4D33-86FC-A04A8C107D3B}"/>
              </a:ext>
            </a:extLst>
          </p:cNvPr>
          <p:cNvSpPr txBox="1"/>
          <p:nvPr/>
        </p:nvSpPr>
        <p:spPr>
          <a:xfrm rot="569800">
            <a:off x="1030987" y="1590661"/>
            <a:ext cx="962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</a:p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Disponível</a:t>
            </a:r>
          </a:p>
        </p:txBody>
      </p:sp>
      <p:cxnSp>
        <p:nvCxnSpPr>
          <p:cNvPr id="89" name="Conector em curva 133">
            <a:extLst>
              <a:ext uri="{FF2B5EF4-FFF2-40B4-BE49-F238E27FC236}">
                <a16:creationId xmlns="" xmlns:a16="http://schemas.microsoft.com/office/drawing/2014/main" id="{13EB6E15-AB28-4E74-8CDE-AA48B442DF9B}"/>
              </a:ext>
            </a:extLst>
          </p:cNvPr>
          <p:cNvCxnSpPr>
            <a:cxnSpLocks/>
            <a:stCxn id="86" idx="0"/>
            <a:endCxn id="3" idx="1"/>
          </p:cNvCxnSpPr>
          <p:nvPr/>
        </p:nvCxnSpPr>
        <p:spPr>
          <a:xfrm rot="5400000" flipH="1" flipV="1">
            <a:off x="1558894" y="1001145"/>
            <a:ext cx="584205" cy="60115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CaixaDeTexto 111">
            <a:extLst>
              <a:ext uri="{FF2B5EF4-FFF2-40B4-BE49-F238E27FC236}">
                <a16:creationId xmlns="" xmlns:a16="http://schemas.microsoft.com/office/drawing/2014/main" id="{938986C6-BDEA-4D14-9C12-8B6985B567CF}"/>
              </a:ext>
            </a:extLst>
          </p:cNvPr>
          <p:cNvSpPr txBox="1"/>
          <p:nvPr/>
        </p:nvSpPr>
        <p:spPr>
          <a:xfrm rot="563967">
            <a:off x="3700621" y="1904993"/>
            <a:ext cx="905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Chamado não aberto</a:t>
            </a:r>
          </a:p>
        </p:txBody>
      </p:sp>
      <p:cxnSp>
        <p:nvCxnSpPr>
          <p:cNvPr id="116" name="Conector em curva 109">
            <a:extLst>
              <a:ext uri="{FF2B5EF4-FFF2-40B4-BE49-F238E27FC236}">
                <a16:creationId xmlns="" xmlns:a16="http://schemas.microsoft.com/office/drawing/2014/main" id="{8AD70070-768D-4C8F-B71C-624EFEC90B9F}"/>
              </a:ext>
            </a:extLst>
          </p:cNvPr>
          <p:cNvCxnSpPr>
            <a:cxnSpLocks/>
            <a:stCxn id="109" idx="0"/>
            <a:endCxn id="2" idx="2"/>
          </p:cNvCxnSpPr>
          <p:nvPr/>
        </p:nvCxnSpPr>
        <p:spPr>
          <a:xfrm rot="16200000" flipV="1">
            <a:off x="4421424" y="1453514"/>
            <a:ext cx="1115432" cy="282336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ector em curva 113">
            <a:extLst>
              <a:ext uri="{FF2B5EF4-FFF2-40B4-BE49-F238E27FC236}">
                <a16:creationId xmlns="" xmlns:a16="http://schemas.microsoft.com/office/drawing/2014/main" id="{D134D185-0C62-4616-9C55-C5FDF5EC3846}"/>
              </a:ext>
            </a:extLst>
          </p:cNvPr>
          <p:cNvCxnSpPr>
            <a:cxnSpLocks/>
            <a:stCxn id="112" idx="0"/>
            <a:endCxn id="2" idx="2"/>
          </p:cNvCxnSpPr>
          <p:nvPr/>
        </p:nvCxnSpPr>
        <p:spPr>
          <a:xfrm rot="5400000" flipH="1" flipV="1">
            <a:off x="4085889" y="1157249"/>
            <a:ext cx="872366" cy="6318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ector: Curvo 124">
            <a:extLst>
              <a:ext uri="{FF2B5EF4-FFF2-40B4-BE49-F238E27FC236}">
                <a16:creationId xmlns="" xmlns:a16="http://schemas.microsoft.com/office/drawing/2014/main" id="{6ED73917-BE1A-4136-9CCF-7F3EEAF543B7}"/>
              </a:ext>
            </a:extLst>
          </p:cNvPr>
          <p:cNvCxnSpPr>
            <a:cxnSpLocks/>
            <a:stCxn id="10" idx="4"/>
            <a:endCxn id="24" idx="0"/>
          </p:cNvCxnSpPr>
          <p:nvPr/>
        </p:nvCxnSpPr>
        <p:spPr>
          <a:xfrm rot="5400000">
            <a:off x="3529087" y="4647347"/>
            <a:ext cx="1289643" cy="99286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Conector em curva 78">
            <a:extLst>
              <a:ext uri="{FF2B5EF4-FFF2-40B4-BE49-F238E27FC236}">
                <a16:creationId xmlns="" xmlns:a16="http://schemas.microsoft.com/office/drawing/2014/main" id="{CF02DBBA-13B2-4019-8387-C211CF3666AB}"/>
              </a:ext>
            </a:extLst>
          </p:cNvPr>
          <p:cNvCxnSpPr>
            <a:cxnSpLocks/>
            <a:stCxn id="13" idx="4"/>
            <a:endCxn id="143" idx="0"/>
          </p:cNvCxnSpPr>
          <p:nvPr/>
        </p:nvCxnSpPr>
        <p:spPr>
          <a:xfrm rot="5400000">
            <a:off x="3432312" y="2399000"/>
            <a:ext cx="1197402" cy="559520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11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6051947" y="4023891"/>
            <a:ext cx="4610766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pt-BR" sz="1200" b="1" dirty="0" smtClean="0">
                <a:latin typeface="Calibri" pitchFamily="34" charset="0"/>
                <a:cs typeface="Times New Roman" pitchFamily="18" charset="0"/>
              </a:rPr>
              <a:t>Confirmar Suporte</a:t>
            </a:r>
            <a:endParaRPr lang="pt-BR" sz="1200" b="1" dirty="0">
              <a:latin typeface="Arial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Evento:</a:t>
            </a:r>
            <a:r>
              <a:rPr lang="pt-BR" sz="12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pt-BR" sz="1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Atendente confirma data para suporte</a:t>
            </a:r>
            <a:r>
              <a:rPr lang="pt-BR" sz="1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.</a:t>
            </a:r>
            <a:endParaRPr lang="pt-BR" sz="1200" dirty="0">
              <a:latin typeface="Arial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Objetivo:</a:t>
            </a:r>
            <a:r>
              <a:rPr lang="pt-BR" sz="12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pt-BR" sz="12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Agendar manutenção e suporte.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Trabalhadores </a:t>
            </a:r>
            <a:r>
              <a:rPr lang="pt-BR" sz="1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Envolvidos:</a:t>
            </a:r>
            <a:endParaRPr lang="pt-BR" sz="1200" dirty="0">
              <a:latin typeface="Arial" pitchFamily="34" charset="0"/>
            </a:endParaRPr>
          </a:p>
          <a:p>
            <a:pPr marL="174625" indent="-174625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lang="pt-BR" sz="1200" dirty="0" smtClean="0">
                <a:latin typeface="Calibri" pitchFamily="34" charset="0"/>
                <a:cs typeface="Times New Roman" pitchFamily="18" charset="0"/>
              </a:rPr>
              <a:t>Atendentes </a:t>
            </a:r>
            <a:endParaRPr lang="pt-BR" sz="1200" dirty="0">
              <a:latin typeface="Arial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6041438" y="4975090"/>
            <a:ext cx="46630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4500" lvl="1" indent="-255588" algn="just" eaLnBrk="0" hangingPunct="0">
              <a:buFont typeface="Symbol" pitchFamily="18" charset="2"/>
              <a:buChar char=""/>
            </a:pPr>
            <a:r>
              <a:rPr lang="pt-BR" sz="1100" dirty="0">
                <a:ea typeface="Calibri" pitchFamily="34" charset="0"/>
                <a:cs typeface="Times New Roman" pitchFamily="18" charset="0"/>
              </a:rPr>
              <a:t>Organizar </a:t>
            </a:r>
            <a:r>
              <a:rPr lang="pt-BR" sz="1100" dirty="0" smtClean="0">
                <a:ea typeface="Calibri" pitchFamily="34" charset="0"/>
                <a:cs typeface="Times New Roman" pitchFamily="18" charset="0"/>
              </a:rPr>
              <a:t>solicitações de suporte.</a:t>
            </a:r>
            <a:endParaRPr lang="pt-BR" sz="1100" dirty="0"/>
          </a:p>
          <a:p>
            <a:pPr marL="901700" lvl="2" indent="-255588" algn="just" eaLnBrk="0" hangingPunct="0">
              <a:buFont typeface="Courier New" pitchFamily="49" charset="0"/>
              <a:buChar char="o"/>
            </a:pPr>
            <a:r>
              <a:rPr lang="pt-BR" sz="1100" dirty="0">
                <a:ea typeface="Calibri" pitchFamily="34" charset="0"/>
                <a:cs typeface="Times New Roman" pitchFamily="18" charset="0"/>
              </a:rPr>
              <a:t>Se </a:t>
            </a:r>
            <a:r>
              <a:rPr lang="pt-BR" sz="1100" dirty="0" smtClean="0">
                <a:ea typeface="Calibri" pitchFamily="34" charset="0"/>
                <a:cs typeface="Times New Roman" pitchFamily="18" charset="0"/>
              </a:rPr>
              <a:t>suporte for confirmado, atendente agenda suporte.</a:t>
            </a:r>
            <a:endParaRPr lang="pt-BR" sz="1100" dirty="0">
              <a:ea typeface="Calibri" pitchFamily="34" charset="0"/>
              <a:cs typeface="Times New Roman" pitchFamily="18" charset="0"/>
            </a:endParaRPr>
          </a:p>
          <a:p>
            <a:pPr marL="444500" lvl="1" indent="-255588" algn="just" eaLnBrk="0" hangingPunct="0">
              <a:buFont typeface="Symbol" pitchFamily="18" charset="2"/>
              <a:buChar char=""/>
            </a:pPr>
            <a:r>
              <a:rPr lang="pt-BR" sz="1100" dirty="0">
                <a:cs typeface="Times New Roman" pitchFamily="18" charset="0"/>
              </a:rPr>
              <a:t>Informar </a:t>
            </a:r>
            <a:r>
              <a:rPr lang="pt-BR" sz="1100" dirty="0" smtClean="0">
                <a:cs typeface="Times New Roman" pitchFamily="18" charset="0"/>
              </a:rPr>
              <a:t>Nº agendamento. </a:t>
            </a:r>
            <a:endParaRPr lang="pt-BR" dirty="0"/>
          </a:p>
        </p:txBody>
      </p:sp>
      <p:sp>
        <p:nvSpPr>
          <p:cNvPr id="113667" name="Rectangle 4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13668" name="Rectangle 3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3" name="Chave esquerda 2"/>
          <p:cNvSpPr/>
          <p:nvPr/>
        </p:nvSpPr>
        <p:spPr>
          <a:xfrm>
            <a:off x="5920687" y="5036779"/>
            <a:ext cx="360696" cy="707751"/>
          </a:xfrm>
          <a:prstGeom prst="leftBrace">
            <a:avLst>
              <a:gd name="adj1" fmla="val 5206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ctangle 32"/>
          <p:cNvSpPr>
            <a:spLocks noChangeArrowheads="1"/>
          </p:cNvSpPr>
          <p:nvPr/>
        </p:nvSpPr>
        <p:spPr bwMode="auto">
          <a:xfrm>
            <a:off x="2812247" y="1316533"/>
            <a:ext cx="926052" cy="563140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tIns="36000" anchor="ctr" anchorCtr="0"/>
          <a:lstStyle/>
          <a:p>
            <a:pPr algn="ctr"/>
            <a:r>
              <a:rPr lang="pt-BR" sz="1200" dirty="0">
                <a:latin typeface="Verdana" pitchFamily="34" charset="0"/>
                <a:ea typeface="Times New Roman" pitchFamily="18" charset="0"/>
                <a:cs typeface="Arial" charset="0"/>
              </a:rPr>
              <a:t>Cliente</a:t>
            </a:r>
            <a:endParaRPr lang="pt-BR" sz="1200" dirty="0">
              <a:ea typeface="Times New Roman" pitchFamily="18" charset="0"/>
              <a:cs typeface="Arial" charset="0"/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4655840" y="2538828"/>
            <a:ext cx="264510" cy="281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em curva 6"/>
          <p:cNvCxnSpPr/>
          <p:nvPr/>
        </p:nvCxnSpPr>
        <p:spPr>
          <a:xfrm rot="16200000" flipH="1">
            <a:off x="5947701" y="1500882"/>
            <a:ext cx="1443791" cy="3475717"/>
          </a:xfrm>
          <a:prstGeom prst="curvedConnector3">
            <a:avLst>
              <a:gd name="adj1" fmla="val -18692"/>
            </a:avLst>
          </a:prstGeom>
          <a:ln w="762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31"/>
          <p:cNvSpPr>
            <a:spLocks noChangeArrowheads="1"/>
          </p:cNvSpPr>
          <p:nvPr/>
        </p:nvSpPr>
        <p:spPr bwMode="auto">
          <a:xfrm>
            <a:off x="3605645" y="2182903"/>
            <a:ext cx="1415060" cy="1018558"/>
          </a:xfrm>
          <a:prstGeom prst="ellipse">
            <a:avLst/>
          </a:prstGeom>
          <a:solidFill>
            <a:srgbClr val="FF66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tIns="108000"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1200" noProof="1" smtClean="0"/>
              <a:t>Confirmar suporte</a:t>
            </a:r>
            <a:endParaRPr lang="pt-BR" sz="1200" noProof="1">
              <a:solidFill>
                <a:schemeClr val="bg1"/>
              </a:solidFill>
            </a:endParaRPr>
          </a:p>
        </p:txBody>
      </p:sp>
      <p:sp>
        <p:nvSpPr>
          <p:cNvPr id="61" name="AutoShape 7"/>
          <p:cNvSpPr>
            <a:spLocks noChangeAspect="1" noChangeArrowheads="1"/>
          </p:cNvSpPr>
          <p:nvPr/>
        </p:nvSpPr>
        <p:spPr bwMode="auto">
          <a:xfrm rot="20849723">
            <a:off x="5816654" y="4289899"/>
            <a:ext cx="288000" cy="213172"/>
          </a:xfrm>
          <a:prstGeom prst="irregularSeal2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pt-BR" sz="1200" dirty="0"/>
          </a:p>
        </p:txBody>
      </p:sp>
      <p:grpSp>
        <p:nvGrpSpPr>
          <p:cNvPr id="23" name="Group 25"/>
          <p:cNvGrpSpPr>
            <a:grpSpLocks/>
          </p:cNvGrpSpPr>
          <p:nvPr/>
        </p:nvGrpSpPr>
        <p:grpSpPr bwMode="auto">
          <a:xfrm>
            <a:off x="3551284" y="3424892"/>
            <a:ext cx="1434816" cy="412007"/>
            <a:chOff x="3960" y="4910"/>
            <a:chExt cx="1396" cy="428"/>
          </a:xfrm>
        </p:grpSpPr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4113" y="4950"/>
              <a:ext cx="1080" cy="36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72000"/>
            <a:lstStyle/>
            <a:p>
              <a:pPr algn="ctr"/>
              <a:r>
                <a:rPr lang="pt-BR" sz="1200" dirty="0" smtClean="0">
                  <a:latin typeface="Verdana" pitchFamily="34" charset="0"/>
                  <a:ea typeface="Times New Roman" pitchFamily="18" charset="0"/>
                  <a:cs typeface="Arial" charset="0"/>
                </a:rPr>
                <a:t>Agenda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25" name="Rectangle 27"/>
            <p:cNvSpPr>
              <a:spLocks noChangeArrowheads="1"/>
            </p:cNvSpPr>
            <p:nvPr/>
          </p:nvSpPr>
          <p:spPr bwMode="auto">
            <a:xfrm>
              <a:off x="3960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1200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5177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1200"/>
            </a:p>
          </p:txBody>
        </p:sp>
      </p:grpSp>
      <p:grpSp>
        <p:nvGrpSpPr>
          <p:cNvPr id="20" name="Grupo 19"/>
          <p:cNvGrpSpPr/>
          <p:nvPr/>
        </p:nvGrpSpPr>
        <p:grpSpPr>
          <a:xfrm rot="11096638">
            <a:off x="2077890" y="1957277"/>
            <a:ext cx="1504421" cy="606459"/>
            <a:chOff x="4105246" y="4214646"/>
            <a:chExt cx="1282405" cy="606459"/>
          </a:xfrm>
        </p:grpSpPr>
        <p:cxnSp>
          <p:nvCxnSpPr>
            <p:cNvPr id="21" name="AutoShape 30"/>
            <p:cNvCxnSpPr>
              <a:cxnSpLocks noChangeShapeType="1"/>
            </p:cNvCxnSpPr>
            <p:nvPr/>
          </p:nvCxnSpPr>
          <p:spPr bwMode="auto">
            <a:xfrm>
              <a:off x="4105246" y="4214646"/>
              <a:ext cx="685546" cy="606459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2" name="Text Box 29"/>
            <p:cNvSpPr txBox="1">
              <a:spLocks noChangeArrowheads="1"/>
            </p:cNvSpPr>
            <p:nvPr/>
          </p:nvSpPr>
          <p:spPr bwMode="auto">
            <a:xfrm rot="10503362">
              <a:off x="4215954" y="4383360"/>
              <a:ext cx="1171697" cy="2143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pt-BR" sz="1200" dirty="0" smtClean="0">
                  <a:latin typeface="Verdana" pitchFamily="34" charset="0"/>
                  <a:ea typeface="Times New Roman" pitchFamily="18" charset="0"/>
                  <a:cs typeface="Arial" charset="0"/>
                </a:rPr>
                <a:t>Data indisponível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</p:grpSp>
      <p:cxnSp>
        <p:nvCxnSpPr>
          <p:cNvPr id="6" name="Conector em curva 5"/>
          <p:cNvCxnSpPr>
            <a:stCxn id="26" idx="4"/>
            <a:endCxn id="24" idx="0"/>
          </p:cNvCxnSpPr>
          <p:nvPr/>
        </p:nvCxnSpPr>
        <p:spPr>
          <a:xfrm rot="5400000">
            <a:off x="4157396" y="3307618"/>
            <a:ext cx="261936" cy="496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93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" grpId="0" animBg="1"/>
      <p:bldP spid="2" grpId="0"/>
      <p:bldP spid="6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6051947" y="4023891"/>
            <a:ext cx="4610766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pt-BR" sz="1200" b="1" dirty="0" smtClean="0">
                <a:latin typeface="Calibri" pitchFamily="34" charset="0"/>
                <a:cs typeface="Times New Roman" pitchFamily="18" charset="0"/>
              </a:rPr>
              <a:t>Definir data</a:t>
            </a:r>
            <a:endParaRPr lang="pt-BR" sz="1200" b="1" dirty="0">
              <a:latin typeface="Arial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Evento:</a:t>
            </a:r>
            <a:r>
              <a:rPr lang="pt-BR" sz="12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pt-BR" sz="1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Cliente pede suporte.</a:t>
            </a:r>
            <a:endParaRPr lang="pt-BR" sz="1200" dirty="0">
              <a:latin typeface="Arial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Objetivo:</a:t>
            </a:r>
            <a:r>
              <a:rPr lang="pt-BR" sz="12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pt-BR" sz="1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Agendar manutenção e suporte.</a:t>
            </a:r>
            <a:endParaRPr lang="pt-BR" sz="12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Trabalhadores </a:t>
            </a:r>
            <a:r>
              <a:rPr lang="pt-BR" sz="1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Envolvidos:</a:t>
            </a:r>
            <a:endParaRPr lang="pt-BR" sz="1200" dirty="0">
              <a:latin typeface="Arial" pitchFamily="34" charset="0"/>
            </a:endParaRPr>
          </a:p>
          <a:p>
            <a:pPr marL="174625" indent="-174625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lang="pt-BR" sz="1200" dirty="0" smtClean="0">
                <a:latin typeface="Calibri" pitchFamily="34" charset="0"/>
                <a:cs typeface="Times New Roman" pitchFamily="18" charset="0"/>
              </a:rPr>
              <a:t>Atendentes</a:t>
            </a:r>
            <a:endParaRPr lang="pt-BR" sz="1200" dirty="0">
              <a:latin typeface="Arial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6041438" y="4975090"/>
            <a:ext cx="46630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4500" lvl="1" indent="-255588" algn="just" eaLnBrk="0" hangingPunct="0">
              <a:buFont typeface="Symbol" pitchFamily="18" charset="2"/>
              <a:buChar char=""/>
            </a:pPr>
            <a:r>
              <a:rPr lang="pt-BR" sz="1100" dirty="0">
                <a:ea typeface="Calibri" pitchFamily="34" charset="0"/>
                <a:cs typeface="Times New Roman" pitchFamily="18" charset="0"/>
              </a:rPr>
              <a:t>Organizar solicitações de suporte.</a:t>
            </a:r>
            <a:endParaRPr lang="pt-BR" sz="1100" dirty="0"/>
          </a:p>
          <a:p>
            <a:pPr marL="901700" lvl="2" indent="-255588" algn="just" eaLnBrk="0" hangingPunct="0">
              <a:buFont typeface="Courier New" pitchFamily="49" charset="0"/>
              <a:buChar char="o"/>
            </a:pPr>
            <a:r>
              <a:rPr lang="pt-BR" sz="1100" dirty="0">
                <a:ea typeface="Calibri" pitchFamily="34" charset="0"/>
                <a:cs typeface="Times New Roman" pitchFamily="18" charset="0"/>
              </a:rPr>
              <a:t>Se suporte for confirmado, atendente agenda suporte.</a:t>
            </a:r>
          </a:p>
          <a:p>
            <a:pPr marL="444500" lvl="1" indent="-255588" algn="just" eaLnBrk="0" hangingPunct="0">
              <a:buFont typeface="Symbol" pitchFamily="18" charset="2"/>
              <a:buChar char=""/>
            </a:pPr>
            <a:r>
              <a:rPr lang="pt-BR" sz="1100" dirty="0">
                <a:cs typeface="Times New Roman" pitchFamily="18" charset="0"/>
              </a:rPr>
              <a:t>Informar Nº agendamento. </a:t>
            </a:r>
            <a:endParaRPr lang="pt-BR" dirty="0"/>
          </a:p>
        </p:txBody>
      </p:sp>
      <p:sp>
        <p:nvSpPr>
          <p:cNvPr id="113667" name="Rectangle 4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13668" name="Rectangle 3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3" name="Chave esquerda 2"/>
          <p:cNvSpPr/>
          <p:nvPr/>
        </p:nvSpPr>
        <p:spPr>
          <a:xfrm>
            <a:off x="5920687" y="5036779"/>
            <a:ext cx="360696" cy="707751"/>
          </a:xfrm>
          <a:prstGeom prst="leftBrace">
            <a:avLst>
              <a:gd name="adj1" fmla="val 5206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8" name="Grupo 27"/>
          <p:cNvGrpSpPr/>
          <p:nvPr/>
        </p:nvGrpSpPr>
        <p:grpSpPr>
          <a:xfrm>
            <a:off x="3738300" y="1576445"/>
            <a:ext cx="1504421" cy="606459"/>
            <a:chOff x="4105246" y="4214646"/>
            <a:chExt cx="1282405" cy="606459"/>
          </a:xfrm>
        </p:grpSpPr>
        <p:cxnSp>
          <p:nvCxnSpPr>
            <p:cNvPr id="45" name="AutoShape 30"/>
            <p:cNvCxnSpPr>
              <a:cxnSpLocks noChangeShapeType="1"/>
            </p:cNvCxnSpPr>
            <p:nvPr/>
          </p:nvCxnSpPr>
          <p:spPr bwMode="auto">
            <a:xfrm>
              <a:off x="4105246" y="4214646"/>
              <a:ext cx="685546" cy="606459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46" name="Text Box 29"/>
            <p:cNvSpPr txBox="1">
              <a:spLocks noChangeArrowheads="1"/>
            </p:cNvSpPr>
            <p:nvPr/>
          </p:nvSpPr>
          <p:spPr bwMode="auto">
            <a:xfrm>
              <a:off x="4215954" y="4383360"/>
              <a:ext cx="1171697" cy="2143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pt-BR" sz="1200" dirty="0" smtClean="0">
                  <a:latin typeface="Verdana" pitchFamily="34" charset="0"/>
                  <a:ea typeface="Times New Roman" pitchFamily="18" charset="0"/>
                  <a:cs typeface="Arial" charset="0"/>
                </a:rPr>
                <a:t>Define data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</p:grpSp>
      <p:sp>
        <p:nvSpPr>
          <p:cNvPr id="30" name="Rectangle 32"/>
          <p:cNvSpPr>
            <a:spLocks noChangeArrowheads="1"/>
          </p:cNvSpPr>
          <p:nvPr/>
        </p:nvSpPr>
        <p:spPr bwMode="auto">
          <a:xfrm>
            <a:off x="2812247" y="1316533"/>
            <a:ext cx="926052" cy="563140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tIns="36000" anchor="ctr" anchorCtr="0"/>
          <a:lstStyle/>
          <a:p>
            <a:pPr algn="ctr"/>
            <a:r>
              <a:rPr lang="pt-BR" sz="1200" dirty="0">
                <a:latin typeface="Verdana" pitchFamily="34" charset="0"/>
                <a:ea typeface="Times New Roman" pitchFamily="18" charset="0"/>
                <a:cs typeface="Arial" charset="0"/>
              </a:rPr>
              <a:t>Cliente</a:t>
            </a:r>
            <a:endParaRPr lang="pt-BR" sz="1200" dirty="0">
              <a:ea typeface="Times New Roman" pitchFamily="18" charset="0"/>
              <a:cs typeface="Arial" charset="0"/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4655840" y="2538828"/>
            <a:ext cx="264510" cy="281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em curva 6"/>
          <p:cNvCxnSpPr/>
          <p:nvPr/>
        </p:nvCxnSpPr>
        <p:spPr>
          <a:xfrm rot="16200000" flipH="1">
            <a:off x="5947701" y="1500882"/>
            <a:ext cx="1443791" cy="3475717"/>
          </a:xfrm>
          <a:prstGeom prst="curvedConnector3">
            <a:avLst>
              <a:gd name="adj1" fmla="val -18692"/>
            </a:avLst>
          </a:prstGeom>
          <a:ln w="762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31"/>
          <p:cNvSpPr>
            <a:spLocks noChangeArrowheads="1"/>
          </p:cNvSpPr>
          <p:nvPr/>
        </p:nvSpPr>
        <p:spPr bwMode="auto">
          <a:xfrm>
            <a:off x="3605645" y="2182903"/>
            <a:ext cx="1415060" cy="1018558"/>
          </a:xfrm>
          <a:prstGeom prst="ellipse">
            <a:avLst/>
          </a:prstGeom>
          <a:solidFill>
            <a:srgbClr val="FF66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tIns="108000"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1200" noProof="1" smtClean="0"/>
              <a:t>Definir data</a:t>
            </a:r>
            <a:endParaRPr lang="pt-BR" sz="1200" noProof="1">
              <a:solidFill>
                <a:schemeClr val="bg1"/>
              </a:solidFill>
            </a:endParaRPr>
          </a:p>
        </p:txBody>
      </p:sp>
      <p:sp>
        <p:nvSpPr>
          <p:cNvPr id="61" name="AutoShape 7"/>
          <p:cNvSpPr>
            <a:spLocks noChangeAspect="1" noChangeArrowheads="1"/>
          </p:cNvSpPr>
          <p:nvPr/>
        </p:nvSpPr>
        <p:spPr bwMode="auto">
          <a:xfrm rot="20849723">
            <a:off x="5816654" y="4289899"/>
            <a:ext cx="288000" cy="213172"/>
          </a:xfrm>
          <a:prstGeom prst="irregularSeal2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pt-BR" sz="1200" dirty="0"/>
          </a:p>
        </p:txBody>
      </p:sp>
      <p:grpSp>
        <p:nvGrpSpPr>
          <p:cNvPr id="23" name="Group 25"/>
          <p:cNvGrpSpPr>
            <a:grpSpLocks/>
          </p:cNvGrpSpPr>
          <p:nvPr/>
        </p:nvGrpSpPr>
        <p:grpSpPr bwMode="auto">
          <a:xfrm>
            <a:off x="3551284" y="3424892"/>
            <a:ext cx="1434816" cy="412007"/>
            <a:chOff x="3960" y="4910"/>
            <a:chExt cx="1396" cy="428"/>
          </a:xfrm>
        </p:grpSpPr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4113" y="4950"/>
              <a:ext cx="1080" cy="36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72000"/>
            <a:lstStyle/>
            <a:p>
              <a:pPr algn="ctr"/>
              <a:r>
                <a:rPr lang="pt-BR" sz="1200" dirty="0" smtClean="0">
                  <a:latin typeface="Verdana" pitchFamily="34" charset="0"/>
                  <a:ea typeface="Times New Roman" pitchFamily="18" charset="0"/>
                  <a:cs typeface="Arial" charset="0"/>
                </a:rPr>
                <a:t>Agenda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25" name="Rectangle 27"/>
            <p:cNvSpPr>
              <a:spLocks noChangeArrowheads="1"/>
            </p:cNvSpPr>
            <p:nvPr/>
          </p:nvSpPr>
          <p:spPr bwMode="auto">
            <a:xfrm>
              <a:off x="3960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1200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5177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1200"/>
            </a:p>
          </p:txBody>
        </p:sp>
      </p:grpSp>
      <p:cxnSp>
        <p:nvCxnSpPr>
          <p:cNvPr id="5" name="Conector em curva 4"/>
          <p:cNvCxnSpPr>
            <a:stCxn id="26" idx="4"/>
            <a:endCxn id="24" idx="0"/>
          </p:cNvCxnSpPr>
          <p:nvPr/>
        </p:nvCxnSpPr>
        <p:spPr>
          <a:xfrm rot="5400000">
            <a:off x="4157396" y="3307618"/>
            <a:ext cx="261936" cy="4962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2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" grpId="0" animBg="1"/>
      <p:bldP spid="2" grpId="0"/>
      <p:bldP spid="6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6051947" y="4023891"/>
            <a:ext cx="4610766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pt-BR" sz="1200" b="1" dirty="0" smtClean="0">
                <a:latin typeface="Calibri" pitchFamily="34" charset="0"/>
                <a:cs typeface="Times New Roman" pitchFamily="18" charset="0"/>
              </a:rPr>
              <a:t>Abrir chamado</a:t>
            </a:r>
            <a:endParaRPr lang="pt-BR" sz="1200" b="1" dirty="0">
              <a:latin typeface="Arial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Evento:</a:t>
            </a:r>
            <a:r>
              <a:rPr lang="pt-BR" sz="12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pt-BR" sz="1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Atendente abre chamado.</a:t>
            </a:r>
            <a:endParaRPr lang="pt-BR" sz="1200" dirty="0">
              <a:latin typeface="Arial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Objetivo:</a:t>
            </a:r>
            <a:r>
              <a:rPr lang="pt-BR" sz="12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pt-BR" sz="12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Agendar manutenção e suporte.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Trabalhadores </a:t>
            </a:r>
            <a:r>
              <a:rPr lang="pt-BR" sz="1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Envolvidos:</a:t>
            </a:r>
            <a:endParaRPr lang="pt-BR" sz="1200" dirty="0">
              <a:latin typeface="Arial" pitchFamily="34" charset="0"/>
            </a:endParaRPr>
          </a:p>
          <a:p>
            <a:pPr marL="174625" indent="-174625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lang="pt-BR" sz="1200" dirty="0" smtClean="0">
                <a:latin typeface="Calibri" pitchFamily="34" charset="0"/>
                <a:cs typeface="Times New Roman" pitchFamily="18" charset="0"/>
              </a:rPr>
              <a:t>Atendentes </a:t>
            </a:r>
            <a:endParaRPr lang="pt-BR" sz="1200" dirty="0">
              <a:latin typeface="Arial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6041438" y="4975090"/>
            <a:ext cx="46630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4500" lvl="1" indent="-255588" algn="just" eaLnBrk="0" hangingPunct="0">
              <a:buFont typeface="Symbol" pitchFamily="18" charset="2"/>
              <a:buChar char=""/>
            </a:pPr>
            <a:r>
              <a:rPr lang="pt-BR" sz="1100" dirty="0">
                <a:ea typeface="Calibri" pitchFamily="34" charset="0"/>
                <a:cs typeface="Times New Roman" pitchFamily="18" charset="0"/>
              </a:rPr>
              <a:t>Organizar solicitações de suporte.</a:t>
            </a:r>
            <a:endParaRPr lang="pt-BR" sz="1100" dirty="0"/>
          </a:p>
          <a:p>
            <a:pPr marL="901700" lvl="2" indent="-255588" algn="just" eaLnBrk="0" hangingPunct="0">
              <a:buFont typeface="Courier New" pitchFamily="49" charset="0"/>
              <a:buChar char="o"/>
            </a:pPr>
            <a:r>
              <a:rPr lang="pt-BR" sz="1100" dirty="0">
                <a:ea typeface="Calibri" pitchFamily="34" charset="0"/>
                <a:cs typeface="Times New Roman" pitchFamily="18" charset="0"/>
              </a:rPr>
              <a:t>Se suporte for confirmado, atendente agenda suporte.</a:t>
            </a:r>
          </a:p>
          <a:p>
            <a:pPr marL="444500" lvl="1" indent="-255588" algn="just" eaLnBrk="0" hangingPunct="0">
              <a:buFont typeface="Symbol" pitchFamily="18" charset="2"/>
              <a:buChar char=""/>
            </a:pPr>
            <a:r>
              <a:rPr lang="pt-BR" sz="1100" dirty="0">
                <a:cs typeface="Times New Roman" pitchFamily="18" charset="0"/>
              </a:rPr>
              <a:t>Informar Nº agendamento. </a:t>
            </a:r>
            <a:endParaRPr lang="pt-BR" dirty="0"/>
          </a:p>
        </p:txBody>
      </p:sp>
      <p:sp>
        <p:nvSpPr>
          <p:cNvPr id="113667" name="Rectangle 4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13668" name="Rectangle 3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3" name="Chave esquerda 2"/>
          <p:cNvSpPr/>
          <p:nvPr/>
        </p:nvSpPr>
        <p:spPr>
          <a:xfrm>
            <a:off x="5920687" y="5036779"/>
            <a:ext cx="360696" cy="707751"/>
          </a:xfrm>
          <a:prstGeom prst="leftBrace">
            <a:avLst>
              <a:gd name="adj1" fmla="val 5206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8" name="Grupo 27"/>
          <p:cNvGrpSpPr/>
          <p:nvPr/>
        </p:nvGrpSpPr>
        <p:grpSpPr>
          <a:xfrm>
            <a:off x="3738300" y="1576445"/>
            <a:ext cx="1504421" cy="606459"/>
            <a:chOff x="4105246" y="4214646"/>
            <a:chExt cx="1282405" cy="606459"/>
          </a:xfrm>
        </p:grpSpPr>
        <p:cxnSp>
          <p:nvCxnSpPr>
            <p:cNvPr id="45" name="AutoShape 30"/>
            <p:cNvCxnSpPr>
              <a:cxnSpLocks noChangeShapeType="1"/>
            </p:cNvCxnSpPr>
            <p:nvPr/>
          </p:nvCxnSpPr>
          <p:spPr bwMode="auto">
            <a:xfrm>
              <a:off x="4105246" y="4214646"/>
              <a:ext cx="685546" cy="606459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46" name="Text Box 29"/>
            <p:cNvSpPr txBox="1">
              <a:spLocks noChangeArrowheads="1"/>
            </p:cNvSpPr>
            <p:nvPr/>
          </p:nvSpPr>
          <p:spPr bwMode="auto">
            <a:xfrm>
              <a:off x="4215954" y="4383360"/>
              <a:ext cx="1171697" cy="2143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pt-BR" sz="1200" dirty="0" smtClean="0">
                  <a:latin typeface="Verdana" pitchFamily="34" charset="0"/>
                  <a:ea typeface="Times New Roman" pitchFamily="18" charset="0"/>
                  <a:cs typeface="Arial" charset="0"/>
                </a:rPr>
                <a:t>Solicita chamado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</p:grpSp>
      <p:sp>
        <p:nvSpPr>
          <p:cNvPr id="30" name="Rectangle 32"/>
          <p:cNvSpPr>
            <a:spLocks noChangeArrowheads="1"/>
          </p:cNvSpPr>
          <p:nvPr/>
        </p:nvSpPr>
        <p:spPr bwMode="auto">
          <a:xfrm>
            <a:off x="2812247" y="1316533"/>
            <a:ext cx="926052" cy="563140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tIns="36000" anchor="ctr" anchorCtr="0"/>
          <a:lstStyle/>
          <a:p>
            <a:pPr algn="ctr"/>
            <a:r>
              <a:rPr lang="pt-BR" sz="1200" dirty="0">
                <a:latin typeface="Verdana" pitchFamily="34" charset="0"/>
                <a:ea typeface="Times New Roman" pitchFamily="18" charset="0"/>
                <a:cs typeface="Arial" charset="0"/>
              </a:rPr>
              <a:t>Cliente</a:t>
            </a:r>
            <a:endParaRPr lang="pt-BR" sz="1200" dirty="0">
              <a:ea typeface="Times New Roman" pitchFamily="18" charset="0"/>
              <a:cs typeface="Arial" charset="0"/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4655840" y="2538828"/>
            <a:ext cx="264510" cy="281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em curva 6"/>
          <p:cNvCxnSpPr/>
          <p:nvPr/>
        </p:nvCxnSpPr>
        <p:spPr>
          <a:xfrm rot="16200000" flipH="1">
            <a:off x="5947701" y="1500882"/>
            <a:ext cx="1443791" cy="3475717"/>
          </a:xfrm>
          <a:prstGeom prst="curvedConnector3">
            <a:avLst>
              <a:gd name="adj1" fmla="val -18692"/>
            </a:avLst>
          </a:prstGeom>
          <a:ln w="762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31"/>
          <p:cNvSpPr>
            <a:spLocks noChangeArrowheads="1"/>
          </p:cNvSpPr>
          <p:nvPr/>
        </p:nvSpPr>
        <p:spPr bwMode="auto">
          <a:xfrm>
            <a:off x="3605645" y="2182903"/>
            <a:ext cx="1415060" cy="1018558"/>
          </a:xfrm>
          <a:prstGeom prst="ellipse">
            <a:avLst/>
          </a:prstGeom>
          <a:solidFill>
            <a:srgbClr val="FF66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tIns="108000"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1200" noProof="1" smtClean="0"/>
              <a:t>Abrir chamado</a:t>
            </a:r>
            <a:endParaRPr lang="pt-BR" sz="1200" noProof="1">
              <a:solidFill>
                <a:schemeClr val="bg1"/>
              </a:solidFill>
            </a:endParaRPr>
          </a:p>
        </p:txBody>
      </p:sp>
      <p:sp>
        <p:nvSpPr>
          <p:cNvPr id="61" name="AutoShape 7"/>
          <p:cNvSpPr>
            <a:spLocks noChangeAspect="1" noChangeArrowheads="1"/>
          </p:cNvSpPr>
          <p:nvPr/>
        </p:nvSpPr>
        <p:spPr bwMode="auto">
          <a:xfrm rot="20849723">
            <a:off x="5816654" y="4289899"/>
            <a:ext cx="288000" cy="213172"/>
          </a:xfrm>
          <a:prstGeom prst="irregularSeal2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pt-BR" sz="1200" dirty="0"/>
          </a:p>
        </p:txBody>
      </p:sp>
      <p:grpSp>
        <p:nvGrpSpPr>
          <p:cNvPr id="23" name="Group 25"/>
          <p:cNvGrpSpPr>
            <a:grpSpLocks/>
          </p:cNvGrpSpPr>
          <p:nvPr/>
        </p:nvGrpSpPr>
        <p:grpSpPr bwMode="auto">
          <a:xfrm>
            <a:off x="3551284" y="3424892"/>
            <a:ext cx="1434816" cy="412007"/>
            <a:chOff x="3960" y="4910"/>
            <a:chExt cx="1396" cy="428"/>
          </a:xfrm>
        </p:grpSpPr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4113" y="4950"/>
              <a:ext cx="1080" cy="36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72000"/>
            <a:lstStyle/>
            <a:p>
              <a:pPr algn="ctr"/>
              <a:r>
                <a:rPr lang="pt-BR" sz="1200" dirty="0" smtClean="0">
                  <a:latin typeface="Verdana" pitchFamily="34" charset="0"/>
                  <a:ea typeface="Times New Roman" pitchFamily="18" charset="0"/>
                  <a:cs typeface="Arial" charset="0"/>
                </a:rPr>
                <a:t>Atendente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25" name="Rectangle 27"/>
            <p:cNvSpPr>
              <a:spLocks noChangeArrowheads="1"/>
            </p:cNvSpPr>
            <p:nvPr/>
          </p:nvSpPr>
          <p:spPr bwMode="auto">
            <a:xfrm>
              <a:off x="3960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1200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5177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1200"/>
            </a:p>
          </p:txBody>
        </p:sp>
      </p:grpSp>
      <p:grpSp>
        <p:nvGrpSpPr>
          <p:cNvPr id="20" name="Grupo 19"/>
          <p:cNvGrpSpPr/>
          <p:nvPr/>
        </p:nvGrpSpPr>
        <p:grpSpPr>
          <a:xfrm rot="11096638">
            <a:off x="2077890" y="1957277"/>
            <a:ext cx="1504421" cy="606459"/>
            <a:chOff x="4105246" y="4214646"/>
            <a:chExt cx="1282405" cy="606459"/>
          </a:xfrm>
        </p:grpSpPr>
        <p:cxnSp>
          <p:nvCxnSpPr>
            <p:cNvPr id="21" name="AutoShape 30"/>
            <p:cNvCxnSpPr>
              <a:cxnSpLocks noChangeShapeType="1"/>
            </p:cNvCxnSpPr>
            <p:nvPr/>
          </p:nvCxnSpPr>
          <p:spPr bwMode="auto">
            <a:xfrm>
              <a:off x="4105246" y="4214646"/>
              <a:ext cx="685546" cy="606459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2" name="Text Box 29"/>
            <p:cNvSpPr txBox="1">
              <a:spLocks noChangeArrowheads="1"/>
            </p:cNvSpPr>
            <p:nvPr/>
          </p:nvSpPr>
          <p:spPr bwMode="auto">
            <a:xfrm rot="10503362">
              <a:off x="4215954" y="4383360"/>
              <a:ext cx="1171697" cy="2143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pt-BR" sz="1200" dirty="0" smtClean="0">
                  <a:latin typeface="Verdana" pitchFamily="34" charset="0"/>
                  <a:ea typeface="Times New Roman" pitchFamily="18" charset="0"/>
                  <a:cs typeface="Arial" charset="0"/>
                </a:rPr>
                <a:t>Chamado não aberto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</p:grpSp>
      <p:cxnSp>
        <p:nvCxnSpPr>
          <p:cNvPr id="6" name="Conector em curva 5"/>
          <p:cNvCxnSpPr>
            <a:stCxn id="26" idx="4"/>
            <a:endCxn id="24" idx="0"/>
          </p:cNvCxnSpPr>
          <p:nvPr/>
        </p:nvCxnSpPr>
        <p:spPr>
          <a:xfrm rot="5400000">
            <a:off x="4157396" y="3307618"/>
            <a:ext cx="261936" cy="496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44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" grpId="0" animBg="1"/>
      <p:bldP spid="2" grpId="0"/>
      <p:bldP spid="6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6051947" y="4023891"/>
            <a:ext cx="4610766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pt-BR" sz="1200" b="1" dirty="0" smtClean="0">
                <a:latin typeface="Calibri" pitchFamily="34" charset="0"/>
                <a:cs typeface="Times New Roman" pitchFamily="18" charset="0"/>
              </a:rPr>
              <a:t>Verificar disponibilidade</a:t>
            </a:r>
            <a:endParaRPr lang="pt-BR" sz="1200" b="1" dirty="0">
              <a:latin typeface="Arial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Evento:</a:t>
            </a:r>
            <a:r>
              <a:rPr lang="pt-BR" sz="12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pt-BR" sz="1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Data desejada indisponível. </a:t>
            </a:r>
            <a:endParaRPr lang="pt-BR" sz="1200" dirty="0">
              <a:latin typeface="Arial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Objetivo:</a:t>
            </a:r>
            <a:r>
              <a:rPr lang="pt-BR" sz="12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pt-BR" sz="12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Agendar manutenção e suporte.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Trabalhadores </a:t>
            </a:r>
            <a:r>
              <a:rPr lang="pt-BR" sz="1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Envolvidos:</a:t>
            </a:r>
            <a:endParaRPr lang="pt-BR" sz="1200" dirty="0">
              <a:latin typeface="Arial" pitchFamily="34" charset="0"/>
            </a:endParaRPr>
          </a:p>
          <a:p>
            <a:pPr marL="174625" indent="-174625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lang="pt-BR" sz="1200" dirty="0" smtClean="0">
                <a:latin typeface="Calibri" pitchFamily="34" charset="0"/>
                <a:cs typeface="Times New Roman" pitchFamily="18" charset="0"/>
              </a:rPr>
              <a:t>Atendentes </a:t>
            </a:r>
            <a:endParaRPr lang="pt-BR" sz="1200" dirty="0">
              <a:latin typeface="Arial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6041438" y="4975090"/>
            <a:ext cx="46630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4500" lvl="1" indent="-255588" algn="just" eaLnBrk="0" hangingPunct="0">
              <a:buFont typeface="Symbol" pitchFamily="18" charset="2"/>
              <a:buChar char=""/>
            </a:pPr>
            <a:r>
              <a:rPr lang="pt-BR" sz="1100" dirty="0">
                <a:ea typeface="Calibri" pitchFamily="34" charset="0"/>
                <a:cs typeface="Times New Roman" pitchFamily="18" charset="0"/>
              </a:rPr>
              <a:t>Organizar solicitações de suporte.</a:t>
            </a:r>
            <a:endParaRPr lang="pt-BR" sz="1100" dirty="0"/>
          </a:p>
          <a:p>
            <a:pPr marL="901700" lvl="2" indent="-255588" algn="just" eaLnBrk="0" hangingPunct="0">
              <a:buFont typeface="Courier New" pitchFamily="49" charset="0"/>
              <a:buChar char="o"/>
            </a:pPr>
            <a:r>
              <a:rPr lang="pt-BR" sz="1100" dirty="0">
                <a:ea typeface="Calibri" pitchFamily="34" charset="0"/>
                <a:cs typeface="Times New Roman" pitchFamily="18" charset="0"/>
              </a:rPr>
              <a:t>Se suporte for confirmado, atendente agenda suporte.</a:t>
            </a:r>
          </a:p>
          <a:p>
            <a:pPr marL="444500" lvl="1" indent="-255588" algn="just" eaLnBrk="0" hangingPunct="0">
              <a:buFont typeface="Symbol" pitchFamily="18" charset="2"/>
              <a:buChar char=""/>
            </a:pPr>
            <a:r>
              <a:rPr lang="pt-BR" sz="1100" dirty="0">
                <a:cs typeface="Times New Roman" pitchFamily="18" charset="0"/>
              </a:rPr>
              <a:t>Informar Nº agendamento. </a:t>
            </a:r>
            <a:endParaRPr lang="pt-BR" dirty="0"/>
          </a:p>
        </p:txBody>
      </p:sp>
      <p:sp>
        <p:nvSpPr>
          <p:cNvPr id="113667" name="Rectangle 4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13668" name="Rectangle 3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3" name="Chave esquerda 2"/>
          <p:cNvSpPr/>
          <p:nvPr/>
        </p:nvSpPr>
        <p:spPr>
          <a:xfrm>
            <a:off x="5920687" y="5036779"/>
            <a:ext cx="360696" cy="707751"/>
          </a:xfrm>
          <a:prstGeom prst="leftBrace">
            <a:avLst>
              <a:gd name="adj1" fmla="val 5206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8" name="Grupo 27"/>
          <p:cNvGrpSpPr/>
          <p:nvPr/>
        </p:nvGrpSpPr>
        <p:grpSpPr>
          <a:xfrm>
            <a:off x="3738300" y="1576445"/>
            <a:ext cx="1504421" cy="606459"/>
            <a:chOff x="4105246" y="4214646"/>
            <a:chExt cx="1282405" cy="606459"/>
          </a:xfrm>
        </p:grpSpPr>
        <p:cxnSp>
          <p:nvCxnSpPr>
            <p:cNvPr id="45" name="AutoShape 30"/>
            <p:cNvCxnSpPr>
              <a:cxnSpLocks noChangeShapeType="1"/>
            </p:cNvCxnSpPr>
            <p:nvPr/>
          </p:nvCxnSpPr>
          <p:spPr bwMode="auto">
            <a:xfrm>
              <a:off x="4105246" y="4214646"/>
              <a:ext cx="685546" cy="606459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46" name="Text Box 29"/>
            <p:cNvSpPr txBox="1">
              <a:spLocks noChangeArrowheads="1"/>
            </p:cNvSpPr>
            <p:nvPr/>
          </p:nvSpPr>
          <p:spPr bwMode="auto">
            <a:xfrm>
              <a:off x="4215954" y="4383360"/>
              <a:ext cx="1171697" cy="2143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pt-BR" sz="1200" dirty="0" smtClean="0">
                  <a:latin typeface="Verdana" pitchFamily="34" charset="0"/>
                  <a:ea typeface="Times New Roman" pitchFamily="18" charset="0"/>
                  <a:cs typeface="Arial" charset="0"/>
                </a:rPr>
                <a:t>Marca data 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</p:grpSp>
      <p:sp>
        <p:nvSpPr>
          <p:cNvPr id="30" name="Rectangle 32"/>
          <p:cNvSpPr>
            <a:spLocks noChangeArrowheads="1"/>
          </p:cNvSpPr>
          <p:nvPr/>
        </p:nvSpPr>
        <p:spPr bwMode="auto">
          <a:xfrm>
            <a:off x="2812247" y="1316533"/>
            <a:ext cx="926052" cy="563140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tIns="36000" anchor="ctr" anchorCtr="0"/>
          <a:lstStyle/>
          <a:p>
            <a:pPr algn="ctr"/>
            <a:r>
              <a:rPr lang="pt-BR" sz="1200" dirty="0">
                <a:latin typeface="Verdana" pitchFamily="34" charset="0"/>
                <a:ea typeface="Times New Roman" pitchFamily="18" charset="0"/>
                <a:cs typeface="Arial" charset="0"/>
              </a:rPr>
              <a:t>Cliente</a:t>
            </a:r>
            <a:endParaRPr lang="pt-BR" sz="1200" dirty="0">
              <a:ea typeface="Times New Roman" pitchFamily="18" charset="0"/>
              <a:cs typeface="Arial" charset="0"/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4655840" y="2538828"/>
            <a:ext cx="264510" cy="281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em curva 6"/>
          <p:cNvCxnSpPr/>
          <p:nvPr/>
        </p:nvCxnSpPr>
        <p:spPr>
          <a:xfrm rot="16200000" flipH="1">
            <a:off x="5947701" y="1500882"/>
            <a:ext cx="1443791" cy="3475717"/>
          </a:xfrm>
          <a:prstGeom prst="curvedConnector3">
            <a:avLst>
              <a:gd name="adj1" fmla="val -18692"/>
            </a:avLst>
          </a:prstGeom>
          <a:ln w="762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31"/>
          <p:cNvSpPr>
            <a:spLocks noChangeArrowheads="1"/>
          </p:cNvSpPr>
          <p:nvPr/>
        </p:nvSpPr>
        <p:spPr bwMode="auto">
          <a:xfrm>
            <a:off x="3605645" y="2182902"/>
            <a:ext cx="1637076" cy="1302842"/>
          </a:xfrm>
          <a:prstGeom prst="ellipse">
            <a:avLst/>
          </a:prstGeom>
          <a:solidFill>
            <a:srgbClr val="FF66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tIns="108000"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1200" noProof="1" smtClean="0"/>
              <a:t>Verificar disponibilidade</a:t>
            </a:r>
            <a:endParaRPr lang="pt-BR" sz="1200" noProof="1">
              <a:solidFill>
                <a:schemeClr val="bg1"/>
              </a:solidFill>
            </a:endParaRPr>
          </a:p>
        </p:txBody>
      </p:sp>
      <p:sp>
        <p:nvSpPr>
          <p:cNvPr id="61" name="AutoShape 7"/>
          <p:cNvSpPr>
            <a:spLocks noChangeAspect="1" noChangeArrowheads="1"/>
          </p:cNvSpPr>
          <p:nvPr/>
        </p:nvSpPr>
        <p:spPr bwMode="auto">
          <a:xfrm rot="20849723">
            <a:off x="5816654" y="4289899"/>
            <a:ext cx="288000" cy="213172"/>
          </a:xfrm>
          <a:prstGeom prst="irregularSeal2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pt-BR" sz="1200" dirty="0"/>
          </a:p>
        </p:txBody>
      </p:sp>
      <p:grpSp>
        <p:nvGrpSpPr>
          <p:cNvPr id="23" name="Group 25"/>
          <p:cNvGrpSpPr>
            <a:grpSpLocks/>
          </p:cNvGrpSpPr>
          <p:nvPr/>
        </p:nvGrpSpPr>
        <p:grpSpPr bwMode="auto">
          <a:xfrm>
            <a:off x="3450321" y="3786356"/>
            <a:ext cx="1434816" cy="412007"/>
            <a:chOff x="3960" y="4910"/>
            <a:chExt cx="1396" cy="428"/>
          </a:xfrm>
        </p:grpSpPr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4113" y="4950"/>
              <a:ext cx="1080" cy="36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72000"/>
            <a:lstStyle/>
            <a:p>
              <a:pPr algn="ctr"/>
              <a:r>
                <a:rPr lang="pt-BR" sz="1200" dirty="0" smtClean="0">
                  <a:latin typeface="Verdana" pitchFamily="34" charset="0"/>
                  <a:ea typeface="Times New Roman" pitchFamily="18" charset="0"/>
                  <a:cs typeface="Arial" charset="0"/>
                </a:rPr>
                <a:t>Agenda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25" name="Rectangle 27"/>
            <p:cNvSpPr>
              <a:spLocks noChangeArrowheads="1"/>
            </p:cNvSpPr>
            <p:nvPr/>
          </p:nvSpPr>
          <p:spPr bwMode="auto">
            <a:xfrm>
              <a:off x="3960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1200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5177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1200"/>
            </a:p>
          </p:txBody>
        </p:sp>
      </p:grpSp>
      <p:grpSp>
        <p:nvGrpSpPr>
          <p:cNvPr id="20" name="Grupo 19"/>
          <p:cNvGrpSpPr/>
          <p:nvPr/>
        </p:nvGrpSpPr>
        <p:grpSpPr>
          <a:xfrm rot="11096638">
            <a:off x="2077890" y="1957277"/>
            <a:ext cx="1504421" cy="606459"/>
            <a:chOff x="4105246" y="4214646"/>
            <a:chExt cx="1282405" cy="606459"/>
          </a:xfrm>
        </p:grpSpPr>
        <p:cxnSp>
          <p:nvCxnSpPr>
            <p:cNvPr id="21" name="AutoShape 30"/>
            <p:cNvCxnSpPr>
              <a:cxnSpLocks noChangeShapeType="1"/>
            </p:cNvCxnSpPr>
            <p:nvPr/>
          </p:nvCxnSpPr>
          <p:spPr bwMode="auto">
            <a:xfrm>
              <a:off x="4105246" y="4214646"/>
              <a:ext cx="685546" cy="606459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2" name="Text Box 29"/>
            <p:cNvSpPr txBox="1">
              <a:spLocks noChangeArrowheads="1"/>
            </p:cNvSpPr>
            <p:nvPr/>
          </p:nvSpPr>
          <p:spPr bwMode="auto">
            <a:xfrm rot="10503362">
              <a:off x="4215954" y="4383360"/>
              <a:ext cx="1171697" cy="2143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pt-BR" sz="1200" dirty="0" smtClean="0">
                  <a:latin typeface="Verdana" pitchFamily="34" charset="0"/>
                  <a:ea typeface="Times New Roman" pitchFamily="18" charset="0"/>
                  <a:cs typeface="Arial" charset="0"/>
                </a:rPr>
                <a:t>Selecione outra data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</p:grpSp>
      <p:cxnSp>
        <p:nvCxnSpPr>
          <p:cNvPr id="9" name="Conector em curva 8"/>
          <p:cNvCxnSpPr>
            <a:stCxn id="26" idx="4"/>
            <a:endCxn id="24" idx="0"/>
          </p:cNvCxnSpPr>
          <p:nvPr/>
        </p:nvCxnSpPr>
        <p:spPr>
          <a:xfrm rot="5400000">
            <a:off x="4123829" y="3524506"/>
            <a:ext cx="339117" cy="2615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18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" grpId="0" animBg="1"/>
      <p:bldP spid="2" grpId="0"/>
      <p:bldP spid="6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6051947" y="4023891"/>
            <a:ext cx="4610766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pt-BR" sz="1200" b="1" dirty="0" smtClean="0">
                <a:latin typeface="Calibri" pitchFamily="34" charset="0"/>
                <a:cs typeface="Times New Roman" pitchFamily="18" charset="0"/>
              </a:rPr>
              <a:t>Cancelar pedido</a:t>
            </a:r>
            <a:endParaRPr lang="pt-BR" sz="1200" b="1" dirty="0">
              <a:latin typeface="Arial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Evento:</a:t>
            </a:r>
            <a:r>
              <a:rPr lang="pt-BR" sz="12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pt-BR" sz="1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Cliente cancela suporte.</a:t>
            </a:r>
            <a:endParaRPr lang="pt-BR" sz="1200" dirty="0">
              <a:latin typeface="Arial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Objetivo:</a:t>
            </a:r>
            <a:r>
              <a:rPr lang="pt-BR" sz="12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pt-BR" sz="12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Agendar manutenção e suporte.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Trabalhadores </a:t>
            </a:r>
            <a:r>
              <a:rPr lang="pt-BR" sz="1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Envolvidos:</a:t>
            </a:r>
            <a:endParaRPr lang="pt-BR" sz="1200" dirty="0">
              <a:latin typeface="Arial" pitchFamily="34" charset="0"/>
            </a:endParaRPr>
          </a:p>
          <a:p>
            <a:pPr marL="174625" indent="-174625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lang="pt-BR" sz="1200" dirty="0" smtClean="0">
                <a:latin typeface="Calibri" pitchFamily="34" charset="0"/>
                <a:cs typeface="Times New Roman" pitchFamily="18" charset="0"/>
              </a:rPr>
              <a:t>Atendentes </a:t>
            </a:r>
            <a:endParaRPr lang="pt-BR" sz="1200" dirty="0">
              <a:latin typeface="Arial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6041438" y="4975090"/>
            <a:ext cx="46630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4500" lvl="1" indent="-255588" algn="just" eaLnBrk="0" hangingPunct="0">
              <a:buFont typeface="Symbol" pitchFamily="18" charset="2"/>
              <a:buChar char=""/>
            </a:pPr>
            <a:r>
              <a:rPr lang="pt-BR" sz="1100" dirty="0">
                <a:ea typeface="Calibri" pitchFamily="34" charset="0"/>
                <a:cs typeface="Times New Roman" pitchFamily="18" charset="0"/>
              </a:rPr>
              <a:t>Organizar solicitações de suporte.</a:t>
            </a:r>
            <a:endParaRPr lang="pt-BR" sz="1100" dirty="0"/>
          </a:p>
          <a:p>
            <a:pPr marL="901700" lvl="2" indent="-255588" algn="just" eaLnBrk="0" hangingPunct="0">
              <a:buFont typeface="Courier New" pitchFamily="49" charset="0"/>
              <a:buChar char="o"/>
            </a:pPr>
            <a:r>
              <a:rPr lang="pt-BR" sz="1100" dirty="0">
                <a:ea typeface="Calibri" pitchFamily="34" charset="0"/>
                <a:cs typeface="Times New Roman" pitchFamily="18" charset="0"/>
              </a:rPr>
              <a:t>Se suporte for confirmado, atendente agenda suporte.</a:t>
            </a:r>
          </a:p>
          <a:p>
            <a:pPr marL="444500" lvl="1" indent="-255588" algn="just" eaLnBrk="0" hangingPunct="0">
              <a:buFont typeface="Symbol" pitchFamily="18" charset="2"/>
              <a:buChar char=""/>
            </a:pPr>
            <a:r>
              <a:rPr lang="pt-BR" sz="1100" dirty="0">
                <a:cs typeface="Times New Roman" pitchFamily="18" charset="0"/>
              </a:rPr>
              <a:t>Informar Nº agendamento. </a:t>
            </a:r>
            <a:endParaRPr lang="pt-BR" dirty="0"/>
          </a:p>
        </p:txBody>
      </p:sp>
      <p:sp>
        <p:nvSpPr>
          <p:cNvPr id="113667" name="Rectangle 4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13668" name="Rectangle 3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3" name="Chave esquerda 2"/>
          <p:cNvSpPr/>
          <p:nvPr/>
        </p:nvSpPr>
        <p:spPr>
          <a:xfrm>
            <a:off x="5920687" y="5036779"/>
            <a:ext cx="360696" cy="707751"/>
          </a:xfrm>
          <a:prstGeom prst="leftBrace">
            <a:avLst>
              <a:gd name="adj1" fmla="val 5206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8" name="Grupo 27"/>
          <p:cNvGrpSpPr/>
          <p:nvPr/>
        </p:nvGrpSpPr>
        <p:grpSpPr>
          <a:xfrm>
            <a:off x="3738300" y="1576445"/>
            <a:ext cx="1504421" cy="606459"/>
            <a:chOff x="4105246" y="4214646"/>
            <a:chExt cx="1282405" cy="606459"/>
          </a:xfrm>
        </p:grpSpPr>
        <p:cxnSp>
          <p:nvCxnSpPr>
            <p:cNvPr id="45" name="AutoShape 30"/>
            <p:cNvCxnSpPr>
              <a:cxnSpLocks noChangeShapeType="1"/>
            </p:cNvCxnSpPr>
            <p:nvPr/>
          </p:nvCxnSpPr>
          <p:spPr bwMode="auto">
            <a:xfrm>
              <a:off x="4105246" y="4214646"/>
              <a:ext cx="685546" cy="606459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46" name="Text Box 29"/>
            <p:cNvSpPr txBox="1">
              <a:spLocks noChangeArrowheads="1"/>
            </p:cNvSpPr>
            <p:nvPr/>
          </p:nvSpPr>
          <p:spPr bwMode="auto">
            <a:xfrm>
              <a:off x="4215954" y="4383360"/>
              <a:ext cx="1171697" cy="2143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pt-BR" sz="1200" dirty="0" smtClean="0">
                  <a:latin typeface="Verdana" pitchFamily="34" charset="0"/>
                  <a:ea typeface="Times New Roman" pitchFamily="18" charset="0"/>
                  <a:cs typeface="Arial" charset="0"/>
                </a:rPr>
                <a:t>Cancela data 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</p:grpSp>
      <p:sp>
        <p:nvSpPr>
          <p:cNvPr id="30" name="Rectangle 32"/>
          <p:cNvSpPr>
            <a:spLocks noChangeArrowheads="1"/>
          </p:cNvSpPr>
          <p:nvPr/>
        </p:nvSpPr>
        <p:spPr bwMode="auto">
          <a:xfrm>
            <a:off x="2812247" y="1316533"/>
            <a:ext cx="926052" cy="563140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tIns="36000" anchor="ctr" anchorCtr="0"/>
          <a:lstStyle/>
          <a:p>
            <a:pPr algn="ctr"/>
            <a:r>
              <a:rPr lang="pt-BR" sz="1200" dirty="0">
                <a:latin typeface="Verdana" pitchFamily="34" charset="0"/>
                <a:ea typeface="Times New Roman" pitchFamily="18" charset="0"/>
                <a:cs typeface="Arial" charset="0"/>
              </a:rPr>
              <a:t>Cliente</a:t>
            </a:r>
            <a:endParaRPr lang="pt-BR" sz="1200" dirty="0">
              <a:ea typeface="Times New Roman" pitchFamily="18" charset="0"/>
              <a:cs typeface="Arial" charset="0"/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4655840" y="2538828"/>
            <a:ext cx="264510" cy="281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em curva 6"/>
          <p:cNvCxnSpPr/>
          <p:nvPr/>
        </p:nvCxnSpPr>
        <p:spPr>
          <a:xfrm rot="16200000" flipH="1">
            <a:off x="5947701" y="1500882"/>
            <a:ext cx="1443791" cy="3475717"/>
          </a:xfrm>
          <a:prstGeom prst="curvedConnector3">
            <a:avLst>
              <a:gd name="adj1" fmla="val -18692"/>
            </a:avLst>
          </a:prstGeom>
          <a:ln w="762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31"/>
          <p:cNvSpPr>
            <a:spLocks noChangeArrowheads="1"/>
          </p:cNvSpPr>
          <p:nvPr/>
        </p:nvSpPr>
        <p:spPr bwMode="auto">
          <a:xfrm>
            <a:off x="3605645" y="2182902"/>
            <a:ext cx="1326093" cy="1131798"/>
          </a:xfrm>
          <a:prstGeom prst="ellipse">
            <a:avLst/>
          </a:prstGeom>
          <a:solidFill>
            <a:srgbClr val="FF66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tIns="108000"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1200" noProof="1" smtClean="0"/>
              <a:t>Cancelar pedido</a:t>
            </a:r>
            <a:endParaRPr lang="pt-BR" sz="1200" noProof="1">
              <a:solidFill>
                <a:schemeClr val="bg1"/>
              </a:solidFill>
            </a:endParaRPr>
          </a:p>
        </p:txBody>
      </p:sp>
      <p:sp>
        <p:nvSpPr>
          <p:cNvPr id="61" name="AutoShape 7"/>
          <p:cNvSpPr>
            <a:spLocks noChangeAspect="1" noChangeArrowheads="1"/>
          </p:cNvSpPr>
          <p:nvPr/>
        </p:nvSpPr>
        <p:spPr bwMode="auto">
          <a:xfrm rot="20849723">
            <a:off x="5816654" y="4289899"/>
            <a:ext cx="288000" cy="213172"/>
          </a:xfrm>
          <a:prstGeom prst="irregularSeal2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pt-BR" sz="1200" dirty="0"/>
          </a:p>
        </p:txBody>
      </p:sp>
      <p:grpSp>
        <p:nvGrpSpPr>
          <p:cNvPr id="23" name="Group 25"/>
          <p:cNvGrpSpPr>
            <a:grpSpLocks/>
          </p:cNvGrpSpPr>
          <p:nvPr/>
        </p:nvGrpSpPr>
        <p:grpSpPr bwMode="auto">
          <a:xfrm>
            <a:off x="3450321" y="3786356"/>
            <a:ext cx="1434816" cy="412007"/>
            <a:chOff x="3960" y="4910"/>
            <a:chExt cx="1396" cy="428"/>
          </a:xfrm>
        </p:grpSpPr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4113" y="4950"/>
              <a:ext cx="1080" cy="36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72000"/>
            <a:lstStyle/>
            <a:p>
              <a:pPr algn="ctr"/>
              <a:r>
                <a:rPr lang="pt-BR" sz="1200" dirty="0" smtClean="0">
                  <a:latin typeface="Verdana" pitchFamily="34" charset="0"/>
                  <a:ea typeface="Times New Roman" pitchFamily="18" charset="0"/>
                  <a:cs typeface="Arial" charset="0"/>
                </a:rPr>
                <a:t>Pedido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25" name="Rectangle 27"/>
            <p:cNvSpPr>
              <a:spLocks noChangeArrowheads="1"/>
            </p:cNvSpPr>
            <p:nvPr/>
          </p:nvSpPr>
          <p:spPr bwMode="auto">
            <a:xfrm>
              <a:off x="3960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1200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5177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1200"/>
            </a:p>
          </p:txBody>
        </p:sp>
      </p:grpSp>
      <p:cxnSp>
        <p:nvCxnSpPr>
          <p:cNvPr id="5" name="Conector em curva 4"/>
          <p:cNvCxnSpPr>
            <a:stCxn id="26" idx="4"/>
            <a:endCxn id="24" idx="0"/>
          </p:cNvCxnSpPr>
          <p:nvPr/>
        </p:nvCxnSpPr>
        <p:spPr>
          <a:xfrm rot="5400000">
            <a:off x="3960561" y="3516729"/>
            <a:ext cx="510161" cy="10610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52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" grpId="0" animBg="1"/>
      <p:bldP spid="2" grpId="0"/>
      <p:bldP spid="6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6051947" y="4023891"/>
            <a:ext cx="4610766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pt-BR" sz="1200" b="1" dirty="0" smtClean="0">
                <a:latin typeface="Calibri" pitchFamily="34" charset="0"/>
                <a:cs typeface="Times New Roman" pitchFamily="18" charset="0"/>
              </a:rPr>
              <a:t>Finalizar pedido</a:t>
            </a:r>
            <a:endParaRPr lang="pt-BR" sz="1200" b="1" dirty="0">
              <a:latin typeface="Arial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Evento:</a:t>
            </a:r>
            <a:r>
              <a:rPr lang="pt-BR" sz="12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pt-BR" sz="1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Cliente finaliza pedido.</a:t>
            </a:r>
            <a:endParaRPr lang="pt-BR" sz="1200" dirty="0">
              <a:latin typeface="Arial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Objetivo:</a:t>
            </a:r>
            <a:r>
              <a:rPr lang="pt-BR" sz="12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pt-BR" sz="12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Agendar manutenção e suporte.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Trabalhadores </a:t>
            </a:r>
            <a:r>
              <a:rPr lang="pt-BR" sz="1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Envolvidos:</a:t>
            </a:r>
            <a:endParaRPr lang="pt-BR" sz="1200" dirty="0">
              <a:latin typeface="Arial" pitchFamily="34" charset="0"/>
            </a:endParaRPr>
          </a:p>
          <a:p>
            <a:pPr marL="174625" indent="-174625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lang="pt-BR" sz="1200" dirty="0" smtClean="0">
                <a:latin typeface="Calibri" pitchFamily="34" charset="0"/>
                <a:cs typeface="Times New Roman" pitchFamily="18" charset="0"/>
              </a:rPr>
              <a:t>Atendentes </a:t>
            </a:r>
            <a:endParaRPr lang="pt-BR" sz="1200" dirty="0">
              <a:latin typeface="Arial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6041438" y="4975090"/>
            <a:ext cx="46630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4500" lvl="1" indent="-255588" algn="just" eaLnBrk="0" hangingPunct="0">
              <a:buFont typeface="Symbol" pitchFamily="18" charset="2"/>
              <a:buChar char=""/>
            </a:pPr>
            <a:r>
              <a:rPr lang="pt-BR" sz="1100" dirty="0">
                <a:ea typeface="Calibri" pitchFamily="34" charset="0"/>
                <a:cs typeface="Times New Roman" pitchFamily="18" charset="0"/>
              </a:rPr>
              <a:t>Organizar solicitações de suporte.</a:t>
            </a:r>
            <a:endParaRPr lang="pt-BR" sz="1100" dirty="0"/>
          </a:p>
          <a:p>
            <a:pPr marL="901700" lvl="2" indent="-255588" algn="just" eaLnBrk="0" hangingPunct="0">
              <a:buFont typeface="Courier New" pitchFamily="49" charset="0"/>
              <a:buChar char="o"/>
            </a:pPr>
            <a:r>
              <a:rPr lang="pt-BR" sz="1100" dirty="0">
                <a:ea typeface="Calibri" pitchFamily="34" charset="0"/>
                <a:cs typeface="Times New Roman" pitchFamily="18" charset="0"/>
              </a:rPr>
              <a:t>Se suporte for confirmado, atendente agenda suporte.</a:t>
            </a:r>
          </a:p>
          <a:p>
            <a:pPr marL="444500" lvl="1" indent="-255588" algn="just" eaLnBrk="0" hangingPunct="0">
              <a:buFont typeface="Symbol" pitchFamily="18" charset="2"/>
              <a:buChar char=""/>
            </a:pPr>
            <a:r>
              <a:rPr lang="pt-BR" sz="1100" dirty="0">
                <a:cs typeface="Times New Roman" pitchFamily="18" charset="0"/>
              </a:rPr>
              <a:t>Informar Nº agendamento. </a:t>
            </a:r>
            <a:endParaRPr lang="pt-BR" dirty="0"/>
          </a:p>
        </p:txBody>
      </p:sp>
      <p:sp>
        <p:nvSpPr>
          <p:cNvPr id="113667" name="Rectangle 4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13668" name="Rectangle 3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3" name="Chave esquerda 2"/>
          <p:cNvSpPr/>
          <p:nvPr/>
        </p:nvSpPr>
        <p:spPr>
          <a:xfrm>
            <a:off x="5920687" y="5036779"/>
            <a:ext cx="360696" cy="707751"/>
          </a:xfrm>
          <a:prstGeom prst="leftBrace">
            <a:avLst>
              <a:gd name="adj1" fmla="val 5206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4655840" y="2538828"/>
            <a:ext cx="264510" cy="281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em curva 6"/>
          <p:cNvCxnSpPr/>
          <p:nvPr/>
        </p:nvCxnSpPr>
        <p:spPr>
          <a:xfrm rot="16200000" flipH="1">
            <a:off x="5947701" y="1500882"/>
            <a:ext cx="1443791" cy="3475717"/>
          </a:xfrm>
          <a:prstGeom prst="curvedConnector3">
            <a:avLst>
              <a:gd name="adj1" fmla="val -18692"/>
            </a:avLst>
          </a:prstGeom>
          <a:ln w="762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31"/>
          <p:cNvSpPr>
            <a:spLocks noChangeArrowheads="1"/>
          </p:cNvSpPr>
          <p:nvPr/>
        </p:nvSpPr>
        <p:spPr bwMode="auto">
          <a:xfrm>
            <a:off x="3605645" y="2182902"/>
            <a:ext cx="1326093" cy="1131798"/>
          </a:xfrm>
          <a:prstGeom prst="ellipse">
            <a:avLst/>
          </a:prstGeom>
          <a:solidFill>
            <a:srgbClr val="FF66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tIns="108000"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1200" noProof="1" smtClean="0"/>
              <a:t>Finalizar pedido</a:t>
            </a:r>
            <a:endParaRPr lang="pt-BR" sz="1200" noProof="1">
              <a:solidFill>
                <a:schemeClr val="bg1"/>
              </a:solidFill>
            </a:endParaRPr>
          </a:p>
        </p:txBody>
      </p:sp>
      <p:sp>
        <p:nvSpPr>
          <p:cNvPr id="61" name="AutoShape 7"/>
          <p:cNvSpPr>
            <a:spLocks noChangeAspect="1" noChangeArrowheads="1"/>
          </p:cNvSpPr>
          <p:nvPr/>
        </p:nvSpPr>
        <p:spPr bwMode="auto">
          <a:xfrm rot="20849723">
            <a:off x="5816654" y="4289899"/>
            <a:ext cx="288000" cy="213172"/>
          </a:xfrm>
          <a:prstGeom prst="irregularSeal2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pt-BR" sz="1200" dirty="0"/>
          </a:p>
        </p:txBody>
      </p:sp>
      <p:grpSp>
        <p:nvGrpSpPr>
          <p:cNvPr id="23" name="Group 25"/>
          <p:cNvGrpSpPr>
            <a:grpSpLocks/>
          </p:cNvGrpSpPr>
          <p:nvPr/>
        </p:nvGrpSpPr>
        <p:grpSpPr bwMode="auto">
          <a:xfrm>
            <a:off x="3450321" y="3786356"/>
            <a:ext cx="1434816" cy="412007"/>
            <a:chOff x="3960" y="4910"/>
            <a:chExt cx="1396" cy="428"/>
          </a:xfrm>
        </p:grpSpPr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4113" y="4950"/>
              <a:ext cx="1080" cy="36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72000"/>
            <a:lstStyle/>
            <a:p>
              <a:pPr algn="ctr"/>
              <a:r>
                <a:rPr lang="pt-BR" sz="1200" dirty="0" smtClean="0">
                  <a:latin typeface="Verdana" pitchFamily="34" charset="0"/>
                  <a:ea typeface="Times New Roman" pitchFamily="18" charset="0"/>
                  <a:cs typeface="Arial" charset="0"/>
                </a:rPr>
                <a:t>Pedido</a:t>
              </a:r>
              <a:endParaRPr lang="pt-BR" sz="1200" dirty="0"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25" name="Rectangle 27"/>
            <p:cNvSpPr>
              <a:spLocks noChangeArrowheads="1"/>
            </p:cNvSpPr>
            <p:nvPr/>
          </p:nvSpPr>
          <p:spPr bwMode="auto">
            <a:xfrm>
              <a:off x="3960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1200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5177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1200"/>
            </a:p>
          </p:txBody>
        </p:sp>
      </p:grpSp>
      <p:cxnSp>
        <p:nvCxnSpPr>
          <p:cNvPr id="5" name="Conector em curva 4"/>
          <p:cNvCxnSpPr>
            <a:stCxn id="26" idx="4"/>
            <a:endCxn id="24" idx="0"/>
          </p:cNvCxnSpPr>
          <p:nvPr/>
        </p:nvCxnSpPr>
        <p:spPr>
          <a:xfrm rot="5400000">
            <a:off x="3960561" y="3516729"/>
            <a:ext cx="510161" cy="10610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Pentágono 19"/>
          <p:cNvSpPr/>
          <p:nvPr/>
        </p:nvSpPr>
        <p:spPr>
          <a:xfrm>
            <a:off x="2465180" y="462189"/>
            <a:ext cx="837069" cy="724647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003">
            <a:schemeClr val="lt1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angulado 20"/>
          <p:cNvCxnSpPr>
            <a:cxnSpLocks/>
            <a:stCxn id="26" idx="2"/>
            <a:endCxn id="20" idx="1"/>
          </p:cNvCxnSpPr>
          <p:nvPr/>
        </p:nvCxnSpPr>
        <p:spPr>
          <a:xfrm rot="10800000">
            <a:off x="2465181" y="824513"/>
            <a:ext cx="1140465" cy="1924288"/>
          </a:xfrm>
          <a:prstGeom prst="bentConnector3">
            <a:avLst>
              <a:gd name="adj1" fmla="val 120044"/>
            </a:avLst>
          </a:prstGeom>
          <a:ln w="6350"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2465180" y="506064"/>
            <a:ext cx="796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Cliente finaliza pedido</a:t>
            </a:r>
          </a:p>
        </p:txBody>
      </p:sp>
    </p:spTree>
    <p:extLst>
      <p:ext uri="{BB962C8B-B14F-4D97-AF65-F5344CB8AC3E}">
        <p14:creationId xmlns:p14="http://schemas.microsoft.com/office/powerpoint/2010/main" val="3632805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" grpId="0" animBg="1"/>
      <p:bldP spid="2" grpId="0"/>
      <p:bldP spid="61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311</Words>
  <Application>Microsoft Office PowerPoint</Application>
  <PresentationFormat>Widescreen</PresentationFormat>
  <Paragraphs>102</Paragraphs>
  <Slides>7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Symbol</vt:lpstr>
      <vt:lpstr>Times New Roman</vt:lpstr>
      <vt:lpstr>Verdana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Jefferson Araujo</dc:creator>
  <cp:lastModifiedBy>Jefferson Ximenes Ferreira de Araujo</cp:lastModifiedBy>
  <cp:revision>52</cp:revision>
  <dcterms:created xsi:type="dcterms:W3CDTF">2019-03-24T15:19:31Z</dcterms:created>
  <dcterms:modified xsi:type="dcterms:W3CDTF">2019-06-06T00:24:25Z</dcterms:modified>
</cp:coreProperties>
</file>