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 id="2147483674" r:id="rId2"/>
  </p:sldMasterIdLst>
  <p:sldIdLst>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96" d="100"/>
          <a:sy n="96" d="100"/>
        </p:scale>
        <p:origin x="1092"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11/28/2023</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53780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11/28/2023</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90182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11/28/2023</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97996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11/28/2023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12654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11/28/2023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02719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11/28/2023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74614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11/28/2023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71557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11/28/2023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785078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11/28/2023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154794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11/28/2023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032330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11/28/2023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83923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11/28/2023</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548609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11/28/2023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604274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11/28/2023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010877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11/28/2023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465830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11/28/2023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5152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11/28/2023</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2562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11/28/2023</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45543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11/28/2023</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19579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11/28/2023</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2658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11/28/2023</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13679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11/28/2023</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70215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11/28/2023</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11726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11/28/2023</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62522619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87" r:id="rId5"/>
    <p:sldLayoutId id="2147483688" r:id="rId6"/>
    <p:sldLayoutId id="2147483693" r:id="rId7"/>
    <p:sldLayoutId id="2147483689" r:id="rId8"/>
    <p:sldLayoutId id="2147483690" r:id="rId9"/>
    <p:sldLayoutId id="2147483691" r:id="rId10"/>
    <p:sldLayoutId id="214748369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11/28/2023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24247400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67" r:id="rId6"/>
    <p:sldLayoutId id="2147483662" r:id="rId7"/>
    <p:sldLayoutId id="2147483663" r:id="rId8"/>
    <p:sldLayoutId id="2147483664" r:id="rId9"/>
    <p:sldLayoutId id="2147483665" r:id="rId10"/>
    <p:sldLayoutId id="2147483666" r:id="rId11"/>
    <p:sldLayoutId id="2147483668"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ksdegreestats.org/program_search.j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308C40F4-6A24-4867-B726-B552DB080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550" y="555675"/>
            <a:ext cx="4860256" cy="5696169"/>
            <a:chOff x="1481312" y="743744"/>
            <a:chExt cx="4860256" cy="4589316"/>
          </a:xfrm>
        </p:grpSpPr>
        <p:sp>
          <p:nvSpPr>
            <p:cNvPr id="17" name="Rectangle 16">
              <a:extLst>
                <a:ext uri="{FF2B5EF4-FFF2-40B4-BE49-F238E27FC236}">
                  <a16:creationId xmlns:a16="http://schemas.microsoft.com/office/drawing/2014/main" id="{954BF10E-4559-4F28-91B0-3D0C2C486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8" name="Rectangle 17">
              <a:extLst>
                <a:ext uri="{FF2B5EF4-FFF2-40B4-BE49-F238E27FC236}">
                  <a16:creationId xmlns:a16="http://schemas.microsoft.com/office/drawing/2014/main" id="{DB0B5A20-FCFE-4AED-B5A3-91D3DE935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20" name="Rectangle 19">
            <a:extLst>
              <a:ext uri="{FF2B5EF4-FFF2-40B4-BE49-F238E27FC236}">
                <a16:creationId xmlns:a16="http://schemas.microsoft.com/office/drawing/2014/main" id="{D6CA2F4C-8E9E-4BCD-B6E8-A68A311CA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967" y="460296"/>
            <a:ext cx="4860256" cy="5696169"/>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9B2EAF-678C-2FB1-BE83-12CDB63A078B}"/>
              </a:ext>
            </a:extLst>
          </p:cNvPr>
          <p:cNvSpPr>
            <a:spLocks noGrp="1"/>
          </p:cNvSpPr>
          <p:nvPr>
            <p:ph type="ctrTitle"/>
          </p:nvPr>
        </p:nvSpPr>
        <p:spPr>
          <a:xfrm>
            <a:off x="677119" y="810623"/>
            <a:ext cx="4429556" cy="3570162"/>
          </a:xfrm>
        </p:spPr>
        <p:txBody>
          <a:bodyPr anchor="b">
            <a:normAutofit/>
          </a:bodyPr>
          <a:lstStyle/>
          <a:p>
            <a:r>
              <a:rPr lang="en-US" sz="2900"/>
              <a:t>Kansas Degree Programs</a:t>
            </a:r>
            <a:br>
              <a:rPr lang="en-US" sz="2900"/>
            </a:br>
            <a:br>
              <a:rPr lang="en-US" sz="2900"/>
            </a:br>
            <a:r>
              <a:rPr lang="en-US" sz="2900"/>
              <a:t>Which have the best value?</a:t>
            </a:r>
          </a:p>
        </p:txBody>
      </p:sp>
      <p:sp>
        <p:nvSpPr>
          <p:cNvPr id="3" name="Subtitle 2">
            <a:extLst>
              <a:ext uri="{FF2B5EF4-FFF2-40B4-BE49-F238E27FC236}">
                <a16:creationId xmlns:a16="http://schemas.microsoft.com/office/drawing/2014/main" id="{837F227F-03C0-8A7C-321D-55AF83280F3E}"/>
              </a:ext>
            </a:extLst>
          </p:cNvPr>
          <p:cNvSpPr>
            <a:spLocks noGrp="1"/>
          </p:cNvSpPr>
          <p:nvPr>
            <p:ph type="subTitle" idx="1"/>
          </p:nvPr>
        </p:nvSpPr>
        <p:spPr>
          <a:xfrm>
            <a:off x="677119" y="4547167"/>
            <a:ext cx="4429556" cy="1288482"/>
          </a:xfrm>
        </p:spPr>
        <p:txBody>
          <a:bodyPr>
            <a:normAutofit/>
          </a:bodyPr>
          <a:lstStyle/>
          <a:p>
            <a:r>
              <a:rPr lang="en-US" dirty="0"/>
              <a:t>By Jeff Williams</a:t>
            </a:r>
          </a:p>
        </p:txBody>
      </p:sp>
      <p:pic>
        <p:nvPicPr>
          <p:cNvPr id="4" name="Picture 3" descr="High angle view of a rolled paper, brown notebook, and black notepad on a wooden table">
            <a:extLst>
              <a:ext uri="{FF2B5EF4-FFF2-40B4-BE49-F238E27FC236}">
                <a16:creationId xmlns:a16="http://schemas.microsoft.com/office/drawing/2014/main" id="{C414880A-04C0-21D1-E9FC-084F2CA05761}"/>
              </a:ext>
            </a:extLst>
          </p:cNvPr>
          <p:cNvPicPr>
            <a:picLocks noChangeAspect="1"/>
          </p:cNvPicPr>
          <p:nvPr/>
        </p:nvPicPr>
        <p:blipFill rotWithShape="1">
          <a:blip r:embed="rId2"/>
          <a:srcRect r="43354"/>
          <a:stretch/>
        </p:blipFill>
        <p:spPr>
          <a:xfrm>
            <a:off x="6359308" y="470930"/>
            <a:ext cx="4833901" cy="5696169"/>
          </a:xfrm>
          <a:prstGeom prst="rect">
            <a:avLst/>
          </a:prstGeom>
          <a:ln w="28575">
            <a:noFill/>
          </a:ln>
        </p:spPr>
      </p:pic>
      <p:sp>
        <p:nvSpPr>
          <p:cNvPr id="22"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96FD6442-EB7D-4992-8D41-0B7FFDCB4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6"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58306" y="2360859"/>
            <a:ext cx="1054466" cy="469689"/>
            <a:chOff x="9841624" y="4115729"/>
            <a:chExt cx="602169" cy="268223"/>
          </a:xfrm>
          <a:solidFill>
            <a:schemeClr val="tx1"/>
          </a:solidFill>
        </p:grpSpPr>
        <p:sp>
          <p:nvSpPr>
            <p:cNvPr id="27" name="Freeform: Shape 26">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3" name="Oval 32">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2610" y="5308473"/>
            <a:ext cx="445835" cy="445835"/>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Oval 34">
            <a:extLst>
              <a:ext uri="{FF2B5EF4-FFF2-40B4-BE49-F238E27FC236}">
                <a16:creationId xmlns:a16="http://schemas.microsoft.com/office/drawing/2014/main" id="{6004781B-698F-46D5-AADD-8AE921171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2610" y="5308473"/>
            <a:ext cx="445835" cy="445835"/>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8659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01181-D818-E0D2-F5F2-79252378F411}"/>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F1B32D56-D008-6545-D28C-03D01500ED75}"/>
              </a:ext>
            </a:extLst>
          </p:cNvPr>
          <p:cNvSpPr>
            <a:spLocks noGrp="1"/>
          </p:cNvSpPr>
          <p:nvPr>
            <p:ph idx="1"/>
          </p:nvPr>
        </p:nvSpPr>
        <p:spPr/>
        <p:txBody>
          <a:bodyPr/>
          <a:lstStyle/>
          <a:p>
            <a:r>
              <a:rPr lang="en-US" dirty="0"/>
              <a:t>3 questions I attempted to answer with this dataset</a:t>
            </a:r>
          </a:p>
          <a:p>
            <a:pPr marL="457200" lvl="1" indent="0">
              <a:buNone/>
            </a:pPr>
            <a:r>
              <a:rPr lang="en-US" dirty="0"/>
              <a:t>I. Which degree programs in Kansas have the highest return on investment, considering median wage and job placement rate?</a:t>
            </a:r>
          </a:p>
          <a:p>
            <a:pPr marL="457200" lvl="1" indent="0">
              <a:buNone/>
            </a:pPr>
            <a:r>
              <a:rPr lang="en-US" dirty="0"/>
              <a:t>II. How do the median wages and placement rates of each university compare?</a:t>
            </a:r>
          </a:p>
          <a:p>
            <a:pPr marL="457200" lvl="1" indent="0">
              <a:buNone/>
            </a:pPr>
            <a:r>
              <a:rPr lang="en-US" dirty="0"/>
              <a:t>III. Does university choice matter when it comes to salary for similar degrees?</a:t>
            </a:r>
          </a:p>
          <a:p>
            <a:pPr lvl="1"/>
            <a:endParaRPr lang="en-US" dirty="0"/>
          </a:p>
        </p:txBody>
      </p:sp>
    </p:spTree>
    <p:extLst>
      <p:ext uri="{BB962C8B-B14F-4D97-AF65-F5344CB8AC3E}">
        <p14:creationId xmlns:p14="http://schemas.microsoft.com/office/powerpoint/2010/main" val="3965221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8FCB23-1E68-71E6-0C81-6C6196A62D6A}"/>
              </a:ext>
            </a:extLst>
          </p:cNvPr>
          <p:cNvSpPr>
            <a:spLocks noGrp="1"/>
          </p:cNvSpPr>
          <p:nvPr>
            <p:ph type="title"/>
          </p:nvPr>
        </p:nvSpPr>
        <p:spPr>
          <a:xfrm>
            <a:off x="1102368" y="1877492"/>
            <a:ext cx="4030132" cy="3215373"/>
          </a:xfrm>
        </p:spPr>
        <p:txBody>
          <a:bodyPr>
            <a:normAutofit/>
          </a:bodyPr>
          <a:lstStyle/>
          <a:p>
            <a:pPr algn="ctr"/>
            <a:r>
              <a:rPr lang="en-US" dirty="0"/>
              <a:t>Data Sources</a:t>
            </a:r>
            <a:br>
              <a:rPr lang="en-US" dirty="0"/>
            </a:br>
            <a:r>
              <a:rPr lang="en-US" sz="2000" dirty="0">
                <a:hlinkClick r:id="rId2"/>
              </a:rPr>
              <a:t>https://ksdegreestats.org/program_search.jsp</a:t>
            </a:r>
            <a:br>
              <a:rPr lang="en-US" sz="2000" dirty="0"/>
            </a:br>
            <a:endParaRPr lang="en-US" sz="2000" dirty="0"/>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48" name="Freeform: Shape 47">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Content Placeholder 4">
            <a:extLst>
              <a:ext uri="{FF2B5EF4-FFF2-40B4-BE49-F238E27FC236}">
                <a16:creationId xmlns:a16="http://schemas.microsoft.com/office/drawing/2014/main" id="{63E4098A-8020-07A1-7BF5-3E0468AFD76A}"/>
              </a:ext>
            </a:extLst>
          </p:cNvPr>
          <p:cNvPicPr>
            <a:picLocks noGrp="1" noChangeAspect="1"/>
          </p:cNvPicPr>
          <p:nvPr>
            <p:ph idx="1"/>
          </p:nvPr>
        </p:nvPicPr>
        <p:blipFill>
          <a:blip r:embed="rId3"/>
          <a:stretch>
            <a:fillRect/>
          </a:stretch>
        </p:blipFill>
        <p:spPr>
          <a:xfrm>
            <a:off x="6000308" y="655672"/>
            <a:ext cx="5664641" cy="3584618"/>
          </a:xfrm>
        </p:spPr>
      </p:pic>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81034" y="5750136"/>
            <a:ext cx="1054466" cy="469689"/>
            <a:chOff x="9841624" y="4115729"/>
            <a:chExt cx="602169" cy="268223"/>
          </a:xfrm>
          <a:solidFill>
            <a:schemeClr val="tx1"/>
          </a:solidFill>
        </p:grpSpPr>
        <p:sp>
          <p:nvSpPr>
            <p:cNvPr id="49" name="Freeform: Shape 4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6" name="TextBox 5">
            <a:extLst>
              <a:ext uri="{FF2B5EF4-FFF2-40B4-BE49-F238E27FC236}">
                <a16:creationId xmlns:a16="http://schemas.microsoft.com/office/drawing/2014/main" id="{80A43DBF-174D-D42E-D6B6-BCAB046312BE}"/>
              </a:ext>
            </a:extLst>
          </p:cNvPr>
          <p:cNvSpPr txBox="1"/>
          <p:nvPr/>
        </p:nvSpPr>
        <p:spPr>
          <a:xfrm>
            <a:off x="5827920" y="4240290"/>
            <a:ext cx="5664641" cy="1754326"/>
          </a:xfrm>
          <a:prstGeom prst="rect">
            <a:avLst/>
          </a:prstGeom>
          <a:noFill/>
        </p:spPr>
        <p:txBody>
          <a:bodyPr wrap="square" rtlCol="0">
            <a:spAutoFit/>
          </a:bodyPr>
          <a:lstStyle/>
          <a:p>
            <a:r>
              <a:rPr lang="en-US" dirty="0"/>
              <a:t>This table from the KS Board of Regents site has details and data about over one thousand degree programs from KS Higher Ed. Institutions.</a:t>
            </a:r>
          </a:p>
          <a:p>
            <a:endParaRPr lang="en-US" dirty="0"/>
          </a:p>
          <a:p>
            <a:r>
              <a:rPr lang="en-US" dirty="0"/>
              <a:t>I scraped this table for a list of links that I would use to collect data from each individual degree.</a:t>
            </a:r>
          </a:p>
        </p:txBody>
      </p:sp>
    </p:spTree>
    <p:extLst>
      <p:ext uri="{BB962C8B-B14F-4D97-AF65-F5344CB8AC3E}">
        <p14:creationId xmlns:p14="http://schemas.microsoft.com/office/powerpoint/2010/main" val="2618010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E66B6A-BFF9-9ABC-EA9E-9ADE6C0C085B}"/>
              </a:ext>
            </a:extLst>
          </p:cNvPr>
          <p:cNvSpPr>
            <a:spLocks noGrp="1"/>
          </p:cNvSpPr>
          <p:nvPr>
            <p:ph type="title"/>
          </p:nvPr>
        </p:nvSpPr>
        <p:spPr>
          <a:xfrm>
            <a:off x="1102368" y="694268"/>
            <a:ext cx="3553510" cy="2047632"/>
          </a:xfrm>
        </p:spPr>
        <p:txBody>
          <a:bodyPr>
            <a:normAutofit fontScale="90000"/>
          </a:bodyPr>
          <a:lstStyle/>
          <a:p>
            <a:pPr algn="ctr"/>
            <a:r>
              <a:rPr lang="en-US" dirty="0"/>
              <a:t>Data Collected for Each Degree</a:t>
            </a:r>
            <a:br>
              <a:rPr lang="en-US" dirty="0"/>
            </a:br>
            <a:endParaRPr lang="en-US" dirty="0"/>
          </a:p>
        </p:txBody>
      </p:sp>
      <p:grpSp>
        <p:nvGrpSpPr>
          <p:cNvPr id="1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tx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4" name="Graphic 38">
            <a:extLst>
              <a:ext uri="{FF2B5EF4-FFF2-40B4-BE49-F238E27FC236}">
                <a16:creationId xmlns:a16="http://schemas.microsoft.com/office/drawing/2014/main" id="{4E397AA7-9FED-4566-9071-A53B276542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tx1">
              <a:alpha val="60000"/>
            </a:schemeClr>
          </a:solidFill>
        </p:grpSpPr>
        <p:sp>
          <p:nvSpPr>
            <p:cNvPr id="15" name="Freeform: Shape 14">
              <a:extLst>
                <a:ext uri="{FF2B5EF4-FFF2-40B4-BE49-F238E27FC236}">
                  <a16:creationId xmlns:a16="http://schemas.microsoft.com/office/drawing/2014/main" id="{B910B472-2416-4C1E-B5BE-4DE472BC9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40671BEA-702C-4316-BD48-AFE9D84622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8"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55887" y="2203010"/>
            <a:ext cx="975169" cy="975171"/>
            <a:chOff x="5829300" y="3162300"/>
            <a:chExt cx="532256" cy="532257"/>
          </a:xfrm>
          <a:solidFill>
            <a:schemeClr val="tx1"/>
          </a:solidFill>
        </p:grpSpPr>
        <p:sp>
          <p:nvSpPr>
            <p:cNvPr id="19" name="Freeform: Shape 18">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33" name="Oval 32">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Oval 34">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Content Placeholder 5">
            <a:extLst>
              <a:ext uri="{FF2B5EF4-FFF2-40B4-BE49-F238E27FC236}">
                <a16:creationId xmlns:a16="http://schemas.microsoft.com/office/drawing/2014/main" id="{F553D417-4FF2-5236-8A15-5F574B802225}"/>
              </a:ext>
            </a:extLst>
          </p:cNvPr>
          <p:cNvPicPr>
            <a:picLocks noGrp="1" noChangeAspect="1"/>
          </p:cNvPicPr>
          <p:nvPr>
            <p:ph idx="1"/>
          </p:nvPr>
        </p:nvPicPr>
        <p:blipFill>
          <a:blip r:embed="rId2"/>
          <a:stretch>
            <a:fillRect/>
          </a:stretch>
        </p:blipFill>
        <p:spPr>
          <a:xfrm>
            <a:off x="7886237" y="263009"/>
            <a:ext cx="4200525" cy="3133725"/>
          </a:xfrm>
        </p:spPr>
      </p:pic>
      <p:sp>
        <p:nvSpPr>
          <p:cNvPr id="4" name="TextBox 3">
            <a:extLst>
              <a:ext uri="{FF2B5EF4-FFF2-40B4-BE49-F238E27FC236}">
                <a16:creationId xmlns:a16="http://schemas.microsoft.com/office/drawing/2014/main" id="{679CC673-C428-34C4-37D0-8342B23FD1D5}"/>
              </a:ext>
            </a:extLst>
          </p:cNvPr>
          <p:cNvSpPr txBox="1"/>
          <p:nvPr/>
        </p:nvSpPr>
        <p:spPr>
          <a:xfrm>
            <a:off x="1390261" y="2545925"/>
            <a:ext cx="3004553" cy="2862322"/>
          </a:xfrm>
          <a:prstGeom prst="rect">
            <a:avLst/>
          </a:prstGeom>
          <a:noFill/>
        </p:spPr>
        <p:txBody>
          <a:bodyPr wrap="square" rtlCol="0">
            <a:spAutoFit/>
          </a:bodyPr>
          <a:lstStyle/>
          <a:p>
            <a:pPr marL="285750" indent="-285750">
              <a:buFont typeface="Arial" panose="020B0604020202020204" pitchFamily="34" charset="0"/>
              <a:buChar char="•"/>
            </a:pPr>
            <a:r>
              <a:rPr lang="en-US" dirty="0"/>
              <a:t>Degree Title</a:t>
            </a:r>
          </a:p>
          <a:p>
            <a:pPr marL="285750" indent="-285750">
              <a:buFont typeface="Arial" panose="020B0604020202020204" pitchFamily="34" charset="0"/>
              <a:buChar char="•"/>
            </a:pPr>
            <a:r>
              <a:rPr lang="en-US" dirty="0"/>
              <a:t>Institution</a:t>
            </a:r>
          </a:p>
          <a:p>
            <a:pPr marL="285750" indent="-285750">
              <a:buFont typeface="Arial" panose="020B0604020202020204" pitchFamily="34" charset="0"/>
              <a:buChar char="•"/>
            </a:pPr>
            <a:r>
              <a:rPr lang="en-US" dirty="0"/>
              <a:t>Required Hours</a:t>
            </a:r>
          </a:p>
          <a:p>
            <a:pPr marL="285750" indent="-285750">
              <a:buFont typeface="Arial" panose="020B0604020202020204" pitchFamily="34" charset="0"/>
              <a:buChar char="•"/>
            </a:pPr>
            <a:r>
              <a:rPr lang="en-US" dirty="0"/>
              <a:t>Annual Tuition Cost</a:t>
            </a:r>
          </a:p>
          <a:p>
            <a:pPr marL="285750" indent="-285750">
              <a:buFont typeface="Arial" panose="020B0604020202020204" pitchFamily="34" charset="0"/>
              <a:buChar char="•"/>
            </a:pPr>
            <a:r>
              <a:rPr lang="en-US" dirty="0"/>
              <a:t>Annual Fees</a:t>
            </a:r>
          </a:p>
          <a:p>
            <a:pPr marL="285750" indent="-285750">
              <a:buFont typeface="Arial" panose="020B0604020202020204" pitchFamily="34" charset="0"/>
              <a:buChar char="•"/>
            </a:pPr>
            <a:r>
              <a:rPr lang="en-US" dirty="0"/>
              <a:t>Placement Percentage</a:t>
            </a:r>
          </a:p>
          <a:p>
            <a:pPr marL="285750" indent="-285750">
              <a:buFont typeface="Arial" panose="020B0604020202020204" pitchFamily="34" charset="0"/>
              <a:buChar char="•"/>
            </a:pPr>
            <a:r>
              <a:rPr lang="en-US" dirty="0"/>
              <a:t>Median Wage after graduation</a:t>
            </a:r>
          </a:p>
          <a:p>
            <a:pPr marL="285750" indent="-285750">
              <a:buFont typeface="Arial" panose="020B0604020202020204" pitchFamily="34" charset="0"/>
              <a:buChar char="•"/>
            </a:pPr>
            <a:r>
              <a:rPr lang="en-US" dirty="0"/>
              <a:t>Median Wage after 5 years</a:t>
            </a:r>
          </a:p>
        </p:txBody>
      </p:sp>
      <p:pic>
        <p:nvPicPr>
          <p:cNvPr id="9" name="Picture 8">
            <a:extLst>
              <a:ext uri="{FF2B5EF4-FFF2-40B4-BE49-F238E27FC236}">
                <a16:creationId xmlns:a16="http://schemas.microsoft.com/office/drawing/2014/main" id="{1AF834CC-6461-2BB3-35C5-D0DBBE7D9712}"/>
              </a:ext>
            </a:extLst>
          </p:cNvPr>
          <p:cNvPicPr>
            <a:picLocks noChangeAspect="1"/>
          </p:cNvPicPr>
          <p:nvPr/>
        </p:nvPicPr>
        <p:blipFill>
          <a:blip r:embed="rId3"/>
          <a:stretch>
            <a:fillRect/>
          </a:stretch>
        </p:blipFill>
        <p:spPr>
          <a:xfrm>
            <a:off x="5547915" y="3093890"/>
            <a:ext cx="4229100" cy="3581400"/>
          </a:xfrm>
          <a:prstGeom prst="rect">
            <a:avLst/>
          </a:prstGeom>
        </p:spPr>
      </p:pic>
    </p:spTree>
    <p:extLst>
      <p:ext uri="{BB962C8B-B14F-4D97-AF65-F5344CB8AC3E}">
        <p14:creationId xmlns:p14="http://schemas.microsoft.com/office/powerpoint/2010/main" val="1231256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8029-C210-DFA0-B3E8-0E4C5473D87C}"/>
              </a:ext>
            </a:extLst>
          </p:cNvPr>
          <p:cNvSpPr>
            <a:spLocks noGrp="1"/>
          </p:cNvSpPr>
          <p:nvPr>
            <p:ph type="title"/>
          </p:nvPr>
        </p:nvSpPr>
        <p:spPr/>
        <p:txBody>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Q1: Which degree programs in Kansas have the highest return on investment, considering median wage and job placement rate?</a:t>
            </a:r>
            <a:endParaRPr lang="en-US" dirty="0"/>
          </a:p>
        </p:txBody>
      </p:sp>
      <p:pic>
        <p:nvPicPr>
          <p:cNvPr id="4" name="Content Placeholder 3" descr="A graph showing a number of blue dots&#10;&#10;Description automatically generated">
            <a:extLst>
              <a:ext uri="{FF2B5EF4-FFF2-40B4-BE49-F238E27FC236}">
                <a16:creationId xmlns:a16="http://schemas.microsoft.com/office/drawing/2014/main" id="{005A2F1F-6143-C24E-156D-CAC9430502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342" y="1398242"/>
            <a:ext cx="3942328" cy="2815949"/>
          </a:xfrm>
          <a:prstGeom prst="rect">
            <a:avLst/>
          </a:prstGeom>
        </p:spPr>
      </p:pic>
      <p:pic>
        <p:nvPicPr>
          <p:cNvPr id="5" name="Picture 4" descr="A graph showing a number of blue dots&#10;&#10;Description automatically generated">
            <a:extLst>
              <a:ext uri="{FF2B5EF4-FFF2-40B4-BE49-F238E27FC236}">
                <a16:creationId xmlns:a16="http://schemas.microsoft.com/office/drawing/2014/main" id="{7F88BFF0-3070-10D3-A7C5-013EBE4716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670" y="1618311"/>
            <a:ext cx="3634740" cy="2595880"/>
          </a:xfrm>
          <a:prstGeom prst="rect">
            <a:avLst/>
          </a:prstGeom>
        </p:spPr>
      </p:pic>
      <p:pic>
        <p:nvPicPr>
          <p:cNvPr id="6" name="Picture 5" descr="A graph showing a cost vs placement&#10;&#10;Description automatically generated with medium confidence">
            <a:extLst>
              <a:ext uri="{FF2B5EF4-FFF2-40B4-BE49-F238E27FC236}">
                <a16:creationId xmlns:a16="http://schemas.microsoft.com/office/drawing/2014/main" id="{200313F1-36E9-E899-0C52-652EAC3E09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2161" y="1690688"/>
            <a:ext cx="3594735" cy="2567940"/>
          </a:xfrm>
          <a:prstGeom prst="rect">
            <a:avLst/>
          </a:prstGeom>
        </p:spPr>
      </p:pic>
      <p:sp>
        <p:nvSpPr>
          <p:cNvPr id="7" name="TextBox 6">
            <a:extLst>
              <a:ext uri="{FF2B5EF4-FFF2-40B4-BE49-F238E27FC236}">
                <a16:creationId xmlns:a16="http://schemas.microsoft.com/office/drawing/2014/main" id="{4AC6B20D-6017-CBC0-39CE-336379DC35BA}"/>
              </a:ext>
            </a:extLst>
          </p:cNvPr>
          <p:cNvSpPr txBox="1"/>
          <p:nvPr/>
        </p:nvSpPr>
        <p:spPr>
          <a:xfrm>
            <a:off x="1172817" y="4810539"/>
            <a:ext cx="9004853" cy="1200329"/>
          </a:xfrm>
          <a:prstGeom prst="rect">
            <a:avLst/>
          </a:prstGeom>
          <a:noFill/>
        </p:spPr>
        <p:txBody>
          <a:bodyPr wrap="square" rtlCol="0">
            <a:spAutoFit/>
          </a:bodyPr>
          <a:lstStyle/>
          <a:p>
            <a:r>
              <a:rPr lang="en-US" dirty="0"/>
              <a:t>We can see that entry level wages for associates and bachelors degree holders are comparable, however, bachelors have higher wages after 5 years.</a:t>
            </a:r>
          </a:p>
          <a:p>
            <a:endParaRPr lang="en-US" dirty="0"/>
          </a:p>
          <a:p>
            <a:r>
              <a:rPr lang="en-US" dirty="0"/>
              <a:t>Also, associate degree holders have an advantage when it comes to placement rate.</a:t>
            </a:r>
          </a:p>
        </p:txBody>
      </p:sp>
    </p:spTree>
    <p:extLst>
      <p:ext uri="{BB962C8B-B14F-4D97-AF65-F5344CB8AC3E}">
        <p14:creationId xmlns:p14="http://schemas.microsoft.com/office/powerpoint/2010/main" val="4183256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8029-C210-DFA0-B3E8-0E4C5473D87C}"/>
              </a:ext>
            </a:extLst>
          </p:cNvPr>
          <p:cNvSpPr>
            <a:spLocks noGrp="1"/>
          </p:cNvSpPr>
          <p:nvPr>
            <p:ph type="title"/>
          </p:nvPr>
        </p:nvSpPr>
        <p:spPr/>
        <p:txBody>
          <a:bodyPr/>
          <a:lstStyle/>
          <a:p>
            <a:r>
              <a:rPr lang="en-US" sz="1800" kern="100" dirty="0">
                <a:latin typeface="Calibri" panose="020F0502020204030204" pitchFamily="34" charset="0"/>
                <a:cs typeface="Times New Roman" panose="02020603050405020304" pitchFamily="18" charset="0"/>
              </a:rPr>
              <a:t>Q2: </a:t>
            </a:r>
            <a:r>
              <a:rPr lang="en-US" sz="1800" dirty="0">
                <a:effectLst/>
                <a:latin typeface="Calibri" panose="020F0502020204030204" pitchFamily="34" charset="0"/>
                <a:ea typeface="Calibri" panose="020F0502020204030204" pitchFamily="34" charset="0"/>
                <a:cs typeface="Times New Roman" panose="02020603050405020304" pitchFamily="18" charset="0"/>
              </a:rPr>
              <a:t>How do the median wages and placement rates of each university compare?</a:t>
            </a:r>
            <a:endParaRPr lang="en-US" dirty="0"/>
          </a:p>
        </p:txBody>
      </p:sp>
      <p:sp>
        <p:nvSpPr>
          <p:cNvPr id="7" name="TextBox 6">
            <a:extLst>
              <a:ext uri="{FF2B5EF4-FFF2-40B4-BE49-F238E27FC236}">
                <a16:creationId xmlns:a16="http://schemas.microsoft.com/office/drawing/2014/main" id="{4AC6B20D-6017-CBC0-39CE-336379DC35BA}"/>
              </a:ext>
            </a:extLst>
          </p:cNvPr>
          <p:cNvSpPr txBox="1"/>
          <p:nvPr/>
        </p:nvSpPr>
        <p:spPr>
          <a:xfrm>
            <a:off x="1172817" y="4810539"/>
            <a:ext cx="9004853" cy="1200329"/>
          </a:xfrm>
          <a:prstGeom prst="rect">
            <a:avLst/>
          </a:prstGeom>
          <a:noFill/>
        </p:spPr>
        <p:txBody>
          <a:bodyPr wrap="square" rtlCol="0">
            <a:spAutoFit/>
          </a:bodyPr>
          <a:lstStyle/>
          <a:p>
            <a:r>
              <a:rPr lang="en-US" dirty="0"/>
              <a:t>From the first boxplot, we can see that ranges for median wages of each university are quite similar, though some have a higher median. Surprisingly, Pittsburg, Fort Hayes, and Washburn have the highest median entry level wage, even though they are cheaper than the larger state universities.</a:t>
            </a:r>
          </a:p>
        </p:txBody>
      </p:sp>
      <p:pic>
        <p:nvPicPr>
          <p:cNvPr id="9" name="Content Placeholder 8" descr="A graph of a number of individuals&#10;&#10;Description automatically generated with medium confidence">
            <a:extLst>
              <a:ext uri="{FF2B5EF4-FFF2-40B4-BE49-F238E27FC236}">
                <a16:creationId xmlns:a16="http://schemas.microsoft.com/office/drawing/2014/main" id="{8B6BF5C0-687D-6FD7-770D-4411626AA74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86777" y="1610706"/>
            <a:ext cx="3905678" cy="2789770"/>
          </a:xfrm>
          <a:prstGeom prst="rect">
            <a:avLst/>
          </a:prstGeom>
          <a:noFill/>
          <a:ln>
            <a:noFill/>
          </a:ln>
        </p:spPr>
      </p:pic>
      <p:pic>
        <p:nvPicPr>
          <p:cNvPr id="10" name="Picture 9" descr="A graph of a number of individuals&#10;&#10;Description automatically generated with medium confidence">
            <a:extLst>
              <a:ext uri="{FF2B5EF4-FFF2-40B4-BE49-F238E27FC236}">
                <a16:creationId xmlns:a16="http://schemas.microsoft.com/office/drawing/2014/main" id="{F30B1047-EA1F-BC75-530A-B00B97DA6BA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8307" y="1642590"/>
            <a:ext cx="3836915" cy="2740567"/>
          </a:xfrm>
          <a:prstGeom prst="rect">
            <a:avLst/>
          </a:prstGeom>
          <a:noFill/>
          <a:ln>
            <a:noFill/>
          </a:ln>
        </p:spPr>
      </p:pic>
      <p:pic>
        <p:nvPicPr>
          <p:cNvPr id="11" name="Picture 10" descr="A graph with several rows of text&#10;&#10;Description automatically generated with medium confidence">
            <a:extLst>
              <a:ext uri="{FF2B5EF4-FFF2-40B4-BE49-F238E27FC236}">
                <a16:creationId xmlns:a16="http://schemas.microsoft.com/office/drawing/2014/main" id="{D46DDBC1-1E55-23A0-503F-B0750CD0951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82516" y="1629450"/>
            <a:ext cx="3855550" cy="2753708"/>
          </a:xfrm>
          <a:prstGeom prst="rect">
            <a:avLst/>
          </a:prstGeom>
          <a:noFill/>
          <a:ln>
            <a:noFill/>
          </a:ln>
        </p:spPr>
      </p:pic>
    </p:spTree>
    <p:extLst>
      <p:ext uri="{BB962C8B-B14F-4D97-AF65-F5344CB8AC3E}">
        <p14:creationId xmlns:p14="http://schemas.microsoft.com/office/powerpoint/2010/main" val="2723953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8029-C210-DFA0-B3E8-0E4C5473D87C}"/>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Q3: Does university choice matter when it comes to salary for similar degrees?</a:t>
            </a:r>
            <a:endParaRPr lang="en-US" dirty="0"/>
          </a:p>
        </p:txBody>
      </p:sp>
      <p:sp>
        <p:nvSpPr>
          <p:cNvPr id="7" name="TextBox 6">
            <a:extLst>
              <a:ext uri="{FF2B5EF4-FFF2-40B4-BE49-F238E27FC236}">
                <a16:creationId xmlns:a16="http://schemas.microsoft.com/office/drawing/2014/main" id="{4AC6B20D-6017-CBC0-39CE-336379DC35BA}"/>
              </a:ext>
            </a:extLst>
          </p:cNvPr>
          <p:cNvSpPr txBox="1"/>
          <p:nvPr/>
        </p:nvSpPr>
        <p:spPr>
          <a:xfrm>
            <a:off x="7792277" y="1510749"/>
            <a:ext cx="3965713" cy="2031325"/>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This chart shows us something interesting. Within the engineering field, the larger university graduates seem to have an advantage in long term salary. This contrasts with the previous plots, which gives a different outcome when considering all program types.</a:t>
            </a:r>
            <a:endParaRPr lang="en-US" dirty="0"/>
          </a:p>
        </p:txBody>
      </p:sp>
      <p:pic>
        <p:nvPicPr>
          <p:cNvPr id="5" name="Content Placeholder 4" descr="A graph of a diagram&#10;&#10;Description automatically generated with medium confidence">
            <a:extLst>
              <a:ext uri="{FF2B5EF4-FFF2-40B4-BE49-F238E27FC236}">
                <a16:creationId xmlns:a16="http://schemas.microsoft.com/office/drawing/2014/main" id="{3591F03F-3AD4-E44E-0E5C-588930A37FA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12542" y="1253331"/>
            <a:ext cx="6091873" cy="4351338"/>
          </a:xfrm>
          <a:prstGeom prst="rect">
            <a:avLst/>
          </a:prstGeom>
          <a:noFill/>
          <a:ln>
            <a:noFill/>
          </a:ln>
        </p:spPr>
      </p:pic>
    </p:spTree>
    <p:extLst>
      <p:ext uri="{BB962C8B-B14F-4D97-AF65-F5344CB8AC3E}">
        <p14:creationId xmlns:p14="http://schemas.microsoft.com/office/powerpoint/2010/main" val="674494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B1F3D-1B4F-FF45-98C3-535D232DC47D}"/>
              </a:ext>
            </a:extLst>
          </p:cNvPr>
          <p:cNvSpPr>
            <a:spLocks noGrp="1"/>
          </p:cNvSpPr>
          <p:nvPr>
            <p:ph type="title"/>
          </p:nvPr>
        </p:nvSpPr>
        <p:spPr/>
        <p:txBody>
          <a:bodyPr/>
          <a:lstStyle/>
          <a:p>
            <a:r>
              <a:rPr lang="en-US" dirty="0"/>
              <a:t>Concerns</a:t>
            </a:r>
          </a:p>
        </p:txBody>
      </p:sp>
      <p:sp>
        <p:nvSpPr>
          <p:cNvPr id="3" name="Content Placeholder 2">
            <a:extLst>
              <a:ext uri="{FF2B5EF4-FFF2-40B4-BE49-F238E27FC236}">
                <a16:creationId xmlns:a16="http://schemas.microsoft.com/office/drawing/2014/main" id="{823C69DB-41A4-0441-C2C2-92374B412F59}"/>
              </a:ext>
            </a:extLst>
          </p:cNvPr>
          <p:cNvSpPr>
            <a:spLocks noGrp="1"/>
          </p:cNvSpPr>
          <p:nvPr>
            <p:ph idx="1"/>
          </p:nvPr>
        </p:nvSpPr>
        <p:spPr/>
        <p:txBody>
          <a:bodyPr/>
          <a:lstStyle/>
          <a:p>
            <a:r>
              <a:rPr lang="en-US" dirty="0"/>
              <a:t>This data set is susceptible to outliers, considering that the site did not provide sample sizes that the median wage were based on.</a:t>
            </a:r>
          </a:p>
          <a:p>
            <a:r>
              <a:rPr lang="en-US" dirty="0"/>
              <a:t>It would be hard to prove the veracity of the data set, considering the data is probably all self-reported.</a:t>
            </a:r>
          </a:p>
          <a:p>
            <a:endParaRPr lang="en-US" dirty="0"/>
          </a:p>
        </p:txBody>
      </p:sp>
    </p:spTree>
    <p:extLst>
      <p:ext uri="{BB962C8B-B14F-4D97-AF65-F5344CB8AC3E}">
        <p14:creationId xmlns:p14="http://schemas.microsoft.com/office/powerpoint/2010/main" val="112719267"/>
      </p:ext>
    </p:extLst>
  </p:cSld>
  <p:clrMapOvr>
    <a:masterClrMapping/>
  </p:clrMapOvr>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ppt/theme/theme2.xml><?xml version="1.0" encoding="utf-8"?>
<a:theme xmlns:a="http://schemas.openxmlformats.org/drawingml/2006/main" name="BrushVTI">
  <a:themeElements>
    <a:clrScheme name="AnalogousFromLightSeed_2SEEDS">
      <a:dk1>
        <a:srgbClr val="000000"/>
      </a:dk1>
      <a:lt1>
        <a:srgbClr val="FFFFFF"/>
      </a:lt1>
      <a:dk2>
        <a:srgbClr val="413424"/>
      </a:dk2>
      <a:lt2>
        <a:srgbClr val="E8E5E2"/>
      </a:lt2>
      <a:accent1>
        <a:srgbClr val="7DA0BC"/>
      </a:accent1>
      <a:accent2>
        <a:srgbClr val="7FA9AA"/>
      </a:accent2>
      <a:accent3>
        <a:srgbClr val="959CC8"/>
      </a:accent3>
      <a:accent4>
        <a:srgbClr val="BC867D"/>
      </a:accent4>
      <a:accent5>
        <a:srgbClr val="B99D79"/>
      </a:accent5>
      <a:accent6>
        <a:srgbClr val="A5A46E"/>
      </a:accent6>
      <a:hlink>
        <a:srgbClr val="9F795A"/>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46</TotalTime>
  <Words>404</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Avenir Next LT Pro</vt:lpstr>
      <vt:lpstr>Calibri</vt:lpstr>
      <vt:lpstr>Century Gothic</vt:lpstr>
      <vt:lpstr>FunkyShapesVTI</vt:lpstr>
      <vt:lpstr>BrushVTI</vt:lpstr>
      <vt:lpstr>Kansas Degree Programs  Which have the best value?</vt:lpstr>
      <vt:lpstr>Purpose</vt:lpstr>
      <vt:lpstr>Data Sources https://ksdegreestats.org/program_search.jsp </vt:lpstr>
      <vt:lpstr>Data Collected for Each Degree </vt:lpstr>
      <vt:lpstr>Q1: Which degree programs in Kansas have the highest return on investment, considering median wage and job placement rate?</vt:lpstr>
      <vt:lpstr>Q2: How do the median wages and placement rates of each university compare?</vt:lpstr>
      <vt:lpstr>Q3: Does university choice matter when it comes to salary for similar degrees?</vt:lpstr>
      <vt:lpstr>Concerns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Kansas Degree Programs  Which have the best value?</dc:title>
  <dc:creator>Jeff Williams</dc:creator>
  <cp:lastModifiedBy>Jeff Williams</cp:lastModifiedBy>
  <cp:revision>1</cp:revision>
  <dcterms:created xsi:type="dcterms:W3CDTF">2023-11-28T23:13:47Z</dcterms:created>
  <dcterms:modified xsi:type="dcterms:W3CDTF">2023-11-29T00:00:07Z</dcterms:modified>
</cp:coreProperties>
</file>